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embeddings/oleObject1.bin" ContentType="application/vnd.openxmlformats-officedocument.oleObject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notesSlides/notesSlide6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embeddings/oleObject2.bin" ContentType="application/vnd.openxmlformats-officedocument.oleObject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notesSlides/notesSlide8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notesMasterIdLst>
    <p:notesMasterId r:id="rId36"/>
  </p:notesMasterIdLst>
  <p:sldIdLst>
    <p:sldId id="257" r:id="rId2"/>
    <p:sldId id="324" r:id="rId3"/>
    <p:sldId id="345" r:id="rId4"/>
    <p:sldId id="325" r:id="rId5"/>
    <p:sldId id="326" r:id="rId6"/>
    <p:sldId id="327" r:id="rId7"/>
    <p:sldId id="328" r:id="rId8"/>
    <p:sldId id="329" r:id="rId9"/>
    <p:sldId id="340" r:id="rId10"/>
    <p:sldId id="341" r:id="rId11"/>
    <p:sldId id="346" r:id="rId12"/>
    <p:sldId id="342" r:id="rId13"/>
    <p:sldId id="344" r:id="rId14"/>
    <p:sldId id="343" r:id="rId15"/>
    <p:sldId id="335" r:id="rId16"/>
    <p:sldId id="347" r:id="rId17"/>
    <p:sldId id="337" r:id="rId18"/>
    <p:sldId id="336" r:id="rId19"/>
    <p:sldId id="356" r:id="rId20"/>
    <p:sldId id="357" r:id="rId21"/>
    <p:sldId id="358" r:id="rId22"/>
    <p:sldId id="359" r:id="rId23"/>
    <p:sldId id="360" r:id="rId24"/>
    <p:sldId id="361" r:id="rId25"/>
    <p:sldId id="362" r:id="rId26"/>
    <p:sldId id="363" r:id="rId27"/>
    <p:sldId id="364" r:id="rId28"/>
    <p:sldId id="365" r:id="rId29"/>
    <p:sldId id="366" r:id="rId30"/>
    <p:sldId id="367" r:id="rId31"/>
    <p:sldId id="368" r:id="rId32"/>
    <p:sldId id="339" r:id="rId33"/>
    <p:sldId id="353" r:id="rId34"/>
    <p:sldId id="352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scaleToFitPaper="1"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477" autoAdjust="0"/>
    <p:restoredTop sz="94118" autoAdjust="0"/>
  </p:normalViewPr>
  <p:slideViewPr>
    <p:cSldViewPr snapToGrid="0" snapToObjects="1">
      <p:cViewPr>
        <p:scale>
          <a:sx n="100" d="100"/>
          <a:sy n="100" d="100"/>
        </p:scale>
        <p:origin x="-992" y="-4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0468E1-02D2-4C4B-B9A7-6C361D2976BF}" type="datetimeFigureOut">
              <a:rPr lang="en-US" smtClean="0"/>
              <a:pPr/>
              <a:t>11/16/13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EBDFA-F686-8442-832D-72D2A1F29BE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(e.g., biosensors talk bootstrap</a:t>
            </a:r>
            <a:r>
              <a:rPr lang="en-US" baseline="0"/>
              <a:t> off</a:t>
            </a:r>
            <a:r>
              <a:rPr lang="en-US"/>
              <a:t> cheap wireless talks to talk to cloud computation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EBDFA-F686-8442-832D-72D2A1F29BE7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B7C92CF-7316-1E4C-8C18-55AF12DDAEF9}" type="slidenum">
              <a:rPr lang="en-US"/>
              <a:pPr/>
              <a:t>9</a:t>
            </a:fld>
            <a:endParaRPr lang="en-US"/>
          </a:p>
        </p:txBody>
      </p:sp>
      <p:sp>
        <p:nvSpPr>
          <p:cNvPr id="747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15830" rIns="0" bIns="0">
            <a:prstTxWarp prst="textNoShape">
              <a:avLst/>
            </a:prstTxWarp>
          </a:bodyPr>
          <a:lstStyle/>
          <a:p>
            <a:pPr>
              <a:lnSpc>
                <a:spcPct val="93000"/>
              </a:lnSpc>
              <a:spcBef>
                <a:spcPct val="0"/>
              </a:spcBef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  <a:tab pos="5197023" algn="l"/>
              </a:tabLst>
            </a:pPr>
            <a:endParaRPr lang="en-US" sz="1800" dirty="0">
              <a:latin typeface="Arial" charset="0"/>
              <a:ea typeface="MS Gothic" charset="0"/>
              <a:cs typeface="MS Gothic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811CBBF-909D-2B41-9B4A-54942B2419F8}" type="slidenum">
              <a:rPr lang="en-US"/>
              <a:pPr/>
              <a:t>10</a:t>
            </a:fld>
            <a:endParaRPr lang="en-US"/>
          </a:p>
        </p:txBody>
      </p:sp>
      <p:sp>
        <p:nvSpPr>
          <p:cNvPr id="757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F0089AD-1804-A449-9742-7F9B177601FC}" type="slidenum">
              <a:rPr lang="en-US"/>
              <a:pPr/>
              <a:t>12</a:t>
            </a:fld>
            <a:endParaRPr lang="en-US"/>
          </a:p>
        </p:txBody>
      </p:sp>
      <p:sp>
        <p:nvSpPr>
          <p:cNvPr id="99329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45229" rIns="0" bIns="0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spcBef>
                <a:spcPct val="0"/>
              </a:spcBef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  <a:tab pos="5197023" algn="l"/>
              </a:tabLst>
            </a:pPr>
            <a:r>
              <a:rPr lang="en-US" sz="1800" dirty="0">
                <a:latin typeface="Arial" charset="0"/>
                <a:ea typeface="Arial Unicode MS" charset="0"/>
                <a:cs typeface="Arial Unicode MS" charset="0"/>
              </a:rPr>
              <a:t>Note that there is a duality between the manifold and the network: either we want a particular manifold, and we look for a network that approximates it well, or we have a network and we look for a manifold that is approximated well by it.</a:t>
            </a:r>
          </a:p>
          <a:p>
            <a:pPr>
              <a:lnSpc>
                <a:spcPct val="87000"/>
              </a:lnSpc>
              <a:spcBef>
                <a:spcPct val="0"/>
              </a:spcBef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  <a:tab pos="5197023" algn="l"/>
              </a:tabLst>
            </a:pPr>
            <a:endParaRPr lang="en-US" sz="1800" dirty="0">
              <a:latin typeface="Arial" charset="0"/>
              <a:ea typeface="Arial Unicode MS" charset="0"/>
              <a:cs typeface="Arial Unicode MS" charset="0"/>
            </a:endParaRPr>
          </a:p>
          <a:p>
            <a:pPr>
              <a:lnSpc>
                <a:spcPct val="87000"/>
              </a:lnSpc>
              <a:spcBef>
                <a:spcPct val="0"/>
              </a:spcBef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  <a:tab pos="5197023" algn="l"/>
              </a:tabLst>
            </a:pPr>
            <a:r>
              <a:rPr lang="en-US" sz="1800" dirty="0">
                <a:latin typeface="Arial" charset="0"/>
                <a:ea typeface="Arial Unicode MS" charset="0"/>
                <a:cs typeface="Arial Unicode MS" charset="0"/>
              </a:rPr>
              <a:t>This is the slide where I should show the simulator running “channel”</a:t>
            </a:r>
          </a:p>
          <a:p>
            <a:pPr>
              <a:lnSpc>
                <a:spcPct val="87000"/>
              </a:lnSpc>
              <a:spcBef>
                <a:spcPct val="0"/>
              </a:spcBef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  <a:tab pos="5197023" algn="l"/>
              </a:tabLst>
            </a:pPr>
            <a:endParaRPr lang="en-US" sz="1800" dirty="0">
              <a:latin typeface="Arial" charset="0"/>
              <a:ea typeface="Arial Unicode MS" charset="0"/>
              <a:cs typeface="Arial Unicode MS" charset="0"/>
            </a:endParaRPr>
          </a:p>
          <a:p>
            <a:pPr>
              <a:lnSpc>
                <a:spcPct val="87000"/>
              </a:lnSpc>
              <a:spcBef>
                <a:spcPct val="0"/>
              </a:spcBef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  <a:tab pos="5197023" algn="l"/>
              </a:tabLst>
            </a:pPr>
            <a:r>
              <a:rPr lang="en-US" sz="1800" dirty="0">
                <a:latin typeface="Arial" charset="0"/>
                <a:ea typeface="Arial Unicode MS" charset="0"/>
                <a:cs typeface="Arial Unicode MS" charset="0"/>
              </a:rPr>
              <a:t> ./proto -</a:t>
            </a:r>
            <a:r>
              <a:rPr lang="en-US" sz="1800" dirty="0" err="1">
                <a:latin typeface="Arial" charset="0"/>
                <a:ea typeface="Arial Unicode MS" charset="0"/>
                <a:cs typeface="Arial Unicode MS" charset="0"/>
              </a:rPr>
              <a:t>n</a:t>
            </a:r>
            <a:r>
              <a:rPr lang="en-US" sz="1800" dirty="0">
                <a:latin typeface="Arial" charset="0"/>
                <a:ea typeface="Arial Unicode MS" charset="0"/>
                <a:cs typeface="Arial Unicode MS" charset="0"/>
              </a:rPr>
              <a:t> 1000 -</a:t>
            </a:r>
            <a:r>
              <a:rPr lang="en-US" sz="1800" dirty="0" err="1">
                <a:latin typeface="Arial" charset="0"/>
                <a:ea typeface="Arial Unicode MS" charset="0"/>
                <a:cs typeface="Arial Unicode MS" charset="0"/>
              </a:rPr>
              <a:t>r</a:t>
            </a:r>
            <a:r>
              <a:rPr lang="en-US" sz="1800" dirty="0">
                <a:latin typeface="Arial" charset="0"/>
                <a:ea typeface="Arial Unicode MS" charset="0"/>
                <a:cs typeface="Arial Unicode MS" charset="0"/>
              </a:rPr>
              <a:t> 10 -</a:t>
            </a:r>
            <a:r>
              <a:rPr lang="en-US" sz="1800" dirty="0" err="1">
                <a:latin typeface="Arial" charset="0"/>
                <a:ea typeface="Arial Unicode MS" charset="0"/>
                <a:cs typeface="Arial Unicode MS" charset="0"/>
              </a:rPr>
              <a:t>rad</a:t>
            </a:r>
            <a:r>
              <a:rPr lang="en-US" sz="1800" dirty="0">
                <a:latin typeface="Arial" charset="0"/>
                <a:ea typeface="Arial Unicode MS" charset="0"/>
                <a:cs typeface="Arial Unicode MS" charset="0"/>
              </a:rPr>
              <a:t> 1 -</a:t>
            </a:r>
            <a:r>
              <a:rPr lang="en-US" sz="1800" dirty="0" err="1">
                <a:latin typeface="Arial" charset="0"/>
                <a:ea typeface="Arial Unicode MS" charset="0"/>
                <a:cs typeface="Arial Unicode MS" charset="0"/>
              </a:rPr>
              <a:t>l</a:t>
            </a:r>
            <a:r>
              <a:rPr lang="en-US" sz="1800" dirty="0">
                <a:latin typeface="Arial" charset="0"/>
                <a:ea typeface="Arial Unicode MS" charset="0"/>
                <a:cs typeface="Arial Unicode MS" charset="0"/>
              </a:rPr>
              <a:t> "(all (swim (if (sense 1) (dither) (</a:t>
            </a:r>
            <a:r>
              <a:rPr lang="en-US" sz="1800" dirty="0" err="1">
                <a:latin typeface="Arial" charset="0"/>
                <a:ea typeface="Arial Unicode MS" charset="0"/>
                <a:cs typeface="Arial Unicode MS" charset="0"/>
              </a:rPr>
              <a:t>tup</a:t>
            </a:r>
            <a:r>
              <a:rPr lang="en-US" sz="1800" dirty="0">
                <a:latin typeface="Arial" charset="0"/>
                <a:ea typeface="Arial Unicode MS" charset="0"/>
                <a:cs typeface="Arial Unicode MS" charset="0"/>
              </a:rPr>
              <a:t> 0 0))) (green (channel (sense 1) (sense 2) 10)))" -</a:t>
            </a:r>
            <a:r>
              <a:rPr lang="en-US" sz="1800" dirty="0" err="1">
                <a:latin typeface="Arial" charset="0"/>
                <a:ea typeface="Arial Unicode MS" charset="0"/>
                <a:cs typeface="Arial Unicode MS" charset="0"/>
              </a:rPr>
              <a:t>s</a:t>
            </a:r>
            <a:r>
              <a:rPr lang="en-US" sz="1800" dirty="0">
                <a:latin typeface="Arial" charset="0"/>
                <a:ea typeface="Arial Unicode MS" charset="0"/>
                <a:cs typeface="Arial Unicode MS" charset="0"/>
              </a:rPr>
              <a:t> 0.1 -</a:t>
            </a:r>
            <a:r>
              <a:rPr lang="en-US" sz="1800" dirty="0" err="1">
                <a:latin typeface="Arial" charset="0"/>
                <a:ea typeface="Arial Unicode MS" charset="0"/>
                <a:cs typeface="Arial Unicode MS" charset="0"/>
              </a:rPr>
              <a:t>m</a:t>
            </a:r>
            <a:r>
              <a:rPr lang="en-US" sz="1800" dirty="0">
                <a:latin typeface="Arial" charset="0"/>
                <a:ea typeface="Arial Unicode MS" charset="0"/>
                <a:cs typeface="Arial Unicode MS" charset="0"/>
              </a:rPr>
              <a:t> -S 1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E04AD6F-D18F-EA4C-95A2-AA599D5C6232}" type="slidenum">
              <a:rPr lang="en-US"/>
              <a:pPr/>
              <a:t>13</a:t>
            </a:fld>
            <a:endParaRPr lang="en-US"/>
          </a:p>
        </p:txBody>
      </p:sp>
      <p:sp>
        <p:nvSpPr>
          <p:cNvPr id="101377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3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1" y="4342535"/>
            <a:ext cx="5485279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0BC4FF6-B55C-A24D-82D6-3892A4B5D4A5}" type="slidenum">
              <a:rPr lang="en-US"/>
              <a:pPr/>
              <a:t>14</a:t>
            </a:fld>
            <a:endParaRPr lang="en-US"/>
          </a:p>
        </p:txBody>
      </p:sp>
      <p:sp>
        <p:nvSpPr>
          <p:cNvPr id="100353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35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1" y="4342535"/>
            <a:ext cx="5485279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631EE5D-5C34-EB4D-8224-8C9DA5071CA0}" type="slidenum">
              <a:rPr lang="en-US"/>
              <a:pPr/>
              <a:t>21</a:t>
            </a:fld>
            <a:endParaRPr lang="en-US"/>
          </a:p>
        </p:txBody>
      </p:sp>
      <p:sp>
        <p:nvSpPr>
          <p:cNvPr id="1198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1A3FCEB-D797-1C49-8981-11DBF8ADE21E}" type="slidenum">
              <a:rPr lang="en-US"/>
              <a:pPr/>
              <a:t>22</a:t>
            </a:fld>
            <a:endParaRPr lang="en-US"/>
          </a:p>
        </p:txBody>
      </p:sp>
      <p:sp>
        <p:nvSpPr>
          <p:cNvPr id="1280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ACB30-19B6-3F48-ADBB-B350F9840069}" type="datetime1">
              <a:rPr lang="en-US"/>
              <a:pPr>
                <a:defRPr/>
              </a:pPr>
              <a:t>11/16/13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A2600-637B-7D4B-8C94-E25C84E282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20670-CD0C-F749-BECA-A83B619A63FD}" type="datetime1">
              <a:rPr lang="en-US"/>
              <a:pPr>
                <a:defRPr/>
              </a:pPr>
              <a:t>11/16/13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3B4F9-6F41-A64A-9416-DCD45D9584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223D9-3465-9D43-9377-BE913ED4716F}" type="datetime1">
              <a:rPr lang="en-US"/>
              <a:pPr>
                <a:defRPr/>
              </a:pPr>
              <a:t>11/16/13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C6235-F8F4-A440-A97E-46A9CB709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9C951-2EAA-1F48-ACA0-E0A1383A40D4}" type="datetime1">
              <a:rPr lang="en-US"/>
              <a:pPr>
                <a:defRPr/>
              </a:pPr>
              <a:t>11/16/13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6FA37-ABBC-1843-8D6A-5317100EE7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A0DF9-CC32-9C44-AC2F-E6A7F6CC2ECF}" type="datetime1">
              <a:rPr lang="en-US"/>
              <a:pPr>
                <a:defRPr/>
              </a:pPr>
              <a:t>11/16/13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71E6E-8D70-F442-961A-4716F14FDD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D4E1F-CA3B-3646-BE62-C588800C2472}" type="datetime1">
              <a:rPr lang="en-US"/>
              <a:pPr>
                <a:defRPr/>
              </a:pPr>
              <a:t>11/16/13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E7D22-707F-6C41-820E-4EC1F3E19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C140F-752C-1949-8601-060C513457BA}" type="datetime1">
              <a:rPr lang="en-US"/>
              <a:pPr>
                <a:defRPr/>
              </a:pPr>
              <a:t>11/16/13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26085-EF18-244A-B06A-D6865D40FE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67002-8995-CF43-A133-30C69AB8CC05}" type="datetime1">
              <a:rPr lang="en-US"/>
              <a:pPr>
                <a:defRPr/>
              </a:pPr>
              <a:t>11/16/13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BEF24-7E62-F54E-9774-9584E25F5A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A8ADE-2153-364A-A071-A3B0FDB1732C}" type="datetime1">
              <a:rPr lang="en-US"/>
              <a:pPr>
                <a:defRPr/>
              </a:pPr>
              <a:t>11/16/13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38C7A-2DCD-A348-B123-C9BDC6E513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4887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0488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336800"/>
            <a:ext cx="3008313" cy="37893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B8CED-311F-9245-8F7A-721CEA827B33}" type="datetime1">
              <a:rPr lang="en-US"/>
              <a:pPr>
                <a:defRPr/>
              </a:pPr>
              <a:t>11/16/13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99032-05DE-C243-9C9E-BC26BDAB26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2B432-CAEC-8B43-8513-489BF6A13CF0}" type="datetime1">
              <a:rPr lang="en-US"/>
              <a:pPr>
                <a:defRPr/>
              </a:pPr>
              <a:t>11/16/13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89CAE-1B8B-9943-A09B-BDA91252FE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41300" y="274638"/>
            <a:ext cx="82296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AB45D94-4174-694B-84D6-9CA23898200E}" type="datetime1">
              <a:rPr lang="en-US"/>
              <a:pPr>
                <a:defRPr/>
              </a:pPr>
              <a:t>11/16/13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64CC4FB-8D41-3B4D-8E07-DC97EDCC28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957263"/>
            <a:ext cx="9137650" cy="0"/>
          </a:xfrm>
          <a:prstGeom prst="line">
            <a:avLst/>
          </a:prstGeom>
          <a:noFill/>
          <a:ln w="12700">
            <a:solidFill>
              <a:srgbClr val="CE112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  <a:ea typeface="+mn-ea"/>
              <a:cs typeface="+mn-cs"/>
            </a:endParaRPr>
          </a:p>
        </p:txBody>
      </p:sp>
      <p:pic>
        <p:nvPicPr>
          <p:cNvPr id="1032" name="Picture 9" descr="BBn Technologies_RGB_RB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54900" y="220130"/>
            <a:ext cx="1591428" cy="516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/>
          <a:ea typeface="Arial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/>
          <a:ea typeface="Arial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/>
          <a:ea typeface="Arial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Arial"/>
          <a:ea typeface="Arial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Relationship Id="rId3" Type="http://schemas.openxmlformats.org/officeDocument/2006/relationships/image" Target="../media/image20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jpe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jpeg"/><Relationship Id="rId6" Type="http://schemas.openxmlformats.org/officeDocument/2006/relationships/image" Target="../media/image31.png"/><Relationship Id="rId7" Type="http://schemas.openxmlformats.org/officeDocument/2006/relationships/image" Target="../media/image32.pdf"/><Relationship Id="rId8" Type="http://schemas.openxmlformats.org/officeDocument/2006/relationships/image" Target="../media/image33.png"/><Relationship Id="rId9" Type="http://schemas.openxmlformats.org/officeDocument/2006/relationships/image" Target="../media/image34.pdf"/><Relationship Id="rId10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jpeg"/><Relationship Id="rId6" Type="http://schemas.openxmlformats.org/officeDocument/2006/relationships/image" Target="../media/image31.png"/><Relationship Id="rId7" Type="http://schemas.openxmlformats.org/officeDocument/2006/relationships/image" Target="../media/image36.pdf"/><Relationship Id="rId8" Type="http://schemas.openxmlformats.org/officeDocument/2006/relationships/image" Target="../media/image37.png"/><Relationship Id="rId9" Type="http://schemas.openxmlformats.org/officeDocument/2006/relationships/image" Target="../media/image38.pdf"/><Relationship Id="rId1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jpeg"/><Relationship Id="rId6" Type="http://schemas.openxmlformats.org/officeDocument/2006/relationships/image" Target="../media/image31.png"/><Relationship Id="rId7" Type="http://schemas.openxmlformats.org/officeDocument/2006/relationships/image" Target="../media/image40.pdf"/><Relationship Id="rId8" Type="http://schemas.openxmlformats.org/officeDocument/2006/relationships/image" Target="../media/image41.png"/><Relationship Id="rId9" Type="http://schemas.openxmlformats.org/officeDocument/2006/relationships/image" Target="../media/image42.pdf"/><Relationship Id="rId1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jpeg"/><Relationship Id="rId6" Type="http://schemas.openxmlformats.org/officeDocument/2006/relationships/image" Target="../media/image31.png"/><Relationship Id="rId7" Type="http://schemas.openxmlformats.org/officeDocument/2006/relationships/image" Target="../media/image44.emf"/><Relationship Id="rId8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jpeg"/><Relationship Id="rId6" Type="http://schemas.openxmlformats.org/officeDocument/2006/relationships/image" Target="../media/image31.png"/><Relationship Id="rId7" Type="http://schemas.openxmlformats.org/officeDocument/2006/relationships/image" Target="../media/image46.jpeg"/><Relationship Id="rId8" Type="http://schemas.openxmlformats.org/officeDocument/2006/relationships/image" Target="../media/image47.jpeg"/><Relationship Id="rId9" Type="http://schemas.openxmlformats.org/officeDocument/2006/relationships/image" Target="../media/image48.png"/><Relationship Id="rId10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pdf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6.png"/><Relationship Id="rId5" Type="http://schemas.openxmlformats.org/officeDocument/2006/relationships/image" Target="../media/image57.pdf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4" Type="http://schemas.openxmlformats.org/officeDocument/2006/relationships/image" Target="../media/image60.jpeg"/><Relationship Id="rId5" Type="http://schemas.openxmlformats.org/officeDocument/2006/relationships/image" Target="../media/image61.png"/><Relationship Id="rId6" Type="http://schemas.openxmlformats.org/officeDocument/2006/relationships/image" Target="../media/image62.jpeg"/><Relationship Id="rId7" Type="http://schemas.openxmlformats.org/officeDocument/2006/relationships/image" Target="../media/image63.png"/><Relationship Id="rId8" Type="http://schemas.openxmlformats.org/officeDocument/2006/relationships/image" Target="../media/image64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5.tiff"/><Relationship Id="rId3" Type="http://schemas.openxmlformats.org/officeDocument/2006/relationships/image" Target="../media/image66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Relationship Id="rId3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oleObject2.bin"/><Relationship Id="rId6" Type="http://schemas.openxmlformats.org/officeDocument/2006/relationships/image" Target="../media/image12.png"/><Relationship Id="rId10" Type="http://schemas.microsoft.com/office/2007/relationships/media" Target="NULL"/><Relationship Id="rId11" Type="http://schemas.openxmlformats.org/officeDocument/2006/relationships/image" Target="../media/image1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4.jpe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4.jpeg"/><Relationship Id="rId6" Type="http://schemas.openxmlformats.org/officeDocument/2006/relationships/image" Target="../media/image17.png"/><Relationship Id="rId7" Type="http://schemas.openxmlformats.org/officeDocument/2006/relationships/image" Target="../media/image18.jpeg"/><Relationship Id="rId8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18435" name="Picture 18" descr="screene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3" y="158750"/>
            <a:ext cx="4394200" cy="659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2311400"/>
            <a:ext cx="9144000" cy="1092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</a:endParaRPr>
          </a:p>
        </p:txBody>
      </p:sp>
      <p:pic>
        <p:nvPicPr>
          <p:cNvPr id="18437" name="Picture 4" descr="RTN_BBNtech_primary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61238" y="5988050"/>
            <a:ext cx="15144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57163" y="152400"/>
            <a:ext cx="8820150" cy="659606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77313" y="2311400"/>
            <a:ext cx="166687" cy="1092200"/>
          </a:xfrm>
          <a:prstGeom prst="rect">
            <a:avLst/>
          </a:prstGeom>
          <a:solidFill>
            <a:srgbClr val="D7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-1798638" y="3449638"/>
            <a:ext cx="6596063" cy="158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58750" y="2311400"/>
            <a:ext cx="1341438" cy="1092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</a:endParaRPr>
          </a:p>
        </p:txBody>
      </p:sp>
      <p:sp>
        <p:nvSpPr>
          <p:cNvPr id="18442" name="TextBox 15"/>
          <p:cNvSpPr txBox="1">
            <a:spLocks noChangeArrowheads="1"/>
          </p:cNvSpPr>
          <p:nvPr/>
        </p:nvSpPr>
        <p:spPr bwMode="auto">
          <a:xfrm>
            <a:off x="1500188" y="1141352"/>
            <a:ext cx="74771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b="1" dirty="0"/>
              <a:t>Spatial computing: a unifying approach to computational materials</a:t>
            </a:r>
          </a:p>
        </p:txBody>
      </p:sp>
      <p:sp>
        <p:nvSpPr>
          <p:cNvPr id="18443" name="TextBox 16"/>
          <p:cNvSpPr txBox="1">
            <a:spLocks noChangeArrowheads="1"/>
          </p:cNvSpPr>
          <p:nvPr/>
        </p:nvSpPr>
        <p:spPr bwMode="auto">
          <a:xfrm>
            <a:off x="1511300" y="2321344"/>
            <a:ext cx="736441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200" b="1" i="1" dirty="0" smtClean="0">
                <a:solidFill>
                  <a:schemeClr val="bg1"/>
                </a:solidFill>
              </a:rPr>
              <a:t>Jacob Beal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8444" name="TextBox 17"/>
          <p:cNvSpPr txBox="1">
            <a:spLocks noChangeArrowheads="1"/>
          </p:cNvSpPr>
          <p:nvPr/>
        </p:nvSpPr>
        <p:spPr bwMode="auto">
          <a:xfrm>
            <a:off x="5969000" y="3746500"/>
            <a:ext cx="2743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Royal Society Meeting on Heterotic Computing</a:t>
            </a:r>
          </a:p>
          <a:p>
            <a:r>
              <a:rPr lang="en-US" dirty="0" smtClean="0"/>
              <a:t>November,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More formally...</a:t>
            </a:r>
            <a:endParaRPr lang="en-US" dirty="0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spatial computer is a collection of computational devices distributed through a physical space in which:</a:t>
            </a:r>
          </a:p>
          <a:p>
            <a:pPr lvl="1"/>
            <a:r>
              <a:rPr lang="en-US" dirty="0" smtClean="0"/>
              <a:t>the difficulty of moving information between any two devices is strongly dependent on the distance between them, and</a:t>
            </a:r>
          </a:p>
          <a:p>
            <a:pPr lvl="1"/>
            <a:r>
              <a:rPr lang="en-US" dirty="0" smtClean="0"/>
              <a:t>the “functional goals” of the system are generally defined in terms of the system's spatial structure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From Monolithic to Spatial Computing</a:t>
            </a:r>
          </a:p>
          <a:p>
            <a:r>
              <a:rPr lang="en-US" b="1"/>
              <a:t>Amorphous Medium &amp; Field Calculus</a:t>
            </a:r>
          </a:p>
          <a:p>
            <a:r>
              <a:rPr lang="en-US"/>
              <a:t>Biological / Hybrid Computational Substrate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Freeform 1"/>
          <p:cNvSpPr>
            <a:spLocks noChangeArrowheads="1"/>
          </p:cNvSpPr>
          <p:nvPr/>
        </p:nvSpPr>
        <p:spPr bwMode="auto">
          <a:xfrm>
            <a:off x="5948641" y="1973008"/>
            <a:ext cx="1419840" cy="1271654"/>
          </a:xfrm>
          <a:custGeom>
            <a:avLst/>
            <a:gdLst/>
            <a:ahLst/>
            <a:cxnLst>
              <a:cxn ang="0">
                <a:pos x="0" y="2381"/>
              </a:cxn>
              <a:cxn ang="0">
                <a:pos x="719" y="3061"/>
              </a:cxn>
              <a:cxn ang="0">
                <a:pos x="1021" y="2041"/>
              </a:cxn>
              <a:cxn ang="0">
                <a:pos x="1588" y="2948"/>
              </a:cxn>
              <a:cxn ang="0">
                <a:pos x="681" y="3099"/>
              </a:cxn>
              <a:cxn ang="0">
                <a:pos x="1437" y="3893"/>
              </a:cxn>
              <a:cxn ang="0">
                <a:pos x="1550" y="2948"/>
              </a:cxn>
              <a:cxn ang="0">
                <a:pos x="1815" y="1436"/>
              </a:cxn>
              <a:cxn ang="0">
                <a:pos x="2949" y="264"/>
              </a:cxn>
              <a:cxn ang="0">
                <a:pos x="3138" y="1096"/>
              </a:cxn>
              <a:cxn ang="0">
                <a:pos x="3856" y="0"/>
              </a:cxn>
              <a:cxn ang="0">
                <a:pos x="4347" y="1209"/>
              </a:cxn>
              <a:cxn ang="0">
                <a:pos x="3175" y="1096"/>
              </a:cxn>
              <a:cxn ang="0">
                <a:pos x="2722" y="2079"/>
              </a:cxn>
              <a:cxn ang="0">
                <a:pos x="1739" y="1512"/>
              </a:cxn>
            </a:cxnLst>
            <a:rect l="0" t="0" r="r" b="b"/>
            <a:pathLst>
              <a:path w="4348" h="3894">
                <a:moveTo>
                  <a:pt x="0" y="2381"/>
                </a:moveTo>
                <a:lnTo>
                  <a:pt x="719" y="3061"/>
                </a:lnTo>
                <a:lnTo>
                  <a:pt x="1021" y="2041"/>
                </a:lnTo>
                <a:lnTo>
                  <a:pt x="1588" y="2948"/>
                </a:lnTo>
                <a:lnTo>
                  <a:pt x="681" y="3099"/>
                </a:lnTo>
                <a:lnTo>
                  <a:pt x="1437" y="3893"/>
                </a:lnTo>
                <a:lnTo>
                  <a:pt x="1550" y="2948"/>
                </a:lnTo>
                <a:lnTo>
                  <a:pt x="1815" y="1436"/>
                </a:lnTo>
                <a:lnTo>
                  <a:pt x="2949" y="264"/>
                </a:lnTo>
                <a:lnTo>
                  <a:pt x="3138" y="1096"/>
                </a:lnTo>
                <a:lnTo>
                  <a:pt x="3856" y="0"/>
                </a:lnTo>
                <a:lnTo>
                  <a:pt x="4347" y="1209"/>
                </a:lnTo>
                <a:lnTo>
                  <a:pt x="3175" y="1096"/>
                </a:lnTo>
                <a:lnTo>
                  <a:pt x="2722" y="2079"/>
                </a:lnTo>
                <a:lnTo>
                  <a:pt x="1739" y="1512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18" name="Freeform 2"/>
          <p:cNvSpPr>
            <a:spLocks noChangeArrowheads="1"/>
          </p:cNvSpPr>
          <p:nvPr/>
        </p:nvSpPr>
        <p:spPr bwMode="auto">
          <a:xfrm>
            <a:off x="5286241" y="2989754"/>
            <a:ext cx="761760" cy="1173724"/>
          </a:xfrm>
          <a:custGeom>
            <a:avLst/>
            <a:gdLst/>
            <a:ahLst/>
            <a:cxnLst>
              <a:cxn ang="0">
                <a:pos x="1449" y="3591"/>
              </a:cxn>
              <a:cxn ang="0">
                <a:pos x="2142" y="2772"/>
              </a:cxn>
              <a:cxn ang="0">
                <a:pos x="1827" y="1827"/>
              </a:cxn>
              <a:cxn ang="0">
                <a:pos x="2331" y="819"/>
              </a:cxn>
              <a:cxn ang="0">
                <a:pos x="1260" y="1008"/>
              </a:cxn>
              <a:cxn ang="0">
                <a:pos x="0" y="0"/>
              </a:cxn>
            </a:cxnLst>
            <a:rect l="0" t="0" r="r" b="b"/>
            <a:pathLst>
              <a:path w="2332" h="3592">
                <a:moveTo>
                  <a:pt x="1449" y="3591"/>
                </a:moveTo>
                <a:lnTo>
                  <a:pt x="2142" y="2772"/>
                </a:lnTo>
                <a:lnTo>
                  <a:pt x="1827" y="1827"/>
                </a:lnTo>
                <a:lnTo>
                  <a:pt x="2331" y="819"/>
                </a:lnTo>
                <a:lnTo>
                  <a:pt x="1260" y="1008"/>
                </a:lnTo>
                <a:lnTo>
                  <a:pt x="0" y="0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19" name="Freeform 3"/>
          <p:cNvSpPr>
            <a:spLocks noChangeArrowheads="1"/>
          </p:cNvSpPr>
          <p:nvPr/>
        </p:nvSpPr>
        <p:spPr bwMode="auto">
          <a:xfrm>
            <a:off x="5533920" y="1610090"/>
            <a:ext cx="1687680" cy="1646093"/>
          </a:xfrm>
          <a:custGeom>
            <a:avLst/>
            <a:gdLst/>
            <a:ahLst/>
            <a:cxnLst>
              <a:cxn ang="0">
                <a:pos x="0" y="3591"/>
              </a:cxn>
              <a:cxn ang="0">
                <a:pos x="1386" y="3402"/>
              </a:cxn>
              <a:cxn ang="0">
                <a:pos x="819" y="2709"/>
              </a:cxn>
              <a:cxn ang="0">
                <a:pos x="2331" y="2079"/>
              </a:cxn>
              <a:cxn ang="0">
                <a:pos x="2268" y="3276"/>
              </a:cxn>
              <a:cxn ang="0">
                <a:pos x="882" y="2772"/>
              </a:cxn>
              <a:cxn ang="0">
                <a:pos x="3024" y="2520"/>
              </a:cxn>
              <a:cxn ang="0">
                <a:pos x="2268" y="2079"/>
              </a:cxn>
              <a:cxn ang="0">
                <a:pos x="2583" y="1260"/>
              </a:cxn>
              <a:cxn ang="0">
                <a:pos x="3024" y="2583"/>
              </a:cxn>
              <a:cxn ang="0">
                <a:pos x="3150" y="882"/>
              </a:cxn>
              <a:cxn ang="0">
                <a:pos x="2583" y="1197"/>
              </a:cxn>
              <a:cxn ang="0">
                <a:pos x="2520" y="0"/>
              </a:cxn>
              <a:cxn ang="0">
                <a:pos x="3276" y="819"/>
              </a:cxn>
              <a:cxn ang="0">
                <a:pos x="3969" y="252"/>
              </a:cxn>
              <a:cxn ang="0">
                <a:pos x="2646" y="126"/>
              </a:cxn>
              <a:cxn ang="0">
                <a:pos x="4284" y="1323"/>
              </a:cxn>
              <a:cxn ang="0">
                <a:pos x="3969" y="189"/>
              </a:cxn>
              <a:cxn ang="0">
                <a:pos x="5166" y="1197"/>
              </a:cxn>
              <a:cxn ang="0">
                <a:pos x="4473" y="1386"/>
              </a:cxn>
              <a:cxn ang="0">
                <a:pos x="3087" y="1008"/>
              </a:cxn>
              <a:cxn ang="0">
                <a:pos x="4410" y="2268"/>
              </a:cxn>
              <a:cxn ang="0">
                <a:pos x="3150" y="2583"/>
              </a:cxn>
              <a:cxn ang="0">
                <a:pos x="2205" y="3276"/>
              </a:cxn>
              <a:cxn ang="0">
                <a:pos x="1323" y="3402"/>
              </a:cxn>
              <a:cxn ang="0">
                <a:pos x="882" y="4221"/>
              </a:cxn>
              <a:cxn ang="0">
                <a:pos x="1512" y="5040"/>
              </a:cxn>
              <a:cxn ang="0">
                <a:pos x="1890" y="4158"/>
              </a:cxn>
              <a:cxn ang="0">
                <a:pos x="882" y="4284"/>
              </a:cxn>
            </a:cxnLst>
            <a:rect l="0" t="0" r="r" b="b"/>
            <a:pathLst>
              <a:path w="5167" h="5041">
                <a:moveTo>
                  <a:pt x="0" y="3591"/>
                </a:moveTo>
                <a:lnTo>
                  <a:pt x="1386" y="3402"/>
                </a:lnTo>
                <a:lnTo>
                  <a:pt x="819" y="2709"/>
                </a:lnTo>
                <a:lnTo>
                  <a:pt x="2331" y="2079"/>
                </a:lnTo>
                <a:lnTo>
                  <a:pt x="2268" y="3276"/>
                </a:lnTo>
                <a:lnTo>
                  <a:pt x="882" y="2772"/>
                </a:lnTo>
                <a:lnTo>
                  <a:pt x="3024" y="2520"/>
                </a:lnTo>
                <a:lnTo>
                  <a:pt x="2268" y="2079"/>
                </a:lnTo>
                <a:lnTo>
                  <a:pt x="2583" y="1260"/>
                </a:lnTo>
                <a:lnTo>
                  <a:pt x="3024" y="2583"/>
                </a:lnTo>
                <a:lnTo>
                  <a:pt x="3150" y="882"/>
                </a:lnTo>
                <a:lnTo>
                  <a:pt x="2583" y="1197"/>
                </a:lnTo>
                <a:lnTo>
                  <a:pt x="2520" y="0"/>
                </a:lnTo>
                <a:lnTo>
                  <a:pt x="3276" y="819"/>
                </a:lnTo>
                <a:lnTo>
                  <a:pt x="3969" y="252"/>
                </a:lnTo>
                <a:lnTo>
                  <a:pt x="2646" y="126"/>
                </a:lnTo>
                <a:lnTo>
                  <a:pt x="4284" y="1323"/>
                </a:lnTo>
                <a:lnTo>
                  <a:pt x="3969" y="189"/>
                </a:lnTo>
                <a:lnTo>
                  <a:pt x="5166" y="1197"/>
                </a:lnTo>
                <a:lnTo>
                  <a:pt x="4473" y="1386"/>
                </a:lnTo>
                <a:lnTo>
                  <a:pt x="3087" y="1008"/>
                </a:lnTo>
                <a:lnTo>
                  <a:pt x="4410" y="2268"/>
                </a:lnTo>
                <a:lnTo>
                  <a:pt x="3150" y="2583"/>
                </a:lnTo>
                <a:lnTo>
                  <a:pt x="2205" y="3276"/>
                </a:lnTo>
                <a:lnTo>
                  <a:pt x="1323" y="3402"/>
                </a:lnTo>
                <a:lnTo>
                  <a:pt x="882" y="4221"/>
                </a:lnTo>
                <a:lnTo>
                  <a:pt x="1512" y="5040"/>
                </a:lnTo>
                <a:lnTo>
                  <a:pt x="1890" y="4158"/>
                </a:lnTo>
                <a:lnTo>
                  <a:pt x="882" y="4284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0" name="Freeform 4"/>
          <p:cNvSpPr>
            <a:spLocks noChangeArrowheads="1"/>
          </p:cNvSpPr>
          <p:nvPr/>
        </p:nvSpPr>
        <p:spPr bwMode="auto">
          <a:xfrm>
            <a:off x="5081761" y="2392091"/>
            <a:ext cx="1090080" cy="2160227"/>
          </a:xfrm>
          <a:custGeom>
            <a:avLst/>
            <a:gdLst/>
            <a:ahLst/>
            <a:cxnLst>
              <a:cxn ang="0">
                <a:pos x="1071" y="0"/>
              </a:cxn>
              <a:cxn ang="0">
                <a:pos x="2394" y="378"/>
              </a:cxn>
              <a:cxn ang="0">
                <a:pos x="1386" y="1197"/>
              </a:cxn>
              <a:cxn ang="0">
                <a:pos x="1134" y="63"/>
              </a:cxn>
              <a:cxn ang="0">
                <a:pos x="0" y="1134"/>
              </a:cxn>
              <a:cxn ang="0">
                <a:pos x="1386" y="1197"/>
              </a:cxn>
              <a:cxn ang="0">
                <a:pos x="567" y="1764"/>
              </a:cxn>
              <a:cxn ang="0">
                <a:pos x="0" y="1197"/>
              </a:cxn>
              <a:cxn ang="0">
                <a:pos x="819" y="3024"/>
              </a:cxn>
              <a:cxn ang="0">
                <a:pos x="630" y="1827"/>
              </a:cxn>
              <a:cxn ang="0">
                <a:pos x="2268" y="1953"/>
              </a:cxn>
              <a:cxn ang="0">
                <a:pos x="1386" y="1260"/>
              </a:cxn>
              <a:cxn ang="0">
                <a:pos x="1827" y="2898"/>
              </a:cxn>
              <a:cxn ang="0">
                <a:pos x="756" y="2961"/>
              </a:cxn>
              <a:cxn ang="0">
                <a:pos x="2142" y="1953"/>
              </a:cxn>
              <a:cxn ang="0">
                <a:pos x="1827" y="2835"/>
              </a:cxn>
              <a:cxn ang="0">
                <a:pos x="693" y="2961"/>
              </a:cxn>
              <a:cxn ang="0">
                <a:pos x="819" y="4788"/>
              </a:cxn>
              <a:cxn ang="0">
                <a:pos x="1386" y="3717"/>
              </a:cxn>
              <a:cxn ang="0">
                <a:pos x="819" y="2961"/>
              </a:cxn>
              <a:cxn ang="0">
                <a:pos x="2520" y="3780"/>
              </a:cxn>
              <a:cxn ang="0">
                <a:pos x="1890" y="2898"/>
              </a:cxn>
              <a:cxn ang="0">
                <a:pos x="1449" y="3654"/>
              </a:cxn>
              <a:cxn ang="0">
                <a:pos x="1638" y="4599"/>
              </a:cxn>
              <a:cxn ang="0">
                <a:pos x="756" y="4725"/>
              </a:cxn>
              <a:cxn ang="0">
                <a:pos x="189" y="5859"/>
              </a:cxn>
              <a:cxn ang="0">
                <a:pos x="819" y="6615"/>
              </a:cxn>
              <a:cxn ang="0">
                <a:pos x="1512" y="5670"/>
              </a:cxn>
              <a:cxn ang="0">
                <a:pos x="189" y="5796"/>
              </a:cxn>
              <a:cxn ang="0">
                <a:pos x="1638" y="4536"/>
              </a:cxn>
              <a:cxn ang="0">
                <a:pos x="1512" y="5733"/>
              </a:cxn>
              <a:cxn ang="0">
                <a:pos x="693" y="4788"/>
              </a:cxn>
              <a:cxn ang="0">
                <a:pos x="2142" y="5355"/>
              </a:cxn>
              <a:cxn ang="0">
                <a:pos x="1512" y="5859"/>
              </a:cxn>
              <a:cxn ang="0">
                <a:pos x="2457" y="6489"/>
              </a:cxn>
              <a:cxn ang="0">
                <a:pos x="2142" y="5292"/>
              </a:cxn>
              <a:cxn ang="0">
                <a:pos x="3339" y="6363"/>
              </a:cxn>
              <a:cxn ang="0">
                <a:pos x="2331" y="6426"/>
              </a:cxn>
              <a:cxn ang="0">
                <a:pos x="3150" y="5418"/>
              </a:cxn>
              <a:cxn ang="0">
                <a:pos x="2079" y="5418"/>
              </a:cxn>
              <a:cxn ang="0">
                <a:pos x="1701" y="4473"/>
              </a:cxn>
              <a:cxn ang="0">
                <a:pos x="2520" y="3717"/>
              </a:cxn>
              <a:cxn ang="0">
                <a:pos x="1386" y="3780"/>
              </a:cxn>
              <a:cxn ang="0">
                <a:pos x="2835" y="4599"/>
              </a:cxn>
              <a:cxn ang="0">
                <a:pos x="1638" y="4473"/>
              </a:cxn>
            </a:cxnLst>
            <a:rect l="0" t="0" r="r" b="b"/>
            <a:pathLst>
              <a:path w="3340" h="6616">
                <a:moveTo>
                  <a:pt x="1071" y="0"/>
                </a:moveTo>
                <a:lnTo>
                  <a:pt x="2394" y="378"/>
                </a:lnTo>
                <a:lnTo>
                  <a:pt x="1386" y="1197"/>
                </a:lnTo>
                <a:lnTo>
                  <a:pt x="1134" y="63"/>
                </a:lnTo>
                <a:lnTo>
                  <a:pt x="0" y="1134"/>
                </a:lnTo>
                <a:lnTo>
                  <a:pt x="1386" y="1197"/>
                </a:lnTo>
                <a:lnTo>
                  <a:pt x="567" y="1764"/>
                </a:lnTo>
                <a:lnTo>
                  <a:pt x="0" y="1197"/>
                </a:lnTo>
                <a:lnTo>
                  <a:pt x="819" y="3024"/>
                </a:lnTo>
                <a:lnTo>
                  <a:pt x="630" y="1827"/>
                </a:lnTo>
                <a:lnTo>
                  <a:pt x="2268" y="1953"/>
                </a:lnTo>
                <a:lnTo>
                  <a:pt x="1386" y="1260"/>
                </a:lnTo>
                <a:lnTo>
                  <a:pt x="1827" y="2898"/>
                </a:lnTo>
                <a:lnTo>
                  <a:pt x="756" y="2961"/>
                </a:lnTo>
                <a:lnTo>
                  <a:pt x="2142" y="1953"/>
                </a:lnTo>
                <a:lnTo>
                  <a:pt x="1827" y="2835"/>
                </a:lnTo>
                <a:lnTo>
                  <a:pt x="693" y="2961"/>
                </a:lnTo>
                <a:lnTo>
                  <a:pt x="819" y="4788"/>
                </a:lnTo>
                <a:lnTo>
                  <a:pt x="1386" y="3717"/>
                </a:lnTo>
                <a:lnTo>
                  <a:pt x="819" y="2961"/>
                </a:lnTo>
                <a:lnTo>
                  <a:pt x="2520" y="3780"/>
                </a:lnTo>
                <a:lnTo>
                  <a:pt x="1890" y="2898"/>
                </a:lnTo>
                <a:lnTo>
                  <a:pt x="1449" y="3654"/>
                </a:lnTo>
                <a:lnTo>
                  <a:pt x="1638" y="4599"/>
                </a:lnTo>
                <a:lnTo>
                  <a:pt x="756" y="4725"/>
                </a:lnTo>
                <a:lnTo>
                  <a:pt x="189" y="5859"/>
                </a:lnTo>
                <a:lnTo>
                  <a:pt x="819" y="6615"/>
                </a:lnTo>
                <a:lnTo>
                  <a:pt x="1512" y="5670"/>
                </a:lnTo>
                <a:lnTo>
                  <a:pt x="189" y="5796"/>
                </a:lnTo>
                <a:lnTo>
                  <a:pt x="1638" y="4536"/>
                </a:lnTo>
                <a:lnTo>
                  <a:pt x="1512" y="5733"/>
                </a:lnTo>
                <a:lnTo>
                  <a:pt x="693" y="4788"/>
                </a:lnTo>
                <a:lnTo>
                  <a:pt x="2142" y="5355"/>
                </a:lnTo>
                <a:lnTo>
                  <a:pt x="1512" y="5859"/>
                </a:lnTo>
                <a:lnTo>
                  <a:pt x="2457" y="6489"/>
                </a:lnTo>
                <a:lnTo>
                  <a:pt x="2142" y="5292"/>
                </a:lnTo>
                <a:lnTo>
                  <a:pt x="3339" y="6363"/>
                </a:lnTo>
                <a:lnTo>
                  <a:pt x="2331" y="6426"/>
                </a:lnTo>
                <a:lnTo>
                  <a:pt x="3150" y="5418"/>
                </a:lnTo>
                <a:lnTo>
                  <a:pt x="2079" y="5418"/>
                </a:lnTo>
                <a:lnTo>
                  <a:pt x="1701" y="4473"/>
                </a:lnTo>
                <a:lnTo>
                  <a:pt x="2520" y="3717"/>
                </a:lnTo>
                <a:lnTo>
                  <a:pt x="1386" y="3780"/>
                </a:lnTo>
                <a:lnTo>
                  <a:pt x="2835" y="4599"/>
                </a:lnTo>
                <a:lnTo>
                  <a:pt x="1638" y="4473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1" name="Freeform 5"/>
          <p:cNvSpPr>
            <a:spLocks noChangeArrowheads="1"/>
          </p:cNvSpPr>
          <p:nvPr/>
        </p:nvSpPr>
        <p:spPr bwMode="auto">
          <a:xfrm>
            <a:off x="5862240" y="3231699"/>
            <a:ext cx="1271520" cy="1371024"/>
          </a:xfrm>
          <a:custGeom>
            <a:avLst/>
            <a:gdLst/>
            <a:ahLst/>
            <a:cxnLst>
              <a:cxn ang="0">
                <a:pos x="453" y="114"/>
              </a:cxn>
              <a:cxn ang="0">
                <a:pos x="1739" y="0"/>
              </a:cxn>
              <a:cxn ang="0">
                <a:pos x="1436" y="1021"/>
              </a:cxn>
              <a:cxn ang="0">
                <a:pos x="491" y="151"/>
              </a:cxn>
              <a:cxn ang="0">
                <a:pos x="378" y="2003"/>
              </a:cxn>
              <a:cxn ang="0">
                <a:pos x="1209" y="1966"/>
              </a:cxn>
              <a:cxn ang="0">
                <a:pos x="1436" y="945"/>
              </a:cxn>
              <a:cxn ang="0">
                <a:pos x="0" y="1172"/>
              </a:cxn>
              <a:cxn ang="0">
                <a:pos x="1172" y="2041"/>
              </a:cxn>
              <a:cxn ang="0">
                <a:pos x="794" y="2911"/>
              </a:cxn>
              <a:cxn ang="0">
                <a:pos x="378" y="2003"/>
              </a:cxn>
              <a:cxn ang="0">
                <a:pos x="1398" y="983"/>
              </a:cxn>
              <a:cxn ang="0">
                <a:pos x="2192" y="2268"/>
              </a:cxn>
              <a:cxn ang="0">
                <a:pos x="1172" y="2041"/>
              </a:cxn>
              <a:cxn ang="0">
                <a:pos x="1587" y="3175"/>
              </a:cxn>
              <a:cxn ang="0">
                <a:pos x="680" y="2948"/>
              </a:cxn>
              <a:cxn ang="0">
                <a:pos x="1020" y="3818"/>
              </a:cxn>
              <a:cxn ang="0">
                <a:pos x="1587" y="3213"/>
              </a:cxn>
              <a:cxn ang="0">
                <a:pos x="2646" y="4196"/>
              </a:cxn>
              <a:cxn ang="0">
                <a:pos x="3893" y="3666"/>
              </a:cxn>
              <a:cxn ang="0">
                <a:pos x="2948" y="3213"/>
              </a:cxn>
              <a:cxn ang="0">
                <a:pos x="2646" y="4196"/>
              </a:cxn>
              <a:cxn ang="0">
                <a:pos x="2192" y="2268"/>
              </a:cxn>
              <a:cxn ang="0">
                <a:pos x="1663" y="3175"/>
              </a:cxn>
              <a:cxn ang="0">
                <a:pos x="2986" y="3213"/>
              </a:cxn>
              <a:cxn ang="0">
                <a:pos x="3666" y="2230"/>
              </a:cxn>
              <a:cxn ang="0">
                <a:pos x="2192" y="2268"/>
              </a:cxn>
              <a:cxn ang="0">
                <a:pos x="2986" y="3289"/>
              </a:cxn>
              <a:cxn ang="0">
                <a:pos x="2872" y="1739"/>
              </a:cxn>
              <a:cxn ang="0">
                <a:pos x="3628" y="2268"/>
              </a:cxn>
              <a:cxn ang="0">
                <a:pos x="3817" y="3704"/>
              </a:cxn>
            </a:cxnLst>
            <a:rect l="0" t="0" r="r" b="b"/>
            <a:pathLst>
              <a:path w="3894" h="4197">
                <a:moveTo>
                  <a:pt x="453" y="114"/>
                </a:moveTo>
                <a:lnTo>
                  <a:pt x="1739" y="0"/>
                </a:lnTo>
                <a:lnTo>
                  <a:pt x="1436" y="1021"/>
                </a:lnTo>
                <a:lnTo>
                  <a:pt x="491" y="151"/>
                </a:lnTo>
                <a:lnTo>
                  <a:pt x="378" y="2003"/>
                </a:lnTo>
                <a:lnTo>
                  <a:pt x="1209" y="1966"/>
                </a:lnTo>
                <a:lnTo>
                  <a:pt x="1436" y="945"/>
                </a:lnTo>
                <a:lnTo>
                  <a:pt x="0" y="1172"/>
                </a:lnTo>
                <a:lnTo>
                  <a:pt x="1172" y="2041"/>
                </a:lnTo>
                <a:lnTo>
                  <a:pt x="794" y="2911"/>
                </a:lnTo>
                <a:lnTo>
                  <a:pt x="378" y="2003"/>
                </a:lnTo>
                <a:lnTo>
                  <a:pt x="1398" y="983"/>
                </a:lnTo>
                <a:lnTo>
                  <a:pt x="2192" y="2268"/>
                </a:lnTo>
                <a:lnTo>
                  <a:pt x="1172" y="2041"/>
                </a:lnTo>
                <a:lnTo>
                  <a:pt x="1587" y="3175"/>
                </a:lnTo>
                <a:lnTo>
                  <a:pt x="680" y="2948"/>
                </a:lnTo>
                <a:lnTo>
                  <a:pt x="1020" y="3818"/>
                </a:lnTo>
                <a:lnTo>
                  <a:pt x="1587" y="3213"/>
                </a:lnTo>
                <a:lnTo>
                  <a:pt x="2646" y="4196"/>
                </a:lnTo>
                <a:lnTo>
                  <a:pt x="3893" y="3666"/>
                </a:lnTo>
                <a:lnTo>
                  <a:pt x="2948" y="3213"/>
                </a:lnTo>
                <a:lnTo>
                  <a:pt x="2646" y="4196"/>
                </a:lnTo>
                <a:lnTo>
                  <a:pt x="2192" y="2268"/>
                </a:lnTo>
                <a:lnTo>
                  <a:pt x="1663" y="3175"/>
                </a:lnTo>
                <a:lnTo>
                  <a:pt x="2986" y="3213"/>
                </a:lnTo>
                <a:lnTo>
                  <a:pt x="3666" y="2230"/>
                </a:lnTo>
                <a:lnTo>
                  <a:pt x="2192" y="2268"/>
                </a:lnTo>
                <a:lnTo>
                  <a:pt x="2986" y="3289"/>
                </a:lnTo>
                <a:lnTo>
                  <a:pt x="2872" y="1739"/>
                </a:lnTo>
                <a:lnTo>
                  <a:pt x="3628" y="2268"/>
                </a:lnTo>
                <a:lnTo>
                  <a:pt x="3817" y="3704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2" name="Freeform 6"/>
          <p:cNvSpPr>
            <a:spLocks noChangeArrowheads="1"/>
          </p:cNvSpPr>
          <p:nvPr/>
        </p:nvSpPr>
        <p:spPr bwMode="auto">
          <a:xfrm>
            <a:off x="6331680" y="2331605"/>
            <a:ext cx="1641600" cy="1617289"/>
          </a:xfrm>
          <a:custGeom>
            <a:avLst/>
            <a:gdLst/>
            <a:ahLst/>
            <a:cxnLst>
              <a:cxn ang="0">
                <a:pos x="2268" y="4951"/>
              </a:cxn>
              <a:cxn ang="0">
                <a:pos x="2344" y="3288"/>
              </a:cxn>
              <a:cxn ang="0">
                <a:pos x="1512" y="4498"/>
              </a:cxn>
              <a:cxn ang="0">
                <a:pos x="1210" y="3477"/>
              </a:cxn>
              <a:cxn ang="0">
                <a:pos x="718" y="4951"/>
              </a:cxn>
              <a:cxn ang="0">
                <a:pos x="1512" y="4460"/>
              </a:cxn>
              <a:cxn ang="0">
                <a:pos x="0" y="3742"/>
              </a:cxn>
              <a:cxn ang="0">
                <a:pos x="1323" y="3553"/>
              </a:cxn>
              <a:cxn ang="0">
                <a:pos x="189" y="2721"/>
              </a:cxn>
              <a:cxn ang="0">
                <a:pos x="1247" y="2570"/>
              </a:cxn>
              <a:cxn ang="0">
                <a:pos x="1247" y="3591"/>
              </a:cxn>
              <a:cxn ang="0">
                <a:pos x="2381" y="3402"/>
              </a:cxn>
              <a:cxn ang="0">
                <a:pos x="1210" y="2570"/>
              </a:cxn>
              <a:cxn ang="0">
                <a:pos x="454" y="1776"/>
              </a:cxn>
              <a:cxn ang="0">
                <a:pos x="1625" y="983"/>
              </a:cxn>
              <a:cxn ang="0">
                <a:pos x="3213" y="0"/>
              </a:cxn>
              <a:cxn ang="0">
                <a:pos x="2722" y="1096"/>
              </a:cxn>
              <a:cxn ang="0">
                <a:pos x="1890" y="0"/>
              </a:cxn>
              <a:cxn ang="0">
                <a:pos x="3666" y="1020"/>
              </a:cxn>
              <a:cxn ang="0">
                <a:pos x="3175" y="113"/>
              </a:cxn>
              <a:cxn ang="0">
                <a:pos x="4498" y="1134"/>
              </a:cxn>
              <a:cxn ang="0">
                <a:pos x="3553" y="983"/>
              </a:cxn>
              <a:cxn ang="0">
                <a:pos x="4158" y="1814"/>
              </a:cxn>
              <a:cxn ang="0">
                <a:pos x="4536" y="1096"/>
              </a:cxn>
              <a:cxn ang="0">
                <a:pos x="5027" y="3061"/>
              </a:cxn>
              <a:cxn ang="0">
                <a:pos x="4120" y="1814"/>
              </a:cxn>
              <a:cxn ang="0">
                <a:pos x="3591" y="2419"/>
              </a:cxn>
              <a:cxn ang="0">
                <a:pos x="3629" y="983"/>
              </a:cxn>
              <a:cxn ang="0">
                <a:pos x="2797" y="2079"/>
              </a:cxn>
              <a:cxn ang="0">
                <a:pos x="2722" y="1134"/>
              </a:cxn>
              <a:cxn ang="0">
                <a:pos x="3591" y="2381"/>
              </a:cxn>
              <a:cxn ang="0">
                <a:pos x="2722" y="2079"/>
              </a:cxn>
              <a:cxn ang="0">
                <a:pos x="1928" y="1965"/>
              </a:cxn>
              <a:cxn ang="0">
                <a:pos x="2759" y="1096"/>
              </a:cxn>
              <a:cxn ang="0">
                <a:pos x="1625" y="1020"/>
              </a:cxn>
              <a:cxn ang="0">
                <a:pos x="1966" y="2003"/>
              </a:cxn>
              <a:cxn ang="0">
                <a:pos x="454" y="1814"/>
              </a:cxn>
            </a:cxnLst>
            <a:rect l="0" t="0" r="r" b="b"/>
            <a:pathLst>
              <a:path w="5028" h="4952">
                <a:moveTo>
                  <a:pt x="2268" y="4951"/>
                </a:moveTo>
                <a:lnTo>
                  <a:pt x="2344" y="3288"/>
                </a:lnTo>
                <a:lnTo>
                  <a:pt x="1512" y="4498"/>
                </a:lnTo>
                <a:lnTo>
                  <a:pt x="1210" y="3477"/>
                </a:lnTo>
                <a:lnTo>
                  <a:pt x="718" y="4951"/>
                </a:lnTo>
                <a:lnTo>
                  <a:pt x="1512" y="4460"/>
                </a:lnTo>
                <a:lnTo>
                  <a:pt x="0" y="3742"/>
                </a:lnTo>
                <a:lnTo>
                  <a:pt x="1323" y="3553"/>
                </a:lnTo>
                <a:lnTo>
                  <a:pt x="189" y="2721"/>
                </a:lnTo>
                <a:lnTo>
                  <a:pt x="1247" y="2570"/>
                </a:lnTo>
                <a:lnTo>
                  <a:pt x="1247" y="3591"/>
                </a:lnTo>
                <a:lnTo>
                  <a:pt x="2381" y="3402"/>
                </a:lnTo>
                <a:lnTo>
                  <a:pt x="1210" y="2570"/>
                </a:lnTo>
                <a:lnTo>
                  <a:pt x="454" y="1776"/>
                </a:lnTo>
                <a:lnTo>
                  <a:pt x="1625" y="983"/>
                </a:lnTo>
                <a:lnTo>
                  <a:pt x="3213" y="0"/>
                </a:lnTo>
                <a:lnTo>
                  <a:pt x="2722" y="1096"/>
                </a:lnTo>
                <a:lnTo>
                  <a:pt x="1890" y="0"/>
                </a:lnTo>
                <a:lnTo>
                  <a:pt x="3666" y="1020"/>
                </a:lnTo>
                <a:lnTo>
                  <a:pt x="3175" y="113"/>
                </a:lnTo>
                <a:lnTo>
                  <a:pt x="4498" y="1134"/>
                </a:lnTo>
                <a:lnTo>
                  <a:pt x="3553" y="983"/>
                </a:lnTo>
                <a:lnTo>
                  <a:pt x="4158" y="1814"/>
                </a:lnTo>
                <a:lnTo>
                  <a:pt x="4536" y="1096"/>
                </a:lnTo>
                <a:lnTo>
                  <a:pt x="5027" y="3061"/>
                </a:lnTo>
                <a:lnTo>
                  <a:pt x="4120" y="1814"/>
                </a:lnTo>
                <a:lnTo>
                  <a:pt x="3591" y="2419"/>
                </a:lnTo>
                <a:lnTo>
                  <a:pt x="3629" y="983"/>
                </a:lnTo>
                <a:lnTo>
                  <a:pt x="2797" y="2079"/>
                </a:lnTo>
                <a:lnTo>
                  <a:pt x="2722" y="1134"/>
                </a:lnTo>
                <a:lnTo>
                  <a:pt x="3591" y="2381"/>
                </a:lnTo>
                <a:lnTo>
                  <a:pt x="2722" y="2079"/>
                </a:lnTo>
                <a:lnTo>
                  <a:pt x="1928" y="1965"/>
                </a:lnTo>
                <a:lnTo>
                  <a:pt x="2759" y="1096"/>
                </a:lnTo>
                <a:lnTo>
                  <a:pt x="1625" y="1020"/>
                </a:lnTo>
                <a:lnTo>
                  <a:pt x="1966" y="2003"/>
                </a:lnTo>
                <a:lnTo>
                  <a:pt x="454" y="1814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3" name="Freeform 7"/>
          <p:cNvSpPr>
            <a:spLocks noChangeArrowheads="1"/>
          </p:cNvSpPr>
          <p:nvPr/>
        </p:nvSpPr>
        <p:spPr bwMode="auto">
          <a:xfrm>
            <a:off x="6825600" y="3528371"/>
            <a:ext cx="617760" cy="432045"/>
          </a:xfrm>
          <a:custGeom>
            <a:avLst/>
            <a:gdLst/>
            <a:ahLst/>
            <a:cxnLst>
              <a:cxn ang="0">
                <a:pos x="643" y="1323"/>
              </a:cxn>
              <a:cxn ang="0">
                <a:pos x="1890" y="0"/>
              </a:cxn>
              <a:cxn ang="0">
                <a:pos x="0" y="832"/>
              </a:cxn>
            </a:cxnLst>
            <a:rect l="0" t="0" r="r" b="b"/>
            <a:pathLst>
              <a:path w="1891" h="1324">
                <a:moveTo>
                  <a:pt x="643" y="1323"/>
                </a:moveTo>
                <a:lnTo>
                  <a:pt x="1890" y="0"/>
                </a:lnTo>
                <a:lnTo>
                  <a:pt x="0" y="832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4" name="Freeform 8"/>
          <p:cNvSpPr>
            <a:spLocks noChangeArrowheads="1"/>
          </p:cNvSpPr>
          <p:nvPr/>
        </p:nvSpPr>
        <p:spPr bwMode="auto">
          <a:xfrm>
            <a:off x="6294241" y="2664280"/>
            <a:ext cx="1679040" cy="88857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38" y="0"/>
              </a:cxn>
              <a:cxn ang="0">
                <a:pos x="1360" y="1588"/>
              </a:cxn>
              <a:cxn ang="0">
                <a:pos x="2116" y="945"/>
              </a:cxn>
              <a:cxn ang="0">
                <a:pos x="2419" y="2306"/>
              </a:cxn>
              <a:cxn ang="0">
                <a:pos x="2872" y="1097"/>
              </a:cxn>
              <a:cxn ang="0">
                <a:pos x="3439" y="2722"/>
              </a:cxn>
              <a:cxn ang="0">
                <a:pos x="2381" y="2268"/>
              </a:cxn>
              <a:cxn ang="0">
                <a:pos x="3779" y="1361"/>
              </a:cxn>
              <a:cxn ang="0">
                <a:pos x="5140" y="2004"/>
              </a:cxn>
              <a:cxn ang="0">
                <a:pos x="4460" y="2722"/>
              </a:cxn>
              <a:cxn ang="0">
                <a:pos x="3742" y="1399"/>
              </a:cxn>
              <a:cxn ang="0">
                <a:pos x="3402" y="2608"/>
              </a:cxn>
              <a:cxn ang="0">
                <a:pos x="4460" y="2684"/>
              </a:cxn>
            </a:cxnLst>
            <a:rect l="0" t="0" r="r" b="b"/>
            <a:pathLst>
              <a:path w="5141" h="2723">
                <a:moveTo>
                  <a:pt x="0" y="0"/>
                </a:moveTo>
                <a:lnTo>
                  <a:pt x="1738" y="0"/>
                </a:lnTo>
                <a:lnTo>
                  <a:pt x="1360" y="1588"/>
                </a:lnTo>
                <a:lnTo>
                  <a:pt x="2116" y="945"/>
                </a:lnTo>
                <a:lnTo>
                  <a:pt x="2419" y="2306"/>
                </a:lnTo>
                <a:lnTo>
                  <a:pt x="2872" y="1097"/>
                </a:lnTo>
                <a:lnTo>
                  <a:pt x="3439" y="2722"/>
                </a:lnTo>
                <a:lnTo>
                  <a:pt x="2381" y="2268"/>
                </a:lnTo>
                <a:lnTo>
                  <a:pt x="3779" y="1361"/>
                </a:lnTo>
                <a:lnTo>
                  <a:pt x="5140" y="2004"/>
                </a:lnTo>
                <a:lnTo>
                  <a:pt x="4460" y="2722"/>
                </a:lnTo>
                <a:lnTo>
                  <a:pt x="3742" y="1399"/>
                </a:lnTo>
                <a:lnTo>
                  <a:pt x="3402" y="2608"/>
                </a:lnTo>
                <a:lnTo>
                  <a:pt x="4460" y="2684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5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Amorphous Medium</a:t>
            </a:r>
            <a:endParaRPr lang="en-US" dirty="0"/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426240" y="4933959"/>
            <a:ext cx="3415680" cy="10066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95746" rIns="81639" bIns="40820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2200" dirty="0">
                <a:solidFill>
                  <a:srgbClr val="000000"/>
                </a:solidFill>
                <a:ea typeface="MS Gothic" charset="0"/>
                <a:cs typeface="MS Gothic" charset="0"/>
              </a:rPr>
              <a:t> Continuous space &amp; time</a:t>
            </a:r>
          </a:p>
          <a:p>
            <a:pPr>
              <a:lnSpc>
                <a:spcPct val="87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2200" dirty="0">
                <a:solidFill>
                  <a:srgbClr val="000000"/>
                </a:solidFill>
                <a:ea typeface="MS Gothic" charset="0"/>
                <a:cs typeface="MS Gothic" charset="0"/>
              </a:rPr>
              <a:t> Infinite number of devices</a:t>
            </a:r>
          </a:p>
          <a:p>
            <a:pPr>
              <a:lnSpc>
                <a:spcPct val="87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2200" dirty="0">
                <a:solidFill>
                  <a:srgbClr val="000000"/>
                </a:solidFill>
                <a:ea typeface="MS Gothic" charset="0"/>
                <a:cs typeface="MS Gothic" charset="0"/>
              </a:rPr>
              <a:t> See neighbors' past state</a:t>
            </a:r>
          </a:p>
        </p:txBody>
      </p:sp>
      <p:sp>
        <p:nvSpPr>
          <p:cNvPr id="34828" name="Text Box 12"/>
          <p:cNvSpPr txBox="1">
            <a:spLocks noChangeArrowheads="1"/>
          </p:cNvSpPr>
          <p:nvPr/>
        </p:nvSpPr>
        <p:spPr bwMode="auto">
          <a:xfrm>
            <a:off x="4574880" y="4933959"/>
            <a:ext cx="3644640" cy="10066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95746" rIns="81639" bIns="40820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2200" dirty="0">
                <a:solidFill>
                  <a:srgbClr val="000000"/>
                </a:solidFill>
                <a:ea typeface="MS Gothic" charset="0"/>
                <a:cs typeface="MS Gothic" charset="0"/>
              </a:rPr>
              <a:t>Approximate with:</a:t>
            </a:r>
          </a:p>
          <a:p>
            <a:pPr>
              <a:lnSpc>
                <a:spcPct val="87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2200" dirty="0">
                <a:solidFill>
                  <a:srgbClr val="000000"/>
                </a:solidFill>
                <a:ea typeface="MS Gothic" charset="0"/>
                <a:cs typeface="MS Gothic" charset="0"/>
              </a:rPr>
              <a:t> Discrete network of devices</a:t>
            </a:r>
          </a:p>
          <a:p>
            <a:pPr>
              <a:lnSpc>
                <a:spcPct val="87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2200" dirty="0">
                <a:solidFill>
                  <a:srgbClr val="000000"/>
                </a:solidFill>
                <a:ea typeface="MS Gothic" charset="0"/>
                <a:cs typeface="MS Gothic" charset="0"/>
              </a:rPr>
              <a:t> Signals transmit state</a:t>
            </a:r>
          </a:p>
        </p:txBody>
      </p:sp>
      <p:grpSp>
        <p:nvGrpSpPr>
          <p:cNvPr id="83" name="Group 82"/>
          <p:cNvGrpSpPr/>
          <p:nvPr/>
        </p:nvGrpSpPr>
        <p:grpSpPr>
          <a:xfrm>
            <a:off x="560161" y="1327820"/>
            <a:ext cx="3422880" cy="3598938"/>
            <a:chOff x="560161" y="1327820"/>
            <a:chExt cx="3422880" cy="3598938"/>
          </a:xfrm>
        </p:grpSpPr>
        <p:sp>
          <p:nvSpPr>
            <p:cNvPr id="34826" name="Freeform 10"/>
            <p:cNvSpPr>
              <a:spLocks noChangeArrowheads="1"/>
            </p:cNvSpPr>
            <p:nvPr/>
          </p:nvSpPr>
          <p:spPr bwMode="auto">
            <a:xfrm>
              <a:off x="560161" y="1327820"/>
              <a:ext cx="3422880" cy="3598938"/>
            </a:xfrm>
            <a:custGeom>
              <a:avLst/>
              <a:gdLst/>
              <a:ahLst/>
              <a:cxnLst>
                <a:cxn ang="0">
                  <a:pos x="9167" y="3148"/>
                </a:cxn>
                <a:cxn ang="0">
                  <a:pos x="7759" y="1727"/>
                </a:cxn>
                <a:cxn ang="0">
                  <a:pos x="6436" y="343"/>
                </a:cxn>
                <a:cxn ang="0">
                  <a:pos x="4772" y="119"/>
                </a:cxn>
                <a:cxn ang="0">
                  <a:pos x="4132" y="1353"/>
                </a:cxn>
                <a:cxn ang="0">
                  <a:pos x="3747" y="2513"/>
                </a:cxn>
                <a:cxn ang="0">
                  <a:pos x="2168" y="2663"/>
                </a:cxn>
                <a:cxn ang="0">
                  <a:pos x="590" y="3560"/>
                </a:cxn>
                <a:cxn ang="0">
                  <a:pos x="248" y="4832"/>
                </a:cxn>
                <a:cxn ang="0">
                  <a:pos x="1102" y="6178"/>
                </a:cxn>
                <a:cxn ang="0">
                  <a:pos x="974" y="7637"/>
                </a:cxn>
                <a:cxn ang="0">
                  <a:pos x="504" y="9357"/>
                </a:cxn>
                <a:cxn ang="0">
                  <a:pos x="1358" y="10480"/>
                </a:cxn>
                <a:cxn ang="0">
                  <a:pos x="3107" y="10330"/>
                </a:cxn>
                <a:cxn ang="0">
                  <a:pos x="4814" y="10480"/>
                </a:cxn>
                <a:cxn ang="0">
                  <a:pos x="6265" y="10853"/>
                </a:cxn>
                <a:cxn ang="0">
                  <a:pos x="7460" y="9470"/>
                </a:cxn>
                <a:cxn ang="0">
                  <a:pos x="7332" y="7973"/>
                </a:cxn>
                <a:cxn ang="0">
                  <a:pos x="8228" y="7375"/>
                </a:cxn>
                <a:cxn ang="0">
                  <a:pos x="9637" y="7113"/>
                </a:cxn>
                <a:cxn ang="0">
                  <a:pos x="10447" y="5954"/>
                </a:cxn>
                <a:cxn ang="0">
                  <a:pos x="9509" y="4794"/>
                </a:cxn>
                <a:cxn ang="0">
                  <a:pos x="9765" y="4084"/>
                </a:cxn>
                <a:cxn ang="0">
                  <a:pos x="9167" y="3148"/>
                </a:cxn>
              </a:cxnLst>
              <a:rect l="0" t="0" r="r" b="b"/>
              <a:pathLst>
                <a:path w="10482" h="11021">
                  <a:moveTo>
                    <a:pt x="9167" y="3148"/>
                  </a:moveTo>
                  <a:cubicBezTo>
                    <a:pt x="8599" y="2673"/>
                    <a:pt x="8242" y="2202"/>
                    <a:pt x="7759" y="1727"/>
                  </a:cubicBezTo>
                  <a:cubicBezTo>
                    <a:pt x="7301" y="1278"/>
                    <a:pt x="6956" y="735"/>
                    <a:pt x="6436" y="343"/>
                  </a:cubicBezTo>
                  <a:cubicBezTo>
                    <a:pt x="5987" y="5"/>
                    <a:pt x="5321" y="0"/>
                    <a:pt x="4772" y="119"/>
                  </a:cubicBezTo>
                  <a:cubicBezTo>
                    <a:pt x="4164" y="251"/>
                    <a:pt x="4148" y="890"/>
                    <a:pt x="4132" y="1353"/>
                  </a:cubicBezTo>
                  <a:cubicBezTo>
                    <a:pt x="4118" y="1760"/>
                    <a:pt x="4407" y="2361"/>
                    <a:pt x="3747" y="2513"/>
                  </a:cubicBezTo>
                  <a:cubicBezTo>
                    <a:pt x="3236" y="2630"/>
                    <a:pt x="2729" y="2549"/>
                    <a:pt x="2168" y="2663"/>
                  </a:cubicBezTo>
                  <a:cubicBezTo>
                    <a:pt x="1470" y="2804"/>
                    <a:pt x="1046" y="3190"/>
                    <a:pt x="590" y="3560"/>
                  </a:cubicBezTo>
                  <a:cubicBezTo>
                    <a:pt x="194" y="3881"/>
                    <a:pt x="0" y="4445"/>
                    <a:pt x="248" y="4832"/>
                  </a:cubicBezTo>
                  <a:cubicBezTo>
                    <a:pt x="544" y="5294"/>
                    <a:pt x="968" y="5676"/>
                    <a:pt x="1102" y="6178"/>
                  </a:cubicBezTo>
                  <a:cubicBezTo>
                    <a:pt x="1229" y="6652"/>
                    <a:pt x="1148" y="7149"/>
                    <a:pt x="974" y="7637"/>
                  </a:cubicBezTo>
                  <a:cubicBezTo>
                    <a:pt x="773" y="8199"/>
                    <a:pt x="711" y="8795"/>
                    <a:pt x="504" y="9357"/>
                  </a:cubicBezTo>
                  <a:cubicBezTo>
                    <a:pt x="320" y="9856"/>
                    <a:pt x="764" y="10414"/>
                    <a:pt x="1358" y="10480"/>
                  </a:cubicBezTo>
                  <a:cubicBezTo>
                    <a:pt x="1947" y="10545"/>
                    <a:pt x="2555" y="10508"/>
                    <a:pt x="3107" y="10330"/>
                  </a:cubicBezTo>
                  <a:cubicBezTo>
                    <a:pt x="3636" y="10158"/>
                    <a:pt x="4422" y="9859"/>
                    <a:pt x="4814" y="10480"/>
                  </a:cubicBezTo>
                  <a:cubicBezTo>
                    <a:pt x="5079" y="10900"/>
                    <a:pt x="5714" y="11020"/>
                    <a:pt x="6265" y="10853"/>
                  </a:cubicBezTo>
                  <a:cubicBezTo>
                    <a:pt x="6957" y="10644"/>
                    <a:pt x="7361" y="10034"/>
                    <a:pt x="7460" y="9470"/>
                  </a:cubicBezTo>
                  <a:cubicBezTo>
                    <a:pt x="7549" y="8959"/>
                    <a:pt x="7508" y="8456"/>
                    <a:pt x="7332" y="7973"/>
                  </a:cubicBezTo>
                  <a:cubicBezTo>
                    <a:pt x="7084" y="7291"/>
                    <a:pt x="7900" y="7372"/>
                    <a:pt x="8228" y="7375"/>
                  </a:cubicBezTo>
                  <a:cubicBezTo>
                    <a:pt x="8734" y="7381"/>
                    <a:pt x="9144" y="7229"/>
                    <a:pt x="9637" y="7113"/>
                  </a:cubicBezTo>
                  <a:cubicBezTo>
                    <a:pt x="10168" y="6987"/>
                    <a:pt x="10415" y="6404"/>
                    <a:pt x="10447" y="5954"/>
                  </a:cubicBezTo>
                  <a:cubicBezTo>
                    <a:pt x="10481" y="5472"/>
                    <a:pt x="9205" y="5186"/>
                    <a:pt x="9509" y="4794"/>
                  </a:cubicBezTo>
                  <a:cubicBezTo>
                    <a:pt x="9722" y="4521"/>
                    <a:pt x="9552" y="4357"/>
                    <a:pt x="9765" y="4084"/>
                  </a:cubicBezTo>
                  <a:cubicBezTo>
                    <a:pt x="10019" y="3756"/>
                    <a:pt x="9494" y="3423"/>
                    <a:pt x="9167" y="3148"/>
                  </a:cubicBezTo>
                </a:path>
              </a:pathLst>
            </a:custGeom>
            <a:solidFill>
              <a:srgbClr val="99CCFF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29" name="Freeform 13"/>
            <p:cNvSpPr>
              <a:spLocks noChangeArrowheads="1"/>
            </p:cNvSpPr>
            <p:nvPr/>
          </p:nvSpPr>
          <p:spPr bwMode="auto">
            <a:xfrm>
              <a:off x="1450081" y="3231700"/>
              <a:ext cx="567360" cy="527095"/>
            </a:xfrm>
            <a:custGeom>
              <a:avLst/>
              <a:gdLst/>
              <a:ahLst/>
              <a:cxnLst>
                <a:cxn ang="0">
                  <a:pos x="1238" y="1186"/>
                </a:cxn>
                <a:cxn ang="0">
                  <a:pos x="1067" y="375"/>
                </a:cxn>
                <a:cxn ang="0">
                  <a:pos x="86" y="973"/>
                </a:cxn>
                <a:cxn ang="0">
                  <a:pos x="342" y="1570"/>
                </a:cxn>
                <a:cxn ang="0">
                  <a:pos x="811" y="1485"/>
                </a:cxn>
                <a:cxn ang="0">
                  <a:pos x="1238" y="1186"/>
                </a:cxn>
              </a:cxnLst>
              <a:rect l="0" t="0" r="r" b="b"/>
              <a:pathLst>
                <a:path w="1738" h="1614">
                  <a:moveTo>
                    <a:pt x="1238" y="1186"/>
                  </a:moveTo>
                  <a:cubicBezTo>
                    <a:pt x="1487" y="1012"/>
                    <a:pt x="1737" y="714"/>
                    <a:pt x="1067" y="375"/>
                  </a:cubicBezTo>
                  <a:cubicBezTo>
                    <a:pt x="328" y="0"/>
                    <a:pt x="59" y="632"/>
                    <a:pt x="86" y="973"/>
                  </a:cubicBezTo>
                  <a:cubicBezTo>
                    <a:pt x="171" y="1172"/>
                    <a:pt x="0" y="1527"/>
                    <a:pt x="342" y="1570"/>
                  </a:cubicBezTo>
                  <a:cubicBezTo>
                    <a:pt x="640" y="1613"/>
                    <a:pt x="654" y="1514"/>
                    <a:pt x="811" y="1485"/>
                  </a:cubicBezTo>
                  <a:cubicBezTo>
                    <a:pt x="953" y="1386"/>
                    <a:pt x="989" y="1360"/>
                    <a:pt x="1238" y="1186"/>
                  </a:cubicBezTo>
                </a:path>
              </a:pathLst>
            </a:custGeom>
            <a:solidFill>
              <a:srgbClr val="EB613D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30" name="Oval 14"/>
            <p:cNvSpPr>
              <a:spLocks noChangeArrowheads="1"/>
            </p:cNvSpPr>
            <p:nvPr/>
          </p:nvSpPr>
          <p:spPr bwMode="auto">
            <a:xfrm>
              <a:off x="1644481" y="3473645"/>
              <a:ext cx="56160" cy="56166"/>
            </a:xfrm>
            <a:prstGeom prst="ellipse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31" name="Line 15"/>
            <p:cNvSpPr>
              <a:spLocks noChangeShapeType="1"/>
            </p:cNvSpPr>
            <p:nvPr/>
          </p:nvSpPr>
          <p:spPr bwMode="auto">
            <a:xfrm flipV="1">
              <a:off x="1658880" y="3122248"/>
              <a:ext cx="70560" cy="39604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32" name="Line 16"/>
            <p:cNvSpPr>
              <a:spLocks noChangeShapeType="1"/>
            </p:cNvSpPr>
            <p:nvPr/>
          </p:nvSpPr>
          <p:spPr bwMode="auto">
            <a:xfrm>
              <a:off x="1811520" y="3515410"/>
              <a:ext cx="167040" cy="613504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33" name="Text Box 17"/>
            <p:cNvSpPr txBox="1">
              <a:spLocks noChangeArrowheads="1"/>
            </p:cNvSpPr>
            <p:nvPr/>
          </p:nvSpPr>
          <p:spPr bwMode="auto">
            <a:xfrm>
              <a:off x="1252801" y="4077069"/>
              <a:ext cx="1432800" cy="31395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81933" rIns="81639" bIns="40820">
              <a:prstTxWarp prst="textNoShape">
                <a:avLst/>
              </a:prstTxWarp>
            </a:bodyPr>
            <a:lstStyle/>
            <a:p>
              <a:pPr>
                <a:lnSpc>
                  <a:spcPct val="87000"/>
                </a:lnSpc>
                <a:tabLst>
                  <a:tab pos="656650" algn="l"/>
                  <a:tab pos="1313299" algn="l"/>
                </a:tabLst>
              </a:pPr>
              <a:r>
                <a:rPr lang="en-US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neighborhood</a:t>
              </a:r>
            </a:p>
          </p:txBody>
        </p:sp>
        <p:sp>
          <p:nvSpPr>
            <p:cNvPr id="34834" name="Text Box 18"/>
            <p:cNvSpPr txBox="1">
              <a:spLocks noChangeArrowheads="1"/>
            </p:cNvSpPr>
            <p:nvPr/>
          </p:nvSpPr>
          <p:spPr bwMode="auto">
            <a:xfrm>
              <a:off x="1346401" y="2818377"/>
              <a:ext cx="763200" cy="31395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81933" rIns="81639" bIns="40820">
              <a:prstTxWarp prst="textNoShape">
                <a:avLst/>
              </a:prstTxWarp>
            </a:bodyPr>
            <a:lstStyle/>
            <a:p>
              <a:pPr>
                <a:lnSpc>
                  <a:spcPct val="87000"/>
                </a:lnSpc>
                <a:tabLst>
                  <a:tab pos="656650" algn="l"/>
                </a:tabLst>
              </a:pPr>
              <a:r>
                <a:rPr lang="en-US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device</a:t>
              </a:r>
            </a:p>
          </p:txBody>
        </p:sp>
      </p:grpSp>
      <p:sp>
        <p:nvSpPr>
          <p:cNvPr id="34835" name="Line 19"/>
          <p:cNvSpPr>
            <a:spLocks noChangeShapeType="1"/>
          </p:cNvSpPr>
          <p:nvPr/>
        </p:nvSpPr>
        <p:spPr bwMode="auto">
          <a:xfrm>
            <a:off x="4403520" y="1323499"/>
            <a:ext cx="1440" cy="4625766"/>
          </a:xfrm>
          <a:prstGeom prst="line">
            <a:avLst/>
          </a:prstGeom>
          <a:noFill/>
          <a:ln w="73080">
            <a:solidFill>
              <a:srgbClr val="80808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36" name="Oval 20"/>
          <p:cNvSpPr>
            <a:spLocks noChangeArrowheads="1"/>
          </p:cNvSpPr>
          <p:nvPr/>
        </p:nvSpPr>
        <p:spPr bwMode="auto">
          <a:xfrm>
            <a:off x="6275520" y="1553924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37" name="Oval 21"/>
          <p:cNvSpPr>
            <a:spLocks noChangeArrowheads="1"/>
          </p:cNvSpPr>
          <p:nvPr/>
        </p:nvSpPr>
        <p:spPr bwMode="auto">
          <a:xfrm>
            <a:off x="6765120" y="1585608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38" name="Oval 22"/>
          <p:cNvSpPr>
            <a:spLocks noChangeArrowheads="1"/>
          </p:cNvSpPr>
          <p:nvPr/>
        </p:nvSpPr>
        <p:spPr bwMode="auto">
          <a:xfrm>
            <a:off x="6765120" y="2566350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39" name="Oval 23"/>
          <p:cNvSpPr>
            <a:spLocks noChangeArrowheads="1"/>
          </p:cNvSpPr>
          <p:nvPr/>
        </p:nvSpPr>
        <p:spPr bwMode="auto">
          <a:xfrm>
            <a:off x="5721121" y="2958071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40" name="Oval 24"/>
          <p:cNvSpPr>
            <a:spLocks noChangeArrowheads="1"/>
          </p:cNvSpPr>
          <p:nvPr/>
        </p:nvSpPr>
        <p:spPr bwMode="auto">
          <a:xfrm>
            <a:off x="6243840" y="3479406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41" name="Oval 25"/>
          <p:cNvSpPr>
            <a:spLocks noChangeArrowheads="1"/>
          </p:cNvSpPr>
          <p:nvPr/>
        </p:nvSpPr>
        <p:spPr bwMode="auto">
          <a:xfrm>
            <a:off x="6635520" y="4491833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42" name="Oval 26"/>
          <p:cNvSpPr>
            <a:spLocks noChangeArrowheads="1"/>
          </p:cNvSpPr>
          <p:nvPr/>
        </p:nvSpPr>
        <p:spPr bwMode="auto">
          <a:xfrm>
            <a:off x="5263201" y="4460149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43" name="Oval 27"/>
          <p:cNvSpPr>
            <a:spLocks noChangeArrowheads="1"/>
          </p:cNvSpPr>
          <p:nvPr/>
        </p:nvSpPr>
        <p:spPr bwMode="auto">
          <a:xfrm>
            <a:off x="5002560" y="2664280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44" name="Oval 28"/>
          <p:cNvSpPr>
            <a:spLocks noChangeArrowheads="1"/>
          </p:cNvSpPr>
          <p:nvPr/>
        </p:nvSpPr>
        <p:spPr bwMode="auto">
          <a:xfrm>
            <a:off x="5470561" y="2677242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45" name="Oval 29"/>
          <p:cNvSpPr>
            <a:spLocks noChangeArrowheads="1"/>
          </p:cNvSpPr>
          <p:nvPr/>
        </p:nvSpPr>
        <p:spPr bwMode="auto">
          <a:xfrm>
            <a:off x="5212800" y="2883183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46" name="Oval 30"/>
          <p:cNvSpPr>
            <a:spLocks noChangeArrowheads="1"/>
          </p:cNvSpPr>
          <p:nvPr/>
        </p:nvSpPr>
        <p:spPr bwMode="auto">
          <a:xfrm>
            <a:off x="6501601" y="1800190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47" name="Oval 31"/>
          <p:cNvSpPr>
            <a:spLocks noChangeArrowheads="1"/>
          </p:cNvSpPr>
          <p:nvPr/>
        </p:nvSpPr>
        <p:spPr bwMode="auto">
          <a:xfrm>
            <a:off x="5353920" y="2328726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48" name="Oval 32"/>
          <p:cNvSpPr>
            <a:spLocks noChangeArrowheads="1"/>
          </p:cNvSpPr>
          <p:nvPr/>
        </p:nvSpPr>
        <p:spPr bwMode="auto">
          <a:xfrm>
            <a:off x="5598720" y="3244662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49" name="Oval 33"/>
          <p:cNvSpPr>
            <a:spLocks noChangeArrowheads="1"/>
          </p:cNvSpPr>
          <p:nvPr/>
        </p:nvSpPr>
        <p:spPr bwMode="auto">
          <a:xfrm>
            <a:off x="5250240" y="3244662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50" name="Oval 34"/>
          <p:cNvSpPr>
            <a:spLocks noChangeArrowheads="1"/>
          </p:cNvSpPr>
          <p:nvPr/>
        </p:nvSpPr>
        <p:spPr bwMode="auto">
          <a:xfrm>
            <a:off x="5431680" y="3515410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51" name="Oval 35"/>
          <p:cNvSpPr>
            <a:spLocks noChangeArrowheads="1"/>
          </p:cNvSpPr>
          <p:nvPr/>
        </p:nvSpPr>
        <p:spPr bwMode="auto">
          <a:xfrm>
            <a:off x="7261921" y="2263918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52" name="Oval 36"/>
          <p:cNvSpPr>
            <a:spLocks noChangeArrowheads="1"/>
          </p:cNvSpPr>
          <p:nvPr/>
        </p:nvSpPr>
        <p:spPr bwMode="auto">
          <a:xfrm>
            <a:off x="7647841" y="3444842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53" name="Oval 37"/>
          <p:cNvSpPr>
            <a:spLocks noChangeArrowheads="1"/>
          </p:cNvSpPr>
          <p:nvPr/>
        </p:nvSpPr>
        <p:spPr bwMode="auto">
          <a:xfrm>
            <a:off x="5778721" y="3532692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54" name="Oval 38"/>
          <p:cNvSpPr>
            <a:spLocks noChangeArrowheads="1"/>
          </p:cNvSpPr>
          <p:nvPr/>
        </p:nvSpPr>
        <p:spPr bwMode="auto">
          <a:xfrm>
            <a:off x="7031521" y="4326215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55" name="Oval 39"/>
          <p:cNvSpPr>
            <a:spLocks noChangeArrowheads="1"/>
          </p:cNvSpPr>
          <p:nvPr/>
        </p:nvSpPr>
        <p:spPr bwMode="auto">
          <a:xfrm>
            <a:off x="5761441" y="4396783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56" name="Oval 40"/>
          <p:cNvSpPr>
            <a:spLocks noChangeArrowheads="1"/>
          </p:cNvSpPr>
          <p:nvPr/>
        </p:nvSpPr>
        <p:spPr bwMode="auto">
          <a:xfrm>
            <a:off x="7136640" y="1909641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57" name="Oval 41"/>
          <p:cNvSpPr>
            <a:spLocks noChangeArrowheads="1"/>
          </p:cNvSpPr>
          <p:nvPr/>
        </p:nvSpPr>
        <p:spPr bwMode="auto">
          <a:xfrm>
            <a:off x="5250240" y="3849525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58" name="Oval 42"/>
          <p:cNvSpPr>
            <a:spLocks noChangeArrowheads="1"/>
          </p:cNvSpPr>
          <p:nvPr/>
        </p:nvSpPr>
        <p:spPr bwMode="auto">
          <a:xfrm>
            <a:off x="5479201" y="4185080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59" name="Oval 43"/>
          <p:cNvSpPr>
            <a:spLocks noChangeArrowheads="1"/>
          </p:cNvSpPr>
          <p:nvPr/>
        </p:nvSpPr>
        <p:spPr bwMode="auto">
          <a:xfrm>
            <a:off x="5725440" y="2420895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60" name="Oval 44"/>
          <p:cNvSpPr>
            <a:spLocks noChangeArrowheads="1"/>
          </p:cNvSpPr>
          <p:nvPr/>
        </p:nvSpPr>
        <p:spPr bwMode="auto">
          <a:xfrm>
            <a:off x="7718400" y="2598033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61" name="Oval 45"/>
          <p:cNvSpPr>
            <a:spLocks noChangeArrowheads="1"/>
          </p:cNvSpPr>
          <p:nvPr/>
        </p:nvSpPr>
        <p:spPr bwMode="auto">
          <a:xfrm>
            <a:off x="5073121" y="4202362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62" name="Oval 46"/>
          <p:cNvSpPr>
            <a:spLocks noChangeArrowheads="1"/>
          </p:cNvSpPr>
          <p:nvPr/>
        </p:nvSpPr>
        <p:spPr bwMode="auto">
          <a:xfrm>
            <a:off x="7876800" y="3250422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63" name="Oval 47"/>
          <p:cNvSpPr>
            <a:spLocks noChangeArrowheads="1"/>
          </p:cNvSpPr>
          <p:nvPr/>
        </p:nvSpPr>
        <p:spPr bwMode="auto">
          <a:xfrm>
            <a:off x="6308641" y="4185080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64" name="Oval 48"/>
          <p:cNvSpPr>
            <a:spLocks noChangeArrowheads="1"/>
          </p:cNvSpPr>
          <p:nvPr/>
        </p:nvSpPr>
        <p:spPr bwMode="auto">
          <a:xfrm>
            <a:off x="6184801" y="2209193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65" name="Oval 49"/>
          <p:cNvSpPr>
            <a:spLocks noChangeArrowheads="1"/>
          </p:cNvSpPr>
          <p:nvPr/>
        </p:nvSpPr>
        <p:spPr bwMode="auto">
          <a:xfrm>
            <a:off x="5908321" y="3799120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66" name="Oval 50"/>
          <p:cNvSpPr>
            <a:spLocks noChangeArrowheads="1"/>
          </p:cNvSpPr>
          <p:nvPr/>
        </p:nvSpPr>
        <p:spPr bwMode="auto">
          <a:xfrm>
            <a:off x="6153121" y="3799120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67" name="Oval 51"/>
          <p:cNvSpPr>
            <a:spLocks noChangeArrowheads="1"/>
          </p:cNvSpPr>
          <p:nvPr/>
        </p:nvSpPr>
        <p:spPr bwMode="auto">
          <a:xfrm>
            <a:off x="6334561" y="3153932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68" name="Oval 52"/>
          <p:cNvSpPr>
            <a:spLocks noChangeArrowheads="1"/>
          </p:cNvSpPr>
          <p:nvPr/>
        </p:nvSpPr>
        <p:spPr bwMode="auto">
          <a:xfrm>
            <a:off x="6462720" y="3863927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69" name="Oval 53"/>
          <p:cNvSpPr>
            <a:spLocks noChangeArrowheads="1"/>
          </p:cNvSpPr>
          <p:nvPr/>
        </p:nvSpPr>
        <p:spPr bwMode="auto">
          <a:xfrm>
            <a:off x="6966720" y="3876888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70" name="Oval 54"/>
          <p:cNvSpPr>
            <a:spLocks noChangeArrowheads="1"/>
          </p:cNvSpPr>
          <p:nvPr/>
        </p:nvSpPr>
        <p:spPr bwMode="auto">
          <a:xfrm>
            <a:off x="6657121" y="3398758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71" name="Oval 55"/>
          <p:cNvSpPr>
            <a:spLocks noChangeArrowheads="1"/>
          </p:cNvSpPr>
          <p:nvPr/>
        </p:nvSpPr>
        <p:spPr bwMode="auto">
          <a:xfrm>
            <a:off x="5947200" y="3179855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72" name="Oval 56"/>
          <p:cNvSpPr>
            <a:spLocks noChangeArrowheads="1"/>
          </p:cNvSpPr>
          <p:nvPr/>
        </p:nvSpPr>
        <p:spPr bwMode="auto">
          <a:xfrm>
            <a:off x="7159680" y="2935029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73" name="Oval 57"/>
          <p:cNvSpPr>
            <a:spLocks noChangeArrowheads="1"/>
          </p:cNvSpPr>
          <p:nvPr/>
        </p:nvSpPr>
        <p:spPr bwMode="auto">
          <a:xfrm>
            <a:off x="6631201" y="3089125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74" name="Oval 58"/>
          <p:cNvSpPr>
            <a:spLocks noChangeArrowheads="1"/>
          </p:cNvSpPr>
          <p:nvPr/>
        </p:nvSpPr>
        <p:spPr bwMode="auto">
          <a:xfrm>
            <a:off x="7326720" y="3450603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75" name="Oval 59"/>
          <p:cNvSpPr>
            <a:spLocks noChangeArrowheads="1"/>
          </p:cNvSpPr>
          <p:nvPr/>
        </p:nvSpPr>
        <p:spPr bwMode="auto">
          <a:xfrm>
            <a:off x="7584481" y="2818377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76" name="Oval 60"/>
          <p:cNvSpPr>
            <a:spLocks noChangeArrowheads="1"/>
          </p:cNvSpPr>
          <p:nvPr/>
        </p:nvSpPr>
        <p:spPr bwMode="auto">
          <a:xfrm>
            <a:off x="6888960" y="2896145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77" name="Oval 61"/>
          <p:cNvSpPr>
            <a:spLocks noChangeArrowheads="1"/>
          </p:cNvSpPr>
          <p:nvPr/>
        </p:nvSpPr>
        <p:spPr bwMode="auto">
          <a:xfrm>
            <a:off x="7120801" y="2586512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78" name="Oval 62"/>
          <p:cNvSpPr>
            <a:spLocks noChangeArrowheads="1"/>
          </p:cNvSpPr>
          <p:nvPr/>
        </p:nvSpPr>
        <p:spPr bwMode="auto">
          <a:xfrm>
            <a:off x="7404480" y="2560590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79" name="Oval 63"/>
          <p:cNvSpPr>
            <a:spLocks noChangeArrowheads="1"/>
          </p:cNvSpPr>
          <p:nvPr/>
        </p:nvSpPr>
        <p:spPr bwMode="auto">
          <a:xfrm>
            <a:off x="6876001" y="2250957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80" name="Oval 64"/>
          <p:cNvSpPr>
            <a:spLocks noChangeArrowheads="1"/>
          </p:cNvSpPr>
          <p:nvPr/>
        </p:nvSpPr>
        <p:spPr bwMode="auto">
          <a:xfrm>
            <a:off x="6256801" y="1902441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81" name="Oval 65"/>
          <p:cNvSpPr>
            <a:spLocks noChangeArrowheads="1"/>
          </p:cNvSpPr>
          <p:nvPr/>
        </p:nvSpPr>
        <p:spPr bwMode="auto">
          <a:xfrm>
            <a:off x="6824161" y="1980209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82" name="Oval 66"/>
          <p:cNvSpPr>
            <a:spLocks noChangeArrowheads="1"/>
          </p:cNvSpPr>
          <p:nvPr/>
        </p:nvSpPr>
        <p:spPr bwMode="auto">
          <a:xfrm>
            <a:off x="6462720" y="2367609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83" name="Oval 67"/>
          <p:cNvSpPr>
            <a:spLocks noChangeArrowheads="1"/>
          </p:cNvSpPr>
          <p:nvPr/>
        </p:nvSpPr>
        <p:spPr bwMode="auto">
          <a:xfrm>
            <a:off x="5869440" y="2638358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84" name="Oval 68"/>
          <p:cNvSpPr>
            <a:spLocks noChangeArrowheads="1"/>
          </p:cNvSpPr>
          <p:nvPr/>
        </p:nvSpPr>
        <p:spPr bwMode="auto">
          <a:xfrm>
            <a:off x="6063841" y="2870222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85" name="Oval 69"/>
          <p:cNvSpPr>
            <a:spLocks noChangeArrowheads="1"/>
          </p:cNvSpPr>
          <p:nvPr/>
        </p:nvSpPr>
        <p:spPr bwMode="auto">
          <a:xfrm>
            <a:off x="6192000" y="2573551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86" name="Oval 70"/>
          <p:cNvSpPr>
            <a:spLocks noChangeArrowheads="1"/>
          </p:cNvSpPr>
          <p:nvPr/>
        </p:nvSpPr>
        <p:spPr bwMode="auto">
          <a:xfrm>
            <a:off x="7417441" y="3025759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87" name="Oval 71"/>
          <p:cNvSpPr>
            <a:spLocks noChangeArrowheads="1"/>
          </p:cNvSpPr>
          <p:nvPr/>
        </p:nvSpPr>
        <p:spPr bwMode="auto">
          <a:xfrm>
            <a:off x="6720481" y="3708390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88" name="Oval 72"/>
          <p:cNvSpPr>
            <a:spLocks noChangeArrowheads="1"/>
          </p:cNvSpPr>
          <p:nvPr/>
        </p:nvSpPr>
        <p:spPr bwMode="auto">
          <a:xfrm>
            <a:off x="6399360" y="2844300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89" name="Oval 73"/>
          <p:cNvSpPr>
            <a:spLocks noChangeArrowheads="1"/>
          </p:cNvSpPr>
          <p:nvPr/>
        </p:nvSpPr>
        <p:spPr bwMode="auto">
          <a:xfrm>
            <a:off x="6991201" y="3335391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90" name="Oval 74"/>
          <p:cNvSpPr>
            <a:spLocks noChangeArrowheads="1"/>
          </p:cNvSpPr>
          <p:nvPr/>
        </p:nvSpPr>
        <p:spPr bwMode="auto">
          <a:xfrm>
            <a:off x="6759360" y="4186521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91" name="Oval 75"/>
          <p:cNvSpPr>
            <a:spLocks noChangeArrowheads="1"/>
          </p:cNvSpPr>
          <p:nvPr/>
        </p:nvSpPr>
        <p:spPr bwMode="auto">
          <a:xfrm>
            <a:off x="6024960" y="4095791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92" name="Oval 76"/>
          <p:cNvSpPr>
            <a:spLocks noChangeArrowheads="1"/>
          </p:cNvSpPr>
          <p:nvPr/>
        </p:nvSpPr>
        <p:spPr bwMode="auto">
          <a:xfrm>
            <a:off x="5535360" y="3773197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93" name="Oval 77"/>
          <p:cNvSpPr>
            <a:spLocks noChangeArrowheads="1"/>
          </p:cNvSpPr>
          <p:nvPr/>
        </p:nvSpPr>
        <p:spPr bwMode="auto">
          <a:xfrm>
            <a:off x="5702400" y="4056907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94" name="Oval 78"/>
          <p:cNvSpPr>
            <a:spLocks noChangeArrowheads="1"/>
          </p:cNvSpPr>
          <p:nvPr/>
        </p:nvSpPr>
        <p:spPr bwMode="auto">
          <a:xfrm>
            <a:off x="6076800" y="4366539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Text Box 132"/>
          <p:cNvSpPr txBox="1">
            <a:spLocks noChangeArrowheads="1"/>
          </p:cNvSpPr>
          <p:nvPr/>
        </p:nvSpPr>
        <p:spPr bwMode="auto">
          <a:xfrm>
            <a:off x="7926580" y="6361282"/>
            <a:ext cx="10886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[Beal, ’04]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Line 1"/>
          <p:cNvSpPr>
            <a:spLocks noChangeShapeType="1"/>
          </p:cNvSpPr>
          <p:nvPr/>
        </p:nvSpPr>
        <p:spPr bwMode="auto">
          <a:xfrm>
            <a:off x="2488320" y="2558355"/>
            <a:ext cx="1440" cy="918816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6" name="Line 2"/>
          <p:cNvSpPr>
            <a:spLocks noChangeShapeType="1"/>
          </p:cNvSpPr>
          <p:nvPr/>
        </p:nvSpPr>
        <p:spPr bwMode="auto">
          <a:xfrm>
            <a:off x="1713600" y="1397592"/>
            <a:ext cx="708480" cy="735918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7" name="Line 3"/>
          <p:cNvSpPr>
            <a:spLocks noChangeShapeType="1"/>
          </p:cNvSpPr>
          <p:nvPr/>
        </p:nvSpPr>
        <p:spPr bwMode="auto">
          <a:xfrm flipH="1">
            <a:off x="2550240" y="1424956"/>
            <a:ext cx="810720" cy="708554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100645"/>
          <a:lstStyle/>
          <a:p>
            <a:pPr>
              <a:lnSpc>
                <a:spcPct val="87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 err="1"/>
              <a:t>Field Calculus:</a:t>
            </a:r>
            <a:endParaRPr lang="en-US" dirty="0"/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1775800" y="904405"/>
            <a:ext cx="1463040" cy="4810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139766" tIns="149269" rIns="139766" bIns="98946">
            <a:prstTxWarp prst="textNoShape">
              <a:avLst/>
            </a:prstTxWarp>
          </a:bodyPr>
          <a:lstStyle/>
          <a:p>
            <a:pPr algn="ctr">
              <a:lnSpc>
                <a:spcPct val="87000"/>
              </a:lnSpc>
              <a:tabLst>
                <a:tab pos="656650" algn="l"/>
                <a:tab pos="1313299" algn="l"/>
              </a:tabLst>
            </a:pPr>
            <a:r>
              <a:rPr lang="en-US" sz="2000" b="1" dirty="0" err="1">
                <a:solidFill>
                  <a:srgbClr val="000000"/>
                </a:solidFill>
                <a:ea typeface="MS Gothic" charset="0"/>
                <a:cs typeface="MS Gothic" charset="0"/>
              </a:rPr>
              <a:t>Pointwise</a:t>
            </a:r>
            <a:endParaRPr lang="en-US" sz="2000" b="1" dirty="0">
              <a:solidFill>
                <a:srgbClr val="0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5644900" y="893146"/>
            <a:ext cx="1787860" cy="4810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139766" tIns="149269" rIns="139766" bIns="98946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tabLst>
                <a:tab pos="656650" algn="l"/>
                <a:tab pos="1313299" algn="l"/>
              </a:tabLst>
            </a:pPr>
            <a:r>
              <a:rPr lang="en-US" sz="2000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Restriction: </a:t>
            </a:r>
            <a:r>
              <a:rPr lang="en-US" sz="2000" b="1" dirty="0">
                <a:solidFill>
                  <a:srgbClr val="376092"/>
                </a:solidFill>
                <a:latin typeface="Courier"/>
                <a:ea typeface="MS Gothic" charset="0"/>
                <a:cs typeface="Courier"/>
              </a:rPr>
              <a:t>if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1648800" y="3424019"/>
            <a:ext cx="1856400" cy="4810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139766" tIns="149269" rIns="139766" bIns="98946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tabLst>
                <a:tab pos="656650" algn="l"/>
                <a:tab pos="1313299" algn="l"/>
              </a:tabLst>
            </a:pPr>
            <a:r>
              <a:rPr lang="en-US" sz="2000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Feedback: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ourier"/>
                <a:ea typeface="MS Gothic" charset="0"/>
                <a:cs typeface="Courier"/>
              </a:rPr>
              <a:t>rep</a:t>
            </a: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5537200" y="3436719"/>
            <a:ext cx="2262260" cy="4810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139766" tIns="149269" rIns="139766" bIns="98946">
            <a:prstTxWarp prst="textNoShape">
              <a:avLst/>
            </a:prstTxWarp>
          </a:bodyPr>
          <a:lstStyle/>
          <a:p>
            <a:pPr algn="ctr">
              <a:lnSpc>
                <a:spcPct val="87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2000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Neighborhood: </a:t>
            </a:r>
            <a:r>
              <a:rPr lang="en-US" sz="2000" b="1" dirty="0">
                <a:solidFill>
                  <a:srgbClr val="376092"/>
                </a:solidFill>
                <a:latin typeface="Courier"/>
                <a:ea typeface="MS Gothic" charset="0"/>
                <a:cs typeface="Courier"/>
              </a:rPr>
              <a:t>nbr</a:t>
            </a:r>
          </a:p>
        </p:txBody>
      </p:sp>
      <p:sp>
        <p:nvSpPr>
          <p:cNvPr id="36873" name="AutoShape 9"/>
          <p:cNvSpPr>
            <a:spLocks noChangeArrowheads="1"/>
          </p:cNvSpPr>
          <p:nvPr/>
        </p:nvSpPr>
        <p:spPr bwMode="auto">
          <a:xfrm>
            <a:off x="2280960" y="2133510"/>
            <a:ext cx="414720" cy="414764"/>
          </a:xfrm>
          <a:prstGeom prst="roundRect">
            <a:avLst>
              <a:gd name="adj" fmla="val 347"/>
            </a:avLst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</p:spPr>
        <p:txBody>
          <a:bodyPr lIns="98293" tIns="57474" rIns="98293" bIns="57474" anchor="ctr" anchorCtr="1">
            <a:prstTxWarp prst="textNoShape">
              <a:avLst/>
            </a:prstTxWarp>
          </a:bodyPr>
          <a:lstStyle/>
          <a:p>
            <a:pPr algn="ctr">
              <a:lnSpc>
                <a:spcPct val="94000"/>
              </a:lnSpc>
            </a:pPr>
            <a:r>
              <a:rPr lang="en-US" b="1">
                <a:solidFill>
                  <a:srgbClr val="000000"/>
                </a:solidFill>
                <a:latin typeface="Courier 10" charset="0"/>
                <a:ea typeface="MS Gothic" charset="0"/>
                <a:cs typeface="MS Gothic" charset="0"/>
              </a:rPr>
              <a:t>+</a:t>
            </a:r>
          </a:p>
        </p:txBody>
      </p:sp>
      <p:sp>
        <p:nvSpPr>
          <p:cNvPr id="36874" name="Freeform 10"/>
          <p:cNvSpPr>
            <a:spLocks noChangeArrowheads="1"/>
          </p:cNvSpPr>
          <p:nvPr/>
        </p:nvSpPr>
        <p:spPr bwMode="auto">
          <a:xfrm>
            <a:off x="2715840" y="1368789"/>
            <a:ext cx="659520" cy="694153"/>
          </a:xfrm>
          <a:custGeom>
            <a:avLst/>
            <a:gdLst/>
            <a:ahLst/>
            <a:cxnLst>
              <a:cxn ang="0">
                <a:pos x="1767" y="606"/>
              </a:cxn>
              <a:cxn ang="0">
                <a:pos x="1495" y="333"/>
              </a:cxn>
              <a:cxn ang="0">
                <a:pos x="1240" y="66"/>
              </a:cxn>
              <a:cxn ang="0">
                <a:pos x="920" y="23"/>
              </a:cxn>
              <a:cxn ang="0">
                <a:pos x="796" y="261"/>
              </a:cxn>
              <a:cxn ang="0">
                <a:pos x="722" y="484"/>
              </a:cxn>
              <a:cxn ang="0">
                <a:pos x="418" y="513"/>
              </a:cxn>
              <a:cxn ang="0">
                <a:pos x="114" y="686"/>
              </a:cxn>
              <a:cxn ang="0">
                <a:pos x="48" y="931"/>
              </a:cxn>
              <a:cxn ang="0">
                <a:pos x="212" y="1190"/>
              </a:cxn>
              <a:cxn ang="0">
                <a:pos x="188" y="1471"/>
              </a:cxn>
              <a:cxn ang="0">
                <a:pos x="97" y="1803"/>
              </a:cxn>
              <a:cxn ang="0">
                <a:pos x="262" y="2019"/>
              </a:cxn>
              <a:cxn ang="0">
                <a:pos x="599" y="1990"/>
              </a:cxn>
              <a:cxn ang="0">
                <a:pos x="928" y="2019"/>
              </a:cxn>
              <a:cxn ang="0">
                <a:pos x="1207" y="2091"/>
              </a:cxn>
              <a:cxn ang="0">
                <a:pos x="1438" y="1825"/>
              </a:cxn>
              <a:cxn ang="0">
                <a:pos x="1413" y="1536"/>
              </a:cxn>
              <a:cxn ang="0">
                <a:pos x="1586" y="1421"/>
              </a:cxn>
              <a:cxn ang="0">
                <a:pos x="1858" y="1370"/>
              </a:cxn>
              <a:cxn ang="0">
                <a:pos x="2013" y="1147"/>
              </a:cxn>
              <a:cxn ang="0">
                <a:pos x="1833" y="924"/>
              </a:cxn>
              <a:cxn ang="0">
                <a:pos x="1882" y="787"/>
              </a:cxn>
              <a:cxn ang="0">
                <a:pos x="1767" y="606"/>
              </a:cxn>
            </a:cxnLst>
            <a:rect l="0" t="0" r="r" b="b"/>
            <a:pathLst>
              <a:path w="2021" h="2124">
                <a:moveTo>
                  <a:pt x="1767" y="606"/>
                </a:moveTo>
                <a:cubicBezTo>
                  <a:pt x="1657" y="515"/>
                  <a:pt x="1589" y="424"/>
                  <a:pt x="1495" y="333"/>
                </a:cubicBezTo>
                <a:cubicBezTo>
                  <a:pt x="1407" y="246"/>
                  <a:pt x="1341" y="142"/>
                  <a:pt x="1240" y="66"/>
                </a:cubicBezTo>
                <a:cubicBezTo>
                  <a:pt x="1154" y="1"/>
                  <a:pt x="1026" y="0"/>
                  <a:pt x="920" y="23"/>
                </a:cubicBezTo>
                <a:cubicBezTo>
                  <a:pt x="803" y="48"/>
                  <a:pt x="800" y="172"/>
                  <a:pt x="796" y="261"/>
                </a:cubicBezTo>
                <a:cubicBezTo>
                  <a:pt x="794" y="339"/>
                  <a:pt x="849" y="455"/>
                  <a:pt x="722" y="484"/>
                </a:cubicBezTo>
                <a:cubicBezTo>
                  <a:pt x="624" y="507"/>
                  <a:pt x="526" y="491"/>
                  <a:pt x="418" y="513"/>
                </a:cubicBezTo>
                <a:cubicBezTo>
                  <a:pt x="283" y="540"/>
                  <a:pt x="202" y="614"/>
                  <a:pt x="114" y="686"/>
                </a:cubicBezTo>
                <a:cubicBezTo>
                  <a:pt x="37" y="748"/>
                  <a:pt x="0" y="856"/>
                  <a:pt x="48" y="931"/>
                </a:cubicBezTo>
                <a:cubicBezTo>
                  <a:pt x="105" y="1020"/>
                  <a:pt x="187" y="1094"/>
                  <a:pt x="212" y="1190"/>
                </a:cubicBezTo>
                <a:cubicBezTo>
                  <a:pt x="237" y="1286"/>
                  <a:pt x="222" y="1377"/>
                  <a:pt x="188" y="1471"/>
                </a:cubicBezTo>
                <a:cubicBezTo>
                  <a:pt x="149" y="1579"/>
                  <a:pt x="137" y="1695"/>
                  <a:pt x="97" y="1803"/>
                </a:cubicBezTo>
                <a:cubicBezTo>
                  <a:pt x="62" y="1899"/>
                  <a:pt x="148" y="2007"/>
                  <a:pt x="262" y="2019"/>
                </a:cubicBezTo>
                <a:cubicBezTo>
                  <a:pt x="376" y="2031"/>
                  <a:pt x="493" y="2025"/>
                  <a:pt x="599" y="1990"/>
                </a:cubicBezTo>
                <a:cubicBezTo>
                  <a:pt x="701" y="1957"/>
                  <a:pt x="852" y="1900"/>
                  <a:pt x="928" y="2019"/>
                </a:cubicBezTo>
                <a:cubicBezTo>
                  <a:pt x="979" y="2100"/>
                  <a:pt x="1102" y="2123"/>
                  <a:pt x="1207" y="2091"/>
                </a:cubicBezTo>
                <a:cubicBezTo>
                  <a:pt x="1341" y="2051"/>
                  <a:pt x="1419" y="1933"/>
                  <a:pt x="1438" y="1825"/>
                </a:cubicBezTo>
                <a:cubicBezTo>
                  <a:pt x="1455" y="1726"/>
                  <a:pt x="1447" y="1629"/>
                  <a:pt x="1413" y="1536"/>
                </a:cubicBezTo>
                <a:cubicBezTo>
                  <a:pt x="1366" y="1404"/>
                  <a:pt x="1523" y="1420"/>
                  <a:pt x="1586" y="1421"/>
                </a:cubicBezTo>
                <a:cubicBezTo>
                  <a:pt x="1683" y="1422"/>
                  <a:pt x="1762" y="1393"/>
                  <a:pt x="1858" y="1370"/>
                </a:cubicBezTo>
                <a:cubicBezTo>
                  <a:pt x="1960" y="1346"/>
                  <a:pt x="2007" y="1234"/>
                  <a:pt x="2013" y="1147"/>
                </a:cubicBezTo>
                <a:cubicBezTo>
                  <a:pt x="2020" y="1055"/>
                  <a:pt x="1774" y="999"/>
                  <a:pt x="1833" y="924"/>
                </a:cubicBezTo>
                <a:cubicBezTo>
                  <a:pt x="1874" y="871"/>
                  <a:pt x="1841" y="839"/>
                  <a:pt x="1882" y="787"/>
                </a:cubicBezTo>
                <a:cubicBezTo>
                  <a:pt x="1931" y="723"/>
                  <a:pt x="1830" y="659"/>
                  <a:pt x="1767" y="606"/>
                </a:cubicBezTo>
              </a:path>
            </a:pathLst>
          </a:custGeom>
          <a:solidFill>
            <a:srgbClr val="999999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5" name="Freeform 11"/>
          <p:cNvSpPr>
            <a:spLocks noChangeArrowheads="1"/>
          </p:cNvSpPr>
          <p:nvPr/>
        </p:nvSpPr>
        <p:spPr bwMode="auto">
          <a:xfrm>
            <a:off x="1677601" y="1368789"/>
            <a:ext cx="659520" cy="694153"/>
          </a:xfrm>
          <a:custGeom>
            <a:avLst/>
            <a:gdLst/>
            <a:ahLst/>
            <a:cxnLst>
              <a:cxn ang="0">
                <a:pos x="1767" y="606"/>
              </a:cxn>
              <a:cxn ang="0">
                <a:pos x="1495" y="333"/>
              </a:cxn>
              <a:cxn ang="0">
                <a:pos x="1240" y="66"/>
              </a:cxn>
              <a:cxn ang="0">
                <a:pos x="920" y="23"/>
              </a:cxn>
              <a:cxn ang="0">
                <a:pos x="796" y="261"/>
              </a:cxn>
              <a:cxn ang="0">
                <a:pos x="722" y="484"/>
              </a:cxn>
              <a:cxn ang="0">
                <a:pos x="418" y="513"/>
              </a:cxn>
              <a:cxn ang="0">
                <a:pos x="114" y="686"/>
              </a:cxn>
              <a:cxn ang="0">
                <a:pos x="48" y="931"/>
              </a:cxn>
              <a:cxn ang="0">
                <a:pos x="212" y="1190"/>
              </a:cxn>
              <a:cxn ang="0">
                <a:pos x="188" y="1471"/>
              </a:cxn>
              <a:cxn ang="0">
                <a:pos x="97" y="1803"/>
              </a:cxn>
              <a:cxn ang="0">
                <a:pos x="262" y="2019"/>
              </a:cxn>
              <a:cxn ang="0">
                <a:pos x="599" y="1990"/>
              </a:cxn>
              <a:cxn ang="0">
                <a:pos x="928" y="2019"/>
              </a:cxn>
              <a:cxn ang="0">
                <a:pos x="1207" y="2091"/>
              </a:cxn>
              <a:cxn ang="0">
                <a:pos x="1438" y="1825"/>
              </a:cxn>
              <a:cxn ang="0">
                <a:pos x="1413" y="1536"/>
              </a:cxn>
              <a:cxn ang="0">
                <a:pos x="1586" y="1421"/>
              </a:cxn>
              <a:cxn ang="0">
                <a:pos x="1858" y="1370"/>
              </a:cxn>
              <a:cxn ang="0">
                <a:pos x="2013" y="1147"/>
              </a:cxn>
              <a:cxn ang="0">
                <a:pos x="1833" y="924"/>
              </a:cxn>
              <a:cxn ang="0">
                <a:pos x="1882" y="787"/>
              </a:cxn>
              <a:cxn ang="0">
                <a:pos x="1767" y="606"/>
              </a:cxn>
            </a:cxnLst>
            <a:rect l="0" t="0" r="r" b="b"/>
            <a:pathLst>
              <a:path w="2021" h="2124">
                <a:moveTo>
                  <a:pt x="1767" y="606"/>
                </a:moveTo>
                <a:cubicBezTo>
                  <a:pt x="1657" y="515"/>
                  <a:pt x="1589" y="424"/>
                  <a:pt x="1495" y="333"/>
                </a:cubicBezTo>
                <a:cubicBezTo>
                  <a:pt x="1407" y="246"/>
                  <a:pt x="1341" y="142"/>
                  <a:pt x="1240" y="66"/>
                </a:cubicBezTo>
                <a:cubicBezTo>
                  <a:pt x="1154" y="1"/>
                  <a:pt x="1026" y="0"/>
                  <a:pt x="920" y="23"/>
                </a:cubicBezTo>
                <a:cubicBezTo>
                  <a:pt x="803" y="48"/>
                  <a:pt x="800" y="172"/>
                  <a:pt x="796" y="261"/>
                </a:cubicBezTo>
                <a:cubicBezTo>
                  <a:pt x="794" y="339"/>
                  <a:pt x="849" y="455"/>
                  <a:pt x="722" y="484"/>
                </a:cubicBezTo>
                <a:cubicBezTo>
                  <a:pt x="624" y="507"/>
                  <a:pt x="526" y="491"/>
                  <a:pt x="418" y="513"/>
                </a:cubicBezTo>
                <a:cubicBezTo>
                  <a:pt x="283" y="540"/>
                  <a:pt x="202" y="614"/>
                  <a:pt x="114" y="686"/>
                </a:cubicBezTo>
                <a:cubicBezTo>
                  <a:pt x="37" y="748"/>
                  <a:pt x="0" y="856"/>
                  <a:pt x="48" y="931"/>
                </a:cubicBezTo>
                <a:cubicBezTo>
                  <a:pt x="105" y="1020"/>
                  <a:pt x="187" y="1094"/>
                  <a:pt x="212" y="1190"/>
                </a:cubicBezTo>
                <a:cubicBezTo>
                  <a:pt x="237" y="1286"/>
                  <a:pt x="222" y="1377"/>
                  <a:pt x="188" y="1471"/>
                </a:cubicBezTo>
                <a:cubicBezTo>
                  <a:pt x="149" y="1579"/>
                  <a:pt x="137" y="1695"/>
                  <a:pt x="97" y="1803"/>
                </a:cubicBezTo>
                <a:cubicBezTo>
                  <a:pt x="62" y="1899"/>
                  <a:pt x="148" y="2007"/>
                  <a:pt x="262" y="2019"/>
                </a:cubicBezTo>
                <a:cubicBezTo>
                  <a:pt x="376" y="2031"/>
                  <a:pt x="493" y="2025"/>
                  <a:pt x="599" y="1990"/>
                </a:cubicBezTo>
                <a:cubicBezTo>
                  <a:pt x="701" y="1957"/>
                  <a:pt x="852" y="1900"/>
                  <a:pt x="928" y="2019"/>
                </a:cubicBezTo>
                <a:cubicBezTo>
                  <a:pt x="979" y="2100"/>
                  <a:pt x="1102" y="2123"/>
                  <a:pt x="1207" y="2091"/>
                </a:cubicBezTo>
                <a:cubicBezTo>
                  <a:pt x="1341" y="2051"/>
                  <a:pt x="1419" y="1933"/>
                  <a:pt x="1438" y="1825"/>
                </a:cubicBezTo>
                <a:cubicBezTo>
                  <a:pt x="1455" y="1726"/>
                  <a:pt x="1447" y="1629"/>
                  <a:pt x="1413" y="1536"/>
                </a:cubicBezTo>
                <a:cubicBezTo>
                  <a:pt x="1366" y="1404"/>
                  <a:pt x="1523" y="1420"/>
                  <a:pt x="1586" y="1421"/>
                </a:cubicBezTo>
                <a:cubicBezTo>
                  <a:pt x="1683" y="1422"/>
                  <a:pt x="1762" y="1393"/>
                  <a:pt x="1858" y="1370"/>
                </a:cubicBezTo>
                <a:cubicBezTo>
                  <a:pt x="1960" y="1346"/>
                  <a:pt x="2007" y="1234"/>
                  <a:pt x="2013" y="1147"/>
                </a:cubicBezTo>
                <a:cubicBezTo>
                  <a:pt x="2020" y="1055"/>
                  <a:pt x="1774" y="999"/>
                  <a:pt x="1833" y="924"/>
                </a:cubicBezTo>
                <a:cubicBezTo>
                  <a:pt x="1874" y="871"/>
                  <a:pt x="1841" y="839"/>
                  <a:pt x="1882" y="787"/>
                </a:cubicBezTo>
                <a:cubicBezTo>
                  <a:pt x="1931" y="723"/>
                  <a:pt x="1830" y="659"/>
                  <a:pt x="1767" y="606"/>
                </a:cubicBezTo>
              </a:path>
            </a:pathLst>
          </a:custGeom>
          <a:solidFill>
            <a:srgbClr val="999999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6" name="Freeform 12"/>
          <p:cNvSpPr>
            <a:spLocks noChangeArrowheads="1"/>
          </p:cNvSpPr>
          <p:nvPr/>
        </p:nvSpPr>
        <p:spPr bwMode="auto">
          <a:xfrm>
            <a:off x="2754721" y="1371669"/>
            <a:ext cx="619200" cy="639427"/>
          </a:xfrm>
          <a:custGeom>
            <a:avLst/>
            <a:gdLst/>
            <a:ahLst/>
            <a:cxnLst>
              <a:cxn ang="0">
                <a:pos x="867" y="1899"/>
              </a:cxn>
              <a:cxn ang="0">
                <a:pos x="449" y="1673"/>
              </a:cxn>
              <a:cxn ang="0">
                <a:pos x="149" y="1309"/>
              </a:cxn>
              <a:cxn ang="0">
                <a:pos x="88" y="1163"/>
              </a:cxn>
              <a:cxn ang="0">
                <a:pos x="64" y="1112"/>
              </a:cxn>
              <a:cxn ang="0">
                <a:pos x="0" y="721"/>
              </a:cxn>
              <a:cxn ang="0">
                <a:pos x="129" y="574"/>
              </a:cxn>
              <a:cxn ang="0">
                <a:pos x="274" y="510"/>
              </a:cxn>
              <a:cxn ang="0">
                <a:pos x="455" y="490"/>
              </a:cxn>
              <a:cxn ang="0">
                <a:pos x="625" y="469"/>
              </a:cxn>
              <a:cxn ang="0">
                <a:pos x="657" y="450"/>
              </a:cxn>
              <a:cxn ang="0">
                <a:pos x="676" y="426"/>
              </a:cxn>
              <a:cxn ang="0">
                <a:pos x="687" y="382"/>
              </a:cxn>
              <a:cxn ang="0">
                <a:pos x="687" y="144"/>
              </a:cxn>
              <a:cxn ang="0">
                <a:pos x="711" y="77"/>
              </a:cxn>
              <a:cxn ang="0">
                <a:pos x="762" y="28"/>
              </a:cxn>
              <a:cxn ang="0">
                <a:pos x="884" y="2"/>
              </a:cxn>
              <a:cxn ang="0">
                <a:pos x="1010" y="9"/>
              </a:cxn>
              <a:cxn ang="0">
                <a:pos x="1087" y="36"/>
              </a:cxn>
              <a:cxn ang="0">
                <a:pos x="1191" y="119"/>
              </a:cxn>
              <a:cxn ang="0">
                <a:pos x="1344" y="291"/>
              </a:cxn>
              <a:cxn ang="0">
                <a:pos x="1572" y="529"/>
              </a:cxn>
              <a:cxn ang="0">
                <a:pos x="1725" y="661"/>
              </a:cxn>
              <a:cxn ang="0">
                <a:pos x="1765" y="707"/>
              </a:cxn>
              <a:cxn ang="0">
                <a:pos x="1776" y="736"/>
              </a:cxn>
              <a:cxn ang="0">
                <a:pos x="1773" y="760"/>
              </a:cxn>
              <a:cxn ang="0">
                <a:pos x="1756" y="788"/>
              </a:cxn>
              <a:cxn ang="0">
                <a:pos x="1742" y="822"/>
              </a:cxn>
              <a:cxn ang="0">
                <a:pos x="1735" y="870"/>
              </a:cxn>
              <a:cxn ang="0">
                <a:pos x="1721" y="905"/>
              </a:cxn>
              <a:cxn ang="0">
                <a:pos x="1705" y="936"/>
              </a:cxn>
              <a:cxn ang="0">
                <a:pos x="1713" y="962"/>
              </a:cxn>
              <a:cxn ang="0">
                <a:pos x="1785" y="1020"/>
              </a:cxn>
              <a:cxn ang="0">
                <a:pos x="1875" y="1090"/>
              </a:cxn>
              <a:cxn ang="0">
                <a:pos x="1892" y="1121"/>
              </a:cxn>
              <a:cxn ang="0">
                <a:pos x="1890" y="1172"/>
              </a:cxn>
              <a:cxn ang="0">
                <a:pos x="1869" y="1240"/>
              </a:cxn>
              <a:cxn ang="0">
                <a:pos x="1831" y="1303"/>
              </a:cxn>
              <a:cxn ang="0">
                <a:pos x="1775" y="1348"/>
              </a:cxn>
              <a:cxn ang="0">
                <a:pos x="1570" y="1402"/>
              </a:cxn>
              <a:cxn ang="0">
                <a:pos x="1407" y="1411"/>
              </a:cxn>
              <a:cxn ang="0">
                <a:pos x="1324" y="1425"/>
              </a:cxn>
              <a:cxn ang="0">
                <a:pos x="1301" y="1442"/>
              </a:cxn>
              <a:cxn ang="0">
                <a:pos x="1287" y="1467"/>
              </a:cxn>
              <a:cxn ang="0">
                <a:pos x="1288" y="1504"/>
              </a:cxn>
              <a:cxn ang="0">
                <a:pos x="1321" y="1633"/>
              </a:cxn>
              <a:cxn ang="0">
                <a:pos x="1324" y="1779"/>
              </a:cxn>
              <a:cxn ang="0">
                <a:pos x="1302" y="1877"/>
              </a:cxn>
              <a:cxn ang="0">
                <a:pos x="1262" y="1954"/>
              </a:cxn>
            </a:cxnLst>
            <a:rect l="0" t="0" r="r" b="b"/>
            <a:pathLst>
              <a:path w="1895" h="1956">
                <a:moveTo>
                  <a:pt x="1234" y="1955"/>
                </a:moveTo>
                <a:lnTo>
                  <a:pt x="1108" y="1949"/>
                </a:lnTo>
                <a:lnTo>
                  <a:pt x="985" y="1930"/>
                </a:lnTo>
                <a:lnTo>
                  <a:pt x="867" y="1899"/>
                </a:lnTo>
                <a:lnTo>
                  <a:pt x="754" y="1858"/>
                </a:lnTo>
                <a:lnTo>
                  <a:pt x="646" y="1806"/>
                </a:lnTo>
                <a:lnTo>
                  <a:pt x="544" y="1744"/>
                </a:lnTo>
                <a:lnTo>
                  <a:pt x="449" y="1673"/>
                </a:lnTo>
                <a:lnTo>
                  <a:pt x="362" y="1593"/>
                </a:lnTo>
                <a:lnTo>
                  <a:pt x="282" y="1506"/>
                </a:lnTo>
                <a:lnTo>
                  <a:pt x="211" y="1411"/>
                </a:lnTo>
                <a:lnTo>
                  <a:pt x="149" y="1309"/>
                </a:lnTo>
                <a:lnTo>
                  <a:pt x="98" y="1204"/>
                </a:lnTo>
                <a:lnTo>
                  <a:pt x="97" y="1198"/>
                </a:lnTo>
                <a:lnTo>
                  <a:pt x="93" y="1181"/>
                </a:lnTo>
                <a:lnTo>
                  <a:pt x="88" y="1163"/>
                </a:lnTo>
                <a:lnTo>
                  <a:pt x="81" y="1146"/>
                </a:lnTo>
                <a:lnTo>
                  <a:pt x="73" y="1129"/>
                </a:lnTo>
                <a:lnTo>
                  <a:pt x="65" y="1113"/>
                </a:lnTo>
                <a:lnTo>
                  <a:pt x="64" y="1112"/>
                </a:lnTo>
                <a:lnTo>
                  <a:pt x="56" y="1088"/>
                </a:lnTo>
                <a:lnTo>
                  <a:pt x="25" y="970"/>
                </a:lnTo>
                <a:lnTo>
                  <a:pt x="6" y="847"/>
                </a:lnTo>
                <a:lnTo>
                  <a:pt x="0" y="721"/>
                </a:lnTo>
                <a:lnTo>
                  <a:pt x="3" y="671"/>
                </a:lnTo>
                <a:lnTo>
                  <a:pt x="61" y="623"/>
                </a:lnTo>
                <a:lnTo>
                  <a:pt x="94" y="598"/>
                </a:lnTo>
                <a:lnTo>
                  <a:pt x="129" y="574"/>
                </a:lnTo>
                <a:lnTo>
                  <a:pt x="167" y="552"/>
                </a:lnTo>
                <a:lnTo>
                  <a:pt x="207" y="532"/>
                </a:lnTo>
                <a:lnTo>
                  <a:pt x="251" y="516"/>
                </a:lnTo>
                <a:lnTo>
                  <a:pt x="274" y="510"/>
                </a:lnTo>
                <a:lnTo>
                  <a:pt x="299" y="504"/>
                </a:lnTo>
                <a:lnTo>
                  <a:pt x="339" y="497"/>
                </a:lnTo>
                <a:lnTo>
                  <a:pt x="378" y="493"/>
                </a:lnTo>
                <a:lnTo>
                  <a:pt x="455" y="490"/>
                </a:lnTo>
                <a:lnTo>
                  <a:pt x="529" y="486"/>
                </a:lnTo>
                <a:lnTo>
                  <a:pt x="566" y="482"/>
                </a:lnTo>
                <a:lnTo>
                  <a:pt x="603" y="475"/>
                </a:lnTo>
                <a:lnTo>
                  <a:pt x="625" y="469"/>
                </a:lnTo>
                <a:lnTo>
                  <a:pt x="634" y="465"/>
                </a:lnTo>
                <a:lnTo>
                  <a:pt x="643" y="460"/>
                </a:lnTo>
                <a:lnTo>
                  <a:pt x="650" y="456"/>
                </a:lnTo>
                <a:lnTo>
                  <a:pt x="657" y="450"/>
                </a:lnTo>
                <a:lnTo>
                  <a:pt x="663" y="445"/>
                </a:lnTo>
                <a:lnTo>
                  <a:pt x="668" y="439"/>
                </a:lnTo>
                <a:lnTo>
                  <a:pt x="672" y="433"/>
                </a:lnTo>
                <a:lnTo>
                  <a:pt x="676" y="426"/>
                </a:lnTo>
                <a:lnTo>
                  <a:pt x="679" y="419"/>
                </a:lnTo>
                <a:lnTo>
                  <a:pt x="682" y="412"/>
                </a:lnTo>
                <a:lnTo>
                  <a:pt x="685" y="397"/>
                </a:lnTo>
                <a:lnTo>
                  <a:pt x="687" y="382"/>
                </a:lnTo>
                <a:lnTo>
                  <a:pt x="677" y="252"/>
                </a:lnTo>
                <a:lnTo>
                  <a:pt x="679" y="217"/>
                </a:lnTo>
                <a:lnTo>
                  <a:pt x="682" y="181"/>
                </a:lnTo>
                <a:lnTo>
                  <a:pt x="687" y="144"/>
                </a:lnTo>
                <a:lnTo>
                  <a:pt x="691" y="126"/>
                </a:lnTo>
                <a:lnTo>
                  <a:pt x="697" y="109"/>
                </a:lnTo>
                <a:lnTo>
                  <a:pt x="703" y="92"/>
                </a:lnTo>
                <a:lnTo>
                  <a:pt x="711" y="77"/>
                </a:lnTo>
                <a:lnTo>
                  <a:pt x="721" y="62"/>
                </a:lnTo>
                <a:lnTo>
                  <a:pt x="733" y="49"/>
                </a:lnTo>
                <a:lnTo>
                  <a:pt x="746" y="38"/>
                </a:lnTo>
                <a:lnTo>
                  <a:pt x="762" y="28"/>
                </a:lnTo>
                <a:lnTo>
                  <a:pt x="780" y="20"/>
                </a:lnTo>
                <a:lnTo>
                  <a:pt x="801" y="14"/>
                </a:lnTo>
                <a:lnTo>
                  <a:pt x="842" y="7"/>
                </a:lnTo>
                <a:lnTo>
                  <a:pt x="884" y="2"/>
                </a:lnTo>
                <a:lnTo>
                  <a:pt x="926" y="0"/>
                </a:lnTo>
                <a:lnTo>
                  <a:pt x="969" y="3"/>
                </a:lnTo>
                <a:lnTo>
                  <a:pt x="989" y="5"/>
                </a:lnTo>
                <a:lnTo>
                  <a:pt x="1010" y="9"/>
                </a:lnTo>
                <a:lnTo>
                  <a:pt x="1030" y="14"/>
                </a:lnTo>
                <a:lnTo>
                  <a:pt x="1050" y="20"/>
                </a:lnTo>
                <a:lnTo>
                  <a:pt x="1069" y="27"/>
                </a:lnTo>
                <a:lnTo>
                  <a:pt x="1087" y="36"/>
                </a:lnTo>
                <a:lnTo>
                  <a:pt x="1104" y="46"/>
                </a:lnTo>
                <a:lnTo>
                  <a:pt x="1121" y="57"/>
                </a:lnTo>
                <a:lnTo>
                  <a:pt x="1157" y="87"/>
                </a:lnTo>
                <a:lnTo>
                  <a:pt x="1191" y="119"/>
                </a:lnTo>
                <a:lnTo>
                  <a:pt x="1223" y="152"/>
                </a:lnTo>
                <a:lnTo>
                  <a:pt x="1253" y="186"/>
                </a:lnTo>
                <a:lnTo>
                  <a:pt x="1313" y="256"/>
                </a:lnTo>
                <a:lnTo>
                  <a:pt x="1344" y="291"/>
                </a:lnTo>
                <a:lnTo>
                  <a:pt x="1376" y="324"/>
                </a:lnTo>
                <a:lnTo>
                  <a:pt x="1443" y="392"/>
                </a:lnTo>
                <a:lnTo>
                  <a:pt x="1506" y="461"/>
                </a:lnTo>
                <a:lnTo>
                  <a:pt x="1572" y="529"/>
                </a:lnTo>
                <a:lnTo>
                  <a:pt x="1609" y="563"/>
                </a:lnTo>
                <a:lnTo>
                  <a:pt x="1648" y="597"/>
                </a:lnTo>
                <a:lnTo>
                  <a:pt x="1699" y="639"/>
                </a:lnTo>
                <a:lnTo>
                  <a:pt x="1725" y="661"/>
                </a:lnTo>
                <a:lnTo>
                  <a:pt x="1737" y="672"/>
                </a:lnTo>
                <a:lnTo>
                  <a:pt x="1748" y="683"/>
                </a:lnTo>
                <a:lnTo>
                  <a:pt x="1757" y="695"/>
                </a:lnTo>
                <a:lnTo>
                  <a:pt x="1765" y="707"/>
                </a:lnTo>
                <a:lnTo>
                  <a:pt x="1771" y="718"/>
                </a:lnTo>
                <a:lnTo>
                  <a:pt x="1773" y="724"/>
                </a:lnTo>
                <a:lnTo>
                  <a:pt x="1775" y="730"/>
                </a:lnTo>
                <a:lnTo>
                  <a:pt x="1776" y="736"/>
                </a:lnTo>
                <a:lnTo>
                  <a:pt x="1776" y="742"/>
                </a:lnTo>
                <a:lnTo>
                  <a:pt x="1776" y="748"/>
                </a:lnTo>
                <a:lnTo>
                  <a:pt x="1775" y="754"/>
                </a:lnTo>
                <a:lnTo>
                  <a:pt x="1773" y="760"/>
                </a:lnTo>
                <a:lnTo>
                  <a:pt x="1770" y="766"/>
                </a:lnTo>
                <a:lnTo>
                  <a:pt x="1767" y="772"/>
                </a:lnTo>
                <a:lnTo>
                  <a:pt x="1763" y="778"/>
                </a:lnTo>
                <a:lnTo>
                  <a:pt x="1756" y="788"/>
                </a:lnTo>
                <a:lnTo>
                  <a:pt x="1751" y="797"/>
                </a:lnTo>
                <a:lnTo>
                  <a:pt x="1747" y="805"/>
                </a:lnTo>
                <a:lnTo>
                  <a:pt x="1744" y="814"/>
                </a:lnTo>
                <a:lnTo>
                  <a:pt x="1742" y="822"/>
                </a:lnTo>
                <a:lnTo>
                  <a:pt x="1740" y="830"/>
                </a:lnTo>
                <a:lnTo>
                  <a:pt x="1739" y="846"/>
                </a:lnTo>
                <a:lnTo>
                  <a:pt x="1737" y="862"/>
                </a:lnTo>
                <a:lnTo>
                  <a:pt x="1735" y="870"/>
                </a:lnTo>
                <a:lnTo>
                  <a:pt x="1733" y="879"/>
                </a:lnTo>
                <a:lnTo>
                  <a:pt x="1730" y="887"/>
                </a:lnTo>
                <a:lnTo>
                  <a:pt x="1726" y="896"/>
                </a:lnTo>
                <a:lnTo>
                  <a:pt x="1721" y="905"/>
                </a:lnTo>
                <a:lnTo>
                  <a:pt x="1714" y="915"/>
                </a:lnTo>
                <a:lnTo>
                  <a:pt x="1709" y="922"/>
                </a:lnTo>
                <a:lnTo>
                  <a:pt x="1706" y="929"/>
                </a:lnTo>
                <a:lnTo>
                  <a:pt x="1705" y="936"/>
                </a:lnTo>
                <a:lnTo>
                  <a:pt x="1705" y="942"/>
                </a:lnTo>
                <a:lnTo>
                  <a:pt x="1707" y="949"/>
                </a:lnTo>
                <a:lnTo>
                  <a:pt x="1709" y="956"/>
                </a:lnTo>
                <a:lnTo>
                  <a:pt x="1713" y="962"/>
                </a:lnTo>
                <a:lnTo>
                  <a:pt x="1718" y="969"/>
                </a:lnTo>
                <a:lnTo>
                  <a:pt x="1731" y="981"/>
                </a:lnTo>
                <a:lnTo>
                  <a:pt x="1747" y="994"/>
                </a:lnTo>
                <a:lnTo>
                  <a:pt x="1785" y="1020"/>
                </a:lnTo>
                <a:lnTo>
                  <a:pt x="1825" y="1047"/>
                </a:lnTo>
                <a:lnTo>
                  <a:pt x="1843" y="1061"/>
                </a:lnTo>
                <a:lnTo>
                  <a:pt x="1861" y="1075"/>
                </a:lnTo>
                <a:lnTo>
                  <a:pt x="1875" y="1090"/>
                </a:lnTo>
                <a:lnTo>
                  <a:pt x="1881" y="1097"/>
                </a:lnTo>
                <a:lnTo>
                  <a:pt x="1886" y="1105"/>
                </a:lnTo>
                <a:lnTo>
                  <a:pt x="1890" y="1113"/>
                </a:lnTo>
                <a:lnTo>
                  <a:pt x="1892" y="1121"/>
                </a:lnTo>
                <a:lnTo>
                  <a:pt x="1894" y="1129"/>
                </a:lnTo>
                <a:lnTo>
                  <a:pt x="1894" y="1138"/>
                </a:lnTo>
                <a:lnTo>
                  <a:pt x="1892" y="1155"/>
                </a:lnTo>
                <a:lnTo>
                  <a:pt x="1890" y="1172"/>
                </a:lnTo>
                <a:lnTo>
                  <a:pt x="1886" y="1189"/>
                </a:lnTo>
                <a:lnTo>
                  <a:pt x="1882" y="1206"/>
                </a:lnTo>
                <a:lnTo>
                  <a:pt x="1876" y="1223"/>
                </a:lnTo>
                <a:lnTo>
                  <a:pt x="1869" y="1240"/>
                </a:lnTo>
                <a:lnTo>
                  <a:pt x="1861" y="1257"/>
                </a:lnTo>
                <a:lnTo>
                  <a:pt x="1853" y="1273"/>
                </a:lnTo>
                <a:lnTo>
                  <a:pt x="1842" y="1288"/>
                </a:lnTo>
                <a:lnTo>
                  <a:pt x="1831" y="1303"/>
                </a:lnTo>
                <a:lnTo>
                  <a:pt x="1819" y="1316"/>
                </a:lnTo>
                <a:lnTo>
                  <a:pt x="1805" y="1328"/>
                </a:lnTo>
                <a:lnTo>
                  <a:pt x="1791" y="1339"/>
                </a:lnTo>
                <a:lnTo>
                  <a:pt x="1775" y="1348"/>
                </a:lnTo>
                <a:lnTo>
                  <a:pt x="1757" y="1355"/>
                </a:lnTo>
                <a:lnTo>
                  <a:pt x="1739" y="1361"/>
                </a:lnTo>
                <a:lnTo>
                  <a:pt x="1603" y="1396"/>
                </a:lnTo>
                <a:lnTo>
                  <a:pt x="1570" y="1402"/>
                </a:lnTo>
                <a:lnTo>
                  <a:pt x="1537" y="1408"/>
                </a:lnTo>
                <a:lnTo>
                  <a:pt x="1503" y="1411"/>
                </a:lnTo>
                <a:lnTo>
                  <a:pt x="1467" y="1412"/>
                </a:lnTo>
                <a:lnTo>
                  <a:pt x="1407" y="1411"/>
                </a:lnTo>
                <a:lnTo>
                  <a:pt x="1372" y="1413"/>
                </a:lnTo>
                <a:lnTo>
                  <a:pt x="1355" y="1416"/>
                </a:lnTo>
                <a:lnTo>
                  <a:pt x="1339" y="1420"/>
                </a:lnTo>
                <a:lnTo>
                  <a:pt x="1324" y="1425"/>
                </a:lnTo>
                <a:lnTo>
                  <a:pt x="1318" y="1428"/>
                </a:lnTo>
                <a:lnTo>
                  <a:pt x="1311" y="1432"/>
                </a:lnTo>
                <a:lnTo>
                  <a:pt x="1306" y="1437"/>
                </a:lnTo>
                <a:lnTo>
                  <a:pt x="1301" y="1442"/>
                </a:lnTo>
                <a:lnTo>
                  <a:pt x="1296" y="1447"/>
                </a:lnTo>
                <a:lnTo>
                  <a:pt x="1292" y="1453"/>
                </a:lnTo>
                <a:lnTo>
                  <a:pt x="1289" y="1460"/>
                </a:lnTo>
                <a:lnTo>
                  <a:pt x="1287" y="1467"/>
                </a:lnTo>
                <a:lnTo>
                  <a:pt x="1286" y="1475"/>
                </a:lnTo>
                <a:lnTo>
                  <a:pt x="1285" y="1484"/>
                </a:lnTo>
                <a:lnTo>
                  <a:pt x="1286" y="1494"/>
                </a:lnTo>
                <a:lnTo>
                  <a:pt x="1288" y="1504"/>
                </a:lnTo>
                <a:lnTo>
                  <a:pt x="1294" y="1527"/>
                </a:lnTo>
                <a:lnTo>
                  <a:pt x="1306" y="1562"/>
                </a:lnTo>
                <a:lnTo>
                  <a:pt x="1315" y="1597"/>
                </a:lnTo>
                <a:lnTo>
                  <a:pt x="1321" y="1633"/>
                </a:lnTo>
                <a:lnTo>
                  <a:pt x="1326" y="1669"/>
                </a:lnTo>
                <a:lnTo>
                  <a:pt x="1328" y="1706"/>
                </a:lnTo>
                <a:lnTo>
                  <a:pt x="1327" y="1742"/>
                </a:lnTo>
                <a:lnTo>
                  <a:pt x="1324" y="1779"/>
                </a:lnTo>
                <a:lnTo>
                  <a:pt x="1319" y="1816"/>
                </a:lnTo>
                <a:lnTo>
                  <a:pt x="1315" y="1836"/>
                </a:lnTo>
                <a:lnTo>
                  <a:pt x="1309" y="1857"/>
                </a:lnTo>
                <a:lnTo>
                  <a:pt x="1302" y="1877"/>
                </a:lnTo>
                <a:lnTo>
                  <a:pt x="1294" y="1898"/>
                </a:lnTo>
                <a:lnTo>
                  <a:pt x="1284" y="1917"/>
                </a:lnTo>
                <a:lnTo>
                  <a:pt x="1273" y="1937"/>
                </a:lnTo>
                <a:lnTo>
                  <a:pt x="1262" y="1954"/>
                </a:lnTo>
                <a:lnTo>
                  <a:pt x="1234" y="1955"/>
                </a:lnTo>
              </a:path>
            </a:pathLst>
          </a:custGeom>
          <a:solidFill>
            <a:srgbClr val="B3B3B3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7" name="Freeform 13"/>
          <p:cNvSpPr>
            <a:spLocks noChangeArrowheads="1"/>
          </p:cNvSpPr>
          <p:nvPr/>
        </p:nvSpPr>
        <p:spPr bwMode="auto">
          <a:xfrm>
            <a:off x="2868480" y="1371669"/>
            <a:ext cx="504000" cy="524215"/>
          </a:xfrm>
          <a:custGeom>
            <a:avLst/>
            <a:gdLst/>
            <a:ahLst/>
            <a:cxnLst>
              <a:cxn ang="0">
                <a:pos x="705" y="1585"/>
              </a:cxn>
              <a:cxn ang="0">
                <a:pos x="462" y="1496"/>
              </a:cxn>
              <a:cxn ang="0">
                <a:pos x="259" y="1344"/>
              </a:cxn>
              <a:cxn ang="0">
                <a:pos x="107" y="1141"/>
              </a:cxn>
              <a:cxn ang="0">
                <a:pos x="18" y="898"/>
              </a:cxn>
              <a:cxn ang="0">
                <a:pos x="5" y="630"/>
              </a:cxn>
              <a:cxn ang="0">
                <a:pos x="105" y="490"/>
              </a:cxn>
              <a:cxn ang="0">
                <a:pos x="253" y="475"/>
              </a:cxn>
              <a:cxn ang="0">
                <a:pos x="293" y="460"/>
              </a:cxn>
              <a:cxn ang="0">
                <a:pos x="313" y="445"/>
              </a:cxn>
              <a:cxn ang="0">
                <a:pos x="326" y="426"/>
              </a:cxn>
              <a:cxn ang="0">
                <a:pos x="335" y="397"/>
              </a:cxn>
              <a:cxn ang="0">
                <a:pos x="329" y="217"/>
              </a:cxn>
              <a:cxn ang="0">
                <a:pos x="341" y="126"/>
              </a:cxn>
              <a:cxn ang="0">
                <a:pos x="361" y="77"/>
              </a:cxn>
              <a:cxn ang="0">
                <a:pos x="396" y="38"/>
              </a:cxn>
              <a:cxn ang="0">
                <a:pos x="451" y="14"/>
              </a:cxn>
              <a:cxn ang="0">
                <a:pos x="576" y="0"/>
              </a:cxn>
              <a:cxn ang="0">
                <a:pos x="660" y="9"/>
              </a:cxn>
              <a:cxn ang="0">
                <a:pos x="719" y="27"/>
              </a:cxn>
              <a:cxn ang="0">
                <a:pos x="771" y="57"/>
              </a:cxn>
              <a:cxn ang="0">
                <a:pos x="873" y="152"/>
              </a:cxn>
              <a:cxn ang="0">
                <a:pos x="994" y="291"/>
              </a:cxn>
              <a:cxn ang="0">
                <a:pos x="1156" y="461"/>
              </a:cxn>
              <a:cxn ang="0">
                <a:pos x="1298" y="597"/>
              </a:cxn>
              <a:cxn ang="0">
                <a:pos x="1387" y="672"/>
              </a:cxn>
              <a:cxn ang="0">
                <a:pos x="1415" y="707"/>
              </a:cxn>
              <a:cxn ang="0">
                <a:pos x="1425" y="730"/>
              </a:cxn>
              <a:cxn ang="0">
                <a:pos x="1426" y="748"/>
              </a:cxn>
              <a:cxn ang="0">
                <a:pos x="1420" y="766"/>
              </a:cxn>
              <a:cxn ang="0">
                <a:pos x="1406" y="788"/>
              </a:cxn>
              <a:cxn ang="0">
                <a:pos x="1394" y="814"/>
              </a:cxn>
              <a:cxn ang="0">
                <a:pos x="1389" y="846"/>
              </a:cxn>
              <a:cxn ang="0">
                <a:pos x="1383" y="879"/>
              </a:cxn>
              <a:cxn ang="0">
                <a:pos x="1371" y="905"/>
              </a:cxn>
              <a:cxn ang="0">
                <a:pos x="1356" y="929"/>
              </a:cxn>
              <a:cxn ang="0">
                <a:pos x="1357" y="949"/>
              </a:cxn>
              <a:cxn ang="0">
                <a:pos x="1368" y="969"/>
              </a:cxn>
              <a:cxn ang="0">
                <a:pos x="1435" y="1020"/>
              </a:cxn>
              <a:cxn ang="0">
                <a:pos x="1511" y="1075"/>
              </a:cxn>
              <a:cxn ang="0">
                <a:pos x="1536" y="1105"/>
              </a:cxn>
              <a:cxn ang="0">
                <a:pos x="1544" y="1129"/>
              </a:cxn>
              <a:cxn ang="0">
                <a:pos x="1540" y="1172"/>
              </a:cxn>
              <a:cxn ang="0">
                <a:pos x="1526" y="1223"/>
              </a:cxn>
              <a:cxn ang="0">
                <a:pos x="1503" y="1273"/>
              </a:cxn>
              <a:cxn ang="0">
                <a:pos x="1469" y="1316"/>
              </a:cxn>
              <a:cxn ang="0">
                <a:pos x="1425" y="1348"/>
              </a:cxn>
              <a:cxn ang="0">
                <a:pos x="1253" y="1396"/>
              </a:cxn>
              <a:cxn ang="0">
                <a:pos x="1153" y="1411"/>
              </a:cxn>
              <a:cxn ang="0">
                <a:pos x="1022" y="1413"/>
              </a:cxn>
              <a:cxn ang="0">
                <a:pos x="974" y="1425"/>
              </a:cxn>
              <a:cxn ang="0">
                <a:pos x="956" y="1437"/>
              </a:cxn>
              <a:cxn ang="0">
                <a:pos x="942" y="1453"/>
              </a:cxn>
              <a:cxn ang="0">
                <a:pos x="936" y="1475"/>
              </a:cxn>
              <a:cxn ang="0">
                <a:pos x="938" y="1504"/>
              </a:cxn>
              <a:cxn ang="0">
                <a:pos x="965" y="1597"/>
              </a:cxn>
            </a:cxnLst>
            <a:rect l="0" t="0" r="r" b="b"/>
            <a:pathLst>
              <a:path w="1545" h="1604">
                <a:moveTo>
                  <a:pt x="883" y="1603"/>
                </a:moveTo>
                <a:lnTo>
                  <a:pt x="793" y="1598"/>
                </a:lnTo>
                <a:lnTo>
                  <a:pt x="705" y="1585"/>
                </a:lnTo>
                <a:lnTo>
                  <a:pt x="621" y="1563"/>
                </a:lnTo>
                <a:lnTo>
                  <a:pt x="540" y="1534"/>
                </a:lnTo>
                <a:lnTo>
                  <a:pt x="462" y="1496"/>
                </a:lnTo>
                <a:lnTo>
                  <a:pt x="390" y="1452"/>
                </a:lnTo>
                <a:lnTo>
                  <a:pt x="322" y="1401"/>
                </a:lnTo>
                <a:lnTo>
                  <a:pt x="259" y="1344"/>
                </a:lnTo>
                <a:lnTo>
                  <a:pt x="202" y="1281"/>
                </a:lnTo>
                <a:lnTo>
                  <a:pt x="151" y="1213"/>
                </a:lnTo>
                <a:lnTo>
                  <a:pt x="107" y="1141"/>
                </a:lnTo>
                <a:lnTo>
                  <a:pt x="69" y="1063"/>
                </a:lnTo>
                <a:lnTo>
                  <a:pt x="40" y="982"/>
                </a:lnTo>
                <a:lnTo>
                  <a:pt x="18" y="898"/>
                </a:lnTo>
                <a:lnTo>
                  <a:pt x="5" y="810"/>
                </a:lnTo>
                <a:lnTo>
                  <a:pt x="0" y="720"/>
                </a:lnTo>
                <a:lnTo>
                  <a:pt x="5" y="630"/>
                </a:lnTo>
                <a:lnTo>
                  <a:pt x="18" y="542"/>
                </a:lnTo>
                <a:lnTo>
                  <a:pt x="31" y="493"/>
                </a:lnTo>
                <a:lnTo>
                  <a:pt x="105" y="490"/>
                </a:lnTo>
                <a:lnTo>
                  <a:pt x="179" y="486"/>
                </a:lnTo>
                <a:lnTo>
                  <a:pt x="216" y="482"/>
                </a:lnTo>
                <a:lnTo>
                  <a:pt x="253" y="475"/>
                </a:lnTo>
                <a:lnTo>
                  <a:pt x="275" y="469"/>
                </a:lnTo>
                <a:lnTo>
                  <a:pt x="284" y="465"/>
                </a:lnTo>
                <a:lnTo>
                  <a:pt x="293" y="460"/>
                </a:lnTo>
                <a:lnTo>
                  <a:pt x="300" y="456"/>
                </a:lnTo>
                <a:lnTo>
                  <a:pt x="307" y="450"/>
                </a:lnTo>
                <a:lnTo>
                  <a:pt x="313" y="445"/>
                </a:lnTo>
                <a:lnTo>
                  <a:pt x="318" y="439"/>
                </a:lnTo>
                <a:lnTo>
                  <a:pt x="322" y="433"/>
                </a:lnTo>
                <a:lnTo>
                  <a:pt x="326" y="426"/>
                </a:lnTo>
                <a:lnTo>
                  <a:pt x="329" y="419"/>
                </a:lnTo>
                <a:lnTo>
                  <a:pt x="332" y="412"/>
                </a:lnTo>
                <a:lnTo>
                  <a:pt x="335" y="397"/>
                </a:lnTo>
                <a:lnTo>
                  <a:pt x="337" y="382"/>
                </a:lnTo>
                <a:lnTo>
                  <a:pt x="327" y="252"/>
                </a:lnTo>
                <a:lnTo>
                  <a:pt x="329" y="217"/>
                </a:lnTo>
                <a:lnTo>
                  <a:pt x="332" y="181"/>
                </a:lnTo>
                <a:lnTo>
                  <a:pt x="337" y="144"/>
                </a:lnTo>
                <a:lnTo>
                  <a:pt x="341" y="126"/>
                </a:lnTo>
                <a:lnTo>
                  <a:pt x="347" y="109"/>
                </a:lnTo>
                <a:lnTo>
                  <a:pt x="353" y="92"/>
                </a:lnTo>
                <a:lnTo>
                  <a:pt x="361" y="77"/>
                </a:lnTo>
                <a:lnTo>
                  <a:pt x="371" y="62"/>
                </a:lnTo>
                <a:lnTo>
                  <a:pt x="383" y="49"/>
                </a:lnTo>
                <a:lnTo>
                  <a:pt x="396" y="38"/>
                </a:lnTo>
                <a:lnTo>
                  <a:pt x="412" y="28"/>
                </a:lnTo>
                <a:lnTo>
                  <a:pt x="430" y="20"/>
                </a:lnTo>
                <a:lnTo>
                  <a:pt x="451" y="14"/>
                </a:lnTo>
                <a:lnTo>
                  <a:pt x="492" y="7"/>
                </a:lnTo>
                <a:lnTo>
                  <a:pt x="534" y="2"/>
                </a:lnTo>
                <a:lnTo>
                  <a:pt x="576" y="0"/>
                </a:lnTo>
                <a:lnTo>
                  <a:pt x="619" y="3"/>
                </a:lnTo>
                <a:lnTo>
                  <a:pt x="639" y="5"/>
                </a:lnTo>
                <a:lnTo>
                  <a:pt x="660" y="9"/>
                </a:lnTo>
                <a:lnTo>
                  <a:pt x="680" y="14"/>
                </a:lnTo>
                <a:lnTo>
                  <a:pt x="700" y="20"/>
                </a:lnTo>
                <a:lnTo>
                  <a:pt x="719" y="27"/>
                </a:lnTo>
                <a:lnTo>
                  <a:pt x="737" y="36"/>
                </a:lnTo>
                <a:lnTo>
                  <a:pt x="754" y="46"/>
                </a:lnTo>
                <a:lnTo>
                  <a:pt x="771" y="57"/>
                </a:lnTo>
                <a:lnTo>
                  <a:pt x="807" y="87"/>
                </a:lnTo>
                <a:lnTo>
                  <a:pt x="841" y="119"/>
                </a:lnTo>
                <a:lnTo>
                  <a:pt x="873" y="152"/>
                </a:lnTo>
                <a:lnTo>
                  <a:pt x="903" y="186"/>
                </a:lnTo>
                <a:lnTo>
                  <a:pt x="963" y="256"/>
                </a:lnTo>
                <a:lnTo>
                  <a:pt x="994" y="291"/>
                </a:lnTo>
                <a:lnTo>
                  <a:pt x="1026" y="324"/>
                </a:lnTo>
                <a:lnTo>
                  <a:pt x="1093" y="392"/>
                </a:lnTo>
                <a:lnTo>
                  <a:pt x="1156" y="461"/>
                </a:lnTo>
                <a:lnTo>
                  <a:pt x="1222" y="529"/>
                </a:lnTo>
                <a:lnTo>
                  <a:pt x="1259" y="563"/>
                </a:lnTo>
                <a:lnTo>
                  <a:pt x="1298" y="597"/>
                </a:lnTo>
                <a:lnTo>
                  <a:pt x="1349" y="639"/>
                </a:lnTo>
                <a:lnTo>
                  <a:pt x="1375" y="661"/>
                </a:lnTo>
                <a:lnTo>
                  <a:pt x="1387" y="672"/>
                </a:lnTo>
                <a:lnTo>
                  <a:pt x="1398" y="683"/>
                </a:lnTo>
                <a:lnTo>
                  <a:pt x="1407" y="695"/>
                </a:lnTo>
                <a:lnTo>
                  <a:pt x="1415" y="707"/>
                </a:lnTo>
                <a:lnTo>
                  <a:pt x="1421" y="718"/>
                </a:lnTo>
                <a:lnTo>
                  <a:pt x="1423" y="724"/>
                </a:lnTo>
                <a:lnTo>
                  <a:pt x="1425" y="730"/>
                </a:lnTo>
                <a:lnTo>
                  <a:pt x="1426" y="736"/>
                </a:lnTo>
                <a:lnTo>
                  <a:pt x="1426" y="742"/>
                </a:lnTo>
                <a:lnTo>
                  <a:pt x="1426" y="748"/>
                </a:lnTo>
                <a:lnTo>
                  <a:pt x="1425" y="754"/>
                </a:lnTo>
                <a:lnTo>
                  <a:pt x="1423" y="760"/>
                </a:lnTo>
                <a:lnTo>
                  <a:pt x="1420" y="766"/>
                </a:lnTo>
                <a:lnTo>
                  <a:pt x="1417" y="772"/>
                </a:lnTo>
                <a:lnTo>
                  <a:pt x="1413" y="778"/>
                </a:lnTo>
                <a:lnTo>
                  <a:pt x="1406" y="788"/>
                </a:lnTo>
                <a:lnTo>
                  <a:pt x="1401" y="797"/>
                </a:lnTo>
                <a:lnTo>
                  <a:pt x="1397" y="805"/>
                </a:lnTo>
                <a:lnTo>
                  <a:pt x="1394" y="814"/>
                </a:lnTo>
                <a:lnTo>
                  <a:pt x="1392" y="822"/>
                </a:lnTo>
                <a:lnTo>
                  <a:pt x="1390" y="830"/>
                </a:lnTo>
                <a:lnTo>
                  <a:pt x="1389" y="846"/>
                </a:lnTo>
                <a:lnTo>
                  <a:pt x="1387" y="862"/>
                </a:lnTo>
                <a:lnTo>
                  <a:pt x="1385" y="870"/>
                </a:lnTo>
                <a:lnTo>
                  <a:pt x="1383" y="879"/>
                </a:lnTo>
                <a:lnTo>
                  <a:pt x="1380" y="887"/>
                </a:lnTo>
                <a:lnTo>
                  <a:pt x="1376" y="896"/>
                </a:lnTo>
                <a:lnTo>
                  <a:pt x="1371" y="905"/>
                </a:lnTo>
                <a:lnTo>
                  <a:pt x="1364" y="915"/>
                </a:lnTo>
                <a:lnTo>
                  <a:pt x="1359" y="922"/>
                </a:lnTo>
                <a:lnTo>
                  <a:pt x="1356" y="929"/>
                </a:lnTo>
                <a:lnTo>
                  <a:pt x="1355" y="936"/>
                </a:lnTo>
                <a:lnTo>
                  <a:pt x="1355" y="942"/>
                </a:lnTo>
                <a:lnTo>
                  <a:pt x="1357" y="949"/>
                </a:lnTo>
                <a:lnTo>
                  <a:pt x="1359" y="956"/>
                </a:lnTo>
                <a:lnTo>
                  <a:pt x="1363" y="962"/>
                </a:lnTo>
                <a:lnTo>
                  <a:pt x="1368" y="969"/>
                </a:lnTo>
                <a:lnTo>
                  <a:pt x="1381" y="981"/>
                </a:lnTo>
                <a:lnTo>
                  <a:pt x="1397" y="994"/>
                </a:lnTo>
                <a:lnTo>
                  <a:pt x="1435" y="1020"/>
                </a:lnTo>
                <a:lnTo>
                  <a:pt x="1475" y="1047"/>
                </a:lnTo>
                <a:lnTo>
                  <a:pt x="1493" y="1061"/>
                </a:lnTo>
                <a:lnTo>
                  <a:pt x="1511" y="1075"/>
                </a:lnTo>
                <a:lnTo>
                  <a:pt x="1525" y="1090"/>
                </a:lnTo>
                <a:lnTo>
                  <a:pt x="1531" y="1097"/>
                </a:lnTo>
                <a:lnTo>
                  <a:pt x="1536" y="1105"/>
                </a:lnTo>
                <a:lnTo>
                  <a:pt x="1540" y="1113"/>
                </a:lnTo>
                <a:lnTo>
                  <a:pt x="1542" y="1121"/>
                </a:lnTo>
                <a:lnTo>
                  <a:pt x="1544" y="1129"/>
                </a:lnTo>
                <a:lnTo>
                  <a:pt x="1544" y="1138"/>
                </a:lnTo>
                <a:lnTo>
                  <a:pt x="1542" y="1155"/>
                </a:lnTo>
                <a:lnTo>
                  <a:pt x="1540" y="1172"/>
                </a:lnTo>
                <a:lnTo>
                  <a:pt x="1536" y="1189"/>
                </a:lnTo>
                <a:lnTo>
                  <a:pt x="1532" y="1206"/>
                </a:lnTo>
                <a:lnTo>
                  <a:pt x="1526" y="1223"/>
                </a:lnTo>
                <a:lnTo>
                  <a:pt x="1519" y="1240"/>
                </a:lnTo>
                <a:lnTo>
                  <a:pt x="1511" y="1257"/>
                </a:lnTo>
                <a:lnTo>
                  <a:pt x="1503" y="1273"/>
                </a:lnTo>
                <a:lnTo>
                  <a:pt x="1492" y="1288"/>
                </a:lnTo>
                <a:lnTo>
                  <a:pt x="1481" y="1303"/>
                </a:lnTo>
                <a:lnTo>
                  <a:pt x="1469" y="1316"/>
                </a:lnTo>
                <a:lnTo>
                  <a:pt x="1455" y="1328"/>
                </a:lnTo>
                <a:lnTo>
                  <a:pt x="1441" y="1339"/>
                </a:lnTo>
                <a:lnTo>
                  <a:pt x="1425" y="1348"/>
                </a:lnTo>
                <a:lnTo>
                  <a:pt x="1407" y="1355"/>
                </a:lnTo>
                <a:lnTo>
                  <a:pt x="1389" y="1361"/>
                </a:lnTo>
                <a:lnTo>
                  <a:pt x="1253" y="1396"/>
                </a:lnTo>
                <a:lnTo>
                  <a:pt x="1220" y="1402"/>
                </a:lnTo>
                <a:lnTo>
                  <a:pt x="1187" y="1408"/>
                </a:lnTo>
                <a:lnTo>
                  <a:pt x="1153" y="1411"/>
                </a:lnTo>
                <a:lnTo>
                  <a:pt x="1117" y="1412"/>
                </a:lnTo>
                <a:lnTo>
                  <a:pt x="1057" y="1411"/>
                </a:lnTo>
                <a:lnTo>
                  <a:pt x="1022" y="1413"/>
                </a:lnTo>
                <a:lnTo>
                  <a:pt x="1005" y="1416"/>
                </a:lnTo>
                <a:lnTo>
                  <a:pt x="989" y="1420"/>
                </a:lnTo>
                <a:lnTo>
                  <a:pt x="974" y="1425"/>
                </a:lnTo>
                <a:lnTo>
                  <a:pt x="968" y="1428"/>
                </a:lnTo>
                <a:lnTo>
                  <a:pt x="961" y="1432"/>
                </a:lnTo>
                <a:lnTo>
                  <a:pt x="956" y="1437"/>
                </a:lnTo>
                <a:lnTo>
                  <a:pt x="951" y="1442"/>
                </a:lnTo>
                <a:lnTo>
                  <a:pt x="946" y="1447"/>
                </a:lnTo>
                <a:lnTo>
                  <a:pt x="942" y="1453"/>
                </a:lnTo>
                <a:lnTo>
                  <a:pt x="939" y="1460"/>
                </a:lnTo>
                <a:lnTo>
                  <a:pt x="937" y="1467"/>
                </a:lnTo>
                <a:lnTo>
                  <a:pt x="936" y="1475"/>
                </a:lnTo>
                <a:lnTo>
                  <a:pt x="935" y="1484"/>
                </a:lnTo>
                <a:lnTo>
                  <a:pt x="936" y="1494"/>
                </a:lnTo>
                <a:lnTo>
                  <a:pt x="938" y="1504"/>
                </a:lnTo>
                <a:lnTo>
                  <a:pt x="944" y="1527"/>
                </a:lnTo>
                <a:lnTo>
                  <a:pt x="956" y="1562"/>
                </a:lnTo>
                <a:lnTo>
                  <a:pt x="965" y="1597"/>
                </a:lnTo>
                <a:lnTo>
                  <a:pt x="965" y="1599"/>
                </a:lnTo>
                <a:lnTo>
                  <a:pt x="883" y="1603"/>
                </a:lnTo>
              </a:path>
            </a:pathLst>
          </a:custGeom>
          <a:solidFill>
            <a:srgbClr val="CCCCCC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8" name="Freeform 14"/>
          <p:cNvSpPr>
            <a:spLocks noChangeArrowheads="1"/>
          </p:cNvSpPr>
          <p:nvPr/>
        </p:nvSpPr>
        <p:spPr bwMode="auto">
          <a:xfrm>
            <a:off x="2988000" y="1435036"/>
            <a:ext cx="339840" cy="339876"/>
          </a:xfrm>
          <a:custGeom>
            <a:avLst/>
            <a:gdLst/>
            <a:ahLst/>
            <a:cxnLst>
              <a:cxn ang="0">
                <a:pos x="467" y="1037"/>
              </a:cxn>
              <a:cxn ang="0">
                <a:pos x="365" y="1017"/>
              </a:cxn>
              <a:cxn ang="0">
                <a:pos x="272" y="977"/>
              </a:cxn>
              <a:cxn ang="0">
                <a:pos x="189" y="921"/>
              </a:cxn>
              <a:cxn ang="0">
                <a:pos x="119" y="851"/>
              </a:cxn>
              <a:cxn ang="0">
                <a:pos x="63" y="768"/>
              </a:cxn>
              <a:cxn ang="0">
                <a:pos x="23" y="675"/>
              </a:cxn>
              <a:cxn ang="0">
                <a:pos x="3" y="573"/>
              </a:cxn>
              <a:cxn ang="0">
                <a:pos x="3" y="467"/>
              </a:cxn>
              <a:cxn ang="0">
                <a:pos x="23" y="365"/>
              </a:cxn>
              <a:cxn ang="0">
                <a:pos x="63" y="272"/>
              </a:cxn>
              <a:cxn ang="0">
                <a:pos x="119" y="189"/>
              </a:cxn>
              <a:cxn ang="0">
                <a:pos x="189" y="119"/>
              </a:cxn>
              <a:cxn ang="0">
                <a:pos x="272" y="63"/>
              </a:cxn>
              <a:cxn ang="0">
                <a:pos x="365" y="23"/>
              </a:cxn>
              <a:cxn ang="0">
                <a:pos x="467" y="3"/>
              </a:cxn>
              <a:cxn ang="0">
                <a:pos x="546" y="1"/>
              </a:cxn>
              <a:cxn ang="0">
                <a:pos x="628" y="96"/>
              </a:cxn>
              <a:cxn ang="0">
                <a:pos x="727" y="197"/>
              </a:cxn>
              <a:cxn ang="0">
                <a:pos x="856" y="334"/>
              </a:cxn>
              <a:cxn ang="0">
                <a:pos x="932" y="402"/>
              </a:cxn>
              <a:cxn ang="0">
                <a:pos x="1009" y="466"/>
              </a:cxn>
              <a:cxn ang="0">
                <a:pos x="1032" y="488"/>
              </a:cxn>
              <a:cxn ang="0">
                <a:pos x="1040" y="520"/>
              </a:cxn>
              <a:cxn ang="0">
                <a:pos x="1032" y="608"/>
              </a:cxn>
              <a:cxn ang="0">
                <a:pos x="1028" y="619"/>
              </a:cxn>
              <a:cxn ang="0">
                <a:pos x="1024" y="635"/>
              </a:cxn>
              <a:cxn ang="0">
                <a:pos x="1022" y="652"/>
              </a:cxn>
              <a:cxn ang="0">
                <a:pos x="1002" y="714"/>
              </a:cxn>
              <a:cxn ang="0">
                <a:pos x="993" y="727"/>
              </a:cxn>
              <a:cxn ang="0">
                <a:pos x="989" y="741"/>
              </a:cxn>
              <a:cxn ang="0">
                <a:pos x="977" y="768"/>
              </a:cxn>
              <a:cxn ang="0">
                <a:pos x="921" y="851"/>
              </a:cxn>
              <a:cxn ang="0">
                <a:pos x="851" y="921"/>
              </a:cxn>
              <a:cxn ang="0">
                <a:pos x="768" y="977"/>
              </a:cxn>
              <a:cxn ang="0">
                <a:pos x="675" y="1017"/>
              </a:cxn>
              <a:cxn ang="0">
                <a:pos x="573" y="1037"/>
              </a:cxn>
            </a:cxnLst>
            <a:rect l="0" t="0" r="r" b="b"/>
            <a:pathLst>
              <a:path w="1041" h="1041">
                <a:moveTo>
                  <a:pt x="520" y="1040"/>
                </a:moveTo>
                <a:lnTo>
                  <a:pt x="467" y="1037"/>
                </a:lnTo>
                <a:lnTo>
                  <a:pt x="415" y="1029"/>
                </a:lnTo>
                <a:lnTo>
                  <a:pt x="365" y="1017"/>
                </a:lnTo>
                <a:lnTo>
                  <a:pt x="318" y="999"/>
                </a:lnTo>
                <a:lnTo>
                  <a:pt x="272" y="977"/>
                </a:lnTo>
                <a:lnTo>
                  <a:pt x="229" y="951"/>
                </a:lnTo>
                <a:lnTo>
                  <a:pt x="189" y="921"/>
                </a:lnTo>
                <a:lnTo>
                  <a:pt x="152" y="888"/>
                </a:lnTo>
                <a:lnTo>
                  <a:pt x="119" y="851"/>
                </a:lnTo>
                <a:lnTo>
                  <a:pt x="89" y="811"/>
                </a:lnTo>
                <a:lnTo>
                  <a:pt x="63" y="768"/>
                </a:lnTo>
                <a:lnTo>
                  <a:pt x="41" y="722"/>
                </a:lnTo>
                <a:lnTo>
                  <a:pt x="23" y="675"/>
                </a:lnTo>
                <a:lnTo>
                  <a:pt x="11" y="625"/>
                </a:lnTo>
                <a:lnTo>
                  <a:pt x="3" y="573"/>
                </a:lnTo>
                <a:lnTo>
                  <a:pt x="0" y="520"/>
                </a:lnTo>
                <a:lnTo>
                  <a:pt x="3" y="467"/>
                </a:lnTo>
                <a:lnTo>
                  <a:pt x="11" y="415"/>
                </a:lnTo>
                <a:lnTo>
                  <a:pt x="23" y="365"/>
                </a:lnTo>
                <a:lnTo>
                  <a:pt x="41" y="318"/>
                </a:lnTo>
                <a:lnTo>
                  <a:pt x="63" y="272"/>
                </a:lnTo>
                <a:lnTo>
                  <a:pt x="89" y="229"/>
                </a:lnTo>
                <a:lnTo>
                  <a:pt x="119" y="189"/>
                </a:lnTo>
                <a:lnTo>
                  <a:pt x="152" y="152"/>
                </a:lnTo>
                <a:lnTo>
                  <a:pt x="189" y="119"/>
                </a:lnTo>
                <a:lnTo>
                  <a:pt x="229" y="89"/>
                </a:lnTo>
                <a:lnTo>
                  <a:pt x="272" y="63"/>
                </a:lnTo>
                <a:lnTo>
                  <a:pt x="318" y="41"/>
                </a:lnTo>
                <a:lnTo>
                  <a:pt x="365" y="23"/>
                </a:lnTo>
                <a:lnTo>
                  <a:pt x="415" y="11"/>
                </a:lnTo>
                <a:lnTo>
                  <a:pt x="467" y="3"/>
                </a:lnTo>
                <a:lnTo>
                  <a:pt x="520" y="0"/>
                </a:lnTo>
                <a:lnTo>
                  <a:pt x="546" y="1"/>
                </a:lnTo>
                <a:lnTo>
                  <a:pt x="597" y="61"/>
                </a:lnTo>
                <a:lnTo>
                  <a:pt x="628" y="96"/>
                </a:lnTo>
                <a:lnTo>
                  <a:pt x="660" y="129"/>
                </a:lnTo>
                <a:lnTo>
                  <a:pt x="727" y="197"/>
                </a:lnTo>
                <a:lnTo>
                  <a:pt x="790" y="266"/>
                </a:lnTo>
                <a:lnTo>
                  <a:pt x="856" y="334"/>
                </a:lnTo>
                <a:lnTo>
                  <a:pt x="893" y="368"/>
                </a:lnTo>
                <a:lnTo>
                  <a:pt x="932" y="402"/>
                </a:lnTo>
                <a:lnTo>
                  <a:pt x="983" y="444"/>
                </a:lnTo>
                <a:lnTo>
                  <a:pt x="1009" y="466"/>
                </a:lnTo>
                <a:lnTo>
                  <a:pt x="1021" y="477"/>
                </a:lnTo>
                <a:lnTo>
                  <a:pt x="1032" y="488"/>
                </a:lnTo>
                <a:lnTo>
                  <a:pt x="1039" y="497"/>
                </a:lnTo>
                <a:lnTo>
                  <a:pt x="1040" y="520"/>
                </a:lnTo>
                <a:lnTo>
                  <a:pt x="1037" y="573"/>
                </a:lnTo>
                <a:lnTo>
                  <a:pt x="1032" y="608"/>
                </a:lnTo>
                <a:lnTo>
                  <a:pt x="1031" y="610"/>
                </a:lnTo>
                <a:lnTo>
                  <a:pt x="1028" y="619"/>
                </a:lnTo>
                <a:lnTo>
                  <a:pt x="1026" y="627"/>
                </a:lnTo>
                <a:lnTo>
                  <a:pt x="1024" y="635"/>
                </a:lnTo>
                <a:lnTo>
                  <a:pt x="1023" y="651"/>
                </a:lnTo>
                <a:lnTo>
                  <a:pt x="1022" y="652"/>
                </a:lnTo>
                <a:lnTo>
                  <a:pt x="1017" y="675"/>
                </a:lnTo>
                <a:lnTo>
                  <a:pt x="1002" y="714"/>
                </a:lnTo>
                <a:lnTo>
                  <a:pt x="998" y="720"/>
                </a:lnTo>
                <a:lnTo>
                  <a:pt x="993" y="727"/>
                </a:lnTo>
                <a:lnTo>
                  <a:pt x="990" y="734"/>
                </a:lnTo>
                <a:lnTo>
                  <a:pt x="989" y="741"/>
                </a:lnTo>
                <a:lnTo>
                  <a:pt x="989" y="743"/>
                </a:lnTo>
                <a:lnTo>
                  <a:pt x="977" y="768"/>
                </a:lnTo>
                <a:lnTo>
                  <a:pt x="951" y="811"/>
                </a:lnTo>
                <a:lnTo>
                  <a:pt x="921" y="851"/>
                </a:lnTo>
                <a:lnTo>
                  <a:pt x="888" y="888"/>
                </a:lnTo>
                <a:lnTo>
                  <a:pt x="851" y="921"/>
                </a:lnTo>
                <a:lnTo>
                  <a:pt x="811" y="951"/>
                </a:lnTo>
                <a:lnTo>
                  <a:pt x="768" y="977"/>
                </a:lnTo>
                <a:lnTo>
                  <a:pt x="722" y="999"/>
                </a:lnTo>
                <a:lnTo>
                  <a:pt x="675" y="1017"/>
                </a:lnTo>
                <a:lnTo>
                  <a:pt x="625" y="1029"/>
                </a:lnTo>
                <a:lnTo>
                  <a:pt x="573" y="1037"/>
                </a:lnTo>
                <a:lnTo>
                  <a:pt x="520" y="1040"/>
                </a:lnTo>
              </a:path>
            </a:pathLst>
          </a:custGeom>
          <a:solidFill>
            <a:srgbClr val="E6E6E6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9" name="Oval 15"/>
          <p:cNvSpPr>
            <a:spLocks noChangeArrowheads="1"/>
          </p:cNvSpPr>
          <p:nvPr/>
        </p:nvSpPr>
        <p:spPr bwMode="auto">
          <a:xfrm>
            <a:off x="3104641" y="1547368"/>
            <a:ext cx="102240" cy="102251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0" name="Freeform 16"/>
          <p:cNvSpPr>
            <a:spLocks noChangeArrowheads="1"/>
          </p:cNvSpPr>
          <p:nvPr/>
        </p:nvSpPr>
        <p:spPr bwMode="auto">
          <a:xfrm>
            <a:off x="1686241" y="1508485"/>
            <a:ext cx="561600" cy="548697"/>
          </a:xfrm>
          <a:custGeom>
            <a:avLst/>
            <a:gdLst/>
            <a:ahLst/>
            <a:cxnLst>
              <a:cxn ang="0">
                <a:pos x="1093" y="119"/>
              </a:cxn>
              <a:cxn ang="0">
                <a:pos x="1377" y="332"/>
              </a:cxn>
              <a:cxn ang="0">
                <a:pos x="1590" y="616"/>
              </a:cxn>
              <a:cxn ang="0">
                <a:pos x="1714" y="955"/>
              </a:cxn>
              <a:cxn ang="0">
                <a:pos x="1662" y="986"/>
              </a:cxn>
              <a:cxn ang="0">
                <a:pos x="1559" y="996"/>
              </a:cxn>
              <a:cxn ang="0">
                <a:pos x="1447" y="1000"/>
              </a:cxn>
              <a:cxn ang="0">
                <a:pos x="1410" y="1012"/>
              </a:cxn>
              <a:cxn ang="0">
                <a:pos x="1393" y="1026"/>
              </a:cxn>
              <a:cxn ang="0">
                <a:pos x="1381" y="1044"/>
              </a:cxn>
              <a:cxn ang="0">
                <a:pos x="1377" y="1068"/>
              </a:cxn>
              <a:cxn ang="0">
                <a:pos x="1386" y="1111"/>
              </a:cxn>
              <a:cxn ang="0">
                <a:pos x="1413" y="1217"/>
              </a:cxn>
              <a:cxn ang="0">
                <a:pos x="1419" y="1326"/>
              </a:cxn>
              <a:cxn ang="0">
                <a:pos x="1407" y="1420"/>
              </a:cxn>
              <a:cxn ang="0">
                <a:pos x="1386" y="1482"/>
              </a:cxn>
              <a:cxn ang="0">
                <a:pos x="1352" y="1540"/>
              </a:cxn>
              <a:cxn ang="0">
                <a:pos x="1307" y="1593"/>
              </a:cxn>
              <a:cxn ang="0">
                <a:pos x="1249" y="1636"/>
              </a:cxn>
              <a:cxn ang="0">
                <a:pos x="1180" y="1666"/>
              </a:cxn>
              <a:cxn ang="0">
                <a:pos x="1120" y="1678"/>
              </a:cxn>
              <a:cxn ang="0">
                <a:pos x="1059" y="1679"/>
              </a:cxn>
              <a:cxn ang="0">
                <a:pos x="1002" y="1667"/>
              </a:cxn>
              <a:cxn ang="0">
                <a:pos x="951" y="1644"/>
              </a:cxn>
              <a:cxn ang="0">
                <a:pos x="911" y="1609"/>
              </a:cxn>
              <a:cxn ang="0">
                <a:pos x="869" y="1557"/>
              </a:cxn>
              <a:cxn ang="0">
                <a:pos x="812" y="1528"/>
              </a:cxn>
              <a:cxn ang="0">
                <a:pos x="746" y="1523"/>
              </a:cxn>
              <a:cxn ang="0">
                <a:pos x="656" y="1539"/>
              </a:cxn>
              <a:cxn ang="0">
                <a:pos x="491" y="1586"/>
              </a:cxn>
              <a:cxn ang="0">
                <a:pos x="364" y="1600"/>
              </a:cxn>
              <a:cxn ang="0">
                <a:pos x="235" y="1594"/>
              </a:cxn>
              <a:cxn ang="0">
                <a:pos x="174" y="1578"/>
              </a:cxn>
              <a:cxn ang="0">
                <a:pos x="123" y="1546"/>
              </a:cxn>
              <a:cxn ang="0">
                <a:pos x="86" y="1502"/>
              </a:cxn>
              <a:cxn ang="0">
                <a:pos x="65" y="1451"/>
              </a:cxn>
              <a:cxn ang="0">
                <a:pos x="65" y="1396"/>
              </a:cxn>
              <a:cxn ang="0">
                <a:pos x="96" y="1296"/>
              </a:cxn>
              <a:cxn ang="0">
                <a:pos x="148" y="1087"/>
              </a:cxn>
              <a:cxn ang="0">
                <a:pos x="183" y="975"/>
              </a:cxn>
              <a:cxn ang="0">
                <a:pos x="197" y="870"/>
              </a:cxn>
              <a:cxn ang="0">
                <a:pos x="189" y="782"/>
              </a:cxn>
              <a:cxn ang="0">
                <a:pos x="173" y="730"/>
              </a:cxn>
              <a:cxn ang="0">
                <a:pos x="137" y="664"/>
              </a:cxn>
              <a:cxn ang="0">
                <a:pos x="43" y="539"/>
              </a:cxn>
              <a:cxn ang="0">
                <a:pos x="7" y="476"/>
              </a:cxn>
              <a:cxn ang="0">
                <a:pos x="0" y="428"/>
              </a:cxn>
              <a:cxn ang="0">
                <a:pos x="7" y="379"/>
              </a:cxn>
              <a:cxn ang="0">
                <a:pos x="28" y="330"/>
              </a:cxn>
              <a:cxn ang="0">
                <a:pos x="60" y="286"/>
              </a:cxn>
              <a:cxn ang="0">
                <a:pos x="153" y="207"/>
              </a:cxn>
              <a:cxn ang="0">
                <a:pos x="259" y="136"/>
              </a:cxn>
              <a:cxn ang="0">
                <a:pos x="366" y="94"/>
              </a:cxn>
              <a:cxn ang="0">
                <a:pos x="470" y="77"/>
              </a:cxn>
              <a:cxn ang="0">
                <a:pos x="658" y="66"/>
              </a:cxn>
              <a:cxn ang="0">
                <a:pos x="726" y="49"/>
              </a:cxn>
              <a:cxn ang="0">
                <a:pos x="749" y="34"/>
              </a:cxn>
              <a:cxn ang="0">
                <a:pos x="764" y="17"/>
              </a:cxn>
              <a:cxn ang="0">
                <a:pos x="772" y="0"/>
              </a:cxn>
            </a:cxnLst>
            <a:rect l="0" t="0" r="r" b="b"/>
            <a:pathLst>
              <a:path w="1718" h="1681">
                <a:moveTo>
                  <a:pt x="872" y="26"/>
                </a:moveTo>
                <a:lnTo>
                  <a:pt x="985" y="67"/>
                </a:lnTo>
                <a:lnTo>
                  <a:pt x="1093" y="119"/>
                </a:lnTo>
                <a:lnTo>
                  <a:pt x="1195" y="181"/>
                </a:lnTo>
                <a:lnTo>
                  <a:pt x="1290" y="252"/>
                </a:lnTo>
                <a:lnTo>
                  <a:pt x="1377" y="332"/>
                </a:lnTo>
                <a:lnTo>
                  <a:pt x="1457" y="419"/>
                </a:lnTo>
                <a:lnTo>
                  <a:pt x="1528" y="514"/>
                </a:lnTo>
                <a:lnTo>
                  <a:pt x="1590" y="616"/>
                </a:lnTo>
                <a:lnTo>
                  <a:pt x="1642" y="724"/>
                </a:lnTo>
                <a:lnTo>
                  <a:pt x="1683" y="837"/>
                </a:lnTo>
                <a:lnTo>
                  <a:pt x="1714" y="955"/>
                </a:lnTo>
                <a:lnTo>
                  <a:pt x="1717" y="974"/>
                </a:lnTo>
                <a:lnTo>
                  <a:pt x="1695" y="980"/>
                </a:lnTo>
                <a:lnTo>
                  <a:pt x="1662" y="986"/>
                </a:lnTo>
                <a:lnTo>
                  <a:pt x="1629" y="992"/>
                </a:lnTo>
                <a:lnTo>
                  <a:pt x="1595" y="995"/>
                </a:lnTo>
                <a:lnTo>
                  <a:pt x="1559" y="996"/>
                </a:lnTo>
                <a:lnTo>
                  <a:pt x="1499" y="995"/>
                </a:lnTo>
                <a:lnTo>
                  <a:pt x="1464" y="997"/>
                </a:lnTo>
                <a:lnTo>
                  <a:pt x="1447" y="1000"/>
                </a:lnTo>
                <a:lnTo>
                  <a:pt x="1431" y="1004"/>
                </a:lnTo>
                <a:lnTo>
                  <a:pt x="1416" y="1009"/>
                </a:lnTo>
                <a:lnTo>
                  <a:pt x="1410" y="1012"/>
                </a:lnTo>
                <a:lnTo>
                  <a:pt x="1403" y="1016"/>
                </a:lnTo>
                <a:lnTo>
                  <a:pt x="1398" y="1021"/>
                </a:lnTo>
                <a:lnTo>
                  <a:pt x="1393" y="1026"/>
                </a:lnTo>
                <a:lnTo>
                  <a:pt x="1388" y="1031"/>
                </a:lnTo>
                <a:lnTo>
                  <a:pt x="1384" y="1037"/>
                </a:lnTo>
                <a:lnTo>
                  <a:pt x="1381" y="1044"/>
                </a:lnTo>
                <a:lnTo>
                  <a:pt x="1379" y="1051"/>
                </a:lnTo>
                <a:lnTo>
                  <a:pt x="1378" y="1059"/>
                </a:lnTo>
                <a:lnTo>
                  <a:pt x="1377" y="1068"/>
                </a:lnTo>
                <a:lnTo>
                  <a:pt x="1378" y="1078"/>
                </a:lnTo>
                <a:lnTo>
                  <a:pt x="1380" y="1088"/>
                </a:lnTo>
                <a:lnTo>
                  <a:pt x="1386" y="1111"/>
                </a:lnTo>
                <a:lnTo>
                  <a:pt x="1398" y="1146"/>
                </a:lnTo>
                <a:lnTo>
                  <a:pt x="1407" y="1181"/>
                </a:lnTo>
                <a:lnTo>
                  <a:pt x="1413" y="1217"/>
                </a:lnTo>
                <a:lnTo>
                  <a:pt x="1418" y="1253"/>
                </a:lnTo>
                <a:lnTo>
                  <a:pt x="1420" y="1290"/>
                </a:lnTo>
                <a:lnTo>
                  <a:pt x="1419" y="1326"/>
                </a:lnTo>
                <a:lnTo>
                  <a:pt x="1416" y="1363"/>
                </a:lnTo>
                <a:lnTo>
                  <a:pt x="1411" y="1400"/>
                </a:lnTo>
                <a:lnTo>
                  <a:pt x="1407" y="1420"/>
                </a:lnTo>
                <a:lnTo>
                  <a:pt x="1401" y="1441"/>
                </a:lnTo>
                <a:lnTo>
                  <a:pt x="1394" y="1461"/>
                </a:lnTo>
                <a:lnTo>
                  <a:pt x="1386" y="1482"/>
                </a:lnTo>
                <a:lnTo>
                  <a:pt x="1376" y="1501"/>
                </a:lnTo>
                <a:lnTo>
                  <a:pt x="1365" y="1521"/>
                </a:lnTo>
                <a:lnTo>
                  <a:pt x="1352" y="1540"/>
                </a:lnTo>
                <a:lnTo>
                  <a:pt x="1339" y="1559"/>
                </a:lnTo>
                <a:lnTo>
                  <a:pt x="1323" y="1576"/>
                </a:lnTo>
                <a:lnTo>
                  <a:pt x="1307" y="1593"/>
                </a:lnTo>
                <a:lnTo>
                  <a:pt x="1289" y="1608"/>
                </a:lnTo>
                <a:lnTo>
                  <a:pt x="1270" y="1623"/>
                </a:lnTo>
                <a:lnTo>
                  <a:pt x="1249" y="1636"/>
                </a:lnTo>
                <a:lnTo>
                  <a:pt x="1228" y="1648"/>
                </a:lnTo>
                <a:lnTo>
                  <a:pt x="1204" y="1658"/>
                </a:lnTo>
                <a:lnTo>
                  <a:pt x="1180" y="1666"/>
                </a:lnTo>
                <a:lnTo>
                  <a:pt x="1160" y="1671"/>
                </a:lnTo>
                <a:lnTo>
                  <a:pt x="1140" y="1675"/>
                </a:lnTo>
                <a:lnTo>
                  <a:pt x="1120" y="1678"/>
                </a:lnTo>
                <a:lnTo>
                  <a:pt x="1099" y="1680"/>
                </a:lnTo>
                <a:lnTo>
                  <a:pt x="1079" y="1680"/>
                </a:lnTo>
                <a:lnTo>
                  <a:pt x="1059" y="1679"/>
                </a:lnTo>
                <a:lnTo>
                  <a:pt x="1039" y="1676"/>
                </a:lnTo>
                <a:lnTo>
                  <a:pt x="1020" y="1672"/>
                </a:lnTo>
                <a:lnTo>
                  <a:pt x="1002" y="1667"/>
                </a:lnTo>
                <a:lnTo>
                  <a:pt x="984" y="1661"/>
                </a:lnTo>
                <a:lnTo>
                  <a:pt x="967" y="1653"/>
                </a:lnTo>
                <a:lnTo>
                  <a:pt x="951" y="1644"/>
                </a:lnTo>
                <a:lnTo>
                  <a:pt x="937" y="1633"/>
                </a:lnTo>
                <a:lnTo>
                  <a:pt x="923" y="1622"/>
                </a:lnTo>
                <a:lnTo>
                  <a:pt x="911" y="1609"/>
                </a:lnTo>
                <a:lnTo>
                  <a:pt x="901" y="1594"/>
                </a:lnTo>
                <a:lnTo>
                  <a:pt x="886" y="1574"/>
                </a:lnTo>
                <a:lnTo>
                  <a:pt x="869" y="1557"/>
                </a:lnTo>
                <a:lnTo>
                  <a:pt x="851" y="1544"/>
                </a:lnTo>
                <a:lnTo>
                  <a:pt x="832" y="1535"/>
                </a:lnTo>
                <a:lnTo>
                  <a:pt x="812" y="1528"/>
                </a:lnTo>
                <a:lnTo>
                  <a:pt x="790" y="1524"/>
                </a:lnTo>
                <a:lnTo>
                  <a:pt x="769" y="1522"/>
                </a:lnTo>
                <a:lnTo>
                  <a:pt x="746" y="1523"/>
                </a:lnTo>
                <a:lnTo>
                  <a:pt x="724" y="1525"/>
                </a:lnTo>
                <a:lnTo>
                  <a:pt x="701" y="1528"/>
                </a:lnTo>
                <a:lnTo>
                  <a:pt x="656" y="1539"/>
                </a:lnTo>
                <a:lnTo>
                  <a:pt x="572" y="1565"/>
                </a:lnTo>
                <a:lnTo>
                  <a:pt x="532" y="1577"/>
                </a:lnTo>
                <a:lnTo>
                  <a:pt x="491" y="1586"/>
                </a:lnTo>
                <a:lnTo>
                  <a:pt x="449" y="1593"/>
                </a:lnTo>
                <a:lnTo>
                  <a:pt x="407" y="1598"/>
                </a:lnTo>
                <a:lnTo>
                  <a:pt x="364" y="1600"/>
                </a:lnTo>
                <a:lnTo>
                  <a:pt x="321" y="1600"/>
                </a:lnTo>
                <a:lnTo>
                  <a:pt x="278" y="1598"/>
                </a:lnTo>
                <a:lnTo>
                  <a:pt x="235" y="1594"/>
                </a:lnTo>
                <a:lnTo>
                  <a:pt x="214" y="1591"/>
                </a:lnTo>
                <a:lnTo>
                  <a:pt x="194" y="1585"/>
                </a:lnTo>
                <a:lnTo>
                  <a:pt x="174" y="1578"/>
                </a:lnTo>
                <a:lnTo>
                  <a:pt x="156" y="1569"/>
                </a:lnTo>
                <a:lnTo>
                  <a:pt x="139" y="1558"/>
                </a:lnTo>
                <a:lnTo>
                  <a:pt x="123" y="1546"/>
                </a:lnTo>
                <a:lnTo>
                  <a:pt x="109" y="1532"/>
                </a:lnTo>
                <a:lnTo>
                  <a:pt x="97" y="1518"/>
                </a:lnTo>
                <a:lnTo>
                  <a:pt x="86" y="1502"/>
                </a:lnTo>
                <a:lnTo>
                  <a:pt x="77" y="1485"/>
                </a:lnTo>
                <a:lnTo>
                  <a:pt x="70" y="1468"/>
                </a:lnTo>
                <a:lnTo>
                  <a:pt x="65" y="1451"/>
                </a:lnTo>
                <a:lnTo>
                  <a:pt x="62" y="1433"/>
                </a:lnTo>
                <a:lnTo>
                  <a:pt x="62" y="1414"/>
                </a:lnTo>
                <a:lnTo>
                  <a:pt x="65" y="1396"/>
                </a:lnTo>
                <a:lnTo>
                  <a:pt x="70" y="1378"/>
                </a:lnTo>
                <a:lnTo>
                  <a:pt x="84" y="1337"/>
                </a:lnTo>
                <a:lnTo>
                  <a:pt x="96" y="1296"/>
                </a:lnTo>
                <a:lnTo>
                  <a:pt x="116" y="1212"/>
                </a:lnTo>
                <a:lnTo>
                  <a:pt x="136" y="1128"/>
                </a:lnTo>
                <a:lnTo>
                  <a:pt x="148" y="1087"/>
                </a:lnTo>
                <a:lnTo>
                  <a:pt x="161" y="1046"/>
                </a:lnTo>
                <a:lnTo>
                  <a:pt x="173" y="1011"/>
                </a:lnTo>
                <a:lnTo>
                  <a:pt x="183" y="975"/>
                </a:lnTo>
                <a:lnTo>
                  <a:pt x="190" y="940"/>
                </a:lnTo>
                <a:lnTo>
                  <a:pt x="195" y="905"/>
                </a:lnTo>
                <a:lnTo>
                  <a:pt x="197" y="870"/>
                </a:lnTo>
                <a:lnTo>
                  <a:pt x="197" y="835"/>
                </a:lnTo>
                <a:lnTo>
                  <a:pt x="193" y="800"/>
                </a:lnTo>
                <a:lnTo>
                  <a:pt x="189" y="782"/>
                </a:lnTo>
                <a:lnTo>
                  <a:pt x="185" y="765"/>
                </a:lnTo>
                <a:lnTo>
                  <a:pt x="180" y="747"/>
                </a:lnTo>
                <a:lnTo>
                  <a:pt x="173" y="730"/>
                </a:lnTo>
                <a:lnTo>
                  <a:pt x="165" y="713"/>
                </a:lnTo>
                <a:lnTo>
                  <a:pt x="157" y="697"/>
                </a:lnTo>
                <a:lnTo>
                  <a:pt x="137" y="664"/>
                </a:lnTo>
                <a:lnTo>
                  <a:pt x="115" y="633"/>
                </a:lnTo>
                <a:lnTo>
                  <a:pt x="67" y="571"/>
                </a:lnTo>
                <a:lnTo>
                  <a:pt x="43" y="539"/>
                </a:lnTo>
                <a:lnTo>
                  <a:pt x="21" y="506"/>
                </a:lnTo>
                <a:lnTo>
                  <a:pt x="13" y="492"/>
                </a:lnTo>
                <a:lnTo>
                  <a:pt x="7" y="476"/>
                </a:lnTo>
                <a:lnTo>
                  <a:pt x="3" y="461"/>
                </a:lnTo>
                <a:lnTo>
                  <a:pt x="0" y="445"/>
                </a:lnTo>
                <a:lnTo>
                  <a:pt x="0" y="428"/>
                </a:lnTo>
                <a:lnTo>
                  <a:pt x="0" y="412"/>
                </a:lnTo>
                <a:lnTo>
                  <a:pt x="3" y="395"/>
                </a:lnTo>
                <a:lnTo>
                  <a:pt x="7" y="379"/>
                </a:lnTo>
                <a:lnTo>
                  <a:pt x="13" y="362"/>
                </a:lnTo>
                <a:lnTo>
                  <a:pt x="20" y="346"/>
                </a:lnTo>
                <a:lnTo>
                  <a:pt x="28" y="330"/>
                </a:lnTo>
                <a:lnTo>
                  <a:pt x="37" y="315"/>
                </a:lnTo>
                <a:lnTo>
                  <a:pt x="48" y="300"/>
                </a:lnTo>
                <a:lnTo>
                  <a:pt x="60" y="286"/>
                </a:lnTo>
                <a:lnTo>
                  <a:pt x="73" y="273"/>
                </a:lnTo>
                <a:lnTo>
                  <a:pt x="87" y="261"/>
                </a:lnTo>
                <a:lnTo>
                  <a:pt x="153" y="207"/>
                </a:lnTo>
                <a:lnTo>
                  <a:pt x="186" y="182"/>
                </a:lnTo>
                <a:lnTo>
                  <a:pt x="221" y="158"/>
                </a:lnTo>
                <a:lnTo>
                  <a:pt x="259" y="136"/>
                </a:lnTo>
                <a:lnTo>
                  <a:pt x="299" y="116"/>
                </a:lnTo>
                <a:lnTo>
                  <a:pt x="343" y="100"/>
                </a:lnTo>
                <a:lnTo>
                  <a:pt x="366" y="94"/>
                </a:lnTo>
                <a:lnTo>
                  <a:pt x="391" y="88"/>
                </a:lnTo>
                <a:lnTo>
                  <a:pt x="431" y="81"/>
                </a:lnTo>
                <a:lnTo>
                  <a:pt x="470" y="77"/>
                </a:lnTo>
                <a:lnTo>
                  <a:pt x="547" y="74"/>
                </a:lnTo>
                <a:lnTo>
                  <a:pt x="621" y="70"/>
                </a:lnTo>
                <a:lnTo>
                  <a:pt x="658" y="66"/>
                </a:lnTo>
                <a:lnTo>
                  <a:pt x="695" y="59"/>
                </a:lnTo>
                <a:lnTo>
                  <a:pt x="717" y="53"/>
                </a:lnTo>
                <a:lnTo>
                  <a:pt x="726" y="49"/>
                </a:lnTo>
                <a:lnTo>
                  <a:pt x="735" y="44"/>
                </a:lnTo>
                <a:lnTo>
                  <a:pt x="742" y="40"/>
                </a:lnTo>
                <a:lnTo>
                  <a:pt x="749" y="34"/>
                </a:lnTo>
                <a:lnTo>
                  <a:pt x="755" y="29"/>
                </a:lnTo>
                <a:lnTo>
                  <a:pt x="760" y="23"/>
                </a:lnTo>
                <a:lnTo>
                  <a:pt x="764" y="17"/>
                </a:lnTo>
                <a:lnTo>
                  <a:pt x="768" y="10"/>
                </a:lnTo>
                <a:lnTo>
                  <a:pt x="771" y="3"/>
                </a:lnTo>
                <a:lnTo>
                  <a:pt x="772" y="0"/>
                </a:lnTo>
                <a:lnTo>
                  <a:pt x="872" y="26"/>
                </a:lnTo>
              </a:path>
            </a:pathLst>
          </a:custGeom>
          <a:solidFill>
            <a:srgbClr val="B3B3B3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1" name="Freeform 17"/>
          <p:cNvSpPr>
            <a:spLocks noChangeArrowheads="1"/>
          </p:cNvSpPr>
          <p:nvPr/>
        </p:nvSpPr>
        <p:spPr bwMode="auto">
          <a:xfrm>
            <a:off x="1687680" y="1612176"/>
            <a:ext cx="450720" cy="445006"/>
          </a:xfrm>
          <a:custGeom>
            <a:avLst/>
            <a:gdLst/>
            <a:ahLst/>
            <a:cxnLst>
              <a:cxn ang="0">
                <a:pos x="77" y="107"/>
              </a:cxn>
              <a:cxn ang="0">
                <a:pos x="236" y="40"/>
              </a:cxn>
              <a:cxn ang="0">
                <a:pos x="408" y="5"/>
              </a:cxn>
              <a:cxn ang="0">
                <a:pos x="588" y="5"/>
              </a:cxn>
              <a:cxn ang="0">
                <a:pos x="760" y="40"/>
              </a:cxn>
              <a:cxn ang="0">
                <a:pos x="919" y="107"/>
              </a:cxn>
              <a:cxn ang="0">
                <a:pos x="1059" y="202"/>
              </a:cxn>
              <a:cxn ang="0">
                <a:pos x="1179" y="322"/>
              </a:cxn>
              <a:cxn ang="0">
                <a:pos x="1274" y="462"/>
              </a:cxn>
              <a:cxn ang="0">
                <a:pos x="1341" y="621"/>
              </a:cxn>
              <a:cxn ang="0">
                <a:pos x="1376" y="793"/>
              </a:cxn>
              <a:cxn ang="0">
                <a:pos x="1376" y="973"/>
              </a:cxn>
              <a:cxn ang="0">
                <a:pos x="1341" y="1145"/>
              </a:cxn>
              <a:cxn ang="0">
                <a:pos x="1281" y="1290"/>
              </a:cxn>
              <a:cxn ang="0">
                <a:pos x="1243" y="1316"/>
              </a:cxn>
              <a:cxn ang="0">
                <a:pos x="1198" y="1338"/>
              </a:cxn>
              <a:cxn ang="0">
                <a:pos x="1154" y="1351"/>
              </a:cxn>
              <a:cxn ang="0">
                <a:pos x="1114" y="1358"/>
              </a:cxn>
              <a:cxn ang="0">
                <a:pos x="1073" y="1360"/>
              </a:cxn>
              <a:cxn ang="0">
                <a:pos x="1033" y="1356"/>
              </a:cxn>
              <a:cxn ang="0">
                <a:pos x="996" y="1347"/>
              </a:cxn>
              <a:cxn ang="0">
                <a:pos x="961" y="1333"/>
              </a:cxn>
              <a:cxn ang="0">
                <a:pos x="931" y="1313"/>
              </a:cxn>
              <a:cxn ang="0">
                <a:pos x="905" y="1289"/>
              </a:cxn>
              <a:cxn ang="0">
                <a:pos x="880" y="1254"/>
              </a:cxn>
              <a:cxn ang="0">
                <a:pos x="845" y="1224"/>
              </a:cxn>
              <a:cxn ang="0">
                <a:pos x="806" y="1208"/>
              </a:cxn>
              <a:cxn ang="0">
                <a:pos x="763" y="1202"/>
              </a:cxn>
              <a:cxn ang="0">
                <a:pos x="718" y="1205"/>
              </a:cxn>
              <a:cxn ang="0">
                <a:pos x="650" y="1219"/>
              </a:cxn>
              <a:cxn ang="0">
                <a:pos x="526" y="1257"/>
              </a:cxn>
              <a:cxn ang="0">
                <a:pos x="443" y="1273"/>
              </a:cxn>
              <a:cxn ang="0">
                <a:pos x="358" y="1280"/>
              </a:cxn>
              <a:cxn ang="0">
                <a:pos x="272" y="1278"/>
              </a:cxn>
              <a:cxn ang="0">
                <a:pos x="208" y="1271"/>
              </a:cxn>
              <a:cxn ang="0">
                <a:pos x="168" y="1258"/>
              </a:cxn>
              <a:cxn ang="0">
                <a:pos x="133" y="1238"/>
              </a:cxn>
              <a:cxn ang="0">
                <a:pos x="103" y="1212"/>
              </a:cxn>
              <a:cxn ang="0">
                <a:pos x="80" y="1182"/>
              </a:cxn>
              <a:cxn ang="0">
                <a:pos x="64" y="1148"/>
              </a:cxn>
              <a:cxn ang="0">
                <a:pos x="56" y="1113"/>
              </a:cxn>
              <a:cxn ang="0">
                <a:pos x="59" y="1076"/>
              </a:cxn>
              <a:cxn ang="0">
                <a:pos x="78" y="1017"/>
              </a:cxn>
              <a:cxn ang="0">
                <a:pos x="110" y="892"/>
              </a:cxn>
              <a:cxn ang="0">
                <a:pos x="142" y="767"/>
              </a:cxn>
              <a:cxn ang="0">
                <a:pos x="167" y="691"/>
              </a:cxn>
              <a:cxn ang="0">
                <a:pos x="184" y="620"/>
              </a:cxn>
              <a:cxn ang="0">
                <a:pos x="191" y="550"/>
              </a:cxn>
              <a:cxn ang="0">
                <a:pos x="187" y="480"/>
              </a:cxn>
              <a:cxn ang="0">
                <a:pos x="179" y="445"/>
              </a:cxn>
              <a:cxn ang="0">
                <a:pos x="167" y="410"/>
              </a:cxn>
              <a:cxn ang="0">
                <a:pos x="151" y="377"/>
              </a:cxn>
              <a:cxn ang="0">
                <a:pos x="109" y="313"/>
              </a:cxn>
              <a:cxn ang="0">
                <a:pos x="37" y="219"/>
              </a:cxn>
              <a:cxn ang="0">
                <a:pos x="7" y="172"/>
              </a:cxn>
              <a:cxn ang="0">
                <a:pos x="0" y="154"/>
              </a:cxn>
            </a:cxnLst>
            <a:rect l="0" t="0" r="r" b="b"/>
            <a:pathLst>
              <a:path w="1382" h="1361">
                <a:moveTo>
                  <a:pt x="5" y="151"/>
                </a:moveTo>
                <a:lnTo>
                  <a:pt x="77" y="107"/>
                </a:lnTo>
                <a:lnTo>
                  <a:pt x="155" y="69"/>
                </a:lnTo>
                <a:lnTo>
                  <a:pt x="236" y="40"/>
                </a:lnTo>
                <a:lnTo>
                  <a:pt x="320" y="18"/>
                </a:lnTo>
                <a:lnTo>
                  <a:pt x="408" y="5"/>
                </a:lnTo>
                <a:lnTo>
                  <a:pt x="498" y="0"/>
                </a:lnTo>
                <a:lnTo>
                  <a:pt x="588" y="5"/>
                </a:lnTo>
                <a:lnTo>
                  <a:pt x="676" y="18"/>
                </a:lnTo>
                <a:lnTo>
                  <a:pt x="760" y="40"/>
                </a:lnTo>
                <a:lnTo>
                  <a:pt x="841" y="69"/>
                </a:lnTo>
                <a:lnTo>
                  <a:pt x="919" y="107"/>
                </a:lnTo>
                <a:lnTo>
                  <a:pt x="991" y="151"/>
                </a:lnTo>
                <a:lnTo>
                  <a:pt x="1059" y="202"/>
                </a:lnTo>
                <a:lnTo>
                  <a:pt x="1122" y="259"/>
                </a:lnTo>
                <a:lnTo>
                  <a:pt x="1179" y="322"/>
                </a:lnTo>
                <a:lnTo>
                  <a:pt x="1230" y="390"/>
                </a:lnTo>
                <a:lnTo>
                  <a:pt x="1274" y="462"/>
                </a:lnTo>
                <a:lnTo>
                  <a:pt x="1312" y="540"/>
                </a:lnTo>
                <a:lnTo>
                  <a:pt x="1341" y="621"/>
                </a:lnTo>
                <a:lnTo>
                  <a:pt x="1363" y="705"/>
                </a:lnTo>
                <a:lnTo>
                  <a:pt x="1376" y="793"/>
                </a:lnTo>
                <a:lnTo>
                  <a:pt x="1381" y="883"/>
                </a:lnTo>
                <a:lnTo>
                  <a:pt x="1376" y="973"/>
                </a:lnTo>
                <a:lnTo>
                  <a:pt x="1363" y="1061"/>
                </a:lnTo>
                <a:lnTo>
                  <a:pt x="1341" y="1145"/>
                </a:lnTo>
                <a:lnTo>
                  <a:pt x="1312" y="1226"/>
                </a:lnTo>
                <a:lnTo>
                  <a:pt x="1281" y="1290"/>
                </a:lnTo>
                <a:lnTo>
                  <a:pt x="1264" y="1303"/>
                </a:lnTo>
                <a:lnTo>
                  <a:pt x="1243" y="1316"/>
                </a:lnTo>
                <a:lnTo>
                  <a:pt x="1222" y="1328"/>
                </a:lnTo>
                <a:lnTo>
                  <a:pt x="1198" y="1338"/>
                </a:lnTo>
                <a:lnTo>
                  <a:pt x="1174" y="1346"/>
                </a:lnTo>
                <a:lnTo>
                  <a:pt x="1154" y="1351"/>
                </a:lnTo>
                <a:lnTo>
                  <a:pt x="1134" y="1355"/>
                </a:lnTo>
                <a:lnTo>
                  <a:pt x="1114" y="1358"/>
                </a:lnTo>
                <a:lnTo>
                  <a:pt x="1093" y="1360"/>
                </a:lnTo>
                <a:lnTo>
                  <a:pt x="1073" y="1360"/>
                </a:lnTo>
                <a:lnTo>
                  <a:pt x="1053" y="1359"/>
                </a:lnTo>
                <a:lnTo>
                  <a:pt x="1033" y="1356"/>
                </a:lnTo>
                <a:lnTo>
                  <a:pt x="1014" y="1352"/>
                </a:lnTo>
                <a:lnTo>
                  <a:pt x="996" y="1347"/>
                </a:lnTo>
                <a:lnTo>
                  <a:pt x="978" y="1341"/>
                </a:lnTo>
                <a:lnTo>
                  <a:pt x="961" y="1333"/>
                </a:lnTo>
                <a:lnTo>
                  <a:pt x="945" y="1324"/>
                </a:lnTo>
                <a:lnTo>
                  <a:pt x="931" y="1313"/>
                </a:lnTo>
                <a:lnTo>
                  <a:pt x="917" y="1302"/>
                </a:lnTo>
                <a:lnTo>
                  <a:pt x="905" y="1289"/>
                </a:lnTo>
                <a:lnTo>
                  <a:pt x="895" y="1274"/>
                </a:lnTo>
                <a:lnTo>
                  <a:pt x="880" y="1254"/>
                </a:lnTo>
                <a:lnTo>
                  <a:pt x="863" y="1237"/>
                </a:lnTo>
                <a:lnTo>
                  <a:pt x="845" y="1224"/>
                </a:lnTo>
                <a:lnTo>
                  <a:pt x="826" y="1215"/>
                </a:lnTo>
                <a:lnTo>
                  <a:pt x="806" y="1208"/>
                </a:lnTo>
                <a:lnTo>
                  <a:pt x="784" y="1204"/>
                </a:lnTo>
                <a:lnTo>
                  <a:pt x="763" y="1202"/>
                </a:lnTo>
                <a:lnTo>
                  <a:pt x="740" y="1203"/>
                </a:lnTo>
                <a:lnTo>
                  <a:pt x="718" y="1205"/>
                </a:lnTo>
                <a:lnTo>
                  <a:pt x="695" y="1208"/>
                </a:lnTo>
                <a:lnTo>
                  <a:pt x="650" y="1219"/>
                </a:lnTo>
                <a:lnTo>
                  <a:pt x="566" y="1245"/>
                </a:lnTo>
                <a:lnTo>
                  <a:pt x="526" y="1257"/>
                </a:lnTo>
                <a:lnTo>
                  <a:pt x="485" y="1266"/>
                </a:lnTo>
                <a:lnTo>
                  <a:pt x="443" y="1273"/>
                </a:lnTo>
                <a:lnTo>
                  <a:pt x="401" y="1278"/>
                </a:lnTo>
                <a:lnTo>
                  <a:pt x="358" y="1280"/>
                </a:lnTo>
                <a:lnTo>
                  <a:pt x="315" y="1280"/>
                </a:lnTo>
                <a:lnTo>
                  <a:pt x="272" y="1278"/>
                </a:lnTo>
                <a:lnTo>
                  <a:pt x="229" y="1274"/>
                </a:lnTo>
                <a:lnTo>
                  <a:pt x="208" y="1271"/>
                </a:lnTo>
                <a:lnTo>
                  <a:pt x="188" y="1265"/>
                </a:lnTo>
                <a:lnTo>
                  <a:pt x="168" y="1258"/>
                </a:lnTo>
                <a:lnTo>
                  <a:pt x="150" y="1249"/>
                </a:lnTo>
                <a:lnTo>
                  <a:pt x="133" y="1238"/>
                </a:lnTo>
                <a:lnTo>
                  <a:pt x="117" y="1226"/>
                </a:lnTo>
                <a:lnTo>
                  <a:pt x="103" y="1212"/>
                </a:lnTo>
                <a:lnTo>
                  <a:pt x="91" y="1198"/>
                </a:lnTo>
                <a:lnTo>
                  <a:pt x="80" y="1182"/>
                </a:lnTo>
                <a:lnTo>
                  <a:pt x="71" y="1165"/>
                </a:lnTo>
                <a:lnTo>
                  <a:pt x="64" y="1148"/>
                </a:lnTo>
                <a:lnTo>
                  <a:pt x="59" y="1131"/>
                </a:lnTo>
                <a:lnTo>
                  <a:pt x="56" y="1113"/>
                </a:lnTo>
                <a:lnTo>
                  <a:pt x="56" y="1094"/>
                </a:lnTo>
                <a:lnTo>
                  <a:pt x="59" y="1076"/>
                </a:lnTo>
                <a:lnTo>
                  <a:pt x="64" y="1058"/>
                </a:lnTo>
                <a:lnTo>
                  <a:pt x="78" y="1017"/>
                </a:lnTo>
                <a:lnTo>
                  <a:pt x="90" y="976"/>
                </a:lnTo>
                <a:lnTo>
                  <a:pt x="110" y="892"/>
                </a:lnTo>
                <a:lnTo>
                  <a:pt x="130" y="808"/>
                </a:lnTo>
                <a:lnTo>
                  <a:pt x="142" y="767"/>
                </a:lnTo>
                <a:lnTo>
                  <a:pt x="155" y="726"/>
                </a:lnTo>
                <a:lnTo>
                  <a:pt x="167" y="691"/>
                </a:lnTo>
                <a:lnTo>
                  <a:pt x="177" y="655"/>
                </a:lnTo>
                <a:lnTo>
                  <a:pt x="184" y="620"/>
                </a:lnTo>
                <a:lnTo>
                  <a:pt x="189" y="585"/>
                </a:lnTo>
                <a:lnTo>
                  <a:pt x="191" y="550"/>
                </a:lnTo>
                <a:lnTo>
                  <a:pt x="191" y="515"/>
                </a:lnTo>
                <a:lnTo>
                  <a:pt x="187" y="480"/>
                </a:lnTo>
                <a:lnTo>
                  <a:pt x="183" y="462"/>
                </a:lnTo>
                <a:lnTo>
                  <a:pt x="179" y="445"/>
                </a:lnTo>
                <a:lnTo>
                  <a:pt x="174" y="427"/>
                </a:lnTo>
                <a:lnTo>
                  <a:pt x="167" y="410"/>
                </a:lnTo>
                <a:lnTo>
                  <a:pt x="159" y="393"/>
                </a:lnTo>
                <a:lnTo>
                  <a:pt x="151" y="377"/>
                </a:lnTo>
                <a:lnTo>
                  <a:pt x="131" y="344"/>
                </a:lnTo>
                <a:lnTo>
                  <a:pt x="109" y="313"/>
                </a:lnTo>
                <a:lnTo>
                  <a:pt x="61" y="251"/>
                </a:lnTo>
                <a:lnTo>
                  <a:pt x="37" y="219"/>
                </a:lnTo>
                <a:lnTo>
                  <a:pt x="15" y="186"/>
                </a:lnTo>
                <a:lnTo>
                  <a:pt x="7" y="172"/>
                </a:lnTo>
                <a:lnTo>
                  <a:pt x="1" y="156"/>
                </a:lnTo>
                <a:lnTo>
                  <a:pt x="0" y="154"/>
                </a:lnTo>
                <a:lnTo>
                  <a:pt x="5" y="151"/>
                </a:lnTo>
              </a:path>
            </a:pathLst>
          </a:custGeom>
          <a:solidFill>
            <a:srgbClr val="CCCCCC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2" name="Freeform 18"/>
          <p:cNvSpPr>
            <a:spLocks noChangeArrowheads="1"/>
          </p:cNvSpPr>
          <p:nvPr/>
        </p:nvSpPr>
        <p:spPr bwMode="auto">
          <a:xfrm>
            <a:off x="1706400" y="1728827"/>
            <a:ext cx="315360" cy="300992"/>
          </a:xfrm>
          <a:custGeom>
            <a:avLst/>
            <a:gdLst/>
            <a:ahLst/>
            <a:cxnLst>
              <a:cxn ang="0">
                <a:pos x="24" y="824"/>
              </a:cxn>
              <a:cxn ang="0">
                <a:pos x="8" y="790"/>
              </a:cxn>
              <a:cxn ang="0">
                <a:pos x="0" y="755"/>
              </a:cxn>
              <a:cxn ang="0">
                <a:pos x="3" y="718"/>
              </a:cxn>
              <a:cxn ang="0">
                <a:pos x="22" y="659"/>
              </a:cxn>
              <a:cxn ang="0">
                <a:pos x="54" y="534"/>
              </a:cxn>
              <a:cxn ang="0">
                <a:pos x="86" y="409"/>
              </a:cxn>
              <a:cxn ang="0">
                <a:pos x="111" y="333"/>
              </a:cxn>
              <a:cxn ang="0">
                <a:pos x="128" y="262"/>
              </a:cxn>
              <a:cxn ang="0">
                <a:pos x="135" y="192"/>
              </a:cxn>
              <a:cxn ang="0">
                <a:pos x="131" y="122"/>
              </a:cxn>
              <a:cxn ang="0">
                <a:pos x="154" y="89"/>
              </a:cxn>
              <a:cxn ang="0">
                <a:pos x="243" y="41"/>
              </a:cxn>
              <a:cxn ang="0">
                <a:pos x="340" y="11"/>
              </a:cxn>
              <a:cxn ang="0">
                <a:pos x="445" y="0"/>
              </a:cxn>
              <a:cxn ang="0">
                <a:pos x="550" y="11"/>
              </a:cxn>
              <a:cxn ang="0">
                <a:pos x="647" y="41"/>
              </a:cxn>
              <a:cxn ang="0">
                <a:pos x="736" y="89"/>
              </a:cxn>
              <a:cxn ang="0">
                <a:pos x="813" y="152"/>
              </a:cxn>
              <a:cxn ang="0">
                <a:pos x="876" y="229"/>
              </a:cxn>
              <a:cxn ang="0">
                <a:pos x="924" y="318"/>
              </a:cxn>
              <a:cxn ang="0">
                <a:pos x="954" y="415"/>
              </a:cxn>
              <a:cxn ang="0">
                <a:pos x="965" y="520"/>
              </a:cxn>
              <a:cxn ang="0">
                <a:pos x="954" y="625"/>
              </a:cxn>
              <a:cxn ang="0">
                <a:pos x="924" y="722"/>
              </a:cxn>
              <a:cxn ang="0">
                <a:pos x="876" y="811"/>
              </a:cxn>
              <a:cxn ang="0">
                <a:pos x="814" y="886"/>
              </a:cxn>
              <a:cxn ang="0">
                <a:pos x="789" y="866"/>
              </a:cxn>
              <a:cxn ang="0">
                <a:pos x="750" y="850"/>
              </a:cxn>
              <a:cxn ang="0">
                <a:pos x="707" y="844"/>
              </a:cxn>
              <a:cxn ang="0">
                <a:pos x="662" y="847"/>
              </a:cxn>
              <a:cxn ang="0">
                <a:pos x="594" y="861"/>
              </a:cxn>
              <a:cxn ang="0">
                <a:pos x="470" y="899"/>
              </a:cxn>
              <a:cxn ang="0">
                <a:pos x="387" y="915"/>
              </a:cxn>
              <a:cxn ang="0">
                <a:pos x="302" y="922"/>
              </a:cxn>
              <a:cxn ang="0">
                <a:pos x="216" y="920"/>
              </a:cxn>
              <a:cxn ang="0">
                <a:pos x="152" y="913"/>
              </a:cxn>
              <a:cxn ang="0">
                <a:pos x="112" y="900"/>
              </a:cxn>
              <a:cxn ang="0">
                <a:pos x="77" y="880"/>
              </a:cxn>
              <a:cxn ang="0">
                <a:pos x="47" y="854"/>
              </a:cxn>
              <a:cxn ang="0">
                <a:pos x="24" y="824"/>
              </a:cxn>
            </a:cxnLst>
            <a:rect l="0" t="0" r="r" b="b"/>
            <a:pathLst>
              <a:path w="966" h="923">
                <a:moveTo>
                  <a:pt x="24" y="824"/>
                </a:moveTo>
                <a:lnTo>
                  <a:pt x="24" y="824"/>
                </a:lnTo>
                <a:lnTo>
                  <a:pt x="15" y="807"/>
                </a:lnTo>
                <a:lnTo>
                  <a:pt x="8" y="790"/>
                </a:lnTo>
                <a:lnTo>
                  <a:pt x="3" y="773"/>
                </a:lnTo>
                <a:lnTo>
                  <a:pt x="0" y="755"/>
                </a:lnTo>
                <a:lnTo>
                  <a:pt x="0" y="736"/>
                </a:lnTo>
                <a:lnTo>
                  <a:pt x="3" y="718"/>
                </a:lnTo>
                <a:lnTo>
                  <a:pt x="8" y="700"/>
                </a:lnTo>
                <a:lnTo>
                  <a:pt x="22" y="659"/>
                </a:lnTo>
                <a:lnTo>
                  <a:pt x="34" y="618"/>
                </a:lnTo>
                <a:lnTo>
                  <a:pt x="54" y="534"/>
                </a:lnTo>
                <a:lnTo>
                  <a:pt x="74" y="450"/>
                </a:lnTo>
                <a:lnTo>
                  <a:pt x="86" y="409"/>
                </a:lnTo>
                <a:lnTo>
                  <a:pt x="99" y="368"/>
                </a:lnTo>
                <a:lnTo>
                  <a:pt x="111" y="333"/>
                </a:lnTo>
                <a:lnTo>
                  <a:pt x="121" y="297"/>
                </a:lnTo>
                <a:lnTo>
                  <a:pt x="128" y="262"/>
                </a:lnTo>
                <a:lnTo>
                  <a:pt x="133" y="227"/>
                </a:lnTo>
                <a:lnTo>
                  <a:pt x="135" y="192"/>
                </a:lnTo>
                <a:lnTo>
                  <a:pt x="135" y="157"/>
                </a:lnTo>
                <a:lnTo>
                  <a:pt x="131" y="122"/>
                </a:lnTo>
                <a:lnTo>
                  <a:pt x="128" y="109"/>
                </a:lnTo>
                <a:lnTo>
                  <a:pt x="154" y="89"/>
                </a:lnTo>
                <a:lnTo>
                  <a:pt x="197" y="63"/>
                </a:lnTo>
                <a:lnTo>
                  <a:pt x="243" y="41"/>
                </a:lnTo>
                <a:lnTo>
                  <a:pt x="290" y="23"/>
                </a:lnTo>
                <a:lnTo>
                  <a:pt x="340" y="11"/>
                </a:lnTo>
                <a:lnTo>
                  <a:pt x="392" y="3"/>
                </a:lnTo>
                <a:lnTo>
                  <a:pt x="445" y="0"/>
                </a:lnTo>
                <a:lnTo>
                  <a:pt x="498" y="3"/>
                </a:lnTo>
                <a:lnTo>
                  <a:pt x="550" y="11"/>
                </a:lnTo>
                <a:lnTo>
                  <a:pt x="600" y="23"/>
                </a:lnTo>
                <a:lnTo>
                  <a:pt x="647" y="41"/>
                </a:lnTo>
                <a:lnTo>
                  <a:pt x="693" y="63"/>
                </a:lnTo>
                <a:lnTo>
                  <a:pt x="736" y="89"/>
                </a:lnTo>
                <a:lnTo>
                  <a:pt x="776" y="119"/>
                </a:lnTo>
                <a:lnTo>
                  <a:pt x="813" y="152"/>
                </a:lnTo>
                <a:lnTo>
                  <a:pt x="846" y="189"/>
                </a:lnTo>
                <a:lnTo>
                  <a:pt x="876" y="229"/>
                </a:lnTo>
                <a:lnTo>
                  <a:pt x="902" y="272"/>
                </a:lnTo>
                <a:lnTo>
                  <a:pt x="924" y="318"/>
                </a:lnTo>
                <a:lnTo>
                  <a:pt x="942" y="365"/>
                </a:lnTo>
                <a:lnTo>
                  <a:pt x="954" y="415"/>
                </a:lnTo>
                <a:lnTo>
                  <a:pt x="962" y="467"/>
                </a:lnTo>
                <a:lnTo>
                  <a:pt x="965" y="520"/>
                </a:lnTo>
                <a:lnTo>
                  <a:pt x="962" y="573"/>
                </a:lnTo>
                <a:lnTo>
                  <a:pt x="954" y="625"/>
                </a:lnTo>
                <a:lnTo>
                  <a:pt x="942" y="675"/>
                </a:lnTo>
                <a:lnTo>
                  <a:pt x="924" y="722"/>
                </a:lnTo>
                <a:lnTo>
                  <a:pt x="902" y="768"/>
                </a:lnTo>
                <a:lnTo>
                  <a:pt x="876" y="811"/>
                </a:lnTo>
                <a:lnTo>
                  <a:pt x="846" y="851"/>
                </a:lnTo>
                <a:lnTo>
                  <a:pt x="814" y="886"/>
                </a:lnTo>
                <a:lnTo>
                  <a:pt x="807" y="879"/>
                </a:lnTo>
                <a:lnTo>
                  <a:pt x="789" y="866"/>
                </a:lnTo>
                <a:lnTo>
                  <a:pt x="770" y="857"/>
                </a:lnTo>
                <a:lnTo>
                  <a:pt x="750" y="850"/>
                </a:lnTo>
                <a:lnTo>
                  <a:pt x="728" y="846"/>
                </a:lnTo>
                <a:lnTo>
                  <a:pt x="707" y="844"/>
                </a:lnTo>
                <a:lnTo>
                  <a:pt x="684" y="845"/>
                </a:lnTo>
                <a:lnTo>
                  <a:pt x="662" y="847"/>
                </a:lnTo>
                <a:lnTo>
                  <a:pt x="639" y="850"/>
                </a:lnTo>
                <a:lnTo>
                  <a:pt x="594" y="861"/>
                </a:lnTo>
                <a:lnTo>
                  <a:pt x="510" y="887"/>
                </a:lnTo>
                <a:lnTo>
                  <a:pt x="470" y="899"/>
                </a:lnTo>
                <a:lnTo>
                  <a:pt x="429" y="908"/>
                </a:lnTo>
                <a:lnTo>
                  <a:pt x="387" y="915"/>
                </a:lnTo>
                <a:lnTo>
                  <a:pt x="345" y="920"/>
                </a:lnTo>
                <a:lnTo>
                  <a:pt x="302" y="922"/>
                </a:lnTo>
                <a:lnTo>
                  <a:pt x="259" y="922"/>
                </a:lnTo>
                <a:lnTo>
                  <a:pt x="216" y="920"/>
                </a:lnTo>
                <a:lnTo>
                  <a:pt x="173" y="916"/>
                </a:lnTo>
                <a:lnTo>
                  <a:pt x="152" y="913"/>
                </a:lnTo>
                <a:lnTo>
                  <a:pt x="132" y="907"/>
                </a:lnTo>
                <a:lnTo>
                  <a:pt x="112" y="900"/>
                </a:lnTo>
                <a:lnTo>
                  <a:pt x="94" y="891"/>
                </a:lnTo>
                <a:lnTo>
                  <a:pt x="77" y="880"/>
                </a:lnTo>
                <a:lnTo>
                  <a:pt x="61" y="868"/>
                </a:lnTo>
                <a:lnTo>
                  <a:pt x="47" y="854"/>
                </a:lnTo>
                <a:lnTo>
                  <a:pt x="41" y="847"/>
                </a:lnTo>
                <a:lnTo>
                  <a:pt x="24" y="824"/>
                </a:lnTo>
              </a:path>
            </a:pathLst>
          </a:custGeom>
          <a:solidFill>
            <a:srgbClr val="E6E6E6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3" name="Oval 19"/>
          <p:cNvSpPr>
            <a:spLocks noChangeArrowheads="1"/>
          </p:cNvSpPr>
          <p:nvPr/>
        </p:nvSpPr>
        <p:spPr bwMode="auto">
          <a:xfrm>
            <a:off x="1798560" y="1839719"/>
            <a:ext cx="102240" cy="10225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4" name="Freeform 20"/>
          <p:cNvSpPr>
            <a:spLocks noChangeArrowheads="1"/>
          </p:cNvSpPr>
          <p:nvPr/>
        </p:nvSpPr>
        <p:spPr bwMode="auto">
          <a:xfrm>
            <a:off x="2268001" y="2624601"/>
            <a:ext cx="659520" cy="694153"/>
          </a:xfrm>
          <a:custGeom>
            <a:avLst/>
            <a:gdLst/>
            <a:ahLst/>
            <a:cxnLst>
              <a:cxn ang="0">
                <a:pos x="1767" y="606"/>
              </a:cxn>
              <a:cxn ang="0">
                <a:pos x="1495" y="333"/>
              </a:cxn>
              <a:cxn ang="0">
                <a:pos x="1240" y="66"/>
              </a:cxn>
              <a:cxn ang="0">
                <a:pos x="920" y="23"/>
              </a:cxn>
              <a:cxn ang="0">
                <a:pos x="796" y="261"/>
              </a:cxn>
              <a:cxn ang="0">
                <a:pos x="722" y="484"/>
              </a:cxn>
              <a:cxn ang="0">
                <a:pos x="418" y="513"/>
              </a:cxn>
              <a:cxn ang="0">
                <a:pos x="114" y="686"/>
              </a:cxn>
              <a:cxn ang="0">
                <a:pos x="48" y="931"/>
              </a:cxn>
              <a:cxn ang="0">
                <a:pos x="212" y="1190"/>
              </a:cxn>
              <a:cxn ang="0">
                <a:pos x="188" y="1471"/>
              </a:cxn>
              <a:cxn ang="0">
                <a:pos x="97" y="1803"/>
              </a:cxn>
              <a:cxn ang="0">
                <a:pos x="262" y="2019"/>
              </a:cxn>
              <a:cxn ang="0">
                <a:pos x="599" y="1990"/>
              </a:cxn>
              <a:cxn ang="0">
                <a:pos x="928" y="2019"/>
              </a:cxn>
              <a:cxn ang="0">
                <a:pos x="1207" y="2091"/>
              </a:cxn>
              <a:cxn ang="0">
                <a:pos x="1438" y="1825"/>
              </a:cxn>
              <a:cxn ang="0">
                <a:pos x="1413" y="1536"/>
              </a:cxn>
              <a:cxn ang="0">
                <a:pos x="1586" y="1421"/>
              </a:cxn>
              <a:cxn ang="0">
                <a:pos x="1858" y="1370"/>
              </a:cxn>
              <a:cxn ang="0">
                <a:pos x="2013" y="1147"/>
              </a:cxn>
              <a:cxn ang="0">
                <a:pos x="1833" y="924"/>
              </a:cxn>
              <a:cxn ang="0">
                <a:pos x="1882" y="787"/>
              </a:cxn>
              <a:cxn ang="0">
                <a:pos x="1767" y="606"/>
              </a:cxn>
            </a:cxnLst>
            <a:rect l="0" t="0" r="r" b="b"/>
            <a:pathLst>
              <a:path w="2021" h="2124">
                <a:moveTo>
                  <a:pt x="1767" y="606"/>
                </a:moveTo>
                <a:cubicBezTo>
                  <a:pt x="1657" y="515"/>
                  <a:pt x="1589" y="424"/>
                  <a:pt x="1495" y="333"/>
                </a:cubicBezTo>
                <a:cubicBezTo>
                  <a:pt x="1407" y="246"/>
                  <a:pt x="1341" y="142"/>
                  <a:pt x="1240" y="66"/>
                </a:cubicBezTo>
                <a:cubicBezTo>
                  <a:pt x="1154" y="1"/>
                  <a:pt x="1026" y="0"/>
                  <a:pt x="920" y="23"/>
                </a:cubicBezTo>
                <a:cubicBezTo>
                  <a:pt x="803" y="48"/>
                  <a:pt x="800" y="172"/>
                  <a:pt x="796" y="261"/>
                </a:cubicBezTo>
                <a:cubicBezTo>
                  <a:pt x="794" y="339"/>
                  <a:pt x="849" y="455"/>
                  <a:pt x="722" y="484"/>
                </a:cubicBezTo>
                <a:cubicBezTo>
                  <a:pt x="624" y="507"/>
                  <a:pt x="526" y="491"/>
                  <a:pt x="418" y="513"/>
                </a:cubicBezTo>
                <a:cubicBezTo>
                  <a:pt x="283" y="540"/>
                  <a:pt x="202" y="614"/>
                  <a:pt x="114" y="686"/>
                </a:cubicBezTo>
                <a:cubicBezTo>
                  <a:pt x="37" y="748"/>
                  <a:pt x="0" y="856"/>
                  <a:pt x="48" y="931"/>
                </a:cubicBezTo>
                <a:cubicBezTo>
                  <a:pt x="105" y="1020"/>
                  <a:pt x="187" y="1094"/>
                  <a:pt x="212" y="1190"/>
                </a:cubicBezTo>
                <a:cubicBezTo>
                  <a:pt x="237" y="1286"/>
                  <a:pt x="222" y="1377"/>
                  <a:pt x="188" y="1471"/>
                </a:cubicBezTo>
                <a:cubicBezTo>
                  <a:pt x="149" y="1579"/>
                  <a:pt x="137" y="1695"/>
                  <a:pt x="97" y="1803"/>
                </a:cubicBezTo>
                <a:cubicBezTo>
                  <a:pt x="62" y="1899"/>
                  <a:pt x="148" y="2007"/>
                  <a:pt x="262" y="2019"/>
                </a:cubicBezTo>
                <a:cubicBezTo>
                  <a:pt x="376" y="2031"/>
                  <a:pt x="493" y="2025"/>
                  <a:pt x="599" y="1990"/>
                </a:cubicBezTo>
                <a:cubicBezTo>
                  <a:pt x="701" y="1957"/>
                  <a:pt x="852" y="1900"/>
                  <a:pt x="928" y="2019"/>
                </a:cubicBezTo>
                <a:cubicBezTo>
                  <a:pt x="979" y="2100"/>
                  <a:pt x="1102" y="2123"/>
                  <a:pt x="1207" y="2091"/>
                </a:cubicBezTo>
                <a:cubicBezTo>
                  <a:pt x="1341" y="2051"/>
                  <a:pt x="1419" y="1933"/>
                  <a:pt x="1438" y="1825"/>
                </a:cubicBezTo>
                <a:cubicBezTo>
                  <a:pt x="1455" y="1726"/>
                  <a:pt x="1447" y="1629"/>
                  <a:pt x="1413" y="1536"/>
                </a:cubicBezTo>
                <a:cubicBezTo>
                  <a:pt x="1366" y="1404"/>
                  <a:pt x="1523" y="1420"/>
                  <a:pt x="1586" y="1421"/>
                </a:cubicBezTo>
                <a:cubicBezTo>
                  <a:pt x="1683" y="1422"/>
                  <a:pt x="1762" y="1393"/>
                  <a:pt x="1858" y="1370"/>
                </a:cubicBezTo>
                <a:cubicBezTo>
                  <a:pt x="1960" y="1346"/>
                  <a:pt x="2007" y="1234"/>
                  <a:pt x="2013" y="1147"/>
                </a:cubicBezTo>
                <a:cubicBezTo>
                  <a:pt x="2020" y="1055"/>
                  <a:pt x="1774" y="999"/>
                  <a:pt x="1833" y="924"/>
                </a:cubicBezTo>
                <a:cubicBezTo>
                  <a:pt x="1874" y="871"/>
                  <a:pt x="1841" y="839"/>
                  <a:pt x="1882" y="787"/>
                </a:cubicBezTo>
                <a:cubicBezTo>
                  <a:pt x="1931" y="723"/>
                  <a:pt x="1830" y="659"/>
                  <a:pt x="1767" y="606"/>
                </a:cubicBezTo>
              </a:path>
            </a:pathLst>
          </a:custGeom>
          <a:solidFill>
            <a:srgbClr val="4C4C4C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5" name="Oval 21"/>
          <p:cNvSpPr>
            <a:spLocks noChangeArrowheads="1"/>
          </p:cNvSpPr>
          <p:nvPr/>
        </p:nvSpPr>
        <p:spPr bwMode="auto">
          <a:xfrm>
            <a:off x="2386080" y="3114253"/>
            <a:ext cx="102240" cy="102251"/>
          </a:xfrm>
          <a:prstGeom prst="ellipse">
            <a:avLst/>
          </a:prstGeom>
          <a:solidFill>
            <a:srgbClr val="EB613D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6" name="Oval 22"/>
          <p:cNvSpPr>
            <a:spLocks noChangeArrowheads="1"/>
          </p:cNvSpPr>
          <p:nvPr/>
        </p:nvSpPr>
        <p:spPr bwMode="auto">
          <a:xfrm>
            <a:off x="2648160" y="2788779"/>
            <a:ext cx="102240" cy="102251"/>
          </a:xfrm>
          <a:prstGeom prst="ellipse">
            <a:avLst/>
          </a:prstGeom>
          <a:solidFill>
            <a:srgbClr val="EB613D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7" name="Freeform 23"/>
          <p:cNvSpPr>
            <a:spLocks noChangeArrowheads="1"/>
          </p:cNvSpPr>
          <p:nvPr/>
        </p:nvSpPr>
        <p:spPr bwMode="auto">
          <a:xfrm>
            <a:off x="2298241" y="2627481"/>
            <a:ext cx="603360" cy="685512"/>
          </a:xfrm>
          <a:custGeom>
            <a:avLst/>
            <a:gdLst/>
            <a:ahLst/>
            <a:cxnLst>
              <a:cxn ang="0">
                <a:pos x="485" y="490"/>
              </a:cxn>
              <a:cxn ang="0">
                <a:pos x="633" y="475"/>
              </a:cxn>
              <a:cxn ang="0">
                <a:pos x="673" y="460"/>
              </a:cxn>
              <a:cxn ang="0">
                <a:pos x="693" y="445"/>
              </a:cxn>
              <a:cxn ang="0">
                <a:pos x="706" y="426"/>
              </a:cxn>
              <a:cxn ang="0">
                <a:pos x="715" y="397"/>
              </a:cxn>
              <a:cxn ang="0">
                <a:pos x="709" y="217"/>
              </a:cxn>
              <a:cxn ang="0">
                <a:pos x="914" y="2"/>
              </a:cxn>
              <a:cxn ang="0">
                <a:pos x="1019" y="5"/>
              </a:cxn>
              <a:cxn ang="0">
                <a:pos x="1080" y="20"/>
              </a:cxn>
              <a:cxn ang="0">
                <a:pos x="1134" y="46"/>
              </a:cxn>
              <a:cxn ang="0">
                <a:pos x="1221" y="119"/>
              </a:cxn>
              <a:cxn ang="0">
                <a:pos x="1343" y="256"/>
              </a:cxn>
              <a:cxn ang="0">
                <a:pos x="1473" y="392"/>
              </a:cxn>
              <a:cxn ang="0">
                <a:pos x="1639" y="563"/>
              </a:cxn>
              <a:cxn ang="0">
                <a:pos x="1755" y="661"/>
              </a:cxn>
              <a:cxn ang="0">
                <a:pos x="1787" y="695"/>
              </a:cxn>
              <a:cxn ang="0">
                <a:pos x="1803" y="724"/>
              </a:cxn>
              <a:cxn ang="0">
                <a:pos x="1806" y="742"/>
              </a:cxn>
              <a:cxn ang="0">
                <a:pos x="1803" y="760"/>
              </a:cxn>
              <a:cxn ang="0">
                <a:pos x="1793" y="778"/>
              </a:cxn>
              <a:cxn ang="0">
                <a:pos x="1777" y="805"/>
              </a:cxn>
              <a:cxn ang="0">
                <a:pos x="1770" y="830"/>
              </a:cxn>
              <a:cxn ang="0">
                <a:pos x="1765" y="870"/>
              </a:cxn>
              <a:cxn ang="0">
                <a:pos x="1756" y="896"/>
              </a:cxn>
              <a:cxn ang="0">
                <a:pos x="1739" y="922"/>
              </a:cxn>
              <a:cxn ang="0">
                <a:pos x="1735" y="942"/>
              </a:cxn>
              <a:cxn ang="0">
                <a:pos x="1743" y="962"/>
              </a:cxn>
              <a:cxn ang="0">
                <a:pos x="1777" y="994"/>
              </a:cxn>
              <a:cxn ang="0">
                <a:pos x="1749" y="1188"/>
              </a:cxn>
              <a:cxn ang="0">
                <a:pos x="1533" y="1411"/>
              </a:cxn>
              <a:cxn ang="0">
                <a:pos x="1402" y="1413"/>
              </a:cxn>
              <a:cxn ang="0">
                <a:pos x="1354" y="1425"/>
              </a:cxn>
              <a:cxn ang="0">
                <a:pos x="1336" y="1437"/>
              </a:cxn>
              <a:cxn ang="0">
                <a:pos x="1322" y="1453"/>
              </a:cxn>
              <a:cxn ang="0">
                <a:pos x="1316" y="1475"/>
              </a:cxn>
              <a:cxn ang="0">
                <a:pos x="1318" y="1504"/>
              </a:cxn>
              <a:cxn ang="0">
                <a:pos x="1345" y="1597"/>
              </a:cxn>
              <a:cxn ang="0">
                <a:pos x="1357" y="1705"/>
              </a:cxn>
              <a:cxn ang="0">
                <a:pos x="1017" y="2096"/>
              </a:cxn>
              <a:cxn ang="0">
                <a:pos x="958" y="2088"/>
              </a:cxn>
              <a:cxn ang="0">
                <a:pos x="905" y="2069"/>
              </a:cxn>
              <a:cxn ang="0">
                <a:pos x="861" y="2038"/>
              </a:cxn>
              <a:cxn ang="0">
                <a:pos x="824" y="1990"/>
              </a:cxn>
              <a:cxn ang="0">
                <a:pos x="770" y="1951"/>
              </a:cxn>
              <a:cxn ang="0">
                <a:pos x="707" y="1938"/>
              </a:cxn>
              <a:cxn ang="0">
                <a:pos x="639" y="1944"/>
              </a:cxn>
              <a:cxn ang="0">
                <a:pos x="470" y="1993"/>
              </a:cxn>
              <a:cxn ang="0">
                <a:pos x="345" y="2014"/>
              </a:cxn>
              <a:cxn ang="0">
                <a:pos x="216" y="2014"/>
              </a:cxn>
              <a:cxn ang="0">
                <a:pos x="132" y="2001"/>
              </a:cxn>
              <a:cxn ang="0">
                <a:pos x="77" y="1974"/>
              </a:cxn>
              <a:cxn ang="0">
                <a:pos x="35" y="1934"/>
              </a:cxn>
              <a:cxn ang="0">
                <a:pos x="8" y="1884"/>
              </a:cxn>
              <a:cxn ang="0">
                <a:pos x="0" y="1830"/>
              </a:cxn>
              <a:cxn ang="0">
                <a:pos x="22" y="1753"/>
              </a:cxn>
              <a:cxn ang="0">
                <a:pos x="74" y="1544"/>
              </a:cxn>
              <a:cxn ang="0">
                <a:pos x="111" y="1427"/>
              </a:cxn>
              <a:cxn ang="0">
                <a:pos x="133" y="1321"/>
              </a:cxn>
              <a:cxn ang="0">
                <a:pos x="131" y="1216"/>
              </a:cxn>
              <a:cxn ang="0">
                <a:pos x="118" y="1163"/>
              </a:cxn>
              <a:cxn ang="0">
                <a:pos x="95" y="1113"/>
              </a:cxn>
              <a:cxn ang="0">
                <a:pos x="32" y="1021"/>
              </a:cxn>
            </a:cxnLst>
            <a:rect l="0" t="0" r="r" b="b"/>
            <a:pathLst>
              <a:path w="1847" h="2097">
                <a:moveTo>
                  <a:pt x="273" y="696"/>
                </a:moveTo>
                <a:lnTo>
                  <a:pt x="444" y="492"/>
                </a:lnTo>
                <a:lnTo>
                  <a:pt x="485" y="490"/>
                </a:lnTo>
                <a:lnTo>
                  <a:pt x="559" y="486"/>
                </a:lnTo>
                <a:lnTo>
                  <a:pt x="596" y="482"/>
                </a:lnTo>
                <a:lnTo>
                  <a:pt x="633" y="475"/>
                </a:lnTo>
                <a:lnTo>
                  <a:pt x="655" y="469"/>
                </a:lnTo>
                <a:lnTo>
                  <a:pt x="664" y="465"/>
                </a:lnTo>
                <a:lnTo>
                  <a:pt x="673" y="460"/>
                </a:lnTo>
                <a:lnTo>
                  <a:pt x="680" y="456"/>
                </a:lnTo>
                <a:lnTo>
                  <a:pt x="687" y="450"/>
                </a:lnTo>
                <a:lnTo>
                  <a:pt x="693" y="445"/>
                </a:lnTo>
                <a:lnTo>
                  <a:pt x="698" y="439"/>
                </a:lnTo>
                <a:lnTo>
                  <a:pt x="702" y="433"/>
                </a:lnTo>
                <a:lnTo>
                  <a:pt x="706" y="426"/>
                </a:lnTo>
                <a:lnTo>
                  <a:pt x="709" y="419"/>
                </a:lnTo>
                <a:lnTo>
                  <a:pt x="712" y="412"/>
                </a:lnTo>
                <a:lnTo>
                  <a:pt x="715" y="397"/>
                </a:lnTo>
                <a:lnTo>
                  <a:pt x="717" y="382"/>
                </a:lnTo>
                <a:lnTo>
                  <a:pt x="707" y="252"/>
                </a:lnTo>
                <a:lnTo>
                  <a:pt x="709" y="217"/>
                </a:lnTo>
                <a:lnTo>
                  <a:pt x="711" y="185"/>
                </a:lnTo>
                <a:lnTo>
                  <a:pt x="880" y="6"/>
                </a:lnTo>
                <a:lnTo>
                  <a:pt x="914" y="2"/>
                </a:lnTo>
                <a:lnTo>
                  <a:pt x="956" y="0"/>
                </a:lnTo>
                <a:lnTo>
                  <a:pt x="999" y="3"/>
                </a:lnTo>
                <a:lnTo>
                  <a:pt x="1019" y="5"/>
                </a:lnTo>
                <a:lnTo>
                  <a:pt x="1040" y="9"/>
                </a:lnTo>
                <a:lnTo>
                  <a:pt x="1060" y="14"/>
                </a:lnTo>
                <a:lnTo>
                  <a:pt x="1080" y="20"/>
                </a:lnTo>
                <a:lnTo>
                  <a:pt x="1099" y="27"/>
                </a:lnTo>
                <a:lnTo>
                  <a:pt x="1117" y="36"/>
                </a:lnTo>
                <a:lnTo>
                  <a:pt x="1134" y="46"/>
                </a:lnTo>
                <a:lnTo>
                  <a:pt x="1151" y="57"/>
                </a:lnTo>
                <a:lnTo>
                  <a:pt x="1187" y="87"/>
                </a:lnTo>
                <a:lnTo>
                  <a:pt x="1221" y="119"/>
                </a:lnTo>
                <a:lnTo>
                  <a:pt x="1253" y="152"/>
                </a:lnTo>
                <a:lnTo>
                  <a:pt x="1283" y="186"/>
                </a:lnTo>
                <a:lnTo>
                  <a:pt x="1343" y="256"/>
                </a:lnTo>
                <a:lnTo>
                  <a:pt x="1374" y="291"/>
                </a:lnTo>
                <a:lnTo>
                  <a:pt x="1406" y="324"/>
                </a:lnTo>
                <a:lnTo>
                  <a:pt x="1473" y="392"/>
                </a:lnTo>
                <a:lnTo>
                  <a:pt x="1536" y="461"/>
                </a:lnTo>
                <a:lnTo>
                  <a:pt x="1602" y="529"/>
                </a:lnTo>
                <a:lnTo>
                  <a:pt x="1639" y="563"/>
                </a:lnTo>
                <a:lnTo>
                  <a:pt x="1678" y="597"/>
                </a:lnTo>
                <a:lnTo>
                  <a:pt x="1729" y="639"/>
                </a:lnTo>
                <a:lnTo>
                  <a:pt x="1755" y="661"/>
                </a:lnTo>
                <a:lnTo>
                  <a:pt x="1767" y="672"/>
                </a:lnTo>
                <a:lnTo>
                  <a:pt x="1778" y="683"/>
                </a:lnTo>
                <a:lnTo>
                  <a:pt x="1787" y="695"/>
                </a:lnTo>
                <a:lnTo>
                  <a:pt x="1795" y="707"/>
                </a:lnTo>
                <a:lnTo>
                  <a:pt x="1801" y="718"/>
                </a:lnTo>
                <a:lnTo>
                  <a:pt x="1803" y="724"/>
                </a:lnTo>
                <a:lnTo>
                  <a:pt x="1805" y="730"/>
                </a:lnTo>
                <a:lnTo>
                  <a:pt x="1806" y="736"/>
                </a:lnTo>
                <a:lnTo>
                  <a:pt x="1806" y="742"/>
                </a:lnTo>
                <a:lnTo>
                  <a:pt x="1806" y="748"/>
                </a:lnTo>
                <a:lnTo>
                  <a:pt x="1805" y="754"/>
                </a:lnTo>
                <a:lnTo>
                  <a:pt x="1803" y="760"/>
                </a:lnTo>
                <a:lnTo>
                  <a:pt x="1800" y="766"/>
                </a:lnTo>
                <a:lnTo>
                  <a:pt x="1797" y="772"/>
                </a:lnTo>
                <a:lnTo>
                  <a:pt x="1793" y="778"/>
                </a:lnTo>
                <a:lnTo>
                  <a:pt x="1786" y="788"/>
                </a:lnTo>
                <a:lnTo>
                  <a:pt x="1781" y="797"/>
                </a:lnTo>
                <a:lnTo>
                  <a:pt x="1777" y="805"/>
                </a:lnTo>
                <a:lnTo>
                  <a:pt x="1774" y="814"/>
                </a:lnTo>
                <a:lnTo>
                  <a:pt x="1772" y="822"/>
                </a:lnTo>
                <a:lnTo>
                  <a:pt x="1770" y="830"/>
                </a:lnTo>
                <a:lnTo>
                  <a:pt x="1769" y="846"/>
                </a:lnTo>
                <a:lnTo>
                  <a:pt x="1767" y="862"/>
                </a:lnTo>
                <a:lnTo>
                  <a:pt x="1765" y="870"/>
                </a:lnTo>
                <a:lnTo>
                  <a:pt x="1763" y="879"/>
                </a:lnTo>
                <a:lnTo>
                  <a:pt x="1760" y="887"/>
                </a:lnTo>
                <a:lnTo>
                  <a:pt x="1756" y="896"/>
                </a:lnTo>
                <a:lnTo>
                  <a:pt x="1751" y="905"/>
                </a:lnTo>
                <a:lnTo>
                  <a:pt x="1744" y="915"/>
                </a:lnTo>
                <a:lnTo>
                  <a:pt x="1739" y="922"/>
                </a:lnTo>
                <a:lnTo>
                  <a:pt x="1736" y="929"/>
                </a:lnTo>
                <a:lnTo>
                  <a:pt x="1735" y="936"/>
                </a:lnTo>
                <a:lnTo>
                  <a:pt x="1735" y="942"/>
                </a:lnTo>
                <a:lnTo>
                  <a:pt x="1737" y="949"/>
                </a:lnTo>
                <a:lnTo>
                  <a:pt x="1739" y="956"/>
                </a:lnTo>
                <a:lnTo>
                  <a:pt x="1743" y="962"/>
                </a:lnTo>
                <a:lnTo>
                  <a:pt x="1748" y="969"/>
                </a:lnTo>
                <a:lnTo>
                  <a:pt x="1761" y="981"/>
                </a:lnTo>
                <a:lnTo>
                  <a:pt x="1777" y="994"/>
                </a:lnTo>
                <a:lnTo>
                  <a:pt x="1815" y="1020"/>
                </a:lnTo>
                <a:lnTo>
                  <a:pt x="1846" y="1041"/>
                </a:lnTo>
                <a:lnTo>
                  <a:pt x="1749" y="1188"/>
                </a:lnTo>
                <a:lnTo>
                  <a:pt x="1589" y="1404"/>
                </a:lnTo>
                <a:lnTo>
                  <a:pt x="1567" y="1408"/>
                </a:lnTo>
                <a:lnTo>
                  <a:pt x="1533" y="1411"/>
                </a:lnTo>
                <a:lnTo>
                  <a:pt x="1497" y="1412"/>
                </a:lnTo>
                <a:lnTo>
                  <a:pt x="1437" y="1411"/>
                </a:lnTo>
                <a:lnTo>
                  <a:pt x="1402" y="1413"/>
                </a:lnTo>
                <a:lnTo>
                  <a:pt x="1385" y="1416"/>
                </a:lnTo>
                <a:lnTo>
                  <a:pt x="1369" y="1420"/>
                </a:lnTo>
                <a:lnTo>
                  <a:pt x="1354" y="1425"/>
                </a:lnTo>
                <a:lnTo>
                  <a:pt x="1348" y="1428"/>
                </a:lnTo>
                <a:lnTo>
                  <a:pt x="1341" y="1432"/>
                </a:lnTo>
                <a:lnTo>
                  <a:pt x="1336" y="1437"/>
                </a:lnTo>
                <a:lnTo>
                  <a:pt x="1331" y="1442"/>
                </a:lnTo>
                <a:lnTo>
                  <a:pt x="1326" y="1447"/>
                </a:lnTo>
                <a:lnTo>
                  <a:pt x="1322" y="1453"/>
                </a:lnTo>
                <a:lnTo>
                  <a:pt x="1319" y="1460"/>
                </a:lnTo>
                <a:lnTo>
                  <a:pt x="1317" y="1467"/>
                </a:lnTo>
                <a:lnTo>
                  <a:pt x="1316" y="1475"/>
                </a:lnTo>
                <a:lnTo>
                  <a:pt x="1315" y="1484"/>
                </a:lnTo>
                <a:lnTo>
                  <a:pt x="1316" y="1494"/>
                </a:lnTo>
                <a:lnTo>
                  <a:pt x="1318" y="1504"/>
                </a:lnTo>
                <a:lnTo>
                  <a:pt x="1324" y="1527"/>
                </a:lnTo>
                <a:lnTo>
                  <a:pt x="1336" y="1562"/>
                </a:lnTo>
                <a:lnTo>
                  <a:pt x="1345" y="1597"/>
                </a:lnTo>
                <a:lnTo>
                  <a:pt x="1351" y="1633"/>
                </a:lnTo>
                <a:lnTo>
                  <a:pt x="1356" y="1669"/>
                </a:lnTo>
                <a:lnTo>
                  <a:pt x="1357" y="1705"/>
                </a:lnTo>
                <a:lnTo>
                  <a:pt x="1097" y="2017"/>
                </a:lnTo>
                <a:lnTo>
                  <a:pt x="1023" y="2096"/>
                </a:lnTo>
                <a:lnTo>
                  <a:pt x="1017" y="2096"/>
                </a:lnTo>
                <a:lnTo>
                  <a:pt x="997" y="2095"/>
                </a:lnTo>
                <a:lnTo>
                  <a:pt x="977" y="2092"/>
                </a:lnTo>
                <a:lnTo>
                  <a:pt x="958" y="2088"/>
                </a:lnTo>
                <a:lnTo>
                  <a:pt x="940" y="2083"/>
                </a:lnTo>
                <a:lnTo>
                  <a:pt x="922" y="2077"/>
                </a:lnTo>
                <a:lnTo>
                  <a:pt x="905" y="2069"/>
                </a:lnTo>
                <a:lnTo>
                  <a:pt x="889" y="2060"/>
                </a:lnTo>
                <a:lnTo>
                  <a:pt x="875" y="2049"/>
                </a:lnTo>
                <a:lnTo>
                  <a:pt x="861" y="2038"/>
                </a:lnTo>
                <a:lnTo>
                  <a:pt x="849" y="2025"/>
                </a:lnTo>
                <a:lnTo>
                  <a:pt x="839" y="2010"/>
                </a:lnTo>
                <a:lnTo>
                  <a:pt x="824" y="1990"/>
                </a:lnTo>
                <a:lnTo>
                  <a:pt x="807" y="1973"/>
                </a:lnTo>
                <a:lnTo>
                  <a:pt x="789" y="1960"/>
                </a:lnTo>
                <a:lnTo>
                  <a:pt x="770" y="1951"/>
                </a:lnTo>
                <a:lnTo>
                  <a:pt x="750" y="1944"/>
                </a:lnTo>
                <a:lnTo>
                  <a:pt x="728" y="1940"/>
                </a:lnTo>
                <a:lnTo>
                  <a:pt x="707" y="1938"/>
                </a:lnTo>
                <a:lnTo>
                  <a:pt x="684" y="1939"/>
                </a:lnTo>
                <a:lnTo>
                  <a:pt x="662" y="1941"/>
                </a:lnTo>
                <a:lnTo>
                  <a:pt x="639" y="1944"/>
                </a:lnTo>
                <a:lnTo>
                  <a:pt x="594" y="1955"/>
                </a:lnTo>
                <a:lnTo>
                  <a:pt x="510" y="1981"/>
                </a:lnTo>
                <a:lnTo>
                  <a:pt x="470" y="1993"/>
                </a:lnTo>
                <a:lnTo>
                  <a:pt x="429" y="2002"/>
                </a:lnTo>
                <a:lnTo>
                  <a:pt x="387" y="2009"/>
                </a:lnTo>
                <a:lnTo>
                  <a:pt x="345" y="2014"/>
                </a:lnTo>
                <a:lnTo>
                  <a:pt x="302" y="2016"/>
                </a:lnTo>
                <a:lnTo>
                  <a:pt x="259" y="2016"/>
                </a:lnTo>
                <a:lnTo>
                  <a:pt x="216" y="2014"/>
                </a:lnTo>
                <a:lnTo>
                  <a:pt x="173" y="2010"/>
                </a:lnTo>
                <a:lnTo>
                  <a:pt x="152" y="2007"/>
                </a:lnTo>
                <a:lnTo>
                  <a:pt x="132" y="2001"/>
                </a:lnTo>
                <a:lnTo>
                  <a:pt x="112" y="1994"/>
                </a:lnTo>
                <a:lnTo>
                  <a:pt x="94" y="1985"/>
                </a:lnTo>
                <a:lnTo>
                  <a:pt x="77" y="1974"/>
                </a:lnTo>
                <a:lnTo>
                  <a:pt x="61" y="1962"/>
                </a:lnTo>
                <a:lnTo>
                  <a:pt x="47" y="1948"/>
                </a:lnTo>
                <a:lnTo>
                  <a:pt x="35" y="1934"/>
                </a:lnTo>
                <a:lnTo>
                  <a:pt x="24" y="1918"/>
                </a:lnTo>
                <a:lnTo>
                  <a:pt x="15" y="1901"/>
                </a:lnTo>
                <a:lnTo>
                  <a:pt x="8" y="1884"/>
                </a:lnTo>
                <a:lnTo>
                  <a:pt x="3" y="1867"/>
                </a:lnTo>
                <a:lnTo>
                  <a:pt x="0" y="1849"/>
                </a:lnTo>
                <a:lnTo>
                  <a:pt x="0" y="1830"/>
                </a:lnTo>
                <a:lnTo>
                  <a:pt x="3" y="1812"/>
                </a:lnTo>
                <a:lnTo>
                  <a:pt x="8" y="1794"/>
                </a:lnTo>
                <a:lnTo>
                  <a:pt x="22" y="1753"/>
                </a:lnTo>
                <a:lnTo>
                  <a:pt x="34" y="1712"/>
                </a:lnTo>
                <a:lnTo>
                  <a:pt x="54" y="1628"/>
                </a:lnTo>
                <a:lnTo>
                  <a:pt x="74" y="1544"/>
                </a:lnTo>
                <a:lnTo>
                  <a:pt x="86" y="1503"/>
                </a:lnTo>
                <a:lnTo>
                  <a:pt x="99" y="1462"/>
                </a:lnTo>
                <a:lnTo>
                  <a:pt x="111" y="1427"/>
                </a:lnTo>
                <a:lnTo>
                  <a:pt x="121" y="1391"/>
                </a:lnTo>
                <a:lnTo>
                  <a:pt x="128" y="1356"/>
                </a:lnTo>
                <a:lnTo>
                  <a:pt x="133" y="1321"/>
                </a:lnTo>
                <a:lnTo>
                  <a:pt x="135" y="1286"/>
                </a:lnTo>
                <a:lnTo>
                  <a:pt x="135" y="1251"/>
                </a:lnTo>
                <a:lnTo>
                  <a:pt x="131" y="1216"/>
                </a:lnTo>
                <a:lnTo>
                  <a:pt x="127" y="1198"/>
                </a:lnTo>
                <a:lnTo>
                  <a:pt x="123" y="1181"/>
                </a:lnTo>
                <a:lnTo>
                  <a:pt x="118" y="1163"/>
                </a:lnTo>
                <a:lnTo>
                  <a:pt x="111" y="1146"/>
                </a:lnTo>
                <a:lnTo>
                  <a:pt x="103" y="1129"/>
                </a:lnTo>
                <a:lnTo>
                  <a:pt x="95" y="1113"/>
                </a:lnTo>
                <a:lnTo>
                  <a:pt x="75" y="1080"/>
                </a:lnTo>
                <a:lnTo>
                  <a:pt x="53" y="1049"/>
                </a:lnTo>
                <a:lnTo>
                  <a:pt x="32" y="1021"/>
                </a:lnTo>
                <a:lnTo>
                  <a:pt x="273" y="696"/>
                </a:lnTo>
              </a:path>
            </a:pathLst>
          </a:custGeom>
          <a:solidFill>
            <a:srgbClr val="666666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8" name="Freeform 24"/>
          <p:cNvSpPr>
            <a:spLocks noChangeArrowheads="1"/>
          </p:cNvSpPr>
          <p:nvPr/>
        </p:nvSpPr>
        <p:spPr bwMode="auto">
          <a:xfrm>
            <a:off x="2298240" y="2656284"/>
            <a:ext cx="564480" cy="629347"/>
          </a:xfrm>
          <a:custGeom>
            <a:avLst/>
            <a:gdLst/>
            <a:ahLst/>
            <a:cxnLst>
              <a:cxn ang="0">
                <a:pos x="460" y="756"/>
              </a:cxn>
              <a:cxn ang="0">
                <a:pos x="895" y="264"/>
              </a:cxn>
              <a:cxn ang="0">
                <a:pos x="1189" y="0"/>
              </a:cxn>
              <a:cxn ang="0">
                <a:pos x="1253" y="64"/>
              </a:cxn>
              <a:cxn ang="0">
                <a:pos x="1343" y="168"/>
              </a:cxn>
              <a:cxn ang="0">
                <a:pos x="1406" y="236"/>
              </a:cxn>
              <a:cxn ang="0">
                <a:pos x="1536" y="373"/>
              </a:cxn>
              <a:cxn ang="0">
                <a:pos x="1639" y="475"/>
              </a:cxn>
              <a:cxn ang="0">
                <a:pos x="1728" y="550"/>
              </a:cxn>
              <a:cxn ang="0">
                <a:pos x="1584" y="807"/>
              </a:cxn>
              <a:cxn ang="0">
                <a:pos x="1207" y="1345"/>
              </a:cxn>
              <a:cxn ang="0">
                <a:pos x="772" y="1836"/>
              </a:cxn>
              <a:cxn ang="0">
                <a:pos x="750" y="1856"/>
              </a:cxn>
              <a:cxn ang="0">
                <a:pos x="707" y="1850"/>
              </a:cxn>
              <a:cxn ang="0">
                <a:pos x="662" y="1853"/>
              </a:cxn>
              <a:cxn ang="0">
                <a:pos x="594" y="1867"/>
              </a:cxn>
              <a:cxn ang="0">
                <a:pos x="470" y="1905"/>
              </a:cxn>
              <a:cxn ang="0">
                <a:pos x="387" y="1921"/>
              </a:cxn>
              <a:cxn ang="0">
                <a:pos x="302" y="1928"/>
              </a:cxn>
              <a:cxn ang="0">
                <a:pos x="216" y="1926"/>
              </a:cxn>
              <a:cxn ang="0">
                <a:pos x="152" y="1919"/>
              </a:cxn>
              <a:cxn ang="0">
                <a:pos x="112" y="1906"/>
              </a:cxn>
              <a:cxn ang="0">
                <a:pos x="77" y="1886"/>
              </a:cxn>
              <a:cxn ang="0">
                <a:pos x="47" y="1860"/>
              </a:cxn>
              <a:cxn ang="0">
                <a:pos x="24" y="1830"/>
              </a:cxn>
              <a:cxn ang="0">
                <a:pos x="8" y="1796"/>
              </a:cxn>
              <a:cxn ang="0">
                <a:pos x="0" y="1761"/>
              </a:cxn>
              <a:cxn ang="0">
                <a:pos x="3" y="1724"/>
              </a:cxn>
              <a:cxn ang="0">
                <a:pos x="22" y="1665"/>
              </a:cxn>
              <a:cxn ang="0">
                <a:pos x="54" y="1540"/>
              </a:cxn>
              <a:cxn ang="0">
                <a:pos x="86" y="1415"/>
              </a:cxn>
              <a:cxn ang="0">
                <a:pos x="111" y="1339"/>
              </a:cxn>
              <a:cxn ang="0">
                <a:pos x="128" y="1268"/>
              </a:cxn>
              <a:cxn ang="0">
                <a:pos x="134" y="1217"/>
              </a:cxn>
            </a:cxnLst>
            <a:rect l="0" t="0" r="r" b="b"/>
            <a:pathLst>
              <a:path w="1729" h="1929">
                <a:moveTo>
                  <a:pt x="257" y="1028"/>
                </a:moveTo>
                <a:lnTo>
                  <a:pt x="460" y="756"/>
                </a:lnTo>
                <a:lnTo>
                  <a:pt x="677" y="495"/>
                </a:lnTo>
                <a:lnTo>
                  <a:pt x="895" y="264"/>
                </a:lnTo>
                <a:lnTo>
                  <a:pt x="1106" y="67"/>
                </a:lnTo>
                <a:lnTo>
                  <a:pt x="1189" y="0"/>
                </a:lnTo>
                <a:lnTo>
                  <a:pt x="1221" y="31"/>
                </a:lnTo>
                <a:lnTo>
                  <a:pt x="1253" y="64"/>
                </a:lnTo>
                <a:lnTo>
                  <a:pt x="1283" y="98"/>
                </a:lnTo>
                <a:lnTo>
                  <a:pt x="1343" y="168"/>
                </a:lnTo>
                <a:lnTo>
                  <a:pt x="1374" y="203"/>
                </a:lnTo>
                <a:lnTo>
                  <a:pt x="1406" y="236"/>
                </a:lnTo>
                <a:lnTo>
                  <a:pt x="1473" y="304"/>
                </a:lnTo>
                <a:lnTo>
                  <a:pt x="1536" y="373"/>
                </a:lnTo>
                <a:lnTo>
                  <a:pt x="1602" y="441"/>
                </a:lnTo>
                <a:lnTo>
                  <a:pt x="1639" y="475"/>
                </a:lnTo>
                <a:lnTo>
                  <a:pt x="1678" y="509"/>
                </a:lnTo>
                <a:lnTo>
                  <a:pt x="1728" y="550"/>
                </a:lnTo>
                <a:lnTo>
                  <a:pt x="1726" y="555"/>
                </a:lnTo>
                <a:lnTo>
                  <a:pt x="1584" y="807"/>
                </a:lnTo>
                <a:lnTo>
                  <a:pt x="1410" y="1072"/>
                </a:lnTo>
                <a:lnTo>
                  <a:pt x="1207" y="1345"/>
                </a:lnTo>
                <a:lnTo>
                  <a:pt x="990" y="1605"/>
                </a:lnTo>
                <a:lnTo>
                  <a:pt x="772" y="1836"/>
                </a:lnTo>
                <a:lnTo>
                  <a:pt x="751" y="1856"/>
                </a:lnTo>
                <a:lnTo>
                  <a:pt x="750" y="1856"/>
                </a:lnTo>
                <a:lnTo>
                  <a:pt x="728" y="1852"/>
                </a:lnTo>
                <a:lnTo>
                  <a:pt x="707" y="1850"/>
                </a:lnTo>
                <a:lnTo>
                  <a:pt x="684" y="1851"/>
                </a:lnTo>
                <a:lnTo>
                  <a:pt x="662" y="1853"/>
                </a:lnTo>
                <a:lnTo>
                  <a:pt x="639" y="1856"/>
                </a:lnTo>
                <a:lnTo>
                  <a:pt x="594" y="1867"/>
                </a:lnTo>
                <a:lnTo>
                  <a:pt x="510" y="1893"/>
                </a:lnTo>
                <a:lnTo>
                  <a:pt x="470" y="1905"/>
                </a:lnTo>
                <a:lnTo>
                  <a:pt x="429" y="1914"/>
                </a:lnTo>
                <a:lnTo>
                  <a:pt x="387" y="1921"/>
                </a:lnTo>
                <a:lnTo>
                  <a:pt x="345" y="1926"/>
                </a:lnTo>
                <a:lnTo>
                  <a:pt x="302" y="1928"/>
                </a:lnTo>
                <a:lnTo>
                  <a:pt x="259" y="1928"/>
                </a:lnTo>
                <a:lnTo>
                  <a:pt x="216" y="1926"/>
                </a:lnTo>
                <a:lnTo>
                  <a:pt x="173" y="1922"/>
                </a:lnTo>
                <a:lnTo>
                  <a:pt x="152" y="1919"/>
                </a:lnTo>
                <a:lnTo>
                  <a:pt x="132" y="1913"/>
                </a:lnTo>
                <a:lnTo>
                  <a:pt x="112" y="1906"/>
                </a:lnTo>
                <a:lnTo>
                  <a:pt x="94" y="1897"/>
                </a:lnTo>
                <a:lnTo>
                  <a:pt x="77" y="1886"/>
                </a:lnTo>
                <a:lnTo>
                  <a:pt x="61" y="1874"/>
                </a:lnTo>
                <a:lnTo>
                  <a:pt x="47" y="1860"/>
                </a:lnTo>
                <a:lnTo>
                  <a:pt x="35" y="1846"/>
                </a:lnTo>
                <a:lnTo>
                  <a:pt x="24" y="1830"/>
                </a:lnTo>
                <a:lnTo>
                  <a:pt x="15" y="1813"/>
                </a:lnTo>
                <a:lnTo>
                  <a:pt x="8" y="1796"/>
                </a:lnTo>
                <a:lnTo>
                  <a:pt x="3" y="1779"/>
                </a:lnTo>
                <a:lnTo>
                  <a:pt x="0" y="1761"/>
                </a:lnTo>
                <a:lnTo>
                  <a:pt x="0" y="1742"/>
                </a:lnTo>
                <a:lnTo>
                  <a:pt x="3" y="1724"/>
                </a:lnTo>
                <a:lnTo>
                  <a:pt x="8" y="1706"/>
                </a:lnTo>
                <a:lnTo>
                  <a:pt x="22" y="1665"/>
                </a:lnTo>
                <a:lnTo>
                  <a:pt x="34" y="1624"/>
                </a:lnTo>
                <a:lnTo>
                  <a:pt x="54" y="1540"/>
                </a:lnTo>
                <a:lnTo>
                  <a:pt x="74" y="1456"/>
                </a:lnTo>
                <a:lnTo>
                  <a:pt x="86" y="1415"/>
                </a:lnTo>
                <a:lnTo>
                  <a:pt x="99" y="1374"/>
                </a:lnTo>
                <a:lnTo>
                  <a:pt x="111" y="1339"/>
                </a:lnTo>
                <a:lnTo>
                  <a:pt x="121" y="1303"/>
                </a:lnTo>
                <a:lnTo>
                  <a:pt x="128" y="1268"/>
                </a:lnTo>
                <a:lnTo>
                  <a:pt x="133" y="1233"/>
                </a:lnTo>
                <a:lnTo>
                  <a:pt x="134" y="1217"/>
                </a:lnTo>
                <a:lnTo>
                  <a:pt x="257" y="1028"/>
                </a:lnTo>
              </a:path>
            </a:pathLst>
          </a:custGeom>
          <a:solidFill>
            <a:srgbClr val="80808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9" name="Freeform 25"/>
          <p:cNvSpPr>
            <a:spLocks noChangeArrowheads="1"/>
          </p:cNvSpPr>
          <p:nvPr/>
        </p:nvSpPr>
        <p:spPr bwMode="auto">
          <a:xfrm>
            <a:off x="2399040" y="2788778"/>
            <a:ext cx="348480" cy="426285"/>
          </a:xfrm>
          <a:custGeom>
            <a:avLst/>
            <a:gdLst/>
            <a:ahLst/>
            <a:cxnLst>
              <a:cxn ang="0">
                <a:pos x="31" y="1290"/>
              </a:cxn>
              <a:cxn ang="0">
                <a:pos x="22" y="1282"/>
              </a:cxn>
              <a:cxn ang="0">
                <a:pos x="15" y="1272"/>
              </a:cxn>
              <a:cxn ang="0">
                <a:pos x="9" y="1261"/>
              </a:cxn>
              <a:cxn ang="0">
                <a:pos x="5" y="1249"/>
              </a:cxn>
              <a:cxn ang="0">
                <a:pos x="2" y="1235"/>
              </a:cxn>
              <a:cxn ang="0">
                <a:pos x="0" y="1219"/>
              </a:cxn>
              <a:cxn ang="0">
                <a:pos x="1" y="1185"/>
              </a:cxn>
              <a:cxn ang="0">
                <a:pos x="6" y="1145"/>
              </a:cxn>
              <a:cxn ang="0">
                <a:pos x="16" y="1102"/>
              </a:cxn>
              <a:cxn ang="0">
                <a:pos x="31" y="1054"/>
              </a:cxn>
              <a:cxn ang="0">
                <a:pos x="51" y="1003"/>
              </a:cxn>
              <a:cxn ang="0">
                <a:pos x="103" y="891"/>
              </a:cxn>
              <a:cxn ang="0">
                <a:pos x="172" y="770"/>
              </a:cxn>
              <a:cxn ang="0">
                <a:pos x="256" y="642"/>
              </a:cxn>
              <a:cxn ang="0">
                <a:pos x="353" y="511"/>
              </a:cxn>
              <a:cxn ang="0">
                <a:pos x="457" y="386"/>
              </a:cxn>
              <a:cxn ang="0">
                <a:pos x="562" y="275"/>
              </a:cxn>
              <a:cxn ang="0">
                <a:pos x="664" y="180"/>
              </a:cxn>
              <a:cxn ang="0">
                <a:pos x="760" y="103"/>
              </a:cxn>
              <a:cxn ang="0">
                <a:pos x="805" y="72"/>
              </a:cxn>
              <a:cxn ang="0">
                <a:pos x="848" y="46"/>
              </a:cxn>
              <a:cxn ang="0">
                <a:pos x="888" y="26"/>
              </a:cxn>
              <a:cxn ang="0">
                <a:pos x="925" y="11"/>
              </a:cxn>
              <a:cxn ang="0">
                <a:pos x="958" y="3"/>
              </a:cxn>
              <a:cxn ang="0">
                <a:pos x="974" y="1"/>
              </a:cxn>
              <a:cxn ang="0">
                <a:pos x="988" y="0"/>
              </a:cxn>
              <a:cxn ang="0">
                <a:pos x="1001" y="2"/>
              </a:cxn>
              <a:cxn ang="0">
                <a:pos x="1013" y="5"/>
              </a:cxn>
              <a:cxn ang="0">
                <a:pos x="1024" y="10"/>
              </a:cxn>
              <a:cxn ang="0">
                <a:pos x="1034" y="16"/>
              </a:cxn>
              <a:cxn ang="0">
                <a:pos x="1043" y="24"/>
              </a:cxn>
              <a:cxn ang="0">
                <a:pos x="1050" y="34"/>
              </a:cxn>
              <a:cxn ang="0">
                <a:pos x="1056" y="45"/>
              </a:cxn>
              <a:cxn ang="0">
                <a:pos x="1060" y="57"/>
              </a:cxn>
              <a:cxn ang="0">
                <a:pos x="1063" y="71"/>
              </a:cxn>
              <a:cxn ang="0">
                <a:pos x="1065" y="87"/>
              </a:cxn>
              <a:cxn ang="0">
                <a:pos x="1064" y="121"/>
              </a:cxn>
              <a:cxn ang="0">
                <a:pos x="1059" y="161"/>
              </a:cxn>
              <a:cxn ang="0">
                <a:pos x="1049" y="204"/>
              </a:cxn>
              <a:cxn ang="0">
                <a:pos x="1034" y="252"/>
              </a:cxn>
              <a:cxn ang="0">
                <a:pos x="1014" y="303"/>
              </a:cxn>
              <a:cxn ang="0">
                <a:pos x="962" y="415"/>
              </a:cxn>
              <a:cxn ang="0">
                <a:pos x="893" y="536"/>
              </a:cxn>
              <a:cxn ang="0">
                <a:pos x="809" y="664"/>
              </a:cxn>
              <a:cxn ang="0">
                <a:pos x="712" y="795"/>
              </a:cxn>
              <a:cxn ang="0">
                <a:pos x="608" y="920"/>
              </a:cxn>
              <a:cxn ang="0">
                <a:pos x="503" y="1031"/>
              </a:cxn>
              <a:cxn ang="0">
                <a:pos x="401" y="1126"/>
              </a:cxn>
              <a:cxn ang="0">
                <a:pos x="305" y="1203"/>
              </a:cxn>
              <a:cxn ang="0">
                <a:pos x="260" y="1234"/>
              </a:cxn>
              <a:cxn ang="0">
                <a:pos x="217" y="1260"/>
              </a:cxn>
              <a:cxn ang="0">
                <a:pos x="177" y="1280"/>
              </a:cxn>
              <a:cxn ang="0">
                <a:pos x="140" y="1295"/>
              </a:cxn>
              <a:cxn ang="0">
                <a:pos x="107" y="1303"/>
              </a:cxn>
              <a:cxn ang="0">
                <a:pos x="91" y="1305"/>
              </a:cxn>
              <a:cxn ang="0">
                <a:pos x="77" y="1306"/>
              </a:cxn>
              <a:cxn ang="0">
                <a:pos x="64" y="1304"/>
              </a:cxn>
              <a:cxn ang="0">
                <a:pos x="52" y="1301"/>
              </a:cxn>
              <a:cxn ang="0">
                <a:pos x="41" y="1296"/>
              </a:cxn>
              <a:cxn ang="0">
                <a:pos x="31" y="1290"/>
              </a:cxn>
            </a:cxnLst>
            <a:rect l="0" t="0" r="r" b="b"/>
            <a:pathLst>
              <a:path w="1066" h="1307">
                <a:moveTo>
                  <a:pt x="31" y="1290"/>
                </a:moveTo>
                <a:lnTo>
                  <a:pt x="22" y="1282"/>
                </a:lnTo>
                <a:lnTo>
                  <a:pt x="15" y="1272"/>
                </a:lnTo>
                <a:lnTo>
                  <a:pt x="9" y="1261"/>
                </a:lnTo>
                <a:lnTo>
                  <a:pt x="5" y="1249"/>
                </a:lnTo>
                <a:lnTo>
                  <a:pt x="2" y="1235"/>
                </a:lnTo>
                <a:lnTo>
                  <a:pt x="0" y="1219"/>
                </a:lnTo>
                <a:lnTo>
                  <a:pt x="1" y="1185"/>
                </a:lnTo>
                <a:lnTo>
                  <a:pt x="6" y="1145"/>
                </a:lnTo>
                <a:lnTo>
                  <a:pt x="16" y="1102"/>
                </a:lnTo>
                <a:lnTo>
                  <a:pt x="31" y="1054"/>
                </a:lnTo>
                <a:lnTo>
                  <a:pt x="51" y="1003"/>
                </a:lnTo>
                <a:lnTo>
                  <a:pt x="103" y="891"/>
                </a:lnTo>
                <a:lnTo>
                  <a:pt x="172" y="770"/>
                </a:lnTo>
                <a:lnTo>
                  <a:pt x="256" y="642"/>
                </a:lnTo>
                <a:lnTo>
                  <a:pt x="353" y="511"/>
                </a:lnTo>
                <a:lnTo>
                  <a:pt x="457" y="386"/>
                </a:lnTo>
                <a:lnTo>
                  <a:pt x="562" y="275"/>
                </a:lnTo>
                <a:lnTo>
                  <a:pt x="664" y="180"/>
                </a:lnTo>
                <a:lnTo>
                  <a:pt x="760" y="103"/>
                </a:lnTo>
                <a:lnTo>
                  <a:pt x="805" y="72"/>
                </a:lnTo>
                <a:lnTo>
                  <a:pt x="848" y="46"/>
                </a:lnTo>
                <a:lnTo>
                  <a:pt x="888" y="26"/>
                </a:lnTo>
                <a:lnTo>
                  <a:pt x="925" y="11"/>
                </a:lnTo>
                <a:lnTo>
                  <a:pt x="958" y="3"/>
                </a:lnTo>
                <a:lnTo>
                  <a:pt x="974" y="1"/>
                </a:lnTo>
                <a:lnTo>
                  <a:pt x="988" y="0"/>
                </a:lnTo>
                <a:lnTo>
                  <a:pt x="1001" y="2"/>
                </a:lnTo>
                <a:lnTo>
                  <a:pt x="1013" y="5"/>
                </a:lnTo>
                <a:lnTo>
                  <a:pt x="1024" y="10"/>
                </a:lnTo>
                <a:lnTo>
                  <a:pt x="1034" y="16"/>
                </a:lnTo>
                <a:lnTo>
                  <a:pt x="1043" y="24"/>
                </a:lnTo>
                <a:lnTo>
                  <a:pt x="1050" y="34"/>
                </a:lnTo>
                <a:lnTo>
                  <a:pt x="1056" y="45"/>
                </a:lnTo>
                <a:lnTo>
                  <a:pt x="1060" y="57"/>
                </a:lnTo>
                <a:lnTo>
                  <a:pt x="1063" y="71"/>
                </a:lnTo>
                <a:lnTo>
                  <a:pt x="1065" y="87"/>
                </a:lnTo>
                <a:lnTo>
                  <a:pt x="1064" y="121"/>
                </a:lnTo>
                <a:lnTo>
                  <a:pt x="1059" y="161"/>
                </a:lnTo>
                <a:lnTo>
                  <a:pt x="1049" y="204"/>
                </a:lnTo>
                <a:lnTo>
                  <a:pt x="1034" y="252"/>
                </a:lnTo>
                <a:lnTo>
                  <a:pt x="1014" y="303"/>
                </a:lnTo>
                <a:lnTo>
                  <a:pt x="962" y="415"/>
                </a:lnTo>
                <a:lnTo>
                  <a:pt x="893" y="536"/>
                </a:lnTo>
                <a:lnTo>
                  <a:pt x="809" y="664"/>
                </a:lnTo>
                <a:lnTo>
                  <a:pt x="712" y="795"/>
                </a:lnTo>
                <a:lnTo>
                  <a:pt x="608" y="920"/>
                </a:lnTo>
                <a:lnTo>
                  <a:pt x="503" y="1031"/>
                </a:lnTo>
                <a:lnTo>
                  <a:pt x="401" y="1126"/>
                </a:lnTo>
                <a:lnTo>
                  <a:pt x="305" y="1203"/>
                </a:lnTo>
                <a:lnTo>
                  <a:pt x="260" y="1234"/>
                </a:lnTo>
                <a:lnTo>
                  <a:pt x="217" y="1260"/>
                </a:lnTo>
                <a:lnTo>
                  <a:pt x="177" y="1280"/>
                </a:lnTo>
                <a:lnTo>
                  <a:pt x="140" y="1295"/>
                </a:lnTo>
                <a:lnTo>
                  <a:pt x="107" y="1303"/>
                </a:lnTo>
                <a:lnTo>
                  <a:pt x="91" y="1305"/>
                </a:lnTo>
                <a:lnTo>
                  <a:pt x="77" y="1306"/>
                </a:lnTo>
                <a:lnTo>
                  <a:pt x="64" y="1304"/>
                </a:lnTo>
                <a:lnTo>
                  <a:pt x="52" y="1301"/>
                </a:lnTo>
                <a:lnTo>
                  <a:pt x="41" y="1296"/>
                </a:lnTo>
                <a:lnTo>
                  <a:pt x="31" y="1290"/>
                </a:lnTo>
              </a:path>
            </a:pathLst>
          </a:custGeom>
          <a:solidFill>
            <a:srgbClr val="999999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0" name="Oval 26"/>
          <p:cNvSpPr>
            <a:spLocks noChangeArrowheads="1"/>
          </p:cNvSpPr>
          <p:nvPr/>
        </p:nvSpPr>
        <p:spPr bwMode="auto">
          <a:xfrm rot="2280000">
            <a:off x="2547361" y="2837744"/>
            <a:ext cx="47520" cy="321154"/>
          </a:xfrm>
          <a:prstGeom prst="ellipse">
            <a:avLst/>
          </a:prstGeom>
          <a:solidFill>
            <a:srgbClr val="B3B3B3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1" name="AutoShape 27"/>
          <p:cNvSpPr>
            <a:spLocks noChangeArrowheads="1"/>
          </p:cNvSpPr>
          <p:nvPr/>
        </p:nvSpPr>
        <p:spPr bwMode="auto">
          <a:xfrm>
            <a:off x="6013440" y="2123428"/>
            <a:ext cx="1244160" cy="414764"/>
          </a:xfrm>
          <a:prstGeom prst="roundRect">
            <a:avLst>
              <a:gd name="adj" fmla="val 347"/>
            </a:avLst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</p:spPr>
        <p:txBody>
          <a:bodyPr lIns="98293" tIns="57474" rIns="98293" bIns="57474" anchor="ctr" anchorCtr="1">
            <a:prstTxWarp prst="textNoShape">
              <a:avLst/>
            </a:prstTxWarp>
          </a:bodyPr>
          <a:lstStyle/>
          <a:p>
            <a:pPr algn="ctr">
              <a:lnSpc>
                <a:spcPct val="94000"/>
              </a:lnSpc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Courier 10" charset="0"/>
                <a:ea typeface="MS Gothic" charset="0"/>
                <a:cs typeface="MS Gothic" charset="0"/>
              </a:rPr>
              <a:t>restrict</a:t>
            </a:r>
          </a:p>
        </p:txBody>
      </p:sp>
      <p:sp>
        <p:nvSpPr>
          <p:cNvPr id="36892" name="Line 28"/>
          <p:cNvSpPr>
            <a:spLocks noChangeShapeType="1"/>
          </p:cNvSpPr>
          <p:nvPr/>
        </p:nvSpPr>
        <p:spPr bwMode="auto">
          <a:xfrm>
            <a:off x="6635520" y="2558355"/>
            <a:ext cx="1440" cy="918816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3" name="Line 29"/>
          <p:cNvSpPr>
            <a:spLocks noChangeShapeType="1"/>
          </p:cNvSpPr>
          <p:nvPr/>
        </p:nvSpPr>
        <p:spPr bwMode="auto">
          <a:xfrm>
            <a:off x="5862240" y="1397592"/>
            <a:ext cx="708480" cy="735918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4" name="Line 30"/>
          <p:cNvSpPr>
            <a:spLocks noChangeShapeType="1"/>
          </p:cNvSpPr>
          <p:nvPr/>
        </p:nvSpPr>
        <p:spPr bwMode="auto">
          <a:xfrm flipH="1">
            <a:off x="6697440" y="1424956"/>
            <a:ext cx="810720" cy="708554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5" name="Freeform 31"/>
          <p:cNvSpPr>
            <a:spLocks noChangeArrowheads="1"/>
          </p:cNvSpPr>
          <p:nvPr/>
        </p:nvSpPr>
        <p:spPr bwMode="auto">
          <a:xfrm>
            <a:off x="6873121" y="1351508"/>
            <a:ext cx="659520" cy="694153"/>
          </a:xfrm>
          <a:custGeom>
            <a:avLst/>
            <a:gdLst/>
            <a:ahLst/>
            <a:cxnLst>
              <a:cxn ang="0">
                <a:pos x="1767" y="606"/>
              </a:cxn>
              <a:cxn ang="0">
                <a:pos x="1495" y="333"/>
              </a:cxn>
              <a:cxn ang="0">
                <a:pos x="1240" y="66"/>
              </a:cxn>
              <a:cxn ang="0">
                <a:pos x="920" y="23"/>
              </a:cxn>
              <a:cxn ang="0">
                <a:pos x="796" y="261"/>
              </a:cxn>
              <a:cxn ang="0">
                <a:pos x="722" y="484"/>
              </a:cxn>
              <a:cxn ang="0">
                <a:pos x="418" y="513"/>
              </a:cxn>
              <a:cxn ang="0">
                <a:pos x="114" y="686"/>
              </a:cxn>
              <a:cxn ang="0">
                <a:pos x="48" y="931"/>
              </a:cxn>
              <a:cxn ang="0">
                <a:pos x="212" y="1190"/>
              </a:cxn>
              <a:cxn ang="0">
                <a:pos x="188" y="1471"/>
              </a:cxn>
              <a:cxn ang="0">
                <a:pos x="97" y="1803"/>
              </a:cxn>
              <a:cxn ang="0">
                <a:pos x="262" y="2019"/>
              </a:cxn>
              <a:cxn ang="0">
                <a:pos x="599" y="1990"/>
              </a:cxn>
              <a:cxn ang="0">
                <a:pos x="928" y="2019"/>
              </a:cxn>
              <a:cxn ang="0">
                <a:pos x="1207" y="2091"/>
              </a:cxn>
              <a:cxn ang="0">
                <a:pos x="1438" y="1825"/>
              </a:cxn>
              <a:cxn ang="0">
                <a:pos x="1413" y="1536"/>
              </a:cxn>
              <a:cxn ang="0">
                <a:pos x="1586" y="1421"/>
              </a:cxn>
              <a:cxn ang="0">
                <a:pos x="1858" y="1370"/>
              </a:cxn>
              <a:cxn ang="0">
                <a:pos x="2013" y="1147"/>
              </a:cxn>
              <a:cxn ang="0">
                <a:pos x="1833" y="924"/>
              </a:cxn>
              <a:cxn ang="0">
                <a:pos x="1882" y="787"/>
              </a:cxn>
              <a:cxn ang="0">
                <a:pos x="1767" y="606"/>
              </a:cxn>
            </a:cxnLst>
            <a:rect l="0" t="0" r="r" b="b"/>
            <a:pathLst>
              <a:path w="2021" h="2124">
                <a:moveTo>
                  <a:pt x="1767" y="606"/>
                </a:moveTo>
                <a:cubicBezTo>
                  <a:pt x="1657" y="515"/>
                  <a:pt x="1589" y="424"/>
                  <a:pt x="1495" y="333"/>
                </a:cubicBezTo>
                <a:cubicBezTo>
                  <a:pt x="1407" y="246"/>
                  <a:pt x="1341" y="142"/>
                  <a:pt x="1240" y="66"/>
                </a:cubicBezTo>
                <a:cubicBezTo>
                  <a:pt x="1154" y="1"/>
                  <a:pt x="1026" y="0"/>
                  <a:pt x="920" y="23"/>
                </a:cubicBezTo>
                <a:cubicBezTo>
                  <a:pt x="803" y="48"/>
                  <a:pt x="800" y="172"/>
                  <a:pt x="796" y="261"/>
                </a:cubicBezTo>
                <a:cubicBezTo>
                  <a:pt x="794" y="339"/>
                  <a:pt x="849" y="455"/>
                  <a:pt x="722" y="484"/>
                </a:cubicBezTo>
                <a:cubicBezTo>
                  <a:pt x="624" y="507"/>
                  <a:pt x="526" y="491"/>
                  <a:pt x="418" y="513"/>
                </a:cubicBezTo>
                <a:cubicBezTo>
                  <a:pt x="283" y="540"/>
                  <a:pt x="202" y="614"/>
                  <a:pt x="114" y="686"/>
                </a:cubicBezTo>
                <a:cubicBezTo>
                  <a:pt x="37" y="748"/>
                  <a:pt x="0" y="856"/>
                  <a:pt x="48" y="931"/>
                </a:cubicBezTo>
                <a:cubicBezTo>
                  <a:pt x="105" y="1020"/>
                  <a:pt x="187" y="1094"/>
                  <a:pt x="212" y="1190"/>
                </a:cubicBezTo>
                <a:cubicBezTo>
                  <a:pt x="237" y="1286"/>
                  <a:pt x="222" y="1377"/>
                  <a:pt x="188" y="1471"/>
                </a:cubicBezTo>
                <a:cubicBezTo>
                  <a:pt x="149" y="1579"/>
                  <a:pt x="137" y="1695"/>
                  <a:pt x="97" y="1803"/>
                </a:cubicBezTo>
                <a:cubicBezTo>
                  <a:pt x="62" y="1899"/>
                  <a:pt x="148" y="2007"/>
                  <a:pt x="262" y="2019"/>
                </a:cubicBezTo>
                <a:cubicBezTo>
                  <a:pt x="376" y="2031"/>
                  <a:pt x="493" y="2025"/>
                  <a:pt x="599" y="1990"/>
                </a:cubicBezTo>
                <a:cubicBezTo>
                  <a:pt x="701" y="1957"/>
                  <a:pt x="852" y="1900"/>
                  <a:pt x="928" y="2019"/>
                </a:cubicBezTo>
                <a:cubicBezTo>
                  <a:pt x="979" y="2100"/>
                  <a:pt x="1102" y="2123"/>
                  <a:pt x="1207" y="2091"/>
                </a:cubicBezTo>
                <a:cubicBezTo>
                  <a:pt x="1341" y="2051"/>
                  <a:pt x="1419" y="1933"/>
                  <a:pt x="1438" y="1825"/>
                </a:cubicBezTo>
                <a:cubicBezTo>
                  <a:pt x="1455" y="1726"/>
                  <a:pt x="1447" y="1629"/>
                  <a:pt x="1413" y="1536"/>
                </a:cubicBezTo>
                <a:cubicBezTo>
                  <a:pt x="1366" y="1404"/>
                  <a:pt x="1523" y="1420"/>
                  <a:pt x="1586" y="1421"/>
                </a:cubicBezTo>
                <a:cubicBezTo>
                  <a:pt x="1683" y="1422"/>
                  <a:pt x="1762" y="1393"/>
                  <a:pt x="1858" y="1370"/>
                </a:cubicBezTo>
                <a:cubicBezTo>
                  <a:pt x="1960" y="1346"/>
                  <a:pt x="2007" y="1234"/>
                  <a:pt x="2013" y="1147"/>
                </a:cubicBezTo>
                <a:cubicBezTo>
                  <a:pt x="2020" y="1055"/>
                  <a:pt x="1774" y="999"/>
                  <a:pt x="1833" y="924"/>
                </a:cubicBezTo>
                <a:cubicBezTo>
                  <a:pt x="1874" y="871"/>
                  <a:pt x="1841" y="839"/>
                  <a:pt x="1882" y="787"/>
                </a:cubicBezTo>
                <a:cubicBezTo>
                  <a:pt x="1931" y="723"/>
                  <a:pt x="1830" y="659"/>
                  <a:pt x="1767" y="606"/>
                </a:cubicBezTo>
              </a:path>
            </a:pathLst>
          </a:custGeom>
          <a:solidFill>
            <a:srgbClr val="4C4C4C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6" name="Oval 32"/>
          <p:cNvSpPr>
            <a:spLocks noChangeArrowheads="1"/>
          </p:cNvSpPr>
          <p:nvPr/>
        </p:nvSpPr>
        <p:spPr bwMode="auto">
          <a:xfrm>
            <a:off x="6991200" y="1841159"/>
            <a:ext cx="102240" cy="102251"/>
          </a:xfrm>
          <a:prstGeom prst="ellipse">
            <a:avLst/>
          </a:prstGeom>
          <a:solidFill>
            <a:srgbClr val="EB613D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7" name="Oval 33"/>
          <p:cNvSpPr>
            <a:spLocks noChangeArrowheads="1"/>
          </p:cNvSpPr>
          <p:nvPr/>
        </p:nvSpPr>
        <p:spPr bwMode="auto">
          <a:xfrm>
            <a:off x="7253280" y="1514245"/>
            <a:ext cx="102240" cy="102250"/>
          </a:xfrm>
          <a:prstGeom prst="ellipse">
            <a:avLst/>
          </a:prstGeom>
          <a:solidFill>
            <a:srgbClr val="EB613D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8" name="Freeform 34"/>
          <p:cNvSpPr>
            <a:spLocks noChangeArrowheads="1"/>
          </p:cNvSpPr>
          <p:nvPr/>
        </p:nvSpPr>
        <p:spPr bwMode="auto">
          <a:xfrm>
            <a:off x="6901920" y="1354388"/>
            <a:ext cx="603360" cy="685512"/>
          </a:xfrm>
          <a:custGeom>
            <a:avLst/>
            <a:gdLst/>
            <a:ahLst/>
            <a:cxnLst>
              <a:cxn ang="0">
                <a:pos x="485" y="490"/>
              </a:cxn>
              <a:cxn ang="0">
                <a:pos x="633" y="475"/>
              </a:cxn>
              <a:cxn ang="0">
                <a:pos x="673" y="460"/>
              </a:cxn>
              <a:cxn ang="0">
                <a:pos x="693" y="445"/>
              </a:cxn>
              <a:cxn ang="0">
                <a:pos x="706" y="426"/>
              </a:cxn>
              <a:cxn ang="0">
                <a:pos x="715" y="397"/>
              </a:cxn>
              <a:cxn ang="0">
                <a:pos x="709" y="217"/>
              </a:cxn>
              <a:cxn ang="0">
                <a:pos x="914" y="2"/>
              </a:cxn>
              <a:cxn ang="0">
                <a:pos x="1019" y="5"/>
              </a:cxn>
              <a:cxn ang="0">
                <a:pos x="1080" y="20"/>
              </a:cxn>
              <a:cxn ang="0">
                <a:pos x="1134" y="46"/>
              </a:cxn>
              <a:cxn ang="0">
                <a:pos x="1221" y="119"/>
              </a:cxn>
              <a:cxn ang="0">
                <a:pos x="1343" y="256"/>
              </a:cxn>
              <a:cxn ang="0">
                <a:pos x="1473" y="392"/>
              </a:cxn>
              <a:cxn ang="0">
                <a:pos x="1639" y="563"/>
              </a:cxn>
              <a:cxn ang="0">
                <a:pos x="1755" y="661"/>
              </a:cxn>
              <a:cxn ang="0">
                <a:pos x="1787" y="695"/>
              </a:cxn>
              <a:cxn ang="0">
                <a:pos x="1803" y="724"/>
              </a:cxn>
              <a:cxn ang="0">
                <a:pos x="1806" y="742"/>
              </a:cxn>
              <a:cxn ang="0">
                <a:pos x="1803" y="760"/>
              </a:cxn>
              <a:cxn ang="0">
                <a:pos x="1793" y="778"/>
              </a:cxn>
              <a:cxn ang="0">
                <a:pos x="1777" y="805"/>
              </a:cxn>
              <a:cxn ang="0">
                <a:pos x="1770" y="830"/>
              </a:cxn>
              <a:cxn ang="0">
                <a:pos x="1765" y="870"/>
              </a:cxn>
              <a:cxn ang="0">
                <a:pos x="1756" y="896"/>
              </a:cxn>
              <a:cxn ang="0">
                <a:pos x="1739" y="922"/>
              </a:cxn>
              <a:cxn ang="0">
                <a:pos x="1735" y="942"/>
              </a:cxn>
              <a:cxn ang="0">
                <a:pos x="1743" y="962"/>
              </a:cxn>
              <a:cxn ang="0">
                <a:pos x="1777" y="994"/>
              </a:cxn>
              <a:cxn ang="0">
                <a:pos x="1749" y="1188"/>
              </a:cxn>
              <a:cxn ang="0">
                <a:pos x="1533" y="1411"/>
              </a:cxn>
              <a:cxn ang="0">
                <a:pos x="1402" y="1413"/>
              </a:cxn>
              <a:cxn ang="0">
                <a:pos x="1354" y="1425"/>
              </a:cxn>
              <a:cxn ang="0">
                <a:pos x="1336" y="1437"/>
              </a:cxn>
              <a:cxn ang="0">
                <a:pos x="1322" y="1453"/>
              </a:cxn>
              <a:cxn ang="0">
                <a:pos x="1316" y="1475"/>
              </a:cxn>
              <a:cxn ang="0">
                <a:pos x="1318" y="1504"/>
              </a:cxn>
              <a:cxn ang="0">
                <a:pos x="1345" y="1597"/>
              </a:cxn>
              <a:cxn ang="0">
                <a:pos x="1357" y="1705"/>
              </a:cxn>
              <a:cxn ang="0">
                <a:pos x="1017" y="2096"/>
              </a:cxn>
              <a:cxn ang="0">
                <a:pos x="958" y="2088"/>
              </a:cxn>
              <a:cxn ang="0">
                <a:pos x="905" y="2069"/>
              </a:cxn>
              <a:cxn ang="0">
                <a:pos x="861" y="2038"/>
              </a:cxn>
              <a:cxn ang="0">
                <a:pos x="824" y="1990"/>
              </a:cxn>
              <a:cxn ang="0">
                <a:pos x="770" y="1951"/>
              </a:cxn>
              <a:cxn ang="0">
                <a:pos x="707" y="1938"/>
              </a:cxn>
              <a:cxn ang="0">
                <a:pos x="639" y="1944"/>
              </a:cxn>
              <a:cxn ang="0">
                <a:pos x="470" y="1993"/>
              </a:cxn>
              <a:cxn ang="0">
                <a:pos x="345" y="2014"/>
              </a:cxn>
              <a:cxn ang="0">
                <a:pos x="216" y="2014"/>
              </a:cxn>
              <a:cxn ang="0">
                <a:pos x="132" y="2001"/>
              </a:cxn>
              <a:cxn ang="0">
                <a:pos x="77" y="1974"/>
              </a:cxn>
              <a:cxn ang="0">
                <a:pos x="35" y="1934"/>
              </a:cxn>
              <a:cxn ang="0">
                <a:pos x="8" y="1884"/>
              </a:cxn>
              <a:cxn ang="0">
                <a:pos x="0" y="1830"/>
              </a:cxn>
              <a:cxn ang="0">
                <a:pos x="22" y="1753"/>
              </a:cxn>
              <a:cxn ang="0">
                <a:pos x="74" y="1544"/>
              </a:cxn>
              <a:cxn ang="0">
                <a:pos x="111" y="1427"/>
              </a:cxn>
              <a:cxn ang="0">
                <a:pos x="133" y="1321"/>
              </a:cxn>
              <a:cxn ang="0">
                <a:pos x="131" y="1216"/>
              </a:cxn>
              <a:cxn ang="0">
                <a:pos x="118" y="1163"/>
              </a:cxn>
              <a:cxn ang="0">
                <a:pos x="95" y="1113"/>
              </a:cxn>
              <a:cxn ang="0">
                <a:pos x="32" y="1021"/>
              </a:cxn>
            </a:cxnLst>
            <a:rect l="0" t="0" r="r" b="b"/>
            <a:pathLst>
              <a:path w="1847" h="2097">
                <a:moveTo>
                  <a:pt x="273" y="696"/>
                </a:moveTo>
                <a:lnTo>
                  <a:pt x="444" y="492"/>
                </a:lnTo>
                <a:lnTo>
                  <a:pt x="485" y="490"/>
                </a:lnTo>
                <a:lnTo>
                  <a:pt x="559" y="486"/>
                </a:lnTo>
                <a:lnTo>
                  <a:pt x="596" y="482"/>
                </a:lnTo>
                <a:lnTo>
                  <a:pt x="633" y="475"/>
                </a:lnTo>
                <a:lnTo>
                  <a:pt x="655" y="469"/>
                </a:lnTo>
                <a:lnTo>
                  <a:pt x="664" y="465"/>
                </a:lnTo>
                <a:lnTo>
                  <a:pt x="673" y="460"/>
                </a:lnTo>
                <a:lnTo>
                  <a:pt x="680" y="456"/>
                </a:lnTo>
                <a:lnTo>
                  <a:pt x="687" y="450"/>
                </a:lnTo>
                <a:lnTo>
                  <a:pt x="693" y="445"/>
                </a:lnTo>
                <a:lnTo>
                  <a:pt x="698" y="439"/>
                </a:lnTo>
                <a:lnTo>
                  <a:pt x="702" y="433"/>
                </a:lnTo>
                <a:lnTo>
                  <a:pt x="706" y="426"/>
                </a:lnTo>
                <a:lnTo>
                  <a:pt x="709" y="419"/>
                </a:lnTo>
                <a:lnTo>
                  <a:pt x="712" y="412"/>
                </a:lnTo>
                <a:lnTo>
                  <a:pt x="715" y="397"/>
                </a:lnTo>
                <a:lnTo>
                  <a:pt x="717" y="382"/>
                </a:lnTo>
                <a:lnTo>
                  <a:pt x="707" y="252"/>
                </a:lnTo>
                <a:lnTo>
                  <a:pt x="709" y="217"/>
                </a:lnTo>
                <a:lnTo>
                  <a:pt x="711" y="185"/>
                </a:lnTo>
                <a:lnTo>
                  <a:pt x="880" y="6"/>
                </a:lnTo>
                <a:lnTo>
                  <a:pt x="914" y="2"/>
                </a:lnTo>
                <a:lnTo>
                  <a:pt x="956" y="0"/>
                </a:lnTo>
                <a:lnTo>
                  <a:pt x="999" y="3"/>
                </a:lnTo>
                <a:lnTo>
                  <a:pt x="1019" y="5"/>
                </a:lnTo>
                <a:lnTo>
                  <a:pt x="1040" y="9"/>
                </a:lnTo>
                <a:lnTo>
                  <a:pt x="1060" y="14"/>
                </a:lnTo>
                <a:lnTo>
                  <a:pt x="1080" y="20"/>
                </a:lnTo>
                <a:lnTo>
                  <a:pt x="1099" y="27"/>
                </a:lnTo>
                <a:lnTo>
                  <a:pt x="1117" y="36"/>
                </a:lnTo>
                <a:lnTo>
                  <a:pt x="1134" y="46"/>
                </a:lnTo>
                <a:lnTo>
                  <a:pt x="1151" y="57"/>
                </a:lnTo>
                <a:lnTo>
                  <a:pt x="1187" y="87"/>
                </a:lnTo>
                <a:lnTo>
                  <a:pt x="1221" y="119"/>
                </a:lnTo>
                <a:lnTo>
                  <a:pt x="1253" y="152"/>
                </a:lnTo>
                <a:lnTo>
                  <a:pt x="1283" y="186"/>
                </a:lnTo>
                <a:lnTo>
                  <a:pt x="1343" y="256"/>
                </a:lnTo>
                <a:lnTo>
                  <a:pt x="1374" y="291"/>
                </a:lnTo>
                <a:lnTo>
                  <a:pt x="1406" y="324"/>
                </a:lnTo>
                <a:lnTo>
                  <a:pt x="1473" y="392"/>
                </a:lnTo>
                <a:lnTo>
                  <a:pt x="1536" y="461"/>
                </a:lnTo>
                <a:lnTo>
                  <a:pt x="1602" y="529"/>
                </a:lnTo>
                <a:lnTo>
                  <a:pt x="1639" y="563"/>
                </a:lnTo>
                <a:lnTo>
                  <a:pt x="1678" y="597"/>
                </a:lnTo>
                <a:lnTo>
                  <a:pt x="1729" y="639"/>
                </a:lnTo>
                <a:lnTo>
                  <a:pt x="1755" y="661"/>
                </a:lnTo>
                <a:lnTo>
                  <a:pt x="1767" y="672"/>
                </a:lnTo>
                <a:lnTo>
                  <a:pt x="1778" y="683"/>
                </a:lnTo>
                <a:lnTo>
                  <a:pt x="1787" y="695"/>
                </a:lnTo>
                <a:lnTo>
                  <a:pt x="1795" y="707"/>
                </a:lnTo>
                <a:lnTo>
                  <a:pt x="1801" y="718"/>
                </a:lnTo>
                <a:lnTo>
                  <a:pt x="1803" y="724"/>
                </a:lnTo>
                <a:lnTo>
                  <a:pt x="1805" y="730"/>
                </a:lnTo>
                <a:lnTo>
                  <a:pt x="1806" y="736"/>
                </a:lnTo>
                <a:lnTo>
                  <a:pt x="1806" y="742"/>
                </a:lnTo>
                <a:lnTo>
                  <a:pt x="1806" y="748"/>
                </a:lnTo>
                <a:lnTo>
                  <a:pt x="1805" y="754"/>
                </a:lnTo>
                <a:lnTo>
                  <a:pt x="1803" y="760"/>
                </a:lnTo>
                <a:lnTo>
                  <a:pt x="1800" y="766"/>
                </a:lnTo>
                <a:lnTo>
                  <a:pt x="1797" y="772"/>
                </a:lnTo>
                <a:lnTo>
                  <a:pt x="1793" y="778"/>
                </a:lnTo>
                <a:lnTo>
                  <a:pt x="1786" y="788"/>
                </a:lnTo>
                <a:lnTo>
                  <a:pt x="1781" y="797"/>
                </a:lnTo>
                <a:lnTo>
                  <a:pt x="1777" y="805"/>
                </a:lnTo>
                <a:lnTo>
                  <a:pt x="1774" y="814"/>
                </a:lnTo>
                <a:lnTo>
                  <a:pt x="1772" y="822"/>
                </a:lnTo>
                <a:lnTo>
                  <a:pt x="1770" y="830"/>
                </a:lnTo>
                <a:lnTo>
                  <a:pt x="1769" y="846"/>
                </a:lnTo>
                <a:lnTo>
                  <a:pt x="1767" y="862"/>
                </a:lnTo>
                <a:lnTo>
                  <a:pt x="1765" y="870"/>
                </a:lnTo>
                <a:lnTo>
                  <a:pt x="1763" y="879"/>
                </a:lnTo>
                <a:lnTo>
                  <a:pt x="1760" y="887"/>
                </a:lnTo>
                <a:lnTo>
                  <a:pt x="1756" y="896"/>
                </a:lnTo>
                <a:lnTo>
                  <a:pt x="1751" y="905"/>
                </a:lnTo>
                <a:lnTo>
                  <a:pt x="1744" y="915"/>
                </a:lnTo>
                <a:lnTo>
                  <a:pt x="1739" y="922"/>
                </a:lnTo>
                <a:lnTo>
                  <a:pt x="1736" y="929"/>
                </a:lnTo>
                <a:lnTo>
                  <a:pt x="1735" y="936"/>
                </a:lnTo>
                <a:lnTo>
                  <a:pt x="1735" y="942"/>
                </a:lnTo>
                <a:lnTo>
                  <a:pt x="1737" y="949"/>
                </a:lnTo>
                <a:lnTo>
                  <a:pt x="1739" y="956"/>
                </a:lnTo>
                <a:lnTo>
                  <a:pt x="1743" y="962"/>
                </a:lnTo>
                <a:lnTo>
                  <a:pt x="1748" y="969"/>
                </a:lnTo>
                <a:lnTo>
                  <a:pt x="1761" y="981"/>
                </a:lnTo>
                <a:lnTo>
                  <a:pt x="1777" y="994"/>
                </a:lnTo>
                <a:lnTo>
                  <a:pt x="1815" y="1020"/>
                </a:lnTo>
                <a:lnTo>
                  <a:pt x="1846" y="1041"/>
                </a:lnTo>
                <a:lnTo>
                  <a:pt x="1749" y="1188"/>
                </a:lnTo>
                <a:lnTo>
                  <a:pt x="1589" y="1404"/>
                </a:lnTo>
                <a:lnTo>
                  <a:pt x="1567" y="1408"/>
                </a:lnTo>
                <a:lnTo>
                  <a:pt x="1533" y="1411"/>
                </a:lnTo>
                <a:lnTo>
                  <a:pt x="1497" y="1412"/>
                </a:lnTo>
                <a:lnTo>
                  <a:pt x="1437" y="1411"/>
                </a:lnTo>
                <a:lnTo>
                  <a:pt x="1402" y="1413"/>
                </a:lnTo>
                <a:lnTo>
                  <a:pt x="1385" y="1416"/>
                </a:lnTo>
                <a:lnTo>
                  <a:pt x="1369" y="1420"/>
                </a:lnTo>
                <a:lnTo>
                  <a:pt x="1354" y="1425"/>
                </a:lnTo>
                <a:lnTo>
                  <a:pt x="1348" y="1428"/>
                </a:lnTo>
                <a:lnTo>
                  <a:pt x="1341" y="1432"/>
                </a:lnTo>
                <a:lnTo>
                  <a:pt x="1336" y="1437"/>
                </a:lnTo>
                <a:lnTo>
                  <a:pt x="1331" y="1442"/>
                </a:lnTo>
                <a:lnTo>
                  <a:pt x="1326" y="1447"/>
                </a:lnTo>
                <a:lnTo>
                  <a:pt x="1322" y="1453"/>
                </a:lnTo>
                <a:lnTo>
                  <a:pt x="1319" y="1460"/>
                </a:lnTo>
                <a:lnTo>
                  <a:pt x="1317" y="1467"/>
                </a:lnTo>
                <a:lnTo>
                  <a:pt x="1316" y="1475"/>
                </a:lnTo>
                <a:lnTo>
                  <a:pt x="1315" y="1484"/>
                </a:lnTo>
                <a:lnTo>
                  <a:pt x="1316" y="1494"/>
                </a:lnTo>
                <a:lnTo>
                  <a:pt x="1318" y="1504"/>
                </a:lnTo>
                <a:lnTo>
                  <a:pt x="1324" y="1527"/>
                </a:lnTo>
                <a:lnTo>
                  <a:pt x="1336" y="1562"/>
                </a:lnTo>
                <a:lnTo>
                  <a:pt x="1345" y="1597"/>
                </a:lnTo>
                <a:lnTo>
                  <a:pt x="1351" y="1633"/>
                </a:lnTo>
                <a:lnTo>
                  <a:pt x="1356" y="1669"/>
                </a:lnTo>
                <a:lnTo>
                  <a:pt x="1357" y="1705"/>
                </a:lnTo>
                <a:lnTo>
                  <a:pt x="1097" y="2017"/>
                </a:lnTo>
                <a:lnTo>
                  <a:pt x="1023" y="2096"/>
                </a:lnTo>
                <a:lnTo>
                  <a:pt x="1017" y="2096"/>
                </a:lnTo>
                <a:lnTo>
                  <a:pt x="997" y="2095"/>
                </a:lnTo>
                <a:lnTo>
                  <a:pt x="977" y="2092"/>
                </a:lnTo>
                <a:lnTo>
                  <a:pt x="958" y="2088"/>
                </a:lnTo>
                <a:lnTo>
                  <a:pt x="940" y="2083"/>
                </a:lnTo>
                <a:lnTo>
                  <a:pt x="922" y="2077"/>
                </a:lnTo>
                <a:lnTo>
                  <a:pt x="905" y="2069"/>
                </a:lnTo>
                <a:lnTo>
                  <a:pt x="889" y="2060"/>
                </a:lnTo>
                <a:lnTo>
                  <a:pt x="875" y="2049"/>
                </a:lnTo>
                <a:lnTo>
                  <a:pt x="861" y="2038"/>
                </a:lnTo>
                <a:lnTo>
                  <a:pt x="849" y="2025"/>
                </a:lnTo>
                <a:lnTo>
                  <a:pt x="839" y="2010"/>
                </a:lnTo>
                <a:lnTo>
                  <a:pt x="824" y="1990"/>
                </a:lnTo>
                <a:lnTo>
                  <a:pt x="807" y="1973"/>
                </a:lnTo>
                <a:lnTo>
                  <a:pt x="789" y="1960"/>
                </a:lnTo>
                <a:lnTo>
                  <a:pt x="770" y="1951"/>
                </a:lnTo>
                <a:lnTo>
                  <a:pt x="750" y="1944"/>
                </a:lnTo>
                <a:lnTo>
                  <a:pt x="728" y="1940"/>
                </a:lnTo>
                <a:lnTo>
                  <a:pt x="707" y="1938"/>
                </a:lnTo>
                <a:lnTo>
                  <a:pt x="684" y="1939"/>
                </a:lnTo>
                <a:lnTo>
                  <a:pt x="662" y="1941"/>
                </a:lnTo>
                <a:lnTo>
                  <a:pt x="639" y="1944"/>
                </a:lnTo>
                <a:lnTo>
                  <a:pt x="594" y="1955"/>
                </a:lnTo>
                <a:lnTo>
                  <a:pt x="510" y="1981"/>
                </a:lnTo>
                <a:lnTo>
                  <a:pt x="470" y="1993"/>
                </a:lnTo>
                <a:lnTo>
                  <a:pt x="429" y="2002"/>
                </a:lnTo>
                <a:lnTo>
                  <a:pt x="387" y="2009"/>
                </a:lnTo>
                <a:lnTo>
                  <a:pt x="345" y="2014"/>
                </a:lnTo>
                <a:lnTo>
                  <a:pt x="302" y="2016"/>
                </a:lnTo>
                <a:lnTo>
                  <a:pt x="259" y="2016"/>
                </a:lnTo>
                <a:lnTo>
                  <a:pt x="216" y="2014"/>
                </a:lnTo>
                <a:lnTo>
                  <a:pt x="173" y="2010"/>
                </a:lnTo>
                <a:lnTo>
                  <a:pt x="152" y="2007"/>
                </a:lnTo>
                <a:lnTo>
                  <a:pt x="132" y="2001"/>
                </a:lnTo>
                <a:lnTo>
                  <a:pt x="112" y="1994"/>
                </a:lnTo>
                <a:lnTo>
                  <a:pt x="94" y="1985"/>
                </a:lnTo>
                <a:lnTo>
                  <a:pt x="77" y="1974"/>
                </a:lnTo>
                <a:lnTo>
                  <a:pt x="61" y="1962"/>
                </a:lnTo>
                <a:lnTo>
                  <a:pt x="47" y="1948"/>
                </a:lnTo>
                <a:lnTo>
                  <a:pt x="35" y="1934"/>
                </a:lnTo>
                <a:lnTo>
                  <a:pt x="24" y="1918"/>
                </a:lnTo>
                <a:lnTo>
                  <a:pt x="15" y="1901"/>
                </a:lnTo>
                <a:lnTo>
                  <a:pt x="8" y="1884"/>
                </a:lnTo>
                <a:lnTo>
                  <a:pt x="3" y="1867"/>
                </a:lnTo>
                <a:lnTo>
                  <a:pt x="0" y="1849"/>
                </a:lnTo>
                <a:lnTo>
                  <a:pt x="0" y="1830"/>
                </a:lnTo>
                <a:lnTo>
                  <a:pt x="3" y="1812"/>
                </a:lnTo>
                <a:lnTo>
                  <a:pt x="8" y="1794"/>
                </a:lnTo>
                <a:lnTo>
                  <a:pt x="22" y="1753"/>
                </a:lnTo>
                <a:lnTo>
                  <a:pt x="34" y="1712"/>
                </a:lnTo>
                <a:lnTo>
                  <a:pt x="54" y="1628"/>
                </a:lnTo>
                <a:lnTo>
                  <a:pt x="74" y="1544"/>
                </a:lnTo>
                <a:lnTo>
                  <a:pt x="86" y="1503"/>
                </a:lnTo>
                <a:lnTo>
                  <a:pt x="99" y="1462"/>
                </a:lnTo>
                <a:lnTo>
                  <a:pt x="111" y="1427"/>
                </a:lnTo>
                <a:lnTo>
                  <a:pt x="121" y="1391"/>
                </a:lnTo>
                <a:lnTo>
                  <a:pt x="128" y="1356"/>
                </a:lnTo>
                <a:lnTo>
                  <a:pt x="133" y="1321"/>
                </a:lnTo>
                <a:lnTo>
                  <a:pt x="135" y="1286"/>
                </a:lnTo>
                <a:lnTo>
                  <a:pt x="135" y="1251"/>
                </a:lnTo>
                <a:lnTo>
                  <a:pt x="131" y="1216"/>
                </a:lnTo>
                <a:lnTo>
                  <a:pt x="127" y="1198"/>
                </a:lnTo>
                <a:lnTo>
                  <a:pt x="123" y="1181"/>
                </a:lnTo>
                <a:lnTo>
                  <a:pt x="118" y="1163"/>
                </a:lnTo>
                <a:lnTo>
                  <a:pt x="111" y="1146"/>
                </a:lnTo>
                <a:lnTo>
                  <a:pt x="103" y="1129"/>
                </a:lnTo>
                <a:lnTo>
                  <a:pt x="95" y="1113"/>
                </a:lnTo>
                <a:lnTo>
                  <a:pt x="75" y="1080"/>
                </a:lnTo>
                <a:lnTo>
                  <a:pt x="53" y="1049"/>
                </a:lnTo>
                <a:lnTo>
                  <a:pt x="32" y="1021"/>
                </a:lnTo>
                <a:lnTo>
                  <a:pt x="273" y="696"/>
                </a:lnTo>
              </a:path>
            </a:pathLst>
          </a:custGeom>
          <a:solidFill>
            <a:srgbClr val="666666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9" name="Freeform 35"/>
          <p:cNvSpPr>
            <a:spLocks noChangeArrowheads="1"/>
          </p:cNvSpPr>
          <p:nvPr/>
        </p:nvSpPr>
        <p:spPr bwMode="auto">
          <a:xfrm>
            <a:off x="6901920" y="1383190"/>
            <a:ext cx="564480" cy="629347"/>
          </a:xfrm>
          <a:custGeom>
            <a:avLst/>
            <a:gdLst/>
            <a:ahLst/>
            <a:cxnLst>
              <a:cxn ang="0">
                <a:pos x="460" y="756"/>
              </a:cxn>
              <a:cxn ang="0">
                <a:pos x="895" y="264"/>
              </a:cxn>
              <a:cxn ang="0">
                <a:pos x="1189" y="0"/>
              </a:cxn>
              <a:cxn ang="0">
                <a:pos x="1253" y="64"/>
              </a:cxn>
              <a:cxn ang="0">
                <a:pos x="1343" y="168"/>
              </a:cxn>
              <a:cxn ang="0">
                <a:pos x="1406" y="236"/>
              </a:cxn>
              <a:cxn ang="0">
                <a:pos x="1536" y="373"/>
              </a:cxn>
              <a:cxn ang="0">
                <a:pos x="1639" y="475"/>
              </a:cxn>
              <a:cxn ang="0">
                <a:pos x="1728" y="550"/>
              </a:cxn>
              <a:cxn ang="0">
                <a:pos x="1584" y="807"/>
              </a:cxn>
              <a:cxn ang="0">
                <a:pos x="1207" y="1345"/>
              </a:cxn>
              <a:cxn ang="0">
                <a:pos x="772" y="1836"/>
              </a:cxn>
              <a:cxn ang="0">
                <a:pos x="750" y="1856"/>
              </a:cxn>
              <a:cxn ang="0">
                <a:pos x="707" y="1850"/>
              </a:cxn>
              <a:cxn ang="0">
                <a:pos x="662" y="1853"/>
              </a:cxn>
              <a:cxn ang="0">
                <a:pos x="594" y="1867"/>
              </a:cxn>
              <a:cxn ang="0">
                <a:pos x="470" y="1905"/>
              </a:cxn>
              <a:cxn ang="0">
                <a:pos x="387" y="1921"/>
              </a:cxn>
              <a:cxn ang="0">
                <a:pos x="302" y="1928"/>
              </a:cxn>
              <a:cxn ang="0">
                <a:pos x="216" y="1926"/>
              </a:cxn>
              <a:cxn ang="0">
                <a:pos x="152" y="1919"/>
              </a:cxn>
              <a:cxn ang="0">
                <a:pos x="112" y="1906"/>
              </a:cxn>
              <a:cxn ang="0">
                <a:pos x="77" y="1886"/>
              </a:cxn>
              <a:cxn ang="0">
                <a:pos x="47" y="1860"/>
              </a:cxn>
              <a:cxn ang="0">
                <a:pos x="24" y="1830"/>
              </a:cxn>
              <a:cxn ang="0">
                <a:pos x="8" y="1796"/>
              </a:cxn>
              <a:cxn ang="0">
                <a:pos x="0" y="1761"/>
              </a:cxn>
              <a:cxn ang="0">
                <a:pos x="3" y="1724"/>
              </a:cxn>
              <a:cxn ang="0">
                <a:pos x="22" y="1665"/>
              </a:cxn>
              <a:cxn ang="0">
                <a:pos x="54" y="1540"/>
              </a:cxn>
              <a:cxn ang="0">
                <a:pos x="86" y="1415"/>
              </a:cxn>
              <a:cxn ang="0">
                <a:pos x="111" y="1339"/>
              </a:cxn>
              <a:cxn ang="0">
                <a:pos x="128" y="1268"/>
              </a:cxn>
              <a:cxn ang="0">
                <a:pos x="134" y="1217"/>
              </a:cxn>
            </a:cxnLst>
            <a:rect l="0" t="0" r="r" b="b"/>
            <a:pathLst>
              <a:path w="1729" h="1929">
                <a:moveTo>
                  <a:pt x="257" y="1028"/>
                </a:moveTo>
                <a:lnTo>
                  <a:pt x="460" y="756"/>
                </a:lnTo>
                <a:lnTo>
                  <a:pt x="677" y="495"/>
                </a:lnTo>
                <a:lnTo>
                  <a:pt x="895" y="264"/>
                </a:lnTo>
                <a:lnTo>
                  <a:pt x="1106" y="67"/>
                </a:lnTo>
                <a:lnTo>
                  <a:pt x="1189" y="0"/>
                </a:lnTo>
                <a:lnTo>
                  <a:pt x="1221" y="31"/>
                </a:lnTo>
                <a:lnTo>
                  <a:pt x="1253" y="64"/>
                </a:lnTo>
                <a:lnTo>
                  <a:pt x="1283" y="98"/>
                </a:lnTo>
                <a:lnTo>
                  <a:pt x="1343" y="168"/>
                </a:lnTo>
                <a:lnTo>
                  <a:pt x="1374" y="203"/>
                </a:lnTo>
                <a:lnTo>
                  <a:pt x="1406" y="236"/>
                </a:lnTo>
                <a:lnTo>
                  <a:pt x="1473" y="304"/>
                </a:lnTo>
                <a:lnTo>
                  <a:pt x="1536" y="373"/>
                </a:lnTo>
                <a:lnTo>
                  <a:pt x="1602" y="441"/>
                </a:lnTo>
                <a:lnTo>
                  <a:pt x="1639" y="475"/>
                </a:lnTo>
                <a:lnTo>
                  <a:pt x="1678" y="509"/>
                </a:lnTo>
                <a:lnTo>
                  <a:pt x="1728" y="550"/>
                </a:lnTo>
                <a:lnTo>
                  <a:pt x="1726" y="555"/>
                </a:lnTo>
                <a:lnTo>
                  <a:pt x="1584" y="807"/>
                </a:lnTo>
                <a:lnTo>
                  <a:pt x="1410" y="1072"/>
                </a:lnTo>
                <a:lnTo>
                  <a:pt x="1207" y="1345"/>
                </a:lnTo>
                <a:lnTo>
                  <a:pt x="990" y="1605"/>
                </a:lnTo>
                <a:lnTo>
                  <a:pt x="772" y="1836"/>
                </a:lnTo>
                <a:lnTo>
                  <a:pt x="751" y="1856"/>
                </a:lnTo>
                <a:lnTo>
                  <a:pt x="750" y="1856"/>
                </a:lnTo>
                <a:lnTo>
                  <a:pt x="728" y="1852"/>
                </a:lnTo>
                <a:lnTo>
                  <a:pt x="707" y="1850"/>
                </a:lnTo>
                <a:lnTo>
                  <a:pt x="684" y="1851"/>
                </a:lnTo>
                <a:lnTo>
                  <a:pt x="662" y="1853"/>
                </a:lnTo>
                <a:lnTo>
                  <a:pt x="639" y="1856"/>
                </a:lnTo>
                <a:lnTo>
                  <a:pt x="594" y="1867"/>
                </a:lnTo>
                <a:lnTo>
                  <a:pt x="510" y="1893"/>
                </a:lnTo>
                <a:lnTo>
                  <a:pt x="470" y="1905"/>
                </a:lnTo>
                <a:lnTo>
                  <a:pt x="429" y="1914"/>
                </a:lnTo>
                <a:lnTo>
                  <a:pt x="387" y="1921"/>
                </a:lnTo>
                <a:lnTo>
                  <a:pt x="345" y="1926"/>
                </a:lnTo>
                <a:lnTo>
                  <a:pt x="302" y="1928"/>
                </a:lnTo>
                <a:lnTo>
                  <a:pt x="259" y="1928"/>
                </a:lnTo>
                <a:lnTo>
                  <a:pt x="216" y="1926"/>
                </a:lnTo>
                <a:lnTo>
                  <a:pt x="173" y="1922"/>
                </a:lnTo>
                <a:lnTo>
                  <a:pt x="152" y="1919"/>
                </a:lnTo>
                <a:lnTo>
                  <a:pt x="132" y="1913"/>
                </a:lnTo>
                <a:lnTo>
                  <a:pt x="112" y="1906"/>
                </a:lnTo>
                <a:lnTo>
                  <a:pt x="94" y="1897"/>
                </a:lnTo>
                <a:lnTo>
                  <a:pt x="77" y="1886"/>
                </a:lnTo>
                <a:lnTo>
                  <a:pt x="61" y="1874"/>
                </a:lnTo>
                <a:lnTo>
                  <a:pt x="47" y="1860"/>
                </a:lnTo>
                <a:lnTo>
                  <a:pt x="35" y="1846"/>
                </a:lnTo>
                <a:lnTo>
                  <a:pt x="24" y="1830"/>
                </a:lnTo>
                <a:lnTo>
                  <a:pt x="15" y="1813"/>
                </a:lnTo>
                <a:lnTo>
                  <a:pt x="8" y="1796"/>
                </a:lnTo>
                <a:lnTo>
                  <a:pt x="3" y="1779"/>
                </a:lnTo>
                <a:lnTo>
                  <a:pt x="0" y="1761"/>
                </a:lnTo>
                <a:lnTo>
                  <a:pt x="0" y="1742"/>
                </a:lnTo>
                <a:lnTo>
                  <a:pt x="3" y="1724"/>
                </a:lnTo>
                <a:lnTo>
                  <a:pt x="8" y="1706"/>
                </a:lnTo>
                <a:lnTo>
                  <a:pt x="22" y="1665"/>
                </a:lnTo>
                <a:lnTo>
                  <a:pt x="34" y="1624"/>
                </a:lnTo>
                <a:lnTo>
                  <a:pt x="54" y="1540"/>
                </a:lnTo>
                <a:lnTo>
                  <a:pt x="74" y="1456"/>
                </a:lnTo>
                <a:lnTo>
                  <a:pt x="86" y="1415"/>
                </a:lnTo>
                <a:lnTo>
                  <a:pt x="99" y="1374"/>
                </a:lnTo>
                <a:lnTo>
                  <a:pt x="111" y="1339"/>
                </a:lnTo>
                <a:lnTo>
                  <a:pt x="121" y="1303"/>
                </a:lnTo>
                <a:lnTo>
                  <a:pt x="128" y="1268"/>
                </a:lnTo>
                <a:lnTo>
                  <a:pt x="133" y="1233"/>
                </a:lnTo>
                <a:lnTo>
                  <a:pt x="134" y="1217"/>
                </a:lnTo>
                <a:lnTo>
                  <a:pt x="257" y="1028"/>
                </a:lnTo>
              </a:path>
            </a:pathLst>
          </a:custGeom>
          <a:solidFill>
            <a:srgbClr val="80808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00" name="Freeform 36"/>
          <p:cNvSpPr>
            <a:spLocks noChangeArrowheads="1"/>
          </p:cNvSpPr>
          <p:nvPr/>
        </p:nvSpPr>
        <p:spPr bwMode="auto">
          <a:xfrm>
            <a:off x="7002721" y="1514245"/>
            <a:ext cx="348480" cy="426285"/>
          </a:xfrm>
          <a:custGeom>
            <a:avLst/>
            <a:gdLst/>
            <a:ahLst/>
            <a:cxnLst>
              <a:cxn ang="0">
                <a:pos x="31" y="1290"/>
              </a:cxn>
              <a:cxn ang="0">
                <a:pos x="22" y="1282"/>
              </a:cxn>
              <a:cxn ang="0">
                <a:pos x="15" y="1272"/>
              </a:cxn>
              <a:cxn ang="0">
                <a:pos x="9" y="1261"/>
              </a:cxn>
              <a:cxn ang="0">
                <a:pos x="5" y="1249"/>
              </a:cxn>
              <a:cxn ang="0">
                <a:pos x="2" y="1235"/>
              </a:cxn>
              <a:cxn ang="0">
                <a:pos x="0" y="1219"/>
              </a:cxn>
              <a:cxn ang="0">
                <a:pos x="1" y="1185"/>
              </a:cxn>
              <a:cxn ang="0">
                <a:pos x="6" y="1145"/>
              </a:cxn>
              <a:cxn ang="0">
                <a:pos x="16" y="1102"/>
              </a:cxn>
              <a:cxn ang="0">
                <a:pos x="31" y="1054"/>
              </a:cxn>
              <a:cxn ang="0">
                <a:pos x="51" y="1003"/>
              </a:cxn>
              <a:cxn ang="0">
                <a:pos x="103" y="891"/>
              </a:cxn>
              <a:cxn ang="0">
                <a:pos x="172" y="770"/>
              </a:cxn>
              <a:cxn ang="0">
                <a:pos x="256" y="642"/>
              </a:cxn>
              <a:cxn ang="0">
                <a:pos x="353" y="511"/>
              </a:cxn>
              <a:cxn ang="0">
                <a:pos x="457" y="386"/>
              </a:cxn>
              <a:cxn ang="0">
                <a:pos x="562" y="275"/>
              </a:cxn>
              <a:cxn ang="0">
                <a:pos x="664" y="180"/>
              </a:cxn>
              <a:cxn ang="0">
                <a:pos x="760" y="103"/>
              </a:cxn>
              <a:cxn ang="0">
                <a:pos x="805" y="72"/>
              </a:cxn>
              <a:cxn ang="0">
                <a:pos x="848" y="46"/>
              </a:cxn>
              <a:cxn ang="0">
                <a:pos x="888" y="26"/>
              </a:cxn>
              <a:cxn ang="0">
                <a:pos x="925" y="11"/>
              </a:cxn>
              <a:cxn ang="0">
                <a:pos x="958" y="3"/>
              </a:cxn>
              <a:cxn ang="0">
                <a:pos x="974" y="1"/>
              </a:cxn>
              <a:cxn ang="0">
                <a:pos x="988" y="0"/>
              </a:cxn>
              <a:cxn ang="0">
                <a:pos x="1001" y="2"/>
              </a:cxn>
              <a:cxn ang="0">
                <a:pos x="1013" y="5"/>
              </a:cxn>
              <a:cxn ang="0">
                <a:pos x="1024" y="10"/>
              </a:cxn>
              <a:cxn ang="0">
                <a:pos x="1034" y="16"/>
              </a:cxn>
              <a:cxn ang="0">
                <a:pos x="1043" y="24"/>
              </a:cxn>
              <a:cxn ang="0">
                <a:pos x="1050" y="34"/>
              </a:cxn>
              <a:cxn ang="0">
                <a:pos x="1056" y="45"/>
              </a:cxn>
              <a:cxn ang="0">
                <a:pos x="1060" y="57"/>
              </a:cxn>
              <a:cxn ang="0">
                <a:pos x="1063" y="71"/>
              </a:cxn>
              <a:cxn ang="0">
                <a:pos x="1065" y="87"/>
              </a:cxn>
              <a:cxn ang="0">
                <a:pos x="1064" y="121"/>
              </a:cxn>
              <a:cxn ang="0">
                <a:pos x="1059" y="161"/>
              </a:cxn>
              <a:cxn ang="0">
                <a:pos x="1049" y="204"/>
              </a:cxn>
              <a:cxn ang="0">
                <a:pos x="1034" y="252"/>
              </a:cxn>
              <a:cxn ang="0">
                <a:pos x="1014" y="303"/>
              </a:cxn>
              <a:cxn ang="0">
                <a:pos x="962" y="415"/>
              </a:cxn>
              <a:cxn ang="0">
                <a:pos x="893" y="536"/>
              </a:cxn>
              <a:cxn ang="0">
                <a:pos x="809" y="664"/>
              </a:cxn>
              <a:cxn ang="0">
                <a:pos x="712" y="795"/>
              </a:cxn>
              <a:cxn ang="0">
                <a:pos x="608" y="920"/>
              </a:cxn>
              <a:cxn ang="0">
                <a:pos x="503" y="1031"/>
              </a:cxn>
              <a:cxn ang="0">
                <a:pos x="401" y="1126"/>
              </a:cxn>
              <a:cxn ang="0">
                <a:pos x="305" y="1203"/>
              </a:cxn>
              <a:cxn ang="0">
                <a:pos x="260" y="1234"/>
              </a:cxn>
              <a:cxn ang="0">
                <a:pos x="217" y="1260"/>
              </a:cxn>
              <a:cxn ang="0">
                <a:pos x="177" y="1280"/>
              </a:cxn>
              <a:cxn ang="0">
                <a:pos x="140" y="1295"/>
              </a:cxn>
              <a:cxn ang="0">
                <a:pos x="107" y="1303"/>
              </a:cxn>
              <a:cxn ang="0">
                <a:pos x="91" y="1305"/>
              </a:cxn>
              <a:cxn ang="0">
                <a:pos x="77" y="1306"/>
              </a:cxn>
              <a:cxn ang="0">
                <a:pos x="64" y="1304"/>
              </a:cxn>
              <a:cxn ang="0">
                <a:pos x="52" y="1301"/>
              </a:cxn>
              <a:cxn ang="0">
                <a:pos x="41" y="1296"/>
              </a:cxn>
              <a:cxn ang="0">
                <a:pos x="31" y="1290"/>
              </a:cxn>
            </a:cxnLst>
            <a:rect l="0" t="0" r="r" b="b"/>
            <a:pathLst>
              <a:path w="1066" h="1307">
                <a:moveTo>
                  <a:pt x="31" y="1290"/>
                </a:moveTo>
                <a:lnTo>
                  <a:pt x="22" y="1282"/>
                </a:lnTo>
                <a:lnTo>
                  <a:pt x="15" y="1272"/>
                </a:lnTo>
                <a:lnTo>
                  <a:pt x="9" y="1261"/>
                </a:lnTo>
                <a:lnTo>
                  <a:pt x="5" y="1249"/>
                </a:lnTo>
                <a:lnTo>
                  <a:pt x="2" y="1235"/>
                </a:lnTo>
                <a:lnTo>
                  <a:pt x="0" y="1219"/>
                </a:lnTo>
                <a:lnTo>
                  <a:pt x="1" y="1185"/>
                </a:lnTo>
                <a:lnTo>
                  <a:pt x="6" y="1145"/>
                </a:lnTo>
                <a:lnTo>
                  <a:pt x="16" y="1102"/>
                </a:lnTo>
                <a:lnTo>
                  <a:pt x="31" y="1054"/>
                </a:lnTo>
                <a:lnTo>
                  <a:pt x="51" y="1003"/>
                </a:lnTo>
                <a:lnTo>
                  <a:pt x="103" y="891"/>
                </a:lnTo>
                <a:lnTo>
                  <a:pt x="172" y="770"/>
                </a:lnTo>
                <a:lnTo>
                  <a:pt x="256" y="642"/>
                </a:lnTo>
                <a:lnTo>
                  <a:pt x="353" y="511"/>
                </a:lnTo>
                <a:lnTo>
                  <a:pt x="457" y="386"/>
                </a:lnTo>
                <a:lnTo>
                  <a:pt x="562" y="275"/>
                </a:lnTo>
                <a:lnTo>
                  <a:pt x="664" y="180"/>
                </a:lnTo>
                <a:lnTo>
                  <a:pt x="760" y="103"/>
                </a:lnTo>
                <a:lnTo>
                  <a:pt x="805" y="72"/>
                </a:lnTo>
                <a:lnTo>
                  <a:pt x="848" y="46"/>
                </a:lnTo>
                <a:lnTo>
                  <a:pt x="888" y="26"/>
                </a:lnTo>
                <a:lnTo>
                  <a:pt x="925" y="11"/>
                </a:lnTo>
                <a:lnTo>
                  <a:pt x="958" y="3"/>
                </a:lnTo>
                <a:lnTo>
                  <a:pt x="974" y="1"/>
                </a:lnTo>
                <a:lnTo>
                  <a:pt x="988" y="0"/>
                </a:lnTo>
                <a:lnTo>
                  <a:pt x="1001" y="2"/>
                </a:lnTo>
                <a:lnTo>
                  <a:pt x="1013" y="5"/>
                </a:lnTo>
                <a:lnTo>
                  <a:pt x="1024" y="10"/>
                </a:lnTo>
                <a:lnTo>
                  <a:pt x="1034" y="16"/>
                </a:lnTo>
                <a:lnTo>
                  <a:pt x="1043" y="24"/>
                </a:lnTo>
                <a:lnTo>
                  <a:pt x="1050" y="34"/>
                </a:lnTo>
                <a:lnTo>
                  <a:pt x="1056" y="45"/>
                </a:lnTo>
                <a:lnTo>
                  <a:pt x="1060" y="57"/>
                </a:lnTo>
                <a:lnTo>
                  <a:pt x="1063" y="71"/>
                </a:lnTo>
                <a:lnTo>
                  <a:pt x="1065" y="87"/>
                </a:lnTo>
                <a:lnTo>
                  <a:pt x="1064" y="121"/>
                </a:lnTo>
                <a:lnTo>
                  <a:pt x="1059" y="161"/>
                </a:lnTo>
                <a:lnTo>
                  <a:pt x="1049" y="204"/>
                </a:lnTo>
                <a:lnTo>
                  <a:pt x="1034" y="252"/>
                </a:lnTo>
                <a:lnTo>
                  <a:pt x="1014" y="303"/>
                </a:lnTo>
                <a:lnTo>
                  <a:pt x="962" y="415"/>
                </a:lnTo>
                <a:lnTo>
                  <a:pt x="893" y="536"/>
                </a:lnTo>
                <a:lnTo>
                  <a:pt x="809" y="664"/>
                </a:lnTo>
                <a:lnTo>
                  <a:pt x="712" y="795"/>
                </a:lnTo>
                <a:lnTo>
                  <a:pt x="608" y="920"/>
                </a:lnTo>
                <a:lnTo>
                  <a:pt x="503" y="1031"/>
                </a:lnTo>
                <a:lnTo>
                  <a:pt x="401" y="1126"/>
                </a:lnTo>
                <a:lnTo>
                  <a:pt x="305" y="1203"/>
                </a:lnTo>
                <a:lnTo>
                  <a:pt x="260" y="1234"/>
                </a:lnTo>
                <a:lnTo>
                  <a:pt x="217" y="1260"/>
                </a:lnTo>
                <a:lnTo>
                  <a:pt x="177" y="1280"/>
                </a:lnTo>
                <a:lnTo>
                  <a:pt x="140" y="1295"/>
                </a:lnTo>
                <a:lnTo>
                  <a:pt x="107" y="1303"/>
                </a:lnTo>
                <a:lnTo>
                  <a:pt x="91" y="1305"/>
                </a:lnTo>
                <a:lnTo>
                  <a:pt x="77" y="1306"/>
                </a:lnTo>
                <a:lnTo>
                  <a:pt x="64" y="1304"/>
                </a:lnTo>
                <a:lnTo>
                  <a:pt x="52" y="1301"/>
                </a:lnTo>
                <a:lnTo>
                  <a:pt x="41" y="1296"/>
                </a:lnTo>
                <a:lnTo>
                  <a:pt x="31" y="1290"/>
                </a:lnTo>
              </a:path>
            </a:pathLst>
          </a:custGeom>
          <a:solidFill>
            <a:srgbClr val="999999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01" name="Oval 37"/>
          <p:cNvSpPr>
            <a:spLocks noChangeArrowheads="1"/>
          </p:cNvSpPr>
          <p:nvPr/>
        </p:nvSpPr>
        <p:spPr bwMode="auto">
          <a:xfrm rot="2280000">
            <a:off x="7152481" y="1566090"/>
            <a:ext cx="47520" cy="321153"/>
          </a:xfrm>
          <a:prstGeom prst="ellipse">
            <a:avLst/>
          </a:prstGeom>
          <a:solidFill>
            <a:srgbClr val="B3B3B3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02" name="Freeform 38"/>
          <p:cNvSpPr>
            <a:spLocks noChangeArrowheads="1"/>
          </p:cNvSpPr>
          <p:nvPr/>
        </p:nvSpPr>
        <p:spPr bwMode="auto">
          <a:xfrm>
            <a:off x="5798881" y="1338547"/>
            <a:ext cx="659520" cy="694153"/>
          </a:xfrm>
          <a:custGeom>
            <a:avLst/>
            <a:gdLst/>
            <a:ahLst/>
            <a:cxnLst>
              <a:cxn ang="0">
                <a:pos x="1767" y="606"/>
              </a:cxn>
              <a:cxn ang="0">
                <a:pos x="1495" y="333"/>
              </a:cxn>
              <a:cxn ang="0">
                <a:pos x="1240" y="66"/>
              </a:cxn>
              <a:cxn ang="0">
                <a:pos x="920" y="23"/>
              </a:cxn>
              <a:cxn ang="0">
                <a:pos x="796" y="261"/>
              </a:cxn>
              <a:cxn ang="0">
                <a:pos x="722" y="484"/>
              </a:cxn>
              <a:cxn ang="0">
                <a:pos x="418" y="513"/>
              </a:cxn>
              <a:cxn ang="0">
                <a:pos x="114" y="686"/>
              </a:cxn>
              <a:cxn ang="0">
                <a:pos x="48" y="931"/>
              </a:cxn>
              <a:cxn ang="0">
                <a:pos x="212" y="1190"/>
              </a:cxn>
              <a:cxn ang="0">
                <a:pos x="188" y="1471"/>
              </a:cxn>
              <a:cxn ang="0">
                <a:pos x="97" y="1803"/>
              </a:cxn>
              <a:cxn ang="0">
                <a:pos x="262" y="2019"/>
              </a:cxn>
              <a:cxn ang="0">
                <a:pos x="599" y="1990"/>
              </a:cxn>
              <a:cxn ang="0">
                <a:pos x="928" y="2019"/>
              </a:cxn>
              <a:cxn ang="0">
                <a:pos x="1207" y="2091"/>
              </a:cxn>
              <a:cxn ang="0">
                <a:pos x="1438" y="1825"/>
              </a:cxn>
              <a:cxn ang="0">
                <a:pos x="1413" y="1536"/>
              </a:cxn>
              <a:cxn ang="0">
                <a:pos x="1586" y="1421"/>
              </a:cxn>
              <a:cxn ang="0">
                <a:pos x="1858" y="1370"/>
              </a:cxn>
              <a:cxn ang="0">
                <a:pos x="2013" y="1147"/>
              </a:cxn>
              <a:cxn ang="0">
                <a:pos x="1833" y="924"/>
              </a:cxn>
              <a:cxn ang="0">
                <a:pos x="1882" y="787"/>
              </a:cxn>
              <a:cxn ang="0">
                <a:pos x="1767" y="606"/>
              </a:cxn>
            </a:cxnLst>
            <a:rect l="0" t="0" r="r" b="b"/>
            <a:pathLst>
              <a:path w="2021" h="2124">
                <a:moveTo>
                  <a:pt x="1767" y="606"/>
                </a:moveTo>
                <a:cubicBezTo>
                  <a:pt x="1657" y="515"/>
                  <a:pt x="1589" y="424"/>
                  <a:pt x="1495" y="333"/>
                </a:cubicBezTo>
                <a:cubicBezTo>
                  <a:pt x="1407" y="246"/>
                  <a:pt x="1341" y="142"/>
                  <a:pt x="1240" y="66"/>
                </a:cubicBezTo>
                <a:cubicBezTo>
                  <a:pt x="1154" y="1"/>
                  <a:pt x="1026" y="0"/>
                  <a:pt x="920" y="23"/>
                </a:cubicBezTo>
                <a:cubicBezTo>
                  <a:pt x="803" y="48"/>
                  <a:pt x="800" y="172"/>
                  <a:pt x="796" y="261"/>
                </a:cubicBezTo>
                <a:cubicBezTo>
                  <a:pt x="794" y="339"/>
                  <a:pt x="849" y="455"/>
                  <a:pt x="722" y="484"/>
                </a:cubicBezTo>
                <a:cubicBezTo>
                  <a:pt x="624" y="507"/>
                  <a:pt x="526" y="491"/>
                  <a:pt x="418" y="513"/>
                </a:cubicBezTo>
                <a:cubicBezTo>
                  <a:pt x="283" y="540"/>
                  <a:pt x="202" y="614"/>
                  <a:pt x="114" y="686"/>
                </a:cubicBezTo>
                <a:cubicBezTo>
                  <a:pt x="37" y="748"/>
                  <a:pt x="0" y="856"/>
                  <a:pt x="48" y="931"/>
                </a:cubicBezTo>
                <a:cubicBezTo>
                  <a:pt x="105" y="1020"/>
                  <a:pt x="187" y="1094"/>
                  <a:pt x="212" y="1190"/>
                </a:cubicBezTo>
                <a:cubicBezTo>
                  <a:pt x="237" y="1286"/>
                  <a:pt x="222" y="1377"/>
                  <a:pt x="188" y="1471"/>
                </a:cubicBezTo>
                <a:cubicBezTo>
                  <a:pt x="149" y="1579"/>
                  <a:pt x="137" y="1695"/>
                  <a:pt x="97" y="1803"/>
                </a:cubicBezTo>
                <a:cubicBezTo>
                  <a:pt x="62" y="1899"/>
                  <a:pt x="148" y="2007"/>
                  <a:pt x="262" y="2019"/>
                </a:cubicBezTo>
                <a:cubicBezTo>
                  <a:pt x="376" y="2031"/>
                  <a:pt x="493" y="2025"/>
                  <a:pt x="599" y="1990"/>
                </a:cubicBezTo>
                <a:cubicBezTo>
                  <a:pt x="701" y="1957"/>
                  <a:pt x="852" y="1900"/>
                  <a:pt x="928" y="2019"/>
                </a:cubicBezTo>
                <a:cubicBezTo>
                  <a:pt x="979" y="2100"/>
                  <a:pt x="1102" y="2123"/>
                  <a:pt x="1207" y="2091"/>
                </a:cubicBezTo>
                <a:cubicBezTo>
                  <a:pt x="1341" y="2051"/>
                  <a:pt x="1419" y="1933"/>
                  <a:pt x="1438" y="1825"/>
                </a:cubicBezTo>
                <a:cubicBezTo>
                  <a:pt x="1455" y="1726"/>
                  <a:pt x="1447" y="1629"/>
                  <a:pt x="1413" y="1536"/>
                </a:cubicBezTo>
                <a:cubicBezTo>
                  <a:pt x="1366" y="1404"/>
                  <a:pt x="1523" y="1420"/>
                  <a:pt x="1586" y="1421"/>
                </a:cubicBezTo>
                <a:cubicBezTo>
                  <a:pt x="1683" y="1422"/>
                  <a:pt x="1762" y="1393"/>
                  <a:pt x="1858" y="1370"/>
                </a:cubicBezTo>
                <a:cubicBezTo>
                  <a:pt x="1960" y="1346"/>
                  <a:pt x="2007" y="1234"/>
                  <a:pt x="2013" y="1147"/>
                </a:cubicBezTo>
                <a:cubicBezTo>
                  <a:pt x="2020" y="1055"/>
                  <a:pt x="1774" y="999"/>
                  <a:pt x="1833" y="924"/>
                </a:cubicBezTo>
                <a:cubicBezTo>
                  <a:pt x="1874" y="871"/>
                  <a:pt x="1841" y="839"/>
                  <a:pt x="1882" y="787"/>
                </a:cubicBezTo>
                <a:cubicBezTo>
                  <a:pt x="1931" y="723"/>
                  <a:pt x="1830" y="659"/>
                  <a:pt x="1767" y="606"/>
                </a:cubicBezTo>
              </a:path>
            </a:pathLst>
          </a:cu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03" name="Freeform 39"/>
          <p:cNvSpPr>
            <a:spLocks noChangeArrowheads="1"/>
          </p:cNvSpPr>
          <p:nvPr/>
        </p:nvSpPr>
        <p:spPr bwMode="auto">
          <a:xfrm>
            <a:off x="5807521" y="1492642"/>
            <a:ext cx="450720" cy="534297"/>
          </a:xfrm>
          <a:custGeom>
            <a:avLst/>
            <a:gdLst/>
            <a:ahLst/>
            <a:cxnLst>
              <a:cxn ang="0">
                <a:pos x="1352" y="1494"/>
              </a:cxn>
              <a:cxn ang="0">
                <a:pos x="1307" y="1547"/>
              </a:cxn>
              <a:cxn ang="0">
                <a:pos x="1249" y="1590"/>
              </a:cxn>
              <a:cxn ang="0">
                <a:pos x="1180" y="1620"/>
              </a:cxn>
              <a:cxn ang="0">
                <a:pos x="1120" y="1632"/>
              </a:cxn>
              <a:cxn ang="0">
                <a:pos x="1059" y="1633"/>
              </a:cxn>
              <a:cxn ang="0">
                <a:pos x="1002" y="1621"/>
              </a:cxn>
              <a:cxn ang="0">
                <a:pos x="951" y="1598"/>
              </a:cxn>
              <a:cxn ang="0">
                <a:pos x="911" y="1563"/>
              </a:cxn>
              <a:cxn ang="0">
                <a:pos x="869" y="1511"/>
              </a:cxn>
              <a:cxn ang="0">
                <a:pos x="812" y="1482"/>
              </a:cxn>
              <a:cxn ang="0">
                <a:pos x="746" y="1477"/>
              </a:cxn>
              <a:cxn ang="0">
                <a:pos x="656" y="1493"/>
              </a:cxn>
              <a:cxn ang="0">
                <a:pos x="491" y="1540"/>
              </a:cxn>
              <a:cxn ang="0">
                <a:pos x="364" y="1554"/>
              </a:cxn>
              <a:cxn ang="0">
                <a:pos x="235" y="1548"/>
              </a:cxn>
              <a:cxn ang="0">
                <a:pos x="174" y="1532"/>
              </a:cxn>
              <a:cxn ang="0">
                <a:pos x="123" y="1500"/>
              </a:cxn>
              <a:cxn ang="0">
                <a:pos x="86" y="1456"/>
              </a:cxn>
              <a:cxn ang="0">
                <a:pos x="65" y="1405"/>
              </a:cxn>
              <a:cxn ang="0">
                <a:pos x="65" y="1350"/>
              </a:cxn>
              <a:cxn ang="0">
                <a:pos x="96" y="1250"/>
              </a:cxn>
              <a:cxn ang="0">
                <a:pos x="148" y="1041"/>
              </a:cxn>
              <a:cxn ang="0">
                <a:pos x="183" y="929"/>
              </a:cxn>
              <a:cxn ang="0">
                <a:pos x="197" y="824"/>
              </a:cxn>
              <a:cxn ang="0">
                <a:pos x="189" y="736"/>
              </a:cxn>
              <a:cxn ang="0">
                <a:pos x="173" y="684"/>
              </a:cxn>
              <a:cxn ang="0">
                <a:pos x="137" y="618"/>
              </a:cxn>
              <a:cxn ang="0">
                <a:pos x="43" y="493"/>
              </a:cxn>
              <a:cxn ang="0">
                <a:pos x="7" y="430"/>
              </a:cxn>
              <a:cxn ang="0">
                <a:pos x="0" y="382"/>
              </a:cxn>
              <a:cxn ang="0">
                <a:pos x="7" y="333"/>
              </a:cxn>
              <a:cxn ang="0">
                <a:pos x="28" y="284"/>
              </a:cxn>
              <a:cxn ang="0">
                <a:pos x="60" y="240"/>
              </a:cxn>
              <a:cxn ang="0">
                <a:pos x="153" y="161"/>
              </a:cxn>
              <a:cxn ang="0">
                <a:pos x="259" y="90"/>
              </a:cxn>
              <a:cxn ang="0">
                <a:pos x="366" y="48"/>
              </a:cxn>
              <a:cxn ang="0">
                <a:pos x="470" y="31"/>
              </a:cxn>
              <a:cxn ang="0">
                <a:pos x="658" y="20"/>
              </a:cxn>
              <a:cxn ang="0">
                <a:pos x="726" y="3"/>
              </a:cxn>
              <a:cxn ang="0">
                <a:pos x="691" y="33"/>
              </a:cxn>
              <a:cxn ang="0">
                <a:pos x="764" y="111"/>
              </a:cxn>
              <a:cxn ang="0">
                <a:pos x="779" y="293"/>
              </a:cxn>
              <a:cxn ang="0">
                <a:pos x="775" y="391"/>
              </a:cxn>
              <a:cxn ang="0">
                <a:pos x="733" y="835"/>
              </a:cxn>
              <a:cxn ang="0">
                <a:pos x="758" y="1018"/>
              </a:cxn>
              <a:cxn ang="0">
                <a:pos x="803" y="1109"/>
              </a:cxn>
              <a:cxn ang="0">
                <a:pos x="911" y="1212"/>
              </a:cxn>
              <a:cxn ang="0">
                <a:pos x="1380" y="1448"/>
              </a:cxn>
            </a:cxnLst>
            <a:rect l="0" t="0" r="r" b="b"/>
            <a:pathLst>
              <a:path w="1381" h="1635">
                <a:moveTo>
                  <a:pt x="1376" y="1455"/>
                </a:moveTo>
                <a:lnTo>
                  <a:pt x="1365" y="1475"/>
                </a:lnTo>
                <a:lnTo>
                  <a:pt x="1352" y="1494"/>
                </a:lnTo>
                <a:lnTo>
                  <a:pt x="1339" y="1513"/>
                </a:lnTo>
                <a:lnTo>
                  <a:pt x="1323" y="1530"/>
                </a:lnTo>
                <a:lnTo>
                  <a:pt x="1307" y="1547"/>
                </a:lnTo>
                <a:lnTo>
                  <a:pt x="1289" y="1562"/>
                </a:lnTo>
                <a:lnTo>
                  <a:pt x="1270" y="1577"/>
                </a:lnTo>
                <a:lnTo>
                  <a:pt x="1249" y="1590"/>
                </a:lnTo>
                <a:lnTo>
                  <a:pt x="1228" y="1602"/>
                </a:lnTo>
                <a:lnTo>
                  <a:pt x="1204" y="1612"/>
                </a:lnTo>
                <a:lnTo>
                  <a:pt x="1180" y="1620"/>
                </a:lnTo>
                <a:lnTo>
                  <a:pt x="1160" y="1625"/>
                </a:lnTo>
                <a:lnTo>
                  <a:pt x="1140" y="1629"/>
                </a:lnTo>
                <a:lnTo>
                  <a:pt x="1120" y="1632"/>
                </a:lnTo>
                <a:lnTo>
                  <a:pt x="1099" y="1634"/>
                </a:lnTo>
                <a:lnTo>
                  <a:pt x="1079" y="1634"/>
                </a:lnTo>
                <a:lnTo>
                  <a:pt x="1059" y="1633"/>
                </a:lnTo>
                <a:lnTo>
                  <a:pt x="1039" y="1630"/>
                </a:lnTo>
                <a:lnTo>
                  <a:pt x="1020" y="1626"/>
                </a:lnTo>
                <a:lnTo>
                  <a:pt x="1002" y="1621"/>
                </a:lnTo>
                <a:lnTo>
                  <a:pt x="984" y="1615"/>
                </a:lnTo>
                <a:lnTo>
                  <a:pt x="967" y="1607"/>
                </a:lnTo>
                <a:lnTo>
                  <a:pt x="951" y="1598"/>
                </a:lnTo>
                <a:lnTo>
                  <a:pt x="937" y="1587"/>
                </a:lnTo>
                <a:lnTo>
                  <a:pt x="923" y="1576"/>
                </a:lnTo>
                <a:lnTo>
                  <a:pt x="911" y="1563"/>
                </a:lnTo>
                <a:lnTo>
                  <a:pt x="901" y="1548"/>
                </a:lnTo>
                <a:lnTo>
                  <a:pt x="886" y="1528"/>
                </a:lnTo>
                <a:lnTo>
                  <a:pt x="869" y="1511"/>
                </a:lnTo>
                <a:lnTo>
                  <a:pt x="851" y="1498"/>
                </a:lnTo>
                <a:lnTo>
                  <a:pt x="832" y="1489"/>
                </a:lnTo>
                <a:lnTo>
                  <a:pt x="812" y="1482"/>
                </a:lnTo>
                <a:lnTo>
                  <a:pt x="790" y="1478"/>
                </a:lnTo>
                <a:lnTo>
                  <a:pt x="769" y="1476"/>
                </a:lnTo>
                <a:lnTo>
                  <a:pt x="746" y="1477"/>
                </a:lnTo>
                <a:lnTo>
                  <a:pt x="724" y="1479"/>
                </a:lnTo>
                <a:lnTo>
                  <a:pt x="701" y="1482"/>
                </a:lnTo>
                <a:lnTo>
                  <a:pt x="656" y="1493"/>
                </a:lnTo>
                <a:lnTo>
                  <a:pt x="572" y="1519"/>
                </a:lnTo>
                <a:lnTo>
                  <a:pt x="532" y="1531"/>
                </a:lnTo>
                <a:lnTo>
                  <a:pt x="491" y="1540"/>
                </a:lnTo>
                <a:lnTo>
                  <a:pt x="449" y="1547"/>
                </a:lnTo>
                <a:lnTo>
                  <a:pt x="407" y="1552"/>
                </a:lnTo>
                <a:lnTo>
                  <a:pt x="364" y="1554"/>
                </a:lnTo>
                <a:lnTo>
                  <a:pt x="321" y="1554"/>
                </a:lnTo>
                <a:lnTo>
                  <a:pt x="278" y="1552"/>
                </a:lnTo>
                <a:lnTo>
                  <a:pt x="235" y="1548"/>
                </a:lnTo>
                <a:lnTo>
                  <a:pt x="214" y="1545"/>
                </a:lnTo>
                <a:lnTo>
                  <a:pt x="194" y="1539"/>
                </a:lnTo>
                <a:lnTo>
                  <a:pt x="174" y="1532"/>
                </a:lnTo>
                <a:lnTo>
                  <a:pt x="156" y="1523"/>
                </a:lnTo>
                <a:lnTo>
                  <a:pt x="139" y="1512"/>
                </a:lnTo>
                <a:lnTo>
                  <a:pt x="123" y="1500"/>
                </a:lnTo>
                <a:lnTo>
                  <a:pt x="109" y="1486"/>
                </a:lnTo>
                <a:lnTo>
                  <a:pt x="97" y="1472"/>
                </a:lnTo>
                <a:lnTo>
                  <a:pt x="86" y="1456"/>
                </a:lnTo>
                <a:lnTo>
                  <a:pt x="77" y="1439"/>
                </a:lnTo>
                <a:lnTo>
                  <a:pt x="70" y="1422"/>
                </a:lnTo>
                <a:lnTo>
                  <a:pt x="65" y="1405"/>
                </a:lnTo>
                <a:lnTo>
                  <a:pt x="62" y="1387"/>
                </a:lnTo>
                <a:lnTo>
                  <a:pt x="62" y="1368"/>
                </a:lnTo>
                <a:lnTo>
                  <a:pt x="65" y="1350"/>
                </a:lnTo>
                <a:lnTo>
                  <a:pt x="70" y="1332"/>
                </a:lnTo>
                <a:lnTo>
                  <a:pt x="84" y="1291"/>
                </a:lnTo>
                <a:lnTo>
                  <a:pt x="96" y="1250"/>
                </a:lnTo>
                <a:lnTo>
                  <a:pt x="116" y="1166"/>
                </a:lnTo>
                <a:lnTo>
                  <a:pt x="136" y="1082"/>
                </a:lnTo>
                <a:lnTo>
                  <a:pt x="148" y="1041"/>
                </a:lnTo>
                <a:lnTo>
                  <a:pt x="161" y="1000"/>
                </a:lnTo>
                <a:lnTo>
                  <a:pt x="173" y="965"/>
                </a:lnTo>
                <a:lnTo>
                  <a:pt x="183" y="929"/>
                </a:lnTo>
                <a:lnTo>
                  <a:pt x="190" y="894"/>
                </a:lnTo>
                <a:lnTo>
                  <a:pt x="195" y="859"/>
                </a:lnTo>
                <a:lnTo>
                  <a:pt x="197" y="824"/>
                </a:lnTo>
                <a:lnTo>
                  <a:pt x="197" y="789"/>
                </a:lnTo>
                <a:lnTo>
                  <a:pt x="193" y="754"/>
                </a:lnTo>
                <a:lnTo>
                  <a:pt x="189" y="736"/>
                </a:lnTo>
                <a:lnTo>
                  <a:pt x="185" y="719"/>
                </a:lnTo>
                <a:lnTo>
                  <a:pt x="180" y="701"/>
                </a:lnTo>
                <a:lnTo>
                  <a:pt x="173" y="684"/>
                </a:lnTo>
                <a:lnTo>
                  <a:pt x="165" y="667"/>
                </a:lnTo>
                <a:lnTo>
                  <a:pt x="157" y="651"/>
                </a:lnTo>
                <a:lnTo>
                  <a:pt x="137" y="618"/>
                </a:lnTo>
                <a:lnTo>
                  <a:pt x="115" y="587"/>
                </a:lnTo>
                <a:lnTo>
                  <a:pt x="67" y="525"/>
                </a:lnTo>
                <a:lnTo>
                  <a:pt x="43" y="493"/>
                </a:lnTo>
                <a:lnTo>
                  <a:pt x="21" y="460"/>
                </a:lnTo>
                <a:lnTo>
                  <a:pt x="13" y="446"/>
                </a:lnTo>
                <a:lnTo>
                  <a:pt x="7" y="430"/>
                </a:lnTo>
                <a:lnTo>
                  <a:pt x="3" y="415"/>
                </a:lnTo>
                <a:lnTo>
                  <a:pt x="0" y="399"/>
                </a:lnTo>
                <a:lnTo>
                  <a:pt x="0" y="382"/>
                </a:lnTo>
                <a:lnTo>
                  <a:pt x="0" y="366"/>
                </a:lnTo>
                <a:lnTo>
                  <a:pt x="3" y="349"/>
                </a:lnTo>
                <a:lnTo>
                  <a:pt x="7" y="333"/>
                </a:lnTo>
                <a:lnTo>
                  <a:pt x="13" y="316"/>
                </a:lnTo>
                <a:lnTo>
                  <a:pt x="20" y="300"/>
                </a:lnTo>
                <a:lnTo>
                  <a:pt x="28" y="284"/>
                </a:lnTo>
                <a:lnTo>
                  <a:pt x="37" y="269"/>
                </a:lnTo>
                <a:lnTo>
                  <a:pt x="48" y="254"/>
                </a:lnTo>
                <a:lnTo>
                  <a:pt x="60" y="240"/>
                </a:lnTo>
                <a:lnTo>
                  <a:pt x="73" y="227"/>
                </a:lnTo>
                <a:lnTo>
                  <a:pt x="87" y="215"/>
                </a:lnTo>
                <a:lnTo>
                  <a:pt x="153" y="161"/>
                </a:lnTo>
                <a:lnTo>
                  <a:pt x="186" y="136"/>
                </a:lnTo>
                <a:lnTo>
                  <a:pt x="221" y="112"/>
                </a:lnTo>
                <a:lnTo>
                  <a:pt x="259" y="90"/>
                </a:lnTo>
                <a:lnTo>
                  <a:pt x="299" y="70"/>
                </a:lnTo>
                <a:lnTo>
                  <a:pt x="343" y="54"/>
                </a:lnTo>
                <a:lnTo>
                  <a:pt x="366" y="48"/>
                </a:lnTo>
                <a:lnTo>
                  <a:pt x="391" y="42"/>
                </a:lnTo>
                <a:lnTo>
                  <a:pt x="431" y="35"/>
                </a:lnTo>
                <a:lnTo>
                  <a:pt x="470" y="31"/>
                </a:lnTo>
                <a:lnTo>
                  <a:pt x="547" y="28"/>
                </a:lnTo>
                <a:lnTo>
                  <a:pt x="621" y="24"/>
                </a:lnTo>
                <a:lnTo>
                  <a:pt x="658" y="20"/>
                </a:lnTo>
                <a:lnTo>
                  <a:pt x="695" y="13"/>
                </a:lnTo>
                <a:lnTo>
                  <a:pt x="717" y="7"/>
                </a:lnTo>
                <a:lnTo>
                  <a:pt x="726" y="3"/>
                </a:lnTo>
                <a:lnTo>
                  <a:pt x="732" y="0"/>
                </a:lnTo>
                <a:lnTo>
                  <a:pt x="738" y="14"/>
                </a:lnTo>
                <a:lnTo>
                  <a:pt x="691" y="33"/>
                </a:lnTo>
                <a:lnTo>
                  <a:pt x="740" y="20"/>
                </a:lnTo>
                <a:lnTo>
                  <a:pt x="763" y="104"/>
                </a:lnTo>
                <a:lnTo>
                  <a:pt x="764" y="111"/>
                </a:lnTo>
                <a:lnTo>
                  <a:pt x="776" y="198"/>
                </a:lnTo>
                <a:lnTo>
                  <a:pt x="777" y="204"/>
                </a:lnTo>
                <a:lnTo>
                  <a:pt x="779" y="293"/>
                </a:lnTo>
                <a:lnTo>
                  <a:pt x="779" y="297"/>
                </a:lnTo>
                <a:lnTo>
                  <a:pt x="775" y="388"/>
                </a:lnTo>
                <a:lnTo>
                  <a:pt x="775" y="391"/>
                </a:lnTo>
                <a:lnTo>
                  <a:pt x="755" y="574"/>
                </a:lnTo>
                <a:lnTo>
                  <a:pt x="737" y="752"/>
                </a:lnTo>
                <a:lnTo>
                  <a:pt x="733" y="835"/>
                </a:lnTo>
                <a:lnTo>
                  <a:pt x="737" y="912"/>
                </a:lnTo>
                <a:lnTo>
                  <a:pt x="748" y="985"/>
                </a:lnTo>
                <a:lnTo>
                  <a:pt x="758" y="1018"/>
                </a:lnTo>
                <a:lnTo>
                  <a:pt x="770" y="1050"/>
                </a:lnTo>
                <a:lnTo>
                  <a:pt x="785" y="1080"/>
                </a:lnTo>
                <a:lnTo>
                  <a:pt x="803" y="1109"/>
                </a:lnTo>
                <a:lnTo>
                  <a:pt x="824" y="1136"/>
                </a:lnTo>
                <a:lnTo>
                  <a:pt x="849" y="1162"/>
                </a:lnTo>
                <a:lnTo>
                  <a:pt x="911" y="1212"/>
                </a:lnTo>
                <a:lnTo>
                  <a:pt x="982" y="1257"/>
                </a:lnTo>
                <a:lnTo>
                  <a:pt x="1149" y="1342"/>
                </a:lnTo>
                <a:lnTo>
                  <a:pt x="1380" y="1448"/>
                </a:lnTo>
                <a:lnTo>
                  <a:pt x="1376" y="1455"/>
                </a:lnTo>
              </a:path>
            </a:pathLst>
          </a:custGeom>
          <a:solidFill>
            <a:srgbClr val="EB613D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04" name="Oval 40"/>
          <p:cNvSpPr>
            <a:spLocks noChangeArrowheads="1"/>
          </p:cNvSpPr>
          <p:nvPr/>
        </p:nvSpPr>
        <p:spPr bwMode="auto">
          <a:xfrm>
            <a:off x="6566401" y="3049446"/>
            <a:ext cx="102240" cy="102250"/>
          </a:xfrm>
          <a:prstGeom prst="ellipse">
            <a:avLst/>
          </a:prstGeom>
          <a:solidFill>
            <a:srgbClr val="EB613D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05" name="Freeform 41"/>
          <p:cNvSpPr>
            <a:spLocks noChangeArrowheads="1"/>
          </p:cNvSpPr>
          <p:nvPr/>
        </p:nvSpPr>
        <p:spPr bwMode="auto">
          <a:xfrm>
            <a:off x="6456960" y="2718211"/>
            <a:ext cx="452160" cy="529976"/>
          </a:xfrm>
          <a:custGeom>
            <a:avLst/>
            <a:gdLst/>
            <a:ahLst/>
            <a:cxnLst>
              <a:cxn ang="0">
                <a:pos x="1204" y="1599"/>
              </a:cxn>
              <a:cxn ang="0">
                <a:pos x="1120" y="1619"/>
              </a:cxn>
              <a:cxn ang="0">
                <a:pos x="1039" y="1617"/>
              </a:cxn>
              <a:cxn ang="0">
                <a:pos x="967" y="1594"/>
              </a:cxn>
              <a:cxn ang="0">
                <a:pos x="911" y="1550"/>
              </a:cxn>
              <a:cxn ang="0">
                <a:pos x="851" y="1485"/>
              </a:cxn>
              <a:cxn ang="0">
                <a:pos x="769" y="1463"/>
              </a:cxn>
              <a:cxn ang="0">
                <a:pos x="656" y="1480"/>
              </a:cxn>
              <a:cxn ang="0">
                <a:pos x="449" y="1534"/>
              </a:cxn>
              <a:cxn ang="0">
                <a:pos x="278" y="1539"/>
              </a:cxn>
              <a:cxn ang="0">
                <a:pos x="174" y="1519"/>
              </a:cxn>
              <a:cxn ang="0">
                <a:pos x="109" y="1473"/>
              </a:cxn>
              <a:cxn ang="0">
                <a:pos x="70" y="1409"/>
              </a:cxn>
              <a:cxn ang="0">
                <a:pos x="65" y="1337"/>
              </a:cxn>
              <a:cxn ang="0">
                <a:pos x="116" y="1153"/>
              </a:cxn>
              <a:cxn ang="0">
                <a:pos x="173" y="952"/>
              </a:cxn>
              <a:cxn ang="0">
                <a:pos x="197" y="811"/>
              </a:cxn>
              <a:cxn ang="0">
                <a:pos x="185" y="706"/>
              </a:cxn>
              <a:cxn ang="0">
                <a:pos x="157" y="638"/>
              </a:cxn>
              <a:cxn ang="0">
                <a:pos x="43" y="480"/>
              </a:cxn>
              <a:cxn ang="0">
                <a:pos x="3" y="402"/>
              </a:cxn>
              <a:cxn ang="0">
                <a:pos x="3" y="336"/>
              </a:cxn>
              <a:cxn ang="0">
                <a:pos x="28" y="271"/>
              </a:cxn>
              <a:cxn ang="0">
                <a:pos x="73" y="214"/>
              </a:cxn>
              <a:cxn ang="0">
                <a:pos x="221" y="99"/>
              </a:cxn>
              <a:cxn ang="0">
                <a:pos x="366" y="35"/>
              </a:cxn>
              <a:cxn ang="0">
                <a:pos x="547" y="15"/>
              </a:cxn>
              <a:cxn ang="0">
                <a:pos x="698" y="18"/>
              </a:cxn>
              <a:cxn ang="0">
                <a:pos x="770" y="91"/>
              </a:cxn>
              <a:cxn ang="0">
                <a:pos x="771" y="95"/>
              </a:cxn>
              <a:cxn ang="0">
                <a:pos x="783" y="186"/>
              </a:cxn>
              <a:cxn ang="0">
                <a:pos x="784" y="189"/>
              </a:cxn>
              <a:cxn ang="0">
                <a:pos x="785" y="255"/>
              </a:cxn>
              <a:cxn ang="0">
                <a:pos x="786" y="282"/>
              </a:cxn>
              <a:cxn ang="0">
                <a:pos x="744" y="737"/>
              </a:cxn>
              <a:cxn ang="0">
                <a:pos x="746" y="906"/>
              </a:cxn>
              <a:cxn ang="0">
                <a:pos x="752" y="951"/>
              </a:cxn>
              <a:cxn ang="0">
                <a:pos x="758" y="977"/>
              </a:cxn>
              <a:cxn ang="0">
                <a:pos x="761" y="988"/>
              </a:cxn>
              <a:cxn ang="0">
                <a:pos x="762" y="993"/>
              </a:cxn>
              <a:cxn ang="0">
                <a:pos x="763" y="998"/>
              </a:cxn>
              <a:cxn ang="0">
                <a:pos x="765" y="1003"/>
              </a:cxn>
              <a:cxn ang="0">
                <a:pos x="772" y="1022"/>
              </a:cxn>
              <a:cxn ang="0">
                <a:pos x="777" y="1035"/>
              </a:cxn>
              <a:cxn ang="0">
                <a:pos x="797" y="1073"/>
              </a:cxn>
              <a:cxn ang="0">
                <a:pos x="803" y="1081"/>
              </a:cxn>
              <a:cxn ang="0">
                <a:pos x="805" y="1084"/>
              </a:cxn>
              <a:cxn ang="0">
                <a:pos x="856" y="1147"/>
              </a:cxn>
              <a:cxn ang="0">
                <a:pos x="1382" y="1431"/>
              </a:cxn>
            </a:cxnLst>
            <a:rect l="0" t="0" r="r" b="b"/>
            <a:pathLst>
              <a:path w="1383" h="1622">
                <a:moveTo>
                  <a:pt x="1270" y="1564"/>
                </a:moveTo>
                <a:lnTo>
                  <a:pt x="1249" y="1577"/>
                </a:lnTo>
                <a:lnTo>
                  <a:pt x="1228" y="1589"/>
                </a:lnTo>
                <a:lnTo>
                  <a:pt x="1204" y="1599"/>
                </a:lnTo>
                <a:lnTo>
                  <a:pt x="1180" y="1607"/>
                </a:lnTo>
                <a:lnTo>
                  <a:pt x="1160" y="1612"/>
                </a:lnTo>
                <a:lnTo>
                  <a:pt x="1140" y="1616"/>
                </a:lnTo>
                <a:lnTo>
                  <a:pt x="1120" y="1619"/>
                </a:lnTo>
                <a:lnTo>
                  <a:pt x="1099" y="1621"/>
                </a:lnTo>
                <a:lnTo>
                  <a:pt x="1079" y="1621"/>
                </a:lnTo>
                <a:lnTo>
                  <a:pt x="1059" y="1620"/>
                </a:lnTo>
                <a:lnTo>
                  <a:pt x="1039" y="1617"/>
                </a:lnTo>
                <a:lnTo>
                  <a:pt x="1020" y="1613"/>
                </a:lnTo>
                <a:lnTo>
                  <a:pt x="1002" y="1608"/>
                </a:lnTo>
                <a:lnTo>
                  <a:pt x="984" y="1602"/>
                </a:lnTo>
                <a:lnTo>
                  <a:pt x="967" y="1594"/>
                </a:lnTo>
                <a:lnTo>
                  <a:pt x="951" y="1585"/>
                </a:lnTo>
                <a:lnTo>
                  <a:pt x="937" y="1574"/>
                </a:lnTo>
                <a:lnTo>
                  <a:pt x="923" y="1563"/>
                </a:lnTo>
                <a:lnTo>
                  <a:pt x="911" y="1550"/>
                </a:lnTo>
                <a:lnTo>
                  <a:pt x="901" y="1535"/>
                </a:lnTo>
                <a:lnTo>
                  <a:pt x="886" y="1515"/>
                </a:lnTo>
                <a:lnTo>
                  <a:pt x="869" y="1498"/>
                </a:lnTo>
                <a:lnTo>
                  <a:pt x="851" y="1485"/>
                </a:lnTo>
                <a:lnTo>
                  <a:pt x="832" y="1476"/>
                </a:lnTo>
                <a:lnTo>
                  <a:pt x="812" y="1469"/>
                </a:lnTo>
                <a:lnTo>
                  <a:pt x="790" y="1465"/>
                </a:lnTo>
                <a:lnTo>
                  <a:pt x="769" y="1463"/>
                </a:lnTo>
                <a:lnTo>
                  <a:pt x="746" y="1464"/>
                </a:lnTo>
                <a:lnTo>
                  <a:pt x="724" y="1466"/>
                </a:lnTo>
                <a:lnTo>
                  <a:pt x="701" y="1469"/>
                </a:lnTo>
                <a:lnTo>
                  <a:pt x="656" y="1480"/>
                </a:lnTo>
                <a:lnTo>
                  <a:pt x="572" y="1506"/>
                </a:lnTo>
                <a:lnTo>
                  <a:pt x="532" y="1518"/>
                </a:lnTo>
                <a:lnTo>
                  <a:pt x="491" y="1527"/>
                </a:lnTo>
                <a:lnTo>
                  <a:pt x="449" y="1534"/>
                </a:lnTo>
                <a:lnTo>
                  <a:pt x="407" y="1539"/>
                </a:lnTo>
                <a:lnTo>
                  <a:pt x="364" y="1541"/>
                </a:lnTo>
                <a:lnTo>
                  <a:pt x="321" y="1541"/>
                </a:lnTo>
                <a:lnTo>
                  <a:pt x="278" y="1539"/>
                </a:lnTo>
                <a:lnTo>
                  <a:pt x="235" y="1535"/>
                </a:lnTo>
                <a:lnTo>
                  <a:pt x="214" y="1532"/>
                </a:lnTo>
                <a:lnTo>
                  <a:pt x="194" y="1526"/>
                </a:lnTo>
                <a:lnTo>
                  <a:pt x="174" y="1519"/>
                </a:lnTo>
                <a:lnTo>
                  <a:pt x="156" y="1510"/>
                </a:lnTo>
                <a:lnTo>
                  <a:pt x="139" y="1499"/>
                </a:lnTo>
                <a:lnTo>
                  <a:pt x="123" y="1487"/>
                </a:lnTo>
                <a:lnTo>
                  <a:pt x="109" y="1473"/>
                </a:lnTo>
                <a:lnTo>
                  <a:pt x="97" y="1459"/>
                </a:lnTo>
                <a:lnTo>
                  <a:pt x="86" y="1443"/>
                </a:lnTo>
                <a:lnTo>
                  <a:pt x="77" y="1426"/>
                </a:lnTo>
                <a:lnTo>
                  <a:pt x="70" y="1409"/>
                </a:lnTo>
                <a:lnTo>
                  <a:pt x="65" y="1392"/>
                </a:lnTo>
                <a:lnTo>
                  <a:pt x="62" y="1374"/>
                </a:lnTo>
                <a:lnTo>
                  <a:pt x="62" y="1355"/>
                </a:lnTo>
                <a:lnTo>
                  <a:pt x="65" y="1337"/>
                </a:lnTo>
                <a:lnTo>
                  <a:pt x="70" y="1319"/>
                </a:lnTo>
                <a:lnTo>
                  <a:pt x="84" y="1278"/>
                </a:lnTo>
                <a:lnTo>
                  <a:pt x="96" y="1237"/>
                </a:lnTo>
                <a:lnTo>
                  <a:pt x="116" y="1153"/>
                </a:lnTo>
                <a:lnTo>
                  <a:pt x="136" y="1069"/>
                </a:lnTo>
                <a:lnTo>
                  <a:pt x="148" y="1028"/>
                </a:lnTo>
                <a:lnTo>
                  <a:pt x="161" y="987"/>
                </a:lnTo>
                <a:lnTo>
                  <a:pt x="173" y="952"/>
                </a:lnTo>
                <a:lnTo>
                  <a:pt x="183" y="916"/>
                </a:lnTo>
                <a:lnTo>
                  <a:pt x="190" y="881"/>
                </a:lnTo>
                <a:lnTo>
                  <a:pt x="195" y="846"/>
                </a:lnTo>
                <a:lnTo>
                  <a:pt x="197" y="811"/>
                </a:lnTo>
                <a:lnTo>
                  <a:pt x="197" y="776"/>
                </a:lnTo>
                <a:lnTo>
                  <a:pt x="193" y="741"/>
                </a:lnTo>
                <a:lnTo>
                  <a:pt x="189" y="723"/>
                </a:lnTo>
                <a:lnTo>
                  <a:pt x="185" y="706"/>
                </a:lnTo>
                <a:lnTo>
                  <a:pt x="180" y="688"/>
                </a:lnTo>
                <a:lnTo>
                  <a:pt x="173" y="671"/>
                </a:lnTo>
                <a:lnTo>
                  <a:pt x="165" y="654"/>
                </a:lnTo>
                <a:lnTo>
                  <a:pt x="157" y="638"/>
                </a:lnTo>
                <a:lnTo>
                  <a:pt x="137" y="605"/>
                </a:lnTo>
                <a:lnTo>
                  <a:pt x="115" y="574"/>
                </a:lnTo>
                <a:lnTo>
                  <a:pt x="67" y="512"/>
                </a:lnTo>
                <a:lnTo>
                  <a:pt x="43" y="480"/>
                </a:lnTo>
                <a:lnTo>
                  <a:pt x="21" y="447"/>
                </a:lnTo>
                <a:lnTo>
                  <a:pt x="13" y="433"/>
                </a:lnTo>
                <a:lnTo>
                  <a:pt x="7" y="417"/>
                </a:lnTo>
                <a:lnTo>
                  <a:pt x="3" y="402"/>
                </a:lnTo>
                <a:lnTo>
                  <a:pt x="0" y="386"/>
                </a:lnTo>
                <a:lnTo>
                  <a:pt x="0" y="369"/>
                </a:lnTo>
                <a:lnTo>
                  <a:pt x="0" y="353"/>
                </a:lnTo>
                <a:lnTo>
                  <a:pt x="3" y="336"/>
                </a:lnTo>
                <a:lnTo>
                  <a:pt x="7" y="320"/>
                </a:lnTo>
                <a:lnTo>
                  <a:pt x="13" y="303"/>
                </a:lnTo>
                <a:lnTo>
                  <a:pt x="20" y="287"/>
                </a:lnTo>
                <a:lnTo>
                  <a:pt x="28" y="271"/>
                </a:lnTo>
                <a:lnTo>
                  <a:pt x="37" y="256"/>
                </a:lnTo>
                <a:lnTo>
                  <a:pt x="48" y="241"/>
                </a:lnTo>
                <a:lnTo>
                  <a:pt x="60" y="227"/>
                </a:lnTo>
                <a:lnTo>
                  <a:pt x="73" y="214"/>
                </a:lnTo>
                <a:lnTo>
                  <a:pt x="87" y="202"/>
                </a:lnTo>
                <a:lnTo>
                  <a:pt x="153" y="148"/>
                </a:lnTo>
                <a:lnTo>
                  <a:pt x="186" y="123"/>
                </a:lnTo>
                <a:lnTo>
                  <a:pt x="221" y="99"/>
                </a:lnTo>
                <a:lnTo>
                  <a:pt x="259" y="77"/>
                </a:lnTo>
                <a:lnTo>
                  <a:pt x="299" y="57"/>
                </a:lnTo>
                <a:lnTo>
                  <a:pt x="343" y="41"/>
                </a:lnTo>
                <a:lnTo>
                  <a:pt x="366" y="35"/>
                </a:lnTo>
                <a:lnTo>
                  <a:pt x="391" y="29"/>
                </a:lnTo>
                <a:lnTo>
                  <a:pt x="431" y="22"/>
                </a:lnTo>
                <a:lnTo>
                  <a:pt x="470" y="18"/>
                </a:lnTo>
                <a:lnTo>
                  <a:pt x="547" y="15"/>
                </a:lnTo>
                <a:lnTo>
                  <a:pt x="621" y="11"/>
                </a:lnTo>
                <a:lnTo>
                  <a:pt x="658" y="7"/>
                </a:lnTo>
                <a:lnTo>
                  <a:pt x="695" y="0"/>
                </a:lnTo>
                <a:lnTo>
                  <a:pt x="698" y="18"/>
                </a:lnTo>
                <a:lnTo>
                  <a:pt x="758" y="47"/>
                </a:lnTo>
                <a:lnTo>
                  <a:pt x="764" y="68"/>
                </a:lnTo>
                <a:lnTo>
                  <a:pt x="770" y="89"/>
                </a:lnTo>
                <a:lnTo>
                  <a:pt x="770" y="91"/>
                </a:lnTo>
                <a:lnTo>
                  <a:pt x="770" y="92"/>
                </a:lnTo>
                <a:lnTo>
                  <a:pt x="770" y="93"/>
                </a:lnTo>
                <a:lnTo>
                  <a:pt x="770" y="94"/>
                </a:lnTo>
                <a:lnTo>
                  <a:pt x="771" y="95"/>
                </a:lnTo>
                <a:lnTo>
                  <a:pt x="771" y="96"/>
                </a:lnTo>
                <a:lnTo>
                  <a:pt x="783" y="183"/>
                </a:lnTo>
                <a:lnTo>
                  <a:pt x="783" y="185"/>
                </a:lnTo>
                <a:lnTo>
                  <a:pt x="783" y="186"/>
                </a:lnTo>
                <a:lnTo>
                  <a:pt x="783" y="187"/>
                </a:lnTo>
                <a:lnTo>
                  <a:pt x="783" y="188"/>
                </a:lnTo>
                <a:lnTo>
                  <a:pt x="784" y="188"/>
                </a:lnTo>
                <a:lnTo>
                  <a:pt x="784" y="189"/>
                </a:lnTo>
                <a:lnTo>
                  <a:pt x="784" y="233"/>
                </a:lnTo>
                <a:lnTo>
                  <a:pt x="785" y="239"/>
                </a:lnTo>
                <a:lnTo>
                  <a:pt x="785" y="244"/>
                </a:lnTo>
                <a:lnTo>
                  <a:pt x="785" y="255"/>
                </a:lnTo>
                <a:lnTo>
                  <a:pt x="786" y="261"/>
                </a:lnTo>
                <a:lnTo>
                  <a:pt x="786" y="267"/>
                </a:lnTo>
                <a:lnTo>
                  <a:pt x="786" y="278"/>
                </a:lnTo>
                <a:lnTo>
                  <a:pt x="786" y="282"/>
                </a:lnTo>
                <a:lnTo>
                  <a:pt x="782" y="373"/>
                </a:lnTo>
                <a:lnTo>
                  <a:pt x="782" y="376"/>
                </a:lnTo>
                <a:lnTo>
                  <a:pt x="762" y="559"/>
                </a:lnTo>
                <a:lnTo>
                  <a:pt x="744" y="737"/>
                </a:lnTo>
                <a:lnTo>
                  <a:pt x="740" y="820"/>
                </a:lnTo>
                <a:lnTo>
                  <a:pt x="744" y="897"/>
                </a:lnTo>
                <a:lnTo>
                  <a:pt x="745" y="902"/>
                </a:lnTo>
                <a:lnTo>
                  <a:pt x="746" y="906"/>
                </a:lnTo>
                <a:lnTo>
                  <a:pt x="747" y="915"/>
                </a:lnTo>
                <a:lnTo>
                  <a:pt x="748" y="924"/>
                </a:lnTo>
                <a:lnTo>
                  <a:pt x="749" y="933"/>
                </a:lnTo>
                <a:lnTo>
                  <a:pt x="752" y="951"/>
                </a:lnTo>
                <a:lnTo>
                  <a:pt x="755" y="970"/>
                </a:lnTo>
                <a:lnTo>
                  <a:pt x="756" y="973"/>
                </a:lnTo>
                <a:lnTo>
                  <a:pt x="757" y="975"/>
                </a:lnTo>
                <a:lnTo>
                  <a:pt x="758" y="977"/>
                </a:lnTo>
                <a:lnTo>
                  <a:pt x="758" y="979"/>
                </a:lnTo>
                <a:lnTo>
                  <a:pt x="759" y="983"/>
                </a:lnTo>
                <a:lnTo>
                  <a:pt x="760" y="987"/>
                </a:lnTo>
                <a:lnTo>
                  <a:pt x="761" y="988"/>
                </a:lnTo>
                <a:lnTo>
                  <a:pt x="761" y="990"/>
                </a:lnTo>
                <a:lnTo>
                  <a:pt x="762" y="991"/>
                </a:lnTo>
                <a:lnTo>
                  <a:pt x="762" y="992"/>
                </a:lnTo>
                <a:lnTo>
                  <a:pt x="762" y="993"/>
                </a:lnTo>
                <a:lnTo>
                  <a:pt x="762" y="995"/>
                </a:lnTo>
                <a:lnTo>
                  <a:pt x="762" y="996"/>
                </a:lnTo>
                <a:lnTo>
                  <a:pt x="763" y="998"/>
                </a:lnTo>
                <a:lnTo>
                  <a:pt x="763" y="999"/>
                </a:lnTo>
                <a:lnTo>
                  <a:pt x="764" y="1000"/>
                </a:lnTo>
                <a:lnTo>
                  <a:pt x="764" y="1001"/>
                </a:lnTo>
                <a:lnTo>
                  <a:pt x="765" y="1003"/>
                </a:lnTo>
                <a:lnTo>
                  <a:pt x="771" y="1018"/>
                </a:lnTo>
                <a:lnTo>
                  <a:pt x="771" y="1019"/>
                </a:lnTo>
                <a:lnTo>
                  <a:pt x="772" y="1021"/>
                </a:lnTo>
                <a:lnTo>
                  <a:pt x="772" y="1022"/>
                </a:lnTo>
                <a:lnTo>
                  <a:pt x="773" y="1023"/>
                </a:lnTo>
                <a:lnTo>
                  <a:pt x="773" y="1024"/>
                </a:lnTo>
                <a:lnTo>
                  <a:pt x="774" y="1026"/>
                </a:lnTo>
                <a:lnTo>
                  <a:pt x="777" y="1035"/>
                </a:lnTo>
                <a:lnTo>
                  <a:pt x="792" y="1065"/>
                </a:lnTo>
                <a:lnTo>
                  <a:pt x="793" y="1067"/>
                </a:lnTo>
                <a:lnTo>
                  <a:pt x="794" y="1069"/>
                </a:lnTo>
                <a:lnTo>
                  <a:pt x="797" y="1073"/>
                </a:lnTo>
                <a:lnTo>
                  <a:pt x="799" y="1076"/>
                </a:lnTo>
                <a:lnTo>
                  <a:pt x="801" y="1079"/>
                </a:lnTo>
                <a:lnTo>
                  <a:pt x="802" y="1080"/>
                </a:lnTo>
                <a:lnTo>
                  <a:pt x="803" y="1081"/>
                </a:lnTo>
                <a:lnTo>
                  <a:pt x="804" y="1082"/>
                </a:lnTo>
                <a:lnTo>
                  <a:pt x="804" y="1083"/>
                </a:lnTo>
                <a:lnTo>
                  <a:pt x="805" y="1084"/>
                </a:lnTo>
                <a:lnTo>
                  <a:pt x="806" y="1086"/>
                </a:lnTo>
                <a:lnTo>
                  <a:pt x="810" y="1094"/>
                </a:lnTo>
                <a:lnTo>
                  <a:pt x="831" y="1121"/>
                </a:lnTo>
                <a:lnTo>
                  <a:pt x="856" y="1147"/>
                </a:lnTo>
                <a:lnTo>
                  <a:pt x="918" y="1197"/>
                </a:lnTo>
                <a:lnTo>
                  <a:pt x="989" y="1242"/>
                </a:lnTo>
                <a:lnTo>
                  <a:pt x="1156" y="1327"/>
                </a:lnTo>
                <a:lnTo>
                  <a:pt x="1382" y="1431"/>
                </a:lnTo>
                <a:lnTo>
                  <a:pt x="1270" y="1564"/>
                </a:lnTo>
              </a:path>
            </a:pathLst>
          </a:custGeom>
          <a:solidFill>
            <a:srgbClr val="4C4C4C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06" name="Freeform 42"/>
          <p:cNvSpPr>
            <a:spLocks noChangeArrowheads="1"/>
          </p:cNvSpPr>
          <p:nvPr/>
        </p:nvSpPr>
        <p:spPr bwMode="auto">
          <a:xfrm>
            <a:off x="6477120" y="2718211"/>
            <a:ext cx="400320" cy="529976"/>
          </a:xfrm>
          <a:custGeom>
            <a:avLst/>
            <a:gdLst/>
            <a:ahLst/>
            <a:cxnLst>
              <a:cxn ang="0">
                <a:pos x="485" y="15"/>
              </a:cxn>
              <a:cxn ang="0">
                <a:pos x="614" y="4"/>
              </a:cxn>
              <a:cxn ang="0">
                <a:pos x="691" y="26"/>
              </a:cxn>
              <a:cxn ang="0">
                <a:pos x="708" y="92"/>
              </a:cxn>
              <a:cxn ang="0">
                <a:pos x="721" y="183"/>
              </a:cxn>
              <a:cxn ang="0">
                <a:pos x="722" y="188"/>
              </a:cxn>
              <a:cxn ang="0">
                <a:pos x="723" y="255"/>
              </a:cxn>
              <a:cxn ang="0">
                <a:pos x="720" y="373"/>
              </a:cxn>
              <a:cxn ang="0">
                <a:pos x="682" y="897"/>
              </a:cxn>
              <a:cxn ang="0">
                <a:pos x="687" y="933"/>
              </a:cxn>
              <a:cxn ang="0">
                <a:pos x="696" y="977"/>
              </a:cxn>
              <a:cxn ang="0">
                <a:pos x="699" y="990"/>
              </a:cxn>
              <a:cxn ang="0">
                <a:pos x="700" y="995"/>
              </a:cxn>
              <a:cxn ang="0">
                <a:pos x="702" y="1001"/>
              </a:cxn>
              <a:cxn ang="0">
                <a:pos x="710" y="1022"/>
              </a:cxn>
              <a:cxn ang="0">
                <a:pos x="730" y="1065"/>
              </a:cxn>
              <a:cxn ang="0">
                <a:pos x="739" y="1079"/>
              </a:cxn>
              <a:cxn ang="0">
                <a:pos x="743" y="1084"/>
              </a:cxn>
              <a:cxn ang="0">
                <a:pos x="794" y="1147"/>
              </a:cxn>
              <a:cxn ang="0">
                <a:pos x="1097" y="1542"/>
              </a:cxn>
              <a:cxn ang="0">
                <a:pos x="997" y="1620"/>
              </a:cxn>
              <a:cxn ang="0">
                <a:pos x="954" y="1612"/>
              </a:cxn>
              <a:cxn ang="0">
                <a:pos x="940" y="1608"/>
              </a:cxn>
              <a:cxn ang="0">
                <a:pos x="905" y="1594"/>
              </a:cxn>
              <a:cxn ang="0">
                <a:pos x="861" y="1563"/>
              </a:cxn>
              <a:cxn ang="0">
                <a:pos x="842" y="1539"/>
              </a:cxn>
              <a:cxn ang="0">
                <a:pos x="807" y="1498"/>
              </a:cxn>
              <a:cxn ang="0">
                <a:pos x="775" y="1478"/>
              </a:cxn>
              <a:cxn ang="0">
                <a:pos x="728" y="1465"/>
              </a:cxn>
              <a:cxn ang="0">
                <a:pos x="710" y="1464"/>
              </a:cxn>
              <a:cxn ang="0">
                <a:pos x="679" y="1464"/>
              </a:cxn>
              <a:cxn ang="0">
                <a:pos x="662" y="1466"/>
              </a:cxn>
              <a:cxn ang="0">
                <a:pos x="552" y="1492"/>
              </a:cxn>
              <a:cxn ang="0">
                <a:pos x="408" y="1530"/>
              </a:cxn>
              <a:cxn ang="0">
                <a:pos x="345" y="1539"/>
              </a:cxn>
              <a:cxn ang="0">
                <a:pos x="238" y="1541"/>
              </a:cxn>
              <a:cxn ang="0">
                <a:pos x="173" y="1535"/>
              </a:cxn>
              <a:cxn ang="0">
                <a:pos x="112" y="1519"/>
              </a:cxn>
              <a:cxn ang="0">
                <a:pos x="69" y="1493"/>
              </a:cxn>
              <a:cxn ang="0">
                <a:pos x="41" y="1467"/>
              </a:cxn>
              <a:cxn ang="0">
                <a:pos x="33" y="1455"/>
              </a:cxn>
              <a:cxn ang="0">
                <a:pos x="20" y="1435"/>
              </a:cxn>
              <a:cxn ang="0">
                <a:pos x="6" y="1401"/>
              </a:cxn>
              <a:cxn ang="0">
                <a:pos x="0" y="1374"/>
              </a:cxn>
              <a:cxn ang="0">
                <a:pos x="5" y="1326"/>
              </a:cxn>
              <a:cxn ang="0">
                <a:pos x="18" y="1289"/>
              </a:cxn>
              <a:cxn ang="0">
                <a:pos x="54" y="1153"/>
              </a:cxn>
              <a:cxn ang="0">
                <a:pos x="99" y="987"/>
              </a:cxn>
              <a:cxn ang="0">
                <a:pos x="128" y="881"/>
              </a:cxn>
              <a:cxn ang="0">
                <a:pos x="133" y="829"/>
              </a:cxn>
              <a:cxn ang="0">
                <a:pos x="132" y="750"/>
              </a:cxn>
              <a:cxn ang="0">
                <a:pos x="128" y="725"/>
              </a:cxn>
              <a:cxn ang="0">
                <a:pos x="122" y="702"/>
              </a:cxn>
              <a:cxn ang="0">
                <a:pos x="118" y="688"/>
              </a:cxn>
              <a:cxn ang="0">
                <a:pos x="103" y="654"/>
              </a:cxn>
              <a:cxn ang="0">
                <a:pos x="96" y="640"/>
              </a:cxn>
              <a:cxn ang="0">
                <a:pos x="53" y="574"/>
              </a:cxn>
            </a:cxnLst>
            <a:rect l="0" t="0" r="r" b="b"/>
            <a:pathLst>
              <a:path w="1227" h="1622">
                <a:moveTo>
                  <a:pt x="273" y="221"/>
                </a:moveTo>
                <a:lnTo>
                  <a:pt x="444" y="17"/>
                </a:lnTo>
                <a:lnTo>
                  <a:pt x="464" y="17"/>
                </a:lnTo>
                <a:lnTo>
                  <a:pt x="474" y="16"/>
                </a:lnTo>
                <a:lnTo>
                  <a:pt x="485" y="15"/>
                </a:lnTo>
                <a:lnTo>
                  <a:pt x="559" y="11"/>
                </a:lnTo>
                <a:lnTo>
                  <a:pt x="577" y="9"/>
                </a:lnTo>
                <a:lnTo>
                  <a:pt x="586" y="8"/>
                </a:lnTo>
                <a:lnTo>
                  <a:pt x="596" y="7"/>
                </a:lnTo>
                <a:lnTo>
                  <a:pt x="614" y="4"/>
                </a:lnTo>
                <a:lnTo>
                  <a:pt x="623" y="2"/>
                </a:lnTo>
                <a:lnTo>
                  <a:pt x="633" y="0"/>
                </a:lnTo>
                <a:lnTo>
                  <a:pt x="636" y="18"/>
                </a:lnTo>
                <a:lnTo>
                  <a:pt x="688" y="16"/>
                </a:lnTo>
                <a:lnTo>
                  <a:pt x="691" y="26"/>
                </a:lnTo>
                <a:lnTo>
                  <a:pt x="696" y="47"/>
                </a:lnTo>
                <a:lnTo>
                  <a:pt x="702" y="68"/>
                </a:lnTo>
                <a:lnTo>
                  <a:pt x="708" y="89"/>
                </a:lnTo>
                <a:lnTo>
                  <a:pt x="708" y="91"/>
                </a:lnTo>
                <a:lnTo>
                  <a:pt x="708" y="92"/>
                </a:lnTo>
                <a:lnTo>
                  <a:pt x="708" y="93"/>
                </a:lnTo>
                <a:lnTo>
                  <a:pt x="708" y="94"/>
                </a:lnTo>
                <a:lnTo>
                  <a:pt x="709" y="95"/>
                </a:lnTo>
                <a:lnTo>
                  <a:pt x="709" y="96"/>
                </a:lnTo>
                <a:lnTo>
                  <a:pt x="721" y="183"/>
                </a:lnTo>
                <a:lnTo>
                  <a:pt x="721" y="185"/>
                </a:lnTo>
                <a:lnTo>
                  <a:pt x="721" y="186"/>
                </a:lnTo>
                <a:lnTo>
                  <a:pt x="721" y="187"/>
                </a:lnTo>
                <a:lnTo>
                  <a:pt x="721" y="188"/>
                </a:lnTo>
                <a:lnTo>
                  <a:pt x="722" y="188"/>
                </a:lnTo>
                <a:lnTo>
                  <a:pt x="722" y="189"/>
                </a:lnTo>
                <a:lnTo>
                  <a:pt x="722" y="233"/>
                </a:lnTo>
                <a:lnTo>
                  <a:pt x="723" y="239"/>
                </a:lnTo>
                <a:lnTo>
                  <a:pt x="723" y="244"/>
                </a:lnTo>
                <a:lnTo>
                  <a:pt x="723" y="255"/>
                </a:lnTo>
                <a:lnTo>
                  <a:pt x="724" y="261"/>
                </a:lnTo>
                <a:lnTo>
                  <a:pt x="724" y="267"/>
                </a:lnTo>
                <a:lnTo>
                  <a:pt x="724" y="278"/>
                </a:lnTo>
                <a:lnTo>
                  <a:pt x="724" y="282"/>
                </a:lnTo>
                <a:lnTo>
                  <a:pt x="720" y="373"/>
                </a:lnTo>
                <a:lnTo>
                  <a:pt x="720" y="376"/>
                </a:lnTo>
                <a:lnTo>
                  <a:pt x="700" y="559"/>
                </a:lnTo>
                <a:lnTo>
                  <a:pt x="682" y="737"/>
                </a:lnTo>
                <a:lnTo>
                  <a:pt x="678" y="820"/>
                </a:lnTo>
                <a:lnTo>
                  <a:pt x="682" y="897"/>
                </a:lnTo>
                <a:lnTo>
                  <a:pt x="683" y="902"/>
                </a:lnTo>
                <a:lnTo>
                  <a:pt x="684" y="906"/>
                </a:lnTo>
                <a:lnTo>
                  <a:pt x="685" y="915"/>
                </a:lnTo>
                <a:lnTo>
                  <a:pt x="686" y="924"/>
                </a:lnTo>
                <a:lnTo>
                  <a:pt x="687" y="933"/>
                </a:lnTo>
                <a:lnTo>
                  <a:pt x="690" y="951"/>
                </a:lnTo>
                <a:lnTo>
                  <a:pt x="693" y="970"/>
                </a:lnTo>
                <a:lnTo>
                  <a:pt x="694" y="973"/>
                </a:lnTo>
                <a:lnTo>
                  <a:pt x="695" y="975"/>
                </a:lnTo>
                <a:lnTo>
                  <a:pt x="696" y="977"/>
                </a:lnTo>
                <a:lnTo>
                  <a:pt x="696" y="979"/>
                </a:lnTo>
                <a:lnTo>
                  <a:pt x="697" y="983"/>
                </a:lnTo>
                <a:lnTo>
                  <a:pt x="698" y="987"/>
                </a:lnTo>
                <a:lnTo>
                  <a:pt x="699" y="988"/>
                </a:lnTo>
                <a:lnTo>
                  <a:pt x="699" y="990"/>
                </a:lnTo>
                <a:lnTo>
                  <a:pt x="700" y="991"/>
                </a:lnTo>
                <a:lnTo>
                  <a:pt x="700" y="992"/>
                </a:lnTo>
                <a:lnTo>
                  <a:pt x="700" y="993"/>
                </a:lnTo>
                <a:lnTo>
                  <a:pt x="700" y="995"/>
                </a:lnTo>
                <a:lnTo>
                  <a:pt x="700" y="996"/>
                </a:lnTo>
                <a:lnTo>
                  <a:pt x="701" y="998"/>
                </a:lnTo>
                <a:lnTo>
                  <a:pt x="701" y="999"/>
                </a:lnTo>
                <a:lnTo>
                  <a:pt x="702" y="1000"/>
                </a:lnTo>
                <a:lnTo>
                  <a:pt x="702" y="1001"/>
                </a:lnTo>
                <a:lnTo>
                  <a:pt x="703" y="1003"/>
                </a:lnTo>
                <a:lnTo>
                  <a:pt x="709" y="1018"/>
                </a:lnTo>
                <a:lnTo>
                  <a:pt x="709" y="1019"/>
                </a:lnTo>
                <a:lnTo>
                  <a:pt x="710" y="1021"/>
                </a:lnTo>
                <a:lnTo>
                  <a:pt x="710" y="1022"/>
                </a:lnTo>
                <a:lnTo>
                  <a:pt x="711" y="1023"/>
                </a:lnTo>
                <a:lnTo>
                  <a:pt x="711" y="1024"/>
                </a:lnTo>
                <a:lnTo>
                  <a:pt x="712" y="1026"/>
                </a:lnTo>
                <a:lnTo>
                  <a:pt x="715" y="1035"/>
                </a:lnTo>
                <a:lnTo>
                  <a:pt x="730" y="1065"/>
                </a:lnTo>
                <a:lnTo>
                  <a:pt x="731" y="1067"/>
                </a:lnTo>
                <a:lnTo>
                  <a:pt x="732" y="1069"/>
                </a:lnTo>
                <a:lnTo>
                  <a:pt x="735" y="1073"/>
                </a:lnTo>
                <a:lnTo>
                  <a:pt x="737" y="1076"/>
                </a:lnTo>
                <a:lnTo>
                  <a:pt x="739" y="1079"/>
                </a:lnTo>
                <a:lnTo>
                  <a:pt x="740" y="1080"/>
                </a:lnTo>
                <a:lnTo>
                  <a:pt x="741" y="1081"/>
                </a:lnTo>
                <a:lnTo>
                  <a:pt x="742" y="1082"/>
                </a:lnTo>
                <a:lnTo>
                  <a:pt x="742" y="1083"/>
                </a:lnTo>
                <a:lnTo>
                  <a:pt x="743" y="1084"/>
                </a:lnTo>
                <a:lnTo>
                  <a:pt x="744" y="1086"/>
                </a:lnTo>
                <a:lnTo>
                  <a:pt x="748" y="1094"/>
                </a:lnTo>
                <a:lnTo>
                  <a:pt x="769" y="1121"/>
                </a:lnTo>
                <a:lnTo>
                  <a:pt x="794" y="1147"/>
                </a:lnTo>
                <a:lnTo>
                  <a:pt x="856" y="1197"/>
                </a:lnTo>
                <a:lnTo>
                  <a:pt x="927" y="1242"/>
                </a:lnTo>
                <a:lnTo>
                  <a:pt x="1094" y="1327"/>
                </a:lnTo>
                <a:lnTo>
                  <a:pt x="1226" y="1388"/>
                </a:lnTo>
                <a:lnTo>
                  <a:pt x="1097" y="1542"/>
                </a:lnTo>
                <a:lnTo>
                  <a:pt x="1023" y="1621"/>
                </a:lnTo>
                <a:lnTo>
                  <a:pt x="1017" y="1621"/>
                </a:lnTo>
                <a:lnTo>
                  <a:pt x="1008" y="1621"/>
                </a:lnTo>
                <a:lnTo>
                  <a:pt x="1003" y="1621"/>
                </a:lnTo>
                <a:lnTo>
                  <a:pt x="997" y="1620"/>
                </a:lnTo>
                <a:lnTo>
                  <a:pt x="977" y="1617"/>
                </a:lnTo>
                <a:lnTo>
                  <a:pt x="968" y="1615"/>
                </a:lnTo>
                <a:lnTo>
                  <a:pt x="963" y="1614"/>
                </a:lnTo>
                <a:lnTo>
                  <a:pt x="958" y="1613"/>
                </a:lnTo>
                <a:lnTo>
                  <a:pt x="954" y="1612"/>
                </a:lnTo>
                <a:lnTo>
                  <a:pt x="949" y="1611"/>
                </a:lnTo>
                <a:lnTo>
                  <a:pt x="947" y="1611"/>
                </a:lnTo>
                <a:lnTo>
                  <a:pt x="945" y="1610"/>
                </a:lnTo>
                <a:lnTo>
                  <a:pt x="942" y="1609"/>
                </a:lnTo>
                <a:lnTo>
                  <a:pt x="940" y="1608"/>
                </a:lnTo>
                <a:lnTo>
                  <a:pt x="922" y="1602"/>
                </a:lnTo>
                <a:lnTo>
                  <a:pt x="918" y="1600"/>
                </a:lnTo>
                <a:lnTo>
                  <a:pt x="914" y="1599"/>
                </a:lnTo>
                <a:lnTo>
                  <a:pt x="910" y="1597"/>
                </a:lnTo>
                <a:lnTo>
                  <a:pt x="905" y="1594"/>
                </a:lnTo>
                <a:lnTo>
                  <a:pt x="897" y="1590"/>
                </a:lnTo>
                <a:lnTo>
                  <a:pt x="893" y="1587"/>
                </a:lnTo>
                <a:lnTo>
                  <a:pt x="889" y="1585"/>
                </a:lnTo>
                <a:lnTo>
                  <a:pt x="875" y="1574"/>
                </a:lnTo>
                <a:lnTo>
                  <a:pt x="861" y="1563"/>
                </a:lnTo>
                <a:lnTo>
                  <a:pt x="855" y="1557"/>
                </a:lnTo>
                <a:lnTo>
                  <a:pt x="852" y="1554"/>
                </a:lnTo>
                <a:lnTo>
                  <a:pt x="849" y="1550"/>
                </a:lnTo>
                <a:lnTo>
                  <a:pt x="844" y="1543"/>
                </a:lnTo>
                <a:lnTo>
                  <a:pt x="842" y="1539"/>
                </a:lnTo>
                <a:lnTo>
                  <a:pt x="839" y="1535"/>
                </a:lnTo>
                <a:lnTo>
                  <a:pt x="832" y="1526"/>
                </a:lnTo>
                <a:lnTo>
                  <a:pt x="828" y="1521"/>
                </a:lnTo>
                <a:lnTo>
                  <a:pt x="824" y="1515"/>
                </a:lnTo>
                <a:lnTo>
                  <a:pt x="807" y="1498"/>
                </a:lnTo>
                <a:lnTo>
                  <a:pt x="798" y="1492"/>
                </a:lnTo>
                <a:lnTo>
                  <a:pt x="794" y="1489"/>
                </a:lnTo>
                <a:lnTo>
                  <a:pt x="789" y="1485"/>
                </a:lnTo>
                <a:lnTo>
                  <a:pt x="780" y="1481"/>
                </a:lnTo>
                <a:lnTo>
                  <a:pt x="775" y="1478"/>
                </a:lnTo>
                <a:lnTo>
                  <a:pt x="770" y="1476"/>
                </a:lnTo>
                <a:lnTo>
                  <a:pt x="750" y="1469"/>
                </a:lnTo>
                <a:lnTo>
                  <a:pt x="739" y="1467"/>
                </a:lnTo>
                <a:lnTo>
                  <a:pt x="734" y="1466"/>
                </a:lnTo>
                <a:lnTo>
                  <a:pt x="728" y="1465"/>
                </a:lnTo>
                <a:lnTo>
                  <a:pt x="723" y="1465"/>
                </a:lnTo>
                <a:lnTo>
                  <a:pt x="718" y="1465"/>
                </a:lnTo>
                <a:lnTo>
                  <a:pt x="715" y="1465"/>
                </a:lnTo>
                <a:lnTo>
                  <a:pt x="712" y="1464"/>
                </a:lnTo>
                <a:lnTo>
                  <a:pt x="710" y="1464"/>
                </a:lnTo>
                <a:lnTo>
                  <a:pt x="707" y="1463"/>
                </a:lnTo>
                <a:lnTo>
                  <a:pt x="696" y="1463"/>
                </a:lnTo>
                <a:lnTo>
                  <a:pt x="690" y="1463"/>
                </a:lnTo>
                <a:lnTo>
                  <a:pt x="684" y="1464"/>
                </a:lnTo>
                <a:lnTo>
                  <a:pt x="679" y="1464"/>
                </a:lnTo>
                <a:lnTo>
                  <a:pt x="673" y="1464"/>
                </a:lnTo>
                <a:lnTo>
                  <a:pt x="671" y="1464"/>
                </a:lnTo>
                <a:lnTo>
                  <a:pt x="668" y="1465"/>
                </a:lnTo>
                <a:lnTo>
                  <a:pt x="665" y="1465"/>
                </a:lnTo>
                <a:lnTo>
                  <a:pt x="662" y="1466"/>
                </a:lnTo>
                <a:lnTo>
                  <a:pt x="639" y="1469"/>
                </a:lnTo>
                <a:lnTo>
                  <a:pt x="617" y="1474"/>
                </a:lnTo>
                <a:lnTo>
                  <a:pt x="605" y="1477"/>
                </a:lnTo>
                <a:lnTo>
                  <a:pt x="594" y="1480"/>
                </a:lnTo>
                <a:lnTo>
                  <a:pt x="552" y="1492"/>
                </a:lnTo>
                <a:lnTo>
                  <a:pt x="531" y="1499"/>
                </a:lnTo>
                <a:lnTo>
                  <a:pt x="510" y="1506"/>
                </a:lnTo>
                <a:lnTo>
                  <a:pt x="470" y="1518"/>
                </a:lnTo>
                <a:lnTo>
                  <a:pt x="429" y="1527"/>
                </a:lnTo>
                <a:lnTo>
                  <a:pt x="408" y="1530"/>
                </a:lnTo>
                <a:lnTo>
                  <a:pt x="398" y="1532"/>
                </a:lnTo>
                <a:lnTo>
                  <a:pt x="387" y="1534"/>
                </a:lnTo>
                <a:lnTo>
                  <a:pt x="366" y="1536"/>
                </a:lnTo>
                <a:lnTo>
                  <a:pt x="356" y="1537"/>
                </a:lnTo>
                <a:lnTo>
                  <a:pt x="345" y="1539"/>
                </a:lnTo>
                <a:lnTo>
                  <a:pt x="324" y="1539"/>
                </a:lnTo>
                <a:lnTo>
                  <a:pt x="313" y="1540"/>
                </a:lnTo>
                <a:lnTo>
                  <a:pt x="302" y="1541"/>
                </a:lnTo>
                <a:lnTo>
                  <a:pt x="259" y="1541"/>
                </a:lnTo>
                <a:lnTo>
                  <a:pt x="238" y="1541"/>
                </a:lnTo>
                <a:lnTo>
                  <a:pt x="227" y="1540"/>
                </a:lnTo>
                <a:lnTo>
                  <a:pt x="216" y="1539"/>
                </a:lnTo>
                <a:lnTo>
                  <a:pt x="195" y="1537"/>
                </a:lnTo>
                <a:lnTo>
                  <a:pt x="184" y="1536"/>
                </a:lnTo>
                <a:lnTo>
                  <a:pt x="173" y="1535"/>
                </a:lnTo>
                <a:lnTo>
                  <a:pt x="152" y="1532"/>
                </a:lnTo>
                <a:lnTo>
                  <a:pt x="143" y="1529"/>
                </a:lnTo>
                <a:lnTo>
                  <a:pt x="138" y="1528"/>
                </a:lnTo>
                <a:lnTo>
                  <a:pt x="132" y="1526"/>
                </a:lnTo>
                <a:lnTo>
                  <a:pt x="112" y="1519"/>
                </a:lnTo>
                <a:lnTo>
                  <a:pt x="94" y="1510"/>
                </a:lnTo>
                <a:lnTo>
                  <a:pt x="86" y="1505"/>
                </a:lnTo>
                <a:lnTo>
                  <a:pt x="82" y="1502"/>
                </a:lnTo>
                <a:lnTo>
                  <a:pt x="77" y="1499"/>
                </a:lnTo>
                <a:lnTo>
                  <a:pt x="69" y="1493"/>
                </a:lnTo>
                <a:lnTo>
                  <a:pt x="65" y="1490"/>
                </a:lnTo>
                <a:lnTo>
                  <a:pt x="61" y="1487"/>
                </a:lnTo>
                <a:lnTo>
                  <a:pt x="47" y="1473"/>
                </a:lnTo>
                <a:lnTo>
                  <a:pt x="44" y="1470"/>
                </a:lnTo>
                <a:lnTo>
                  <a:pt x="41" y="1467"/>
                </a:lnTo>
                <a:lnTo>
                  <a:pt x="40" y="1465"/>
                </a:lnTo>
                <a:lnTo>
                  <a:pt x="38" y="1463"/>
                </a:lnTo>
                <a:lnTo>
                  <a:pt x="37" y="1461"/>
                </a:lnTo>
                <a:lnTo>
                  <a:pt x="35" y="1459"/>
                </a:lnTo>
                <a:lnTo>
                  <a:pt x="33" y="1455"/>
                </a:lnTo>
                <a:lnTo>
                  <a:pt x="30" y="1451"/>
                </a:lnTo>
                <a:lnTo>
                  <a:pt x="27" y="1447"/>
                </a:lnTo>
                <a:lnTo>
                  <a:pt x="24" y="1443"/>
                </a:lnTo>
                <a:lnTo>
                  <a:pt x="22" y="1439"/>
                </a:lnTo>
                <a:lnTo>
                  <a:pt x="20" y="1435"/>
                </a:lnTo>
                <a:lnTo>
                  <a:pt x="17" y="1431"/>
                </a:lnTo>
                <a:lnTo>
                  <a:pt x="15" y="1426"/>
                </a:lnTo>
                <a:lnTo>
                  <a:pt x="8" y="1409"/>
                </a:lnTo>
                <a:lnTo>
                  <a:pt x="7" y="1405"/>
                </a:lnTo>
                <a:lnTo>
                  <a:pt x="6" y="1401"/>
                </a:lnTo>
                <a:lnTo>
                  <a:pt x="6" y="1399"/>
                </a:lnTo>
                <a:lnTo>
                  <a:pt x="5" y="1397"/>
                </a:lnTo>
                <a:lnTo>
                  <a:pt x="4" y="1395"/>
                </a:lnTo>
                <a:lnTo>
                  <a:pt x="3" y="1392"/>
                </a:lnTo>
                <a:lnTo>
                  <a:pt x="0" y="1374"/>
                </a:lnTo>
                <a:lnTo>
                  <a:pt x="0" y="1355"/>
                </a:lnTo>
                <a:lnTo>
                  <a:pt x="3" y="1337"/>
                </a:lnTo>
                <a:lnTo>
                  <a:pt x="4" y="1333"/>
                </a:lnTo>
                <a:lnTo>
                  <a:pt x="5" y="1328"/>
                </a:lnTo>
                <a:lnTo>
                  <a:pt x="5" y="1326"/>
                </a:lnTo>
                <a:lnTo>
                  <a:pt x="6" y="1324"/>
                </a:lnTo>
                <a:lnTo>
                  <a:pt x="7" y="1321"/>
                </a:lnTo>
                <a:lnTo>
                  <a:pt x="8" y="1319"/>
                </a:lnTo>
                <a:lnTo>
                  <a:pt x="14" y="1299"/>
                </a:lnTo>
                <a:lnTo>
                  <a:pt x="18" y="1289"/>
                </a:lnTo>
                <a:lnTo>
                  <a:pt x="22" y="1278"/>
                </a:lnTo>
                <a:lnTo>
                  <a:pt x="34" y="1237"/>
                </a:lnTo>
                <a:lnTo>
                  <a:pt x="43" y="1195"/>
                </a:lnTo>
                <a:lnTo>
                  <a:pt x="48" y="1174"/>
                </a:lnTo>
                <a:lnTo>
                  <a:pt x="54" y="1153"/>
                </a:lnTo>
                <a:lnTo>
                  <a:pt x="63" y="1111"/>
                </a:lnTo>
                <a:lnTo>
                  <a:pt x="68" y="1090"/>
                </a:lnTo>
                <a:lnTo>
                  <a:pt x="74" y="1069"/>
                </a:lnTo>
                <a:lnTo>
                  <a:pt x="86" y="1028"/>
                </a:lnTo>
                <a:lnTo>
                  <a:pt x="99" y="987"/>
                </a:lnTo>
                <a:lnTo>
                  <a:pt x="111" y="952"/>
                </a:lnTo>
                <a:lnTo>
                  <a:pt x="116" y="934"/>
                </a:lnTo>
                <a:lnTo>
                  <a:pt x="118" y="925"/>
                </a:lnTo>
                <a:lnTo>
                  <a:pt x="121" y="916"/>
                </a:lnTo>
                <a:lnTo>
                  <a:pt x="128" y="881"/>
                </a:lnTo>
                <a:lnTo>
                  <a:pt x="130" y="864"/>
                </a:lnTo>
                <a:lnTo>
                  <a:pt x="131" y="855"/>
                </a:lnTo>
                <a:lnTo>
                  <a:pt x="133" y="846"/>
                </a:lnTo>
                <a:lnTo>
                  <a:pt x="133" y="838"/>
                </a:lnTo>
                <a:lnTo>
                  <a:pt x="133" y="829"/>
                </a:lnTo>
                <a:lnTo>
                  <a:pt x="134" y="820"/>
                </a:lnTo>
                <a:lnTo>
                  <a:pt x="135" y="811"/>
                </a:lnTo>
                <a:lnTo>
                  <a:pt x="135" y="776"/>
                </a:lnTo>
                <a:lnTo>
                  <a:pt x="133" y="759"/>
                </a:lnTo>
                <a:lnTo>
                  <a:pt x="132" y="750"/>
                </a:lnTo>
                <a:lnTo>
                  <a:pt x="131" y="741"/>
                </a:lnTo>
                <a:lnTo>
                  <a:pt x="130" y="737"/>
                </a:lnTo>
                <a:lnTo>
                  <a:pt x="129" y="732"/>
                </a:lnTo>
                <a:lnTo>
                  <a:pt x="128" y="728"/>
                </a:lnTo>
                <a:lnTo>
                  <a:pt x="128" y="725"/>
                </a:lnTo>
                <a:lnTo>
                  <a:pt x="127" y="723"/>
                </a:lnTo>
                <a:lnTo>
                  <a:pt x="125" y="715"/>
                </a:lnTo>
                <a:lnTo>
                  <a:pt x="124" y="711"/>
                </a:lnTo>
                <a:lnTo>
                  <a:pt x="123" y="706"/>
                </a:lnTo>
                <a:lnTo>
                  <a:pt x="122" y="702"/>
                </a:lnTo>
                <a:lnTo>
                  <a:pt x="121" y="697"/>
                </a:lnTo>
                <a:lnTo>
                  <a:pt x="121" y="695"/>
                </a:lnTo>
                <a:lnTo>
                  <a:pt x="120" y="693"/>
                </a:lnTo>
                <a:lnTo>
                  <a:pt x="119" y="690"/>
                </a:lnTo>
                <a:lnTo>
                  <a:pt x="118" y="688"/>
                </a:lnTo>
                <a:lnTo>
                  <a:pt x="111" y="671"/>
                </a:lnTo>
                <a:lnTo>
                  <a:pt x="109" y="667"/>
                </a:lnTo>
                <a:lnTo>
                  <a:pt x="108" y="663"/>
                </a:lnTo>
                <a:lnTo>
                  <a:pt x="106" y="659"/>
                </a:lnTo>
                <a:lnTo>
                  <a:pt x="103" y="654"/>
                </a:lnTo>
                <a:lnTo>
                  <a:pt x="101" y="650"/>
                </a:lnTo>
                <a:lnTo>
                  <a:pt x="100" y="646"/>
                </a:lnTo>
                <a:lnTo>
                  <a:pt x="99" y="644"/>
                </a:lnTo>
                <a:lnTo>
                  <a:pt x="98" y="642"/>
                </a:lnTo>
                <a:lnTo>
                  <a:pt x="96" y="640"/>
                </a:lnTo>
                <a:lnTo>
                  <a:pt x="95" y="638"/>
                </a:lnTo>
                <a:lnTo>
                  <a:pt x="86" y="622"/>
                </a:lnTo>
                <a:lnTo>
                  <a:pt x="81" y="613"/>
                </a:lnTo>
                <a:lnTo>
                  <a:pt x="75" y="605"/>
                </a:lnTo>
                <a:lnTo>
                  <a:pt x="53" y="574"/>
                </a:lnTo>
                <a:lnTo>
                  <a:pt x="32" y="546"/>
                </a:lnTo>
                <a:lnTo>
                  <a:pt x="273" y="221"/>
                </a:lnTo>
              </a:path>
            </a:pathLst>
          </a:custGeom>
          <a:solidFill>
            <a:srgbClr val="666666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07" name="Freeform 43"/>
          <p:cNvSpPr>
            <a:spLocks noChangeArrowheads="1"/>
          </p:cNvSpPr>
          <p:nvPr/>
        </p:nvSpPr>
        <p:spPr bwMode="auto">
          <a:xfrm>
            <a:off x="6477120" y="2742693"/>
            <a:ext cx="312480" cy="478130"/>
          </a:xfrm>
          <a:custGeom>
            <a:avLst/>
            <a:gdLst/>
            <a:ahLst/>
            <a:cxnLst>
              <a:cxn ang="0">
                <a:pos x="705" y="0"/>
              </a:cxn>
              <a:cxn ang="0">
                <a:pos x="708" y="15"/>
              </a:cxn>
              <a:cxn ang="0">
                <a:pos x="721" y="105"/>
              </a:cxn>
              <a:cxn ang="0">
                <a:pos x="721" y="110"/>
              </a:cxn>
              <a:cxn ang="0">
                <a:pos x="723" y="161"/>
              </a:cxn>
              <a:cxn ang="0">
                <a:pos x="724" y="189"/>
              </a:cxn>
              <a:cxn ang="0">
                <a:pos x="720" y="298"/>
              </a:cxn>
              <a:cxn ang="0">
                <a:pos x="682" y="819"/>
              </a:cxn>
              <a:cxn ang="0">
                <a:pos x="686" y="846"/>
              </a:cxn>
              <a:cxn ang="0">
                <a:pos x="694" y="895"/>
              </a:cxn>
              <a:cxn ang="0">
                <a:pos x="697" y="905"/>
              </a:cxn>
              <a:cxn ang="0">
                <a:pos x="700" y="913"/>
              </a:cxn>
              <a:cxn ang="0">
                <a:pos x="700" y="917"/>
              </a:cxn>
              <a:cxn ang="0">
                <a:pos x="702" y="922"/>
              </a:cxn>
              <a:cxn ang="0">
                <a:pos x="709" y="941"/>
              </a:cxn>
              <a:cxn ang="0">
                <a:pos x="711" y="946"/>
              </a:cxn>
              <a:cxn ang="0">
                <a:pos x="731" y="989"/>
              </a:cxn>
              <a:cxn ang="0">
                <a:pos x="739" y="1001"/>
              </a:cxn>
              <a:cxn ang="0">
                <a:pos x="742" y="1005"/>
              </a:cxn>
              <a:cxn ang="0">
                <a:pos x="748" y="1016"/>
              </a:cxn>
              <a:cxn ang="0">
                <a:pos x="927" y="1164"/>
              </a:cxn>
              <a:cxn ang="0">
                <a:pos x="762" y="1380"/>
              </a:cxn>
              <a:cxn ang="0">
                <a:pos x="739" y="1389"/>
              </a:cxn>
              <a:cxn ang="0">
                <a:pos x="718" y="1387"/>
              </a:cxn>
              <a:cxn ang="0">
                <a:pos x="707" y="1385"/>
              </a:cxn>
              <a:cxn ang="0">
                <a:pos x="679" y="1386"/>
              </a:cxn>
              <a:cxn ang="0">
                <a:pos x="665" y="1387"/>
              </a:cxn>
              <a:cxn ang="0">
                <a:pos x="605" y="1399"/>
              </a:cxn>
              <a:cxn ang="0">
                <a:pos x="510" y="1428"/>
              </a:cxn>
              <a:cxn ang="0">
                <a:pos x="398" y="1454"/>
              </a:cxn>
              <a:cxn ang="0">
                <a:pos x="345" y="1461"/>
              </a:cxn>
              <a:cxn ang="0">
                <a:pos x="259" y="1463"/>
              </a:cxn>
              <a:cxn ang="0">
                <a:pos x="195" y="1459"/>
              </a:cxn>
              <a:cxn ang="0">
                <a:pos x="143" y="1451"/>
              </a:cxn>
              <a:cxn ang="0">
                <a:pos x="94" y="1432"/>
              </a:cxn>
              <a:cxn ang="0">
                <a:pos x="69" y="1415"/>
              </a:cxn>
              <a:cxn ang="0">
                <a:pos x="44" y="1392"/>
              </a:cxn>
              <a:cxn ang="0">
                <a:pos x="37" y="1383"/>
              </a:cxn>
              <a:cxn ang="0">
                <a:pos x="27" y="1369"/>
              </a:cxn>
              <a:cxn ang="0">
                <a:pos x="17" y="1353"/>
              </a:cxn>
              <a:cxn ang="0">
                <a:pos x="6" y="1323"/>
              </a:cxn>
              <a:cxn ang="0">
                <a:pos x="3" y="1314"/>
              </a:cxn>
              <a:cxn ang="0">
                <a:pos x="4" y="1255"/>
              </a:cxn>
              <a:cxn ang="0">
                <a:pos x="7" y="1243"/>
              </a:cxn>
              <a:cxn ang="0">
                <a:pos x="22" y="1200"/>
              </a:cxn>
              <a:cxn ang="0">
                <a:pos x="54" y="1075"/>
              </a:cxn>
              <a:cxn ang="0">
                <a:pos x="86" y="950"/>
              </a:cxn>
              <a:cxn ang="0">
                <a:pos x="118" y="847"/>
              </a:cxn>
              <a:cxn ang="0">
                <a:pos x="131" y="777"/>
              </a:cxn>
              <a:cxn ang="0">
                <a:pos x="133" y="756"/>
              </a:cxn>
            </a:cxnLst>
            <a:rect l="0" t="0" r="r" b="b"/>
            <a:pathLst>
              <a:path w="955" h="1464">
                <a:moveTo>
                  <a:pt x="257" y="563"/>
                </a:moveTo>
                <a:lnTo>
                  <a:pt x="460" y="291"/>
                </a:lnTo>
                <a:lnTo>
                  <a:pt x="677" y="30"/>
                </a:lnTo>
                <a:lnTo>
                  <a:pt x="705" y="0"/>
                </a:lnTo>
                <a:lnTo>
                  <a:pt x="708" y="11"/>
                </a:lnTo>
                <a:lnTo>
                  <a:pt x="708" y="13"/>
                </a:lnTo>
                <a:lnTo>
                  <a:pt x="708" y="14"/>
                </a:lnTo>
                <a:lnTo>
                  <a:pt x="708" y="15"/>
                </a:lnTo>
                <a:lnTo>
                  <a:pt x="708" y="16"/>
                </a:lnTo>
                <a:lnTo>
                  <a:pt x="709" y="17"/>
                </a:lnTo>
                <a:lnTo>
                  <a:pt x="709" y="18"/>
                </a:lnTo>
                <a:lnTo>
                  <a:pt x="721" y="105"/>
                </a:lnTo>
                <a:lnTo>
                  <a:pt x="721" y="107"/>
                </a:lnTo>
                <a:lnTo>
                  <a:pt x="721" y="108"/>
                </a:lnTo>
                <a:lnTo>
                  <a:pt x="721" y="109"/>
                </a:lnTo>
                <a:lnTo>
                  <a:pt x="721" y="110"/>
                </a:lnTo>
                <a:lnTo>
                  <a:pt x="722" y="110"/>
                </a:lnTo>
                <a:lnTo>
                  <a:pt x="722" y="111"/>
                </a:lnTo>
                <a:lnTo>
                  <a:pt x="722" y="155"/>
                </a:lnTo>
                <a:lnTo>
                  <a:pt x="723" y="161"/>
                </a:lnTo>
                <a:lnTo>
                  <a:pt x="723" y="166"/>
                </a:lnTo>
                <a:lnTo>
                  <a:pt x="723" y="177"/>
                </a:lnTo>
                <a:lnTo>
                  <a:pt x="724" y="183"/>
                </a:lnTo>
                <a:lnTo>
                  <a:pt x="724" y="189"/>
                </a:lnTo>
                <a:lnTo>
                  <a:pt x="724" y="200"/>
                </a:lnTo>
                <a:lnTo>
                  <a:pt x="724" y="204"/>
                </a:lnTo>
                <a:lnTo>
                  <a:pt x="720" y="295"/>
                </a:lnTo>
                <a:lnTo>
                  <a:pt x="720" y="298"/>
                </a:lnTo>
                <a:lnTo>
                  <a:pt x="700" y="481"/>
                </a:lnTo>
                <a:lnTo>
                  <a:pt x="682" y="659"/>
                </a:lnTo>
                <a:lnTo>
                  <a:pt x="678" y="742"/>
                </a:lnTo>
                <a:lnTo>
                  <a:pt x="682" y="819"/>
                </a:lnTo>
                <a:lnTo>
                  <a:pt x="683" y="824"/>
                </a:lnTo>
                <a:lnTo>
                  <a:pt x="684" y="828"/>
                </a:lnTo>
                <a:lnTo>
                  <a:pt x="685" y="837"/>
                </a:lnTo>
                <a:lnTo>
                  <a:pt x="686" y="846"/>
                </a:lnTo>
                <a:lnTo>
                  <a:pt x="687" y="855"/>
                </a:lnTo>
                <a:lnTo>
                  <a:pt x="690" y="873"/>
                </a:lnTo>
                <a:lnTo>
                  <a:pt x="693" y="892"/>
                </a:lnTo>
                <a:lnTo>
                  <a:pt x="694" y="895"/>
                </a:lnTo>
                <a:lnTo>
                  <a:pt x="695" y="897"/>
                </a:lnTo>
                <a:lnTo>
                  <a:pt x="696" y="899"/>
                </a:lnTo>
                <a:lnTo>
                  <a:pt x="696" y="901"/>
                </a:lnTo>
                <a:lnTo>
                  <a:pt x="697" y="905"/>
                </a:lnTo>
                <a:lnTo>
                  <a:pt x="698" y="909"/>
                </a:lnTo>
                <a:lnTo>
                  <a:pt x="699" y="910"/>
                </a:lnTo>
                <a:lnTo>
                  <a:pt x="699" y="912"/>
                </a:lnTo>
                <a:lnTo>
                  <a:pt x="700" y="913"/>
                </a:lnTo>
                <a:lnTo>
                  <a:pt x="700" y="914"/>
                </a:lnTo>
                <a:lnTo>
                  <a:pt x="700" y="915"/>
                </a:lnTo>
                <a:lnTo>
                  <a:pt x="700" y="917"/>
                </a:lnTo>
                <a:lnTo>
                  <a:pt x="700" y="918"/>
                </a:lnTo>
                <a:lnTo>
                  <a:pt x="701" y="920"/>
                </a:lnTo>
                <a:lnTo>
                  <a:pt x="701" y="921"/>
                </a:lnTo>
                <a:lnTo>
                  <a:pt x="702" y="922"/>
                </a:lnTo>
                <a:lnTo>
                  <a:pt x="702" y="923"/>
                </a:lnTo>
                <a:lnTo>
                  <a:pt x="703" y="925"/>
                </a:lnTo>
                <a:lnTo>
                  <a:pt x="709" y="940"/>
                </a:lnTo>
                <a:lnTo>
                  <a:pt x="709" y="941"/>
                </a:lnTo>
                <a:lnTo>
                  <a:pt x="710" y="943"/>
                </a:lnTo>
                <a:lnTo>
                  <a:pt x="710" y="944"/>
                </a:lnTo>
                <a:lnTo>
                  <a:pt x="711" y="945"/>
                </a:lnTo>
                <a:lnTo>
                  <a:pt x="711" y="946"/>
                </a:lnTo>
                <a:lnTo>
                  <a:pt x="712" y="948"/>
                </a:lnTo>
                <a:lnTo>
                  <a:pt x="715" y="957"/>
                </a:lnTo>
                <a:lnTo>
                  <a:pt x="730" y="987"/>
                </a:lnTo>
                <a:lnTo>
                  <a:pt x="731" y="989"/>
                </a:lnTo>
                <a:lnTo>
                  <a:pt x="732" y="991"/>
                </a:lnTo>
                <a:lnTo>
                  <a:pt x="735" y="995"/>
                </a:lnTo>
                <a:lnTo>
                  <a:pt x="737" y="998"/>
                </a:lnTo>
                <a:lnTo>
                  <a:pt x="739" y="1001"/>
                </a:lnTo>
                <a:lnTo>
                  <a:pt x="740" y="1002"/>
                </a:lnTo>
                <a:lnTo>
                  <a:pt x="741" y="1003"/>
                </a:lnTo>
                <a:lnTo>
                  <a:pt x="742" y="1004"/>
                </a:lnTo>
                <a:lnTo>
                  <a:pt x="742" y="1005"/>
                </a:lnTo>
                <a:lnTo>
                  <a:pt x="743" y="1006"/>
                </a:lnTo>
                <a:lnTo>
                  <a:pt x="744" y="1008"/>
                </a:lnTo>
                <a:lnTo>
                  <a:pt x="748" y="1016"/>
                </a:lnTo>
                <a:lnTo>
                  <a:pt x="769" y="1043"/>
                </a:lnTo>
                <a:lnTo>
                  <a:pt x="794" y="1069"/>
                </a:lnTo>
                <a:lnTo>
                  <a:pt x="856" y="1119"/>
                </a:lnTo>
                <a:lnTo>
                  <a:pt x="927" y="1164"/>
                </a:lnTo>
                <a:lnTo>
                  <a:pt x="954" y="1178"/>
                </a:lnTo>
                <a:lnTo>
                  <a:pt x="772" y="1371"/>
                </a:lnTo>
                <a:lnTo>
                  <a:pt x="767" y="1376"/>
                </a:lnTo>
                <a:lnTo>
                  <a:pt x="762" y="1380"/>
                </a:lnTo>
                <a:lnTo>
                  <a:pt x="756" y="1385"/>
                </a:lnTo>
                <a:lnTo>
                  <a:pt x="751" y="1391"/>
                </a:lnTo>
                <a:lnTo>
                  <a:pt x="750" y="1391"/>
                </a:lnTo>
                <a:lnTo>
                  <a:pt x="739" y="1389"/>
                </a:lnTo>
                <a:lnTo>
                  <a:pt x="734" y="1388"/>
                </a:lnTo>
                <a:lnTo>
                  <a:pt x="728" y="1387"/>
                </a:lnTo>
                <a:lnTo>
                  <a:pt x="723" y="1387"/>
                </a:lnTo>
                <a:lnTo>
                  <a:pt x="718" y="1387"/>
                </a:lnTo>
                <a:lnTo>
                  <a:pt x="715" y="1387"/>
                </a:lnTo>
                <a:lnTo>
                  <a:pt x="712" y="1386"/>
                </a:lnTo>
                <a:lnTo>
                  <a:pt x="710" y="1386"/>
                </a:lnTo>
                <a:lnTo>
                  <a:pt x="707" y="1385"/>
                </a:lnTo>
                <a:lnTo>
                  <a:pt x="696" y="1385"/>
                </a:lnTo>
                <a:lnTo>
                  <a:pt x="690" y="1385"/>
                </a:lnTo>
                <a:lnTo>
                  <a:pt x="684" y="1386"/>
                </a:lnTo>
                <a:lnTo>
                  <a:pt x="679" y="1386"/>
                </a:lnTo>
                <a:lnTo>
                  <a:pt x="673" y="1386"/>
                </a:lnTo>
                <a:lnTo>
                  <a:pt x="671" y="1386"/>
                </a:lnTo>
                <a:lnTo>
                  <a:pt x="668" y="1387"/>
                </a:lnTo>
                <a:lnTo>
                  <a:pt x="665" y="1387"/>
                </a:lnTo>
                <a:lnTo>
                  <a:pt x="662" y="1388"/>
                </a:lnTo>
                <a:lnTo>
                  <a:pt x="639" y="1391"/>
                </a:lnTo>
                <a:lnTo>
                  <a:pt x="617" y="1396"/>
                </a:lnTo>
                <a:lnTo>
                  <a:pt x="605" y="1399"/>
                </a:lnTo>
                <a:lnTo>
                  <a:pt x="594" y="1402"/>
                </a:lnTo>
                <a:lnTo>
                  <a:pt x="552" y="1414"/>
                </a:lnTo>
                <a:lnTo>
                  <a:pt x="531" y="1421"/>
                </a:lnTo>
                <a:lnTo>
                  <a:pt x="510" y="1428"/>
                </a:lnTo>
                <a:lnTo>
                  <a:pt x="470" y="1440"/>
                </a:lnTo>
                <a:lnTo>
                  <a:pt x="429" y="1449"/>
                </a:lnTo>
                <a:lnTo>
                  <a:pt x="408" y="1452"/>
                </a:lnTo>
                <a:lnTo>
                  <a:pt x="398" y="1454"/>
                </a:lnTo>
                <a:lnTo>
                  <a:pt x="387" y="1456"/>
                </a:lnTo>
                <a:lnTo>
                  <a:pt x="366" y="1458"/>
                </a:lnTo>
                <a:lnTo>
                  <a:pt x="356" y="1459"/>
                </a:lnTo>
                <a:lnTo>
                  <a:pt x="345" y="1461"/>
                </a:lnTo>
                <a:lnTo>
                  <a:pt x="324" y="1461"/>
                </a:lnTo>
                <a:lnTo>
                  <a:pt x="313" y="1462"/>
                </a:lnTo>
                <a:lnTo>
                  <a:pt x="302" y="1463"/>
                </a:lnTo>
                <a:lnTo>
                  <a:pt x="259" y="1463"/>
                </a:lnTo>
                <a:lnTo>
                  <a:pt x="238" y="1463"/>
                </a:lnTo>
                <a:lnTo>
                  <a:pt x="227" y="1462"/>
                </a:lnTo>
                <a:lnTo>
                  <a:pt x="216" y="1461"/>
                </a:lnTo>
                <a:lnTo>
                  <a:pt x="195" y="1459"/>
                </a:lnTo>
                <a:lnTo>
                  <a:pt x="184" y="1458"/>
                </a:lnTo>
                <a:lnTo>
                  <a:pt x="173" y="1457"/>
                </a:lnTo>
                <a:lnTo>
                  <a:pt x="152" y="1454"/>
                </a:lnTo>
                <a:lnTo>
                  <a:pt x="143" y="1451"/>
                </a:lnTo>
                <a:lnTo>
                  <a:pt x="138" y="1450"/>
                </a:lnTo>
                <a:lnTo>
                  <a:pt x="132" y="1448"/>
                </a:lnTo>
                <a:lnTo>
                  <a:pt x="112" y="1441"/>
                </a:lnTo>
                <a:lnTo>
                  <a:pt x="94" y="1432"/>
                </a:lnTo>
                <a:lnTo>
                  <a:pt x="86" y="1427"/>
                </a:lnTo>
                <a:lnTo>
                  <a:pt x="82" y="1424"/>
                </a:lnTo>
                <a:lnTo>
                  <a:pt x="77" y="1421"/>
                </a:lnTo>
                <a:lnTo>
                  <a:pt x="69" y="1415"/>
                </a:lnTo>
                <a:lnTo>
                  <a:pt x="65" y="1412"/>
                </a:lnTo>
                <a:lnTo>
                  <a:pt x="61" y="1409"/>
                </a:lnTo>
                <a:lnTo>
                  <a:pt x="47" y="1395"/>
                </a:lnTo>
                <a:lnTo>
                  <a:pt x="44" y="1392"/>
                </a:lnTo>
                <a:lnTo>
                  <a:pt x="41" y="1389"/>
                </a:lnTo>
                <a:lnTo>
                  <a:pt x="40" y="1387"/>
                </a:lnTo>
                <a:lnTo>
                  <a:pt x="38" y="1385"/>
                </a:lnTo>
                <a:lnTo>
                  <a:pt x="37" y="1383"/>
                </a:lnTo>
                <a:lnTo>
                  <a:pt x="35" y="1381"/>
                </a:lnTo>
                <a:lnTo>
                  <a:pt x="33" y="1377"/>
                </a:lnTo>
                <a:lnTo>
                  <a:pt x="30" y="1373"/>
                </a:lnTo>
                <a:lnTo>
                  <a:pt x="27" y="1369"/>
                </a:lnTo>
                <a:lnTo>
                  <a:pt x="24" y="1365"/>
                </a:lnTo>
                <a:lnTo>
                  <a:pt x="22" y="1361"/>
                </a:lnTo>
                <a:lnTo>
                  <a:pt x="20" y="1357"/>
                </a:lnTo>
                <a:lnTo>
                  <a:pt x="17" y="1353"/>
                </a:lnTo>
                <a:lnTo>
                  <a:pt x="15" y="1348"/>
                </a:lnTo>
                <a:lnTo>
                  <a:pt x="8" y="1331"/>
                </a:lnTo>
                <a:lnTo>
                  <a:pt x="7" y="1327"/>
                </a:lnTo>
                <a:lnTo>
                  <a:pt x="6" y="1323"/>
                </a:lnTo>
                <a:lnTo>
                  <a:pt x="6" y="1321"/>
                </a:lnTo>
                <a:lnTo>
                  <a:pt x="5" y="1319"/>
                </a:lnTo>
                <a:lnTo>
                  <a:pt x="4" y="1317"/>
                </a:lnTo>
                <a:lnTo>
                  <a:pt x="3" y="1314"/>
                </a:lnTo>
                <a:lnTo>
                  <a:pt x="0" y="1296"/>
                </a:lnTo>
                <a:lnTo>
                  <a:pt x="0" y="1277"/>
                </a:lnTo>
                <a:lnTo>
                  <a:pt x="3" y="1259"/>
                </a:lnTo>
                <a:lnTo>
                  <a:pt x="4" y="1255"/>
                </a:lnTo>
                <a:lnTo>
                  <a:pt x="5" y="1250"/>
                </a:lnTo>
                <a:lnTo>
                  <a:pt x="5" y="1248"/>
                </a:lnTo>
                <a:lnTo>
                  <a:pt x="6" y="1246"/>
                </a:lnTo>
                <a:lnTo>
                  <a:pt x="7" y="1243"/>
                </a:lnTo>
                <a:lnTo>
                  <a:pt x="8" y="1241"/>
                </a:lnTo>
                <a:lnTo>
                  <a:pt x="14" y="1221"/>
                </a:lnTo>
                <a:lnTo>
                  <a:pt x="18" y="1211"/>
                </a:lnTo>
                <a:lnTo>
                  <a:pt x="22" y="1200"/>
                </a:lnTo>
                <a:lnTo>
                  <a:pt x="34" y="1159"/>
                </a:lnTo>
                <a:lnTo>
                  <a:pt x="43" y="1117"/>
                </a:lnTo>
                <a:lnTo>
                  <a:pt x="48" y="1096"/>
                </a:lnTo>
                <a:lnTo>
                  <a:pt x="54" y="1075"/>
                </a:lnTo>
                <a:lnTo>
                  <a:pt x="63" y="1033"/>
                </a:lnTo>
                <a:lnTo>
                  <a:pt x="68" y="1012"/>
                </a:lnTo>
                <a:lnTo>
                  <a:pt x="74" y="991"/>
                </a:lnTo>
                <a:lnTo>
                  <a:pt x="86" y="950"/>
                </a:lnTo>
                <a:lnTo>
                  <a:pt x="99" y="909"/>
                </a:lnTo>
                <a:lnTo>
                  <a:pt x="111" y="874"/>
                </a:lnTo>
                <a:lnTo>
                  <a:pt x="116" y="856"/>
                </a:lnTo>
                <a:lnTo>
                  <a:pt x="118" y="847"/>
                </a:lnTo>
                <a:lnTo>
                  <a:pt x="121" y="838"/>
                </a:lnTo>
                <a:lnTo>
                  <a:pt x="128" y="803"/>
                </a:lnTo>
                <a:lnTo>
                  <a:pt x="130" y="786"/>
                </a:lnTo>
                <a:lnTo>
                  <a:pt x="131" y="777"/>
                </a:lnTo>
                <a:lnTo>
                  <a:pt x="133" y="768"/>
                </a:lnTo>
                <a:lnTo>
                  <a:pt x="133" y="764"/>
                </a:lnTo>
                <a:lnTo>
                  <a:pt x="133" y="760"/>
                </a:lnTo>
                <a:lnTo>
                  <a:pt x="133" y="756"/>
                </a:lnTo>
                <a:lnTo>
                  <a:pt x="134" y="754"/>
                </a:lnTo>
                <a:lnTo>
                  <a:pt x="134" y="752"/>
                </a:lnTo>
                <a:lnTo>
                  <a:pt x="257" y="563"/>
                </a:lnTo>
              </a:path>
            </a:pathLst>
          </a:custGeom>
          <a:solidFill>
            <a:srgbClr val="80808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08" name="Freeform 44"/>
          <p:cNvSpPr>
            <a:spLocks noChangeArrowheads="1"/>
          </p:cNvSpPr>
          <p:nvPr/>
        </p:nvSpPr>
        <p:spPr bwMode="auto">
          <a:xfrm>
            <a:off x="6577920" y="2870868"/>
            <a:ext cx="145440" cy="277949"/>
          </a:xfrm>
          <a:custGeom>
            <a:avLst/>
            <a:gdLst/>
            <a:ahLst/>
            <a:cxnLst>
              <a:cxn ang="0">
                <a:pos x="28" y="834"/>
              </a:cxn>
              <a:cxn ang="0">
                <a:pos x="24" y="831"/>
              </a:cxn>
              <a:cxn ang="0">
                <a:pos x="15" y="818"/>
              </a:cxn>
              <a:cxn ang="0">
                <a:pos x="11" y="812"/>
              </a:cxn>
              <a:cxn ang="0">
                <a:pos x="9" y="807"/>
              </a:cxn>
              <a:cxn ang="0">
                <a:pos x="7" y="800"/>
              </a:cxn>
              <a:cxn ang="0">
                <a:pos x="5" y="795"/>
              </a:cxn>
              <a:cxn ang="0">
                <a:pos x="2" y="781"/>
              </a:cxn>
              <a:cxn ang="0">
                <a:pos x="2" y="773"/>
              </a:cxn>
              <a:cxn ang="0">
                <a:pos x="1" y="767"/>
              </a:cxn>
              <a:cxn ang="0">
                <a:pos x="0" y="740"/>
              </a:cxn>
              <a:cxn ang="0">
                <a:pos x="4" y="701"/>
              </a:cxn>
              <a:cxn ang="0">
                <a:pos x="31" y="600"/>
              </a:cxn>
              <a:cxn ang="0">
                <a:pos x="51" y="549"/>
              </a:cxn>
              <a:cxn ang="0">
                <a:pos x="256" y="188"/>
              </a:cxn>
              <a:cxn ang="0">
                <a:pos x="391" y="89"/>
              </a:cxn>
              <a:cxn ang="0">
                <a:pos x="373" y="427"/>
              </a:cxn>
              <a:cxn ang="0">
                <a:pos x="376" y="445"/>
              </a:cxn>
              <a:cxn ang="0">
                <a:pos x="381" y="481"/>
              </a:cxn>
              <a:cxn ang="0">
                <a:pos x="386" y="505"/>
              </a:cxn>
              <a:cxn ang="0">
                <a:pos x="388" y="513"/>
              </a:cxn>
              <a:cxn ang="0">
                <a:pos x="390" y="520"/>
              </a:cxn>
              <a:cxn ang="0">
                <a:pos x="391" y="523"/>
              </a:cxn>
              <a:cxn ang="0">
                <a:pos x="391" y="526"/>
              </a:cxn>
              <a:cxn ang="0">
                <a:pos x="393" y="530"/>
              </a:cxn>
              <a:cxn ang="0">
                <a:pos x="400" y="548"/>
              </a:cxn>
              <a:cxn ang="0">
                <a:pos x="401" y="552"/>
              </a:cxn>
              <a:cxn ang="0">
                <a:pos x="403" y="556"/>
              </a:cxn>
              <a:cxn ang="0">
                <a:pos x="422" y="597"/>
              </a:cxn>
              <a:cxn ang="0">
                <a:pos x="428" y="606"/>
              </a:cxn>
              <a:cxn ang="0">
                <a:pos x="432" y="611"/>
              </a:cxn>
              <a:cxn ang="0">
                <a:pos x="434" y="614"/>
              </a:cxn>
              <a:cxn ang="0">
                <a:pos x="439" y="624"/>
              </a:cxn>
              <a:cxn ang="0">
                <a:pos x="305" y="749"/>
              </a:cxn>
              <a:cxn ang="0">
                <a:pos x="228" y="799"/>
              </a:cxn>
              <a:cxn ang="0">
                <a:pos x="187" y="820"/>
              </a:cxn>
              <a:cxn ang="0">
                <a:pos x="132" y="843"/>
              </a:cxn>
              <a:cxn ang="0">
                <a:pos x="111" y="848"/>
              </a:cxn>
              <a:cxn ang="0">
                <a:pos x="101" y="849"/>
              </a:cxn>
              <a:cxn ang="0">
                <a:pos x="95" y="850"/>
              </a:cxn>
              <a:cxn ang="0">
                <a:pos x="88" y="851"/>
              </a:cxn>
              <a:cxn ang="0">
                <a:pos x="77" y="852"/>
              </a:cxn>
              <a:cxn ang="0">
                <a:pos x="71" y="852"/>
              </a:cxn>
              <a:cxn ang="0">
                <a:pos x="66" y="851"/>
              </a:cxn>
              <a:cxn ang="0">
                <a:pos x="50" y="846"/>
              </a:cxn>
              <a:cxn ang="0">
                <a:pos x="44" y="844"/>
              </a:cxn>
              <a:cxn ang="0">
                <a:pos x="36" y="839"/>
              </a:cxn>
            </a:cxnLst>
            <a:rect l="0" t="0" r="r" b="b"/>
            <a:pathLst>
              <a:path w="446" h="853">
                <a:moveTo>
                  <a:pt x="31" y="836"/>
                </a:moveTo>
                <a:lnTo>
                  <a:pt x="29" y="834"/>
                </a:lnTo>
                <a:lnTo>
                  <a:pt x="28" y="834"/>
                </a:lnTo>
                <a:lnTo>
                  <a:pt x="27" y="833"/>
                </a:lnTo>
                <a:lnTo>
                  <a:pt x="25" y="832"/>
                </a:lnTo>
                <a:lnTo>
                  <a:pt x="24" y="831"/>
                </a:lnTo>
                <a:lnTo>
                  <a:pt x="23" y="829"/>
                </a:lnTo>
                <a:lnTo>
                  <a:pt x="22" y="828"/>
                </a:lnTo>
                <a:lnTo>
                  <a:pt x="15" y="818"/>
                </a:lnTo>
                <a:lnTo>
                  <a:pt x="14" y="816"/>
                </a:lnTo>
                <a:lnTo>
                  <a:pt x="12" y="813"/>
                </a:lnTo>
                <a:lnTo>
                  <a:pt x="11" y="812"/>
                </a:lnTo>
                <a:lnTo>
                  <a:pt x="11" y="810"/>
                </a:lnTo>
                <a:lnTo>
                  <a:pt x="10" y="809"/>
                </a:lnTo>
                <a:lnTo>
                  <a:pt x="9" y="807"/>
                </a:lnTo>
                <a:lnTo>
                  <a:pt x="8" y="804"/>
                </a:lnTo>
                <a:lnTo>
                  <a:pt x="7" y="801"/>
                </a:lnTo>
                <a:lnTo>
                  <a:pt x="7" y="800"/>
                </a:lnTo>
                <a:lnTo>
                  <a:pt x="6" y="798"/>
                </a:lnTo>
                <a:lnTo>
                  <a:pt x="6" y="797"/>
                </a:lnTo>
                <a:lnTo>
                  <a:pt x="5" y="795"/>
                </a:lnTo>
                <a:lnTo>
                  <a:pt x="4" y="789"/>
                </a:lnTo>
                <a:lnTo>
                  <a:pt x="3" y="785"/>
                </a:lnTo>
                <a:lnTo>
                  <a:pt x="2" y="781"/>
                </a:lnTo>
                <a:lnTo>
                  <a:pt x="2" y="777"/>
                </a:lnTo>
                <a:lnTo>
                  <a:pt x="2" y="775"/>
                </a:lnTo>
                <a:lnTo>
                  <a:pt x="2" y="773"/>
                </a:lnTo>
                <a:lnTo>
                  <a:pt x="2" y="771"/>
                </a:lnTo>
                <a:lnTo>
                  <a:pt x="1" y="769"/>
                </a:lnTo>
                <a:lnTo>
                  <a:pt x="1" y="767"/>
                </a:lnTo>
                <a:lnTo>
                  <a:pt x="0" y="765"/>
                </a:lnTo>
                <a:lnTo>
                  <a:pt x="0" y="748"/>
                </a:lnTo>
                <a:lnTo>
                  <a:pt x="0" y="740"/>
                </a:lnTo>
                <a:lnTo>
                  <a:pt x="1" y="731"/>
                </a:lnTo>
                <a:lnTo>
                  <a:pt x="3" y="711"/>
                </a:lnTo>
                <a:lnTo>
                  <a:pt x="4" y="701"/>
                </a:lnTo>
                <a:lnTo>
                  <a:pt x="6" y="691"/>
                </a:lnTo>
                <a:lnTo>
                  <a:pt x="16" y="648"/>
                </a:lnTo>
                <a:lnTo>
                  <a:pt x="31" y="600"/>
                </a:lnTo>
                <a:lnTo>
                  <a:pt x="40" y="575"/>
                </a:lnTo>
                <a:lnTo>
                  <a:pt x="45" y="562"/>
                </a:lnTo>
                <a:lnTo>
                  <a:pt x="51" y="549"/>
                </a:lnTo>
                <a:lnTo>
                  <a:pt x="103" y="437"/>
                </a:lnTo>
                <a:lnTo>
                  <a:pt x="172" y="316"/>
                </a:lnTo>
                <a:lnTo>
                  <a:pt x="256" y="188"/>
                </a:lnTo>
                <a:lnTo>
                  <a:pt x="353" y="57"/>
                </a:lnTo>
                <a:lnTo>
                  <a:pt x="401" y="0"/>
                </a:lnTo>
                <a:lnTo>
                  <a:pt x="391" y="89"/>
                </a:lnTo>
                <a:lnTo>
                  <a:pt x="373" y="267"/>
                </a:lnTo>
                <a:lnTo>
                  <a:pt x="369" y="350"/>
                </a:lnTo>
                <a:lnTo>
                  <a:pt x="373" y="427"/>
                </a:lnTo>
                <a:lnTo>
                  <a:pt x="374" y="432"/>
                </a:lnTo>
                <a:lnTo>
                  <a:pt x="375" y="436"/>
                </a:lnTo>
                <a:lnTo>
                  <a:pt x="376" y="445"/>
                </a:lnTo>
                <a:lnTo>
                  <a:pt x="377" y="454"/>
                </a:lnTo>
                <a:lnTo>
                  <a:pt x="378" y="463"/>
                </a:lnTo>
                <a:lnTo>
                  <a:pt x="381" y="481"/>
                </a:lnTo>
                <a:lnTo>
                  <a:pt x="384" y="500"/>
                </a:lnTo>
                <a:lnTo>
                  <a:pt x="385" y="503"/>
                </a:lnTo>
                <a:lnTo>
                  <a:pt x="386" y="505"/>
                </a:lnTo>
                <a:lnTo>
                  <a:pt x="387" y="507"/>
                </a:lnTo>
                <a:lnTo>
                  <a:pt x="387" y="509"/>
                </a:lnTo>
                <a:lnTo>
                  <a:pt x="388" y="513"/>
                </a:lnTo>
                <a:lnTo>
                  <a:pt x="389" y="517"/>
                </a:lnTo>
                <a:lnTo>
                  <a:pt x="390" y="518"/>
                </a:lnTo>
                <a:lnTo>
                  <a:pt x="390" y="520"/>
                </a:lnTo>
                <a:lnTo>
                  <a:pt x="391" y="521"/>
                </a:lnTo>
                <a:lnTo>
                  <a:pt x="391" y="522"/>
                </a:lnTo>
                <a:lnTo>
                  <a:pt x="391" y="523"/>
                </a:lnTo>
                <a:lnTo>
                  <a:pt x="391" y="525"/>
                </a:lnTo>
                <a:lnTo>
                  <a:pt x="391" y="526"/>
                </a:lnTo>
                <a:lnTo>
                  <a:pt x="392" y="528"/>
                </a:lnTo>
                <a:lnTo>
                  <a:pt x="392" y="529"/>
                </a:lnTo>
                <a:lnTo>
                  <a:pt x="393" y="530"/>
                </a:lnTo>
                <a:lnTo>
                  <a:pt x="393" y="531"/>
                </a:lnTo>
                <a:lnTo>
                  <a:pt x="394" y="533"/>
                </a:lnTo>
                <a:lnTo>
                  <a:pt x="400" y="548"/>
                </a:lnTo>
                <a:lnTo>
                  <a:pt x="400" y="549"/>
                </a:lnTo>
                <a:lnTo>
                  <a:pt x="401" y="551"/>
                </a:lnTo>
                <a:lnTo>
                  <a:pt x="401" y="552"/>
                </a:lnTo>
                <a:lnTo>
                  <a:pt x="402" y="553"/>
                </a:lnTo>
                <a:lnTo>
                  <a:pt x="402" y="554"/>
                </a:lnTo>
                <a:lnTo>
                  <a:pt x="403" y="556"/>
                </a:lnTo>
                <a:lnTo>
                  <a:pt x="406" y="565"/>
                </a:lnTo>
                <a:lnTo>
                  <a:pt x="421" y="595"/>
                </a:lnTo>
                <a:lnTo>
                  <a:pt x="422" y="597"/>
                </a:lnTo>
                <a:lnTo>
                  <a:pt x="423" y="599"/>
                </a:lnTo>
                <a:lnTo>
                  <a:pt x="426" y="603"/>
                </a:lnTo>
                <a:lnTo>
                  <a:pt x="428" y="606"/>
                </a:lnTo>
                <a:lnTo>
                  <a:pt x="430" y="609"/>
                </a:lnTo>
                <a:lnTo>
                  <a:pt x="431" y="610"/>
                </a:lnTo>
                <a:lnTo>
                  <a:pt x="432" y="611"/>
                </a:lnTo>
                <a:lnTo>
                  <a:pt x="433" y="612"/>
                </a:lnTo>
                <a:lnTo>
                  <a:pt x="433" y="613"/>
                </a:lnTo>
                <a:lnTo>
                  <a:pt x="434" y="614"/>
                </a:lnTo>
                <a:lnTo>
                  <a:pt x="435" y="616"/>
                </a:lnTo>
                <a:lnTo>
                  <a:pt x="439" y="624"/>
                </a:lnTo>
                <a:lnTo>
                  <a:pt x="445" y="631"/>
                </a:lnTo>
                <a:lnTo>
                  <a:pt x="401" y="672"/>
                </a:lnTo>
                <a:lnTo>
                  <a:pt x="305" y="749"/>
                </a:lnTo>
                <a:lnTo>
                  <a:pt x="260" y="780"/>
                </a:lnTo>
                <a:lnTo>
                  <a:pt x="239" y="792"/>
                </a:lnTo>
                <a:lnTo>
                  <a:pt x="228" y="799"/>
                </a:lnTo>
                <a:lnTo>
                  <a:pt x="217" y="806"/>
                </a:lnTo>
                <a:lnTo>
                  <a:pt x="197" y="815"/>
                </a:lnTo>
                <a:lnTo>
                  <a:pt x="187" y="820"/>
                </a:lnTo>
                <a:lnTo>
                  <a:pt x="177" y="826"/>
                </a:lnTo>
                <a:lnTo>
                  <a:pt x="140" y="841"/>
                </a:lnTo>
                <a:lnTo>
                  <a:pt x="132" y="843"/>
                </a:lnTo>
                <a:lnTo>
                  <a:pt x="124" y="844"/>
                </a:lnTo>
                <a:lnTo>
                  <a:pt x="115" y="846"/>
                </a:lnTo>
                <a:lnTo>
                  <a:pt x="111" y="848"/>
                </a:lnTo>
                <a:lnTo>
                  <a:pt x="107" y="849"/>
                </a:lnTo>
                <a:lnTo>
                  <a:pt x="103" y="849"/>
                </a:lnTo>
                <a:lnTo>
                  <a:pt x="101" y="849"/>
                </a:lnTo>
                <a:lnTo>
                  <a:pt x="99" y="849"/>
                </a:lnTo>
                <a:lnTo>
                  <a:pt x="97" y="849"/>
                </a:lnTo>
                <a:lnTo>
                  <a:pt x="95" y="850"/>
                </a:lnTo>
                <a:lnTo>
                  <a:pt x="93" y="850"/>
                </a:lnTo>
                <a:lnTo>
                  <a:pt x="91" y="851"/>
                </a:lnTo>
                <a:lnTo>
                  <a:pt x="88" y="851"/>
                </a:lnTo>
                <a:lnTo>
                  <a:pt x="85" y="851"/>
                </a:lnTo>
                <a:lnTo>
                  <a:pt x="81" y="851"/>
                </a:lnTo>
                <a:lnTo>
                  <a:pt x="77" y="852"/>
                </a:lnTo>
                <a:lnTo>
                  <a:pt x="74" y="852"/>
                </a:lnTo>
                <a:lnTo>
                  <a:pt x="72" y="852"/>
                </a:lnTo>
                <a:lnTo>
                  <a:pt x="71" y="852"/>
                </a:lnTo>
                <a:lnTo>
                  <a:pt x="69" y="852"/>
                </a:lnTo>
                <a:lnTo>
                  <a:pt x="68" y="851"/>
                </a:lnTo>
                <a:lnTo>
                  <a:pt x="66" y="851"/>
                </a:lnTo>
                <a:lnTo>
                  <a:pt x="64" y="850"/>
                </a:lnTo>
                <a:lnTo>
                  <a:pt x="52" y="847"/>
                </a:lnTo>
                <a:lnTo>
                  <a:pt x="50" y="846"/>
                </a:lnTo>
                <a:lnTo>
                  <a:pt x="47" y="845"/>
                </a:lnTo>
                <a:lnTo>
                  <a:pt x="46" y="845"/>
                </a:lnTo>
                <a:lnTo>
                  <a:pt x="44" y="844"/>
                </a:lnTo>
                <a:lnTo>
                  <a:pt x="43" y="843"/>
                </a:lnTo>
                <a:lnTo>
                  <a:pt x="41" y="842"/>
                </a:lnTo>
                <a:lnTo>
                  <a:pt x="36" y="839"/>
                </a:lnTo>
                <a:lnTo>
                  <a:pt x="34" y="838"/>
                </a:lnTo>
                <a:lnTo>
                  <a:pt x="31" y="836"/>
                </a:lnTo>
              </a:path>
            </a:pathLst>
          </a:custGeom>
          <a:solidFill>
            <a:srgbClr val="999999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09" name="Freeform 45"/>
          <p:cNvSpPr>
            <a:spLocks noChangeArrowheads="1"/>
          </p:cNvSpPr>
          <p:nvPr/>
        </p:nvSpPr>
        <p:spPr bwMode="auto">
          <a:xfrm>
            <a:off x="6648481" y="2957277"/>
            <a:ext cx="53280" cy="100811"/>
          </a:xfrm>
          <a:custGeom>
            <a:avLst/>
            <a:gdLst/>
            <a:ahLst/>
            <a:cxnLst>
              <a:cxn ang="0">
                <a:pos x="5" y="306"/>
              </a:cxn>
              <a:cxn ang="0">
                <a:pos x="4" y="305"/>
              </a:cxn>
              <a:cxn ang="0">
                <a:pos x="3" y="303"/>
              </a:cxn>
              <a:cxn ang="0">
                <a:pos x="2" y="301"/>
              </a:cxn>
              <a:cxn ang="0">
                <a:pos x="1" y="299"/>
              </a:cxn>
              <a:cxn ang="0">
                <a:pos x="0" y="295"/>
              </a:cxn>
              <a:cxn ang="0">
                <a:pos x="0" y="289"/>
              </a:cxn>
              <a:cxn ang="0">
                <a:pos x="1" y="282"/>
              </a:cxn>
              <a:cxn ang="0">
                <a:pos x="2" y="275"/>
              </a:cxn>
              <a:cxn ang="0">
                <a:pos x="7" y="258"/>
              </a:cxn>
              <a:cxn ang="0">
                <a:pos x="15" y="238"/>
              </a:cxn>
              <a:cxn ang="0">
                <a:pos x="26" y="215"/>
              </a:cxn>
              <a:cxn ang="0">
                <a:pos x="54" y="161"/>
              </a:cxn>
              <a:cxn ang="0">
                <a:pos x="93" y="98"/>
              </a:cxn>
              <a:cxn ang="0">
                <a:pos x="139" y="28"/>
              </a:cxn>
              <a:cxn ang="0">
                <a:pos x="159" y="0"/>
              </a:cxn>
              <a:cxn ang="0">
                <a:pos x="159" y="1"/>
              </a:cxn>
              <a:cxn ang="0">
                <a:pos x="155" y="84"/>
              </a:cxn>
              <a:cxn ang="0">
                <a:pos x="159" y="161"/>
              </a:cxn>
              <a:cxn ang="0">
                <a:pos x="160" y="166"/>
              </a:cxn>
              <a:cxn ang="0">
                <a:pos x="161" y="170"/>
              </a:cxn>
              <a:cxn ang="0">
                <a:pos x="162" y="179"/>
              </a:cxn>
              <a:cxn ang="0">
                <a:pos x="163" y="188"/>
              </a:cxn>
              <a:cxn ang="0">
                <a:pos x="164" y="194"/>
              </a:cxn>
              <a:cxn ang="0">
                <a:pos x="134" y="224"/>
              </a:cxn>
              <a:cxn ang="0">
                <a:pos x="89" y="264"/>
              </a:cxn>
              <a:cxn ang="0">
                <a:pos x="69" y="280"/>
              </a:cxn>
              <a:cxn ang="0">
                <a:pos x="51" y="293"/>
              </a:cxn>
              <a:cxn ang="0">
                <a:pos x="35" y="302"/>
              </a:cxn>
              <a:cxn ang="0">
                <a:pos x="29" y="305"/>
              </a:cxn>
              <a:cxn ang="0">
                <a:pos x="23" y="307"/>
              </a:cxn>
              <a:cxn ang="0">
                <a:pos x="17" y="308"/>
              </a:cxn>
              <a:cxn ang="0">
                <a:pos x="12" y="308"/>
              </a:cxn>
              <a:cxn ang="0">
                <a:pos x="10" y="308"/>
              </a:cxn>
              <a:cxn ang="0">
                <a:pos x="8" y="308"/>
              </a:cxn>
              <a:cxn ang="0">
                <a:pos x="7" y="307"/>
              </a:cxn>
              <a:cxn ang="0">
                <a:pos x="5" y="306"/>
              </a:cxn>
            </a:cxnLst>
            <a:rect l="0" t="0" r="r" b="b"/>
            <a:pathLst>
              <a:path w="165" h="309">
                <a:moveTo>
                  <a:pt x="5" y="306"/>
                </a:moveTo>
                <a:lnTo>
                  <a:pt x="4" y="305"/>
                </a:lnTo>
                <a:lnTo>
                  <a:pt x="3" y="303"/>
                </a:lnTo>
                <a:lnTo>
                  <a:pt x="2" y="301"/>
                </a:lnTo>
                <a:lnTo>
                  <a:pt x="1" y="299"/>
                </a:lnTo>
                <a:lnTo>
                  <a:pt x="0" y="295"/>
                </a:lnTo>
                <a:lnTo>
                  <a:pt x="0" y="289"/>
                </a:lnTo>
                <a:lnTo>
                  <a:pt x="1" y="282"/>
                </a:lnTo>
                <a:lnTo>
                  <a:pt x="2" y="275"/>
                </a:lnTo>
                <a:lnTo>
                  <a:pt x="7" y="258"/>
                </a:lnTo>
                <a:lnTo>
                  <a:pt x="15" y="238"/>
                </a:lnTo>
                <a:lnTo>
                  <a:pt x="26" y="215"/>
                </a:lnTo>
                <a:lnTo>
                  <a:pt x="54" y="161"/>
                </a:lnTo>
                <a:lnTo>
                  <a:pt x="93" y="98"/>
                </a:lnTo>
                <a:lnTo>
                  <a:pt x="139" y="28"/>
                </a:lnTo>
                <a:lnTo>
                  <a:pt x="159" y="0"/>
                </a:lnTo>
                <a:lnTo>
                  <a:pt x="159" y="1"/>
                </a:lnTo>
                <a:lnTo>
                  <a:pt x="155" y="84"/>
                </a:lnTo>
                <a:lnTo>
                  <a:pt x="159" y="161"/>
                </a:lnTo>
                <a:lnTo>
                  <a:pt x="160" y="166"/>
                </a:lnTo>
                <a:lnTo>
                  <a:pt x="161" y="170"/>
                </a:lnTo>
                <a:lnTo>
                  <a:pt x="162" y="179"/>
                </a:lnTo>
                <a:lnTo>
                  <a:pt x="163" y="188"/>
                </a:lnTo>
                <a:lnTo>
                  <a:pt x="164" y="194"/>
                </a:lnTo>
                <a:lnTo>
                  <a:pt x="134" y="224"/>
                </a:lnTo>
                <a:lnTo>
                  <a:pt x="89" y="264"/>
                </a:lnTo>
                <a:lnTo>
                  <a:pt x="69" y="280"/>
                </a:lnTo>
                <a:lnTo>
                  <a:pt x="51" y="293"/>
                </a:lnTo>
                <a:lnTo>
                  <a:pt x="35" y="302"/>
                </a:lnTo>
                <a:lnTo>
                  <a:pt x="29" y="305"/>
                </a:lnTo>
                <a:lnTo>
                  <a:pt x="23" y="307"/>
                </a:lnTo>
                <a:lnTo>
                  <a:pt x="17" y="308"/>
                </a:lnTo>
                <a:lnTo>
                  <a:pt x="12" y="308"/>
                </a:lnTo>
                <a:lnTo>
                  <a:pt x="10" y="308"/>
                </a:lnTo>
                <a:lnTo>
                  <a:pt x="8" y="308"/>
                </a:lnTo>
                <a:lnTo>
                  <a:pt x="7" y="307"/>
                </a:lnTo>
                <a:lnTo>
                  <a:pt x="5" y="306"/>
                </a:lnTo>
              </a:path>
            </a:pathLst>
          </a:custGeom>
          <a:solidFill>
            <a:srgbClr val="B3B3B3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10" name="Line 46"/>
          <p:cNvSpPr>
            <a:spLocks noChangeShapeType="1"/>
          </p:cNvSpPr>
          <p:nvPr/>
        </p:nvSpPr>
        <p:spPr bwMode="auto">
          <a:xfrm>
            <a:off x="2488320" y="5089228"/>
            <a:ext cx="1440" cy="918816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11" name="Freeform 47"/>
          <p:cNvSpPr>
            <a:spLocks/>
          </p:cNvSpPr>
          <p:nvPr/>
        </p:nvSpPr>
        <p:spPr bwMode="auto">
          <a:xfrm>
            <a:off x="1212480" y="4045119"/>
            <a:ext cx="1211040" cy="1798748"/>
          </a:xfrm>
          <a:custGeom>
            <a:avLst/>
            <a:gdLst/>
            <a:ahLst/>
            <a:cxnLst>
              <a:cxn ang="0">
                <a:pos x="0" y="3199"/>
              </a:cxn>
              <a:cxn ang="0">
                <a:pos x="427" y="3838"/>
              </a:cxn>
              <a:cxn ang="0">
                <a:pos x="3071" y="378"/>
              </a:cxn>
              <a:cxn ang="0">
                <a:pos x="3706" y="1895"/>
              </a:cxn>
            </a:cxnLst>
            <a:rect l="0" t="0" r="r" b="b"/>
            <a:pathLst>
              <a:path w="3707" h="5509">
                <a:moveTo>
                  <a:pt x="0" y="3199"/>
                </a:moveTo>
                <a:cubicBezTo>
                  <a:pt x="184" y="3564"/>
                  <a:pt x="128" y="3494"/>
                  <a:pt x="427" y="3838"/>
                </a:cubicBezTo>
                <a:cubicBezTo>
                  <a:pt x="1893" y="5508"/>
                  <a:pt x="2052" y="1360"/>
                  <a:pt x="3071" y="378"/>
                </a:cubicBezTo>
                <a:cubicBezTo>
                  <a:pt x="3465" y="0"/>
                  <a:pt x="3493" y="1388"/>
                  <a:pt x="3706" y="1895"/>
                </a:cubicBezTo>
              </a:path>
            </a:pathLst>
          </a:cu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12" name="Line 48"/>
          <p:cNvSpPr>
            <a:spLocks noChangeShapeType="1"/>
          </p:cNvSpPr>
          <p:nvPr/>
        </p:nvSpPr>
        <p:spPr bwMode="auto">
          <a:xfrm flipH="1">
            <a:off x="2550240" y="3955829"/>
            <a:ext cx="810720" cy="708554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13" name="AutoShape 49"/>
          <p:cNvSpPr>
            <a:spLocks noChangeArrowheads="1"/>
          </p:cNvSpPr>
          <p:nvPr/>
        </p:nvSpPr>
        <p:spPr bwMode="auto">
          <a:xfrm>
            <a:off x="2280960" y="4664383"/>
            <a:ext cx="414720" cy="414764"/>
          </a:xfrm>
          <a:prstGeom prst="roundRect">
            <a:avLst>
              <a:gd name="adj" fmla="val 347"/>
            </a:avLst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</p:spPr>
        <p:txBody>
          <a:bodyPr lIns="98293" tIns="57474" rIns="98293" bIns="57474" anchor="ctr" anchorCtr="1">
            <a:prstTxWarp prst="textNoShape">
              <a:avLst/>
            </a:prstTxWarp>
          </a:bodyPr>
          <a:lstStyle/>
          <a:p>
            <a:pPr algn="ctr">
              <a:lnSpc>
                <a:spcPct val="94000"/>
              </a:lnSpc>
            </a:pPr>
            <a:r>
              <a:rPr lang="en-US" b="1">
                <a:solidFill>
                  <a:srgbClr val="000000"/>
                </a:solidFill>
                <a:latin typeface="Courier 10" charset="0"/>
                <a:ea typeface="MS Gothic" charset="0"/>
                <a:cs typeface="MS Gothic" charset="0"/>
              </a:rPr>
              <a:t>+</a:t>
            </a: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2715840" y="3899663"/>
            <a:ext cx="658080" cy="692713"/>
            <a:chOff x="1886" y="2796"/>
            <a:chExt cx="457" cy="481"/>
          </a:xfrm>
        </p:grpSpPr>
        <p:sp>
          <p:nvSpPr>
            <p:cNvPr id="36915" name="Freeform 51"/>
            <p:cNvSpPr>
              <a:spLocks noChangeArrowheads="1"/>
            </p:cNvSpPr>
            <p:nvPr/>
          </p:nvSpPr>
          <p:spPr bwMode="auto">
            <a:xfrm>
              <a:off x="1886" y="2796"/>
              <a:ext cx="458" cy="482"/>
            </a:xfrm>
            <a:custGeom>
              <a:avLst/>
              <a:gdLst/>
              <a:ahLst/>
              <a:cxnLst>
                <a:cxn ang="0">
                  <a:pos x="1767" y="606"/>
                </a:cxn>
                <a:cxn ang="0">
                  <a:pos x="1495" y="333"/>
                </a:cxn>
                <a:cxn ang="0">
                  <a:pos x="1240" y="66"/>
                </a:cxn>
                <a:cxn ang="0">
                  <a:pos x="920" y="23"/>
                </a:cxn>
                <a:cxn ang="0">
                  <a:pos x="796" y="261"/>
                </a:cxn>
                <a:cxn ang="0">
                  <a:pos x="722" y="484"/>
                </a:cxn>
                <a:cxn ang="0">
                  <a:pos x="418" y="513"/>
                </a:cxn>
                <a:cxn ang="0">
                  <a:pos x="114" y="686"/>
                </a:cxn>
                <a:cxn ang="0">
                  <a:pos x="48" y="931"/>
                </a:cxn>
                <a:cxn ang="0">
                  <a:pos x="212" y="1190"/>
                </a:cxn>
                <a:cxn ang="0">
                  <a:pos x="188" y="1471"/>
                </a:cxn>
                <a:cxn ang="0">
                  <a:pos x="97" y="1803"/>
                </a:cxn>
                <a:cxn ang="0">
                  <a:pos x="262" y="2019"/>
                </a:cxn>
                <a:cxn ang="0">
                  <a:pos x="599" y="1990"/>
                </a:cxn>
                <a:cxn ang="0">
                  <a:pos x="928" y="2019"/>
                </a:cxn>
                <a:cxn ang="0">
                  <a:pos x="1207" y="2091"/>
                </a:cxn>
                <a:cxn ang="0">
                  <a:pos x="1438" y="1825"/>
                </a:cxn>
                <a:cxn ang="0">
                  <a:pos x="1413" y="1536"/>
                </a:cxn>
                <a:cxn ang="0">
                  <a:pos x="1586" y="1421"/>
                </a:cxn>
                <a:cxn ang="0">
                  <a:pos x="1858" y="1370"/>
                </a:cxn>
                <a:cxn ang="0">
                  <a:pos x="2013" y="1147"/>
                </a:cxn>
                <a:cxn ang="0">
                  <a:pos x="1833" y="924"/>
                </a:cxn>
                <a:cxn ang="0">
                  <a:pos x="1882" y="787"/>
                </a:cxn>
                <a:cxn ang="0">
                  <a:pos x="1767" y="606"/>
                </a:cxn>
              </a:cxnLst>
              <a:rect l="0" t="0" r="r" b="b"/>
              <a:pathLst>
                <a:path w="2021" h="2124">
                  <a:moveTo>
                    <a:pt x="1767" y="606"/>
                  </a:moveTo>
                  <a:cubicBezTo>
                    <a:pt x="1657" y="515"/>
                    <a:pt x="1589" y="424"/>
                    <a:pt x="1495" y="333"/>
                  </a:cubicBezTo>
                  <a:cubicBezTo>
                    <a:pt x="1407" y="246"/>
                    <a:pt x="1341" y="142"/>
                    <a:pt x="1240" y="66"/>
                  </a:cubicBezTo>
                  <a:cubicBezTo>
                    <a:pt x="1154" y="1"/>
                    <a:pt x="1026" y="0"/>
                    <a:pt x="920" y="23"/>
                  </a:cubicBezTo>
                  <a:cubicBezTo>
                    <a:pt x="803" y="48"/>
                    <a:pt x="800" y="172"/>
                    <a:pt x="796" y="261"/>
                  </a:cubicBezTo>
                  <a:cubicBezTo>
                    <a:pt x="794" y="339"/>
                    <a:pt x="849" y="455"/>
                    <a:pt x="722" y="484"/>
                  </a:cubicBezTo>
                  <a:cubicBezTo>
                    <a:pt x="624" y="507"/>
                    <a:pt x="526" y="491"/>
                    <a:pt x="418" y="513"/>
                  </a:cubicBezTo>
                  <a:cubicBezTo>
                    <a:pt x="283" y="540"/>
                    <a:pt x="202" y="614"/>
                    <a:pt x="114" y="686"/>
                  </a:cubicBezTo>
                  <a:cubicBezTo>
                    <a:pt x="37" y="748"/>
                    <a:pt x="0" y="856"/>
                    <a:pt x="48" y="931"/>
                  </a:cubicBezTo>
                  <a:cubicBezTo>
                    <a:pt x="105" y="1020"/>
                    <a:pt x="187" y="1094"/>
                    <a:pt x="212" y="1190"/>
                  </a:cubicBezTo>
                  <a:cubicBezTo>
                    <a:pt x="237" y="1286"/>
                    <a:pt x="222" y="1377"/>
                    <a:pt x="188" y="1471"/>
                  </a:cubicBezTo>
                  <a:cubicBezTo>
                    <a:pt x="149" y="1579"/>
                    <a:pt x="137" y="1695"/>
                    <a:pt x="97" y="1803"/>
                  </a:cubicBezTo>
                  <a:cubicBezTo>
                    <a:pt x="62" y="1899"/>
                    <a:pt x="148" y="2007"/>
                    <a:pt x="262" y="2019"/>
                  </a:cubicBezTo>
                  <a:cubicBezTo>
                    <a:pt x="376" y="2031"/>
                    <a:pt x="493" y="2025"/>
                    <a:pt x="599" y="1990"/>
                  </a:cubicBezTo>
                  <a:cubicBezTo>
                    <a:pt x="701" y="1957"/>
                    <a:pt x="852" y="1900"/>
                    <a:pt x="928" y="2019"/>
                  </a:cubicBezTo>
                  <a:cubicBezTo>
                    <a:pt x="979" y="2100"/>
                    <a:pt x="1102" y="2123"/>
                    <a:pt x="1207" y="2091"/>
                  </a:cubicBezTo>
                  <a:cubicBezTo>
                    <a:pt x="1341" y="2051"/>
                    <a:pt x="1419" y="1933"/>
                    <a:pt x="1438" y="1825"/>
                  </a:cubicBezTo>
                  <a:cubicBezTo>
                    <a:pt x="1455" y="1726"/>
                    <a:pt x="1447" y="1629"/>
                    <a:pt x="1413" y="1536"/>
                  </a:cubicBezTo>
                  <a:cubicBezTo>
                    <a:pt x="1366" y="1404"/>
                    <a:pt x="1523" y="1420"/>
                    <a:pt x="1586" y="1421"/>
                  </a:cubicBezTo>
                  <a:cubicBezTo>
                    <a:pt x="1683" y="1422"/>
                    <a:pt x="1762" y="1393"/>
                    <a:pt x="1858" y="1370"/>
                  </a:cubicBezTo>
                  <a:cubicBezTo>
                    <a:pt x="1960" y="1346"/>
                    <a:pt x="2007" y="1234"/>
                    <a:pt x="2013" y="1147"/>
                  </a:cubicBezTo>
                  <a:cubicBezTo>
                    <a:pt x="2020" y="1055"/>
                    <a:pt x="1774" y="999"/>
                    <a:pt x="1833" y="924"/>
                  </a:cubicBezTo>
                  <a:cubicBezTo>
                    <a:pt x="1874" y="871"/>
                    <a:pt x="1841" y="839"/>
                    <a:pt x="1882" y="787"/>
                  </a:cubicBezTo>
                  <a:cubicBezTo>
                    <a:pt x="1931" y="723"/>
                    <a:pt x="1830" y="659"/>
                    <a:pt x="1767" y="606"/>
                  </a:cubicBezTo>
                </a:path>
              </a:pathLst>
            </a:custGeom>
            <a:solidFill>
              <a:srgbClr val="E6E6E6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916" name="Text Box 52"/>
            <p:cNvSpPr txBox="1">
              <a:spLocks noChangeArrowheads="1"/>
            </p:cNvSpPr>
            <p:nvPr/>
          </p:nvSpPr>
          <p:spPr bwMode="auto">
            <a:xfrm>
              <a:off x="1886" y="2796"/>
              <a:ext cx="458" cy="48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90324" rIns="90000" bIns="45000" anchor="ctr" anchorCtr="1">
              <a:prstTxWarp prst="textNoShape">
                <a:avLst/>
              </a:prstTxWarp>
            </a:bodyPr>
            <a:lstStyle/>
            <a:p>
              <a:pPr algn="ctr">
                <a:lnSpc>
                  <a:spcPct val="87000"/>
                </a:lnSpc>
                <a:tabLst>
                  <a:tab pos="656650" algn="l"/>
                </a:tabLst>
              </a:pPr>
              <a:r>
                <a:rPr lang="en-US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7</a:t>
              </a:r>
            </a:p>
          </p:txBody>
        </p:sp>
      </p:grpSp>
      <p:grpSp>
        <p:nvGrpSpPr>
          <p:cNvPr id="3" name="Group 53"/>
          <p:cNvGrpSpPr>
            <a:grpSpLocks/>
          </p:cNvGrpSpPr>
          <p:nvPr/>
        </p:nvGrpSpPr>
        <p:grpSpPr bwMode="auto">
          <a:xfrm>
            <a:off x="1775521" y="3899663"/>
            <a:ext cx="658080" cy="692713"/>
            <a:chOff x="1233" y="2796"/>
            <a:chExt cx="457" cy="481"/>
          </a:xfrm>
        </p:grpSpPr>
        <p:sp>
          <p:nvSpPr>
            <p:cNvPr id="36918" name="Freeform 54"/>
            <p:cNvSpPr>
              <a:spLocks noChangeArrowheads="1"/>
            </p:cNvSpPr>
            <p:nvPr/>
          </p:nvSpPr>
          <p:spPr bwMode="auto">
            <a:xfrm>
              <a:off x="1233" y="2796"/>
              <a:ext cx="458" cy="482"/>
            </a:xfrm>
            <a:custGeom>
              <a:avLst/>
              <a:gdLst/>
              <a:ahLst/>
              <a:cxnLst>
                <a:cxn ang="0">
                  <a:pos x="1767" y="606"/>
                </a:cxn>
                <a:cxn ang="0">
                  <a:pos x="1495" y="333"/>
                </a:cxn>
                <a:cxn ang="0">
                  <a:pos x="1240" y="66"/>
                </a:cxn>
                <a:cxn ang="0">
                  <a:pos x="920" y="23"/>
                </a:cxn>
                <a:cxn ang="0">
                  <a:pos x="796" y="261"/>
                </a:cxn>
                <a:cxn ang="0">
                  <a:pos x="722" y="484"/>
                </a:cxn>
                <a:cxn ang="0">
                  <a:pos x="418" y="513"/>
                </a:cxn>
                <a:cxn ang="0">
                  <a:pos x="114" y="686"/>
                </a:cxn>
                <a:cxn ang="0">
                  <a:pos x="48" y="931"/>
                </a:cxn>
                <a:cxn ang="0">
                  <a:pos x="212" y="1190"/>
                </a:cxn>
                <a:cxn ang="0">
                  <a:pos x="188" y="1471"/>
                </a:cxn>
                <a:cxn ang="0">
                  <a:pos x="97" y="1803"/>
                </a:cxn>
                <a:cxn ang="0">
                  <a:pos x="262" y="2019"/>
                </a:cxn>
                <a:cxn ang="0">
                  <a:pos x="599" y="1990"/>
                </a:cxn>
                <a:cxn ang="0">
                  <a:pos x="928" y="2019"/>
                </a:cxn>
                <a:cxn ang="0">
                  <a:pos x="1207" y="2091"/>
                </a:cxn>
                <a:cxn ang="0">
                  <a:pos x="1438" y="1825"/>
                </a:cxn>
                <a:cxn ang="0">
                  <a:pos x="1413" y="1536"/>
                </a:cxn>
                <a:cxn ang="0">
                  <a:pos x="1586" y="1421"/>
                </a:cxn>
                <a:cxn ang="0">
                  <a:pos x="1858" y="1370"/>
                </a:cxn>
                <a:cxn ang="0">
                  <a:pos x="2013" y="1147"/>
                </a:cxn>
                <a:cxn ang="0">
                  <a:pos x="1833" y="924"/>
                </a:cxn>
                <a:cxn ang="0">
                  <a:pos x="1882" y="787"/>
                </a:cxn>
                <a:cxn ang="0">
                  <a:pos x="1767" y="606"/>
                </a:cxn>
              </a:cxnLst>
              <a:rect l="0" t="0" r="r" b="b"/>
              <a:pathLst>
                <a:path w="2021" h="2124">
                  <a:moveTo>
                    <a:pt x="1767" y="606"/>
                  </a:moveTo>
                  <a:cubicBezTo>
                    <a:pt x="1657" y="515"/>
                    <a:pt x="1589" y="424"/>
                    <a:pt x="1495" y="333"/>
                  </a:cubicBezTo>
                  <a:cubicBezTo>
                    <a:pt x="1407" y="246"/>
                    <a:pt x="1341" y="142"/>
                    <a:pt x="1240" y="66"/>
                  </a:cubicBezTo>
                  <a:cubicBezTo>
                    <a:pt x="1154" y="1"/>
                    <a:pt x="1026" y="0"/>
                    <a:pt x="920" y="23"/>
                  </a:cubicBezTo>
                  <a:cubicBezTo>
                    <a:pt x="803" y="48"/>
                    <a:pt x="800" y="172"/>
                    <a:pt x="796" y="261"/>
                  </a:cubicBezTo>
                  <a:cubicBezTo>
                    <a:pt x="794" y="339"/>
                    <a:pt x="849" y="455"/>
                    <a:pt x="722" y="484"/>
                  </a:cubicBezTo>
                  <a:cubicBezTo>
                    <a:pt x="624" y="507"/>
                    <a:pt x="526" y="491"/>
                    <a:pt x="418" y="513"/>
                  </a:cubicBezTo>
                  <a:cubicBezTo>
                    <a:pt x="283" y="540"/>
                    <a:pt x="202" y="614"/>
                    <a:pt x="114" y="686"/>
                  </a:cubicBezTo>
                  <a:cubicBezTo>
                    <a:pt x="37" y="748"/>
                    <a:pt x="0" y="856"/>
                    <a:pt x="48" y="931"/>
                  </a:cubicBezTo>
                  <a:cubicBezTo>
                    <a:pt x="105" y="1020"/>
                    <a:pt x="187" y="1094"/>
                    <a:pt x="212" y="1190"/>
                  </a:cubicBezTo>
                  <a:cubicBezTo>
                    <a:pt x="237" y="1286"/>
                    <a:pt x="222" y="1377"/>
                    <a:pt x="188" y="1471"/>
                  </a:cubicBezTo>
                  <a:cubicBezTo>
                    <a:pt x="149" y="1579"/>
                    <a:pt x="137" y="1695"/>
                    <a:pt x="97" y="1803"/>
                  </a:cubicBezTo>
                  <a:cubicBezTo>
                    <a:pt x="62" y="1899"/>
                    <a:pt x="148" y="2007"/>
                    <a:pt x="262" y="2019"/>
                  </a:cubicBezTo>
                  <a:cubicBezTo>
                    <a:pt x="376" y="2031"/>
                    <a:pt x="493" y="2025"/>
                    <a:pt x="599" y="1990"/>
                  </a:cubicBezTo>
                  <a:cubicBezTo>
                    <a:pt x="701" y="1957"/>
                    <a:pt x="852" y="1900"/>
                    <a:pt x="928" y="2019"/>
                  </a:cubicBezTo>
                  <a:cubicBezTo>
                    <a:pt x="979" y="2100"/>
                    <a:pt x="1102" y="2123"/>
                    <a:pt x="1207" y="2091"/>
                  </a:cubicBezTo>
                  <a:cubicBezTo>
                    <a:pt x="1341" y="2051"/>
                    <a:pt x="1419" y="1933"/>
                    <a:pt x="1438" y="1825"/>
                  </a:cubicBezTo>
                  <a:cubicBezTo>
                    <a:pt x="1455" y="1726"/>
                    <a:pt x="1447" y="1629"/>
                    <a:pt x="1413" y="1536"/>
                  </a:cubicBezTo>
                  <a:cubicBezTo>
                    <a:pt x="1366" y="1404"/>
                    <a:pt x="1523" y="1420"/>
                    <a:pt x="1586" y="1421"/>
                  </a:cubicBezTo>
                  <a:cubicBezTo>
                    <a:pt x="1683" y="1422"/>
                    <a:pt x="1762" y="1393"/>
                    <a:pt x="1858" y="1370"/>
                  </a:cubicBezTo>
                  <a:cubicBezTo>
                    <a:pt x="1960" y="1346"/>
                    <a:pt x="2007" y="1234"/>
                    <a:pt x="2013" y="1147"/>
                  </a:cubicBezTo>
                  <a:cubicBezTo>
                    <a:pt x="2020" y="1055"/>
                    <a:pt x="1774" y="999"/>
                    <a:pt x="1833" y="924"/>
                  </a:cubicBezTo>
                  <a:cubicBezTo>
                    <a:pt x="1874" y="871"/>
                    <a:pt x="1841" y="839"/>
                    <a:pt x="1882" y="787"/>
                  </a:cubicBezTo>
                  <a:cubicBezTo>
                    <a:pt x="1931" y="723"/>
                    <a:pt x="1830" y="659"/>
                    <a:pt x="1767" y="606"/>
                  </a:cubicBezTo>
                </a:path>
              </a:pathLst>
            </a:custGeom>
            <a:solidFill>
              <a:srgbClr val="999999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919" name="Text Box 55"/>
            <p:cNvSpPr txBox="1">
              <a:spLocks noChangeArrowheads="1"/>
            </p:cNvSpPr>
            <p:nvPr/>
          </p:nvSpPr>
          <p:spPr bwMode="auto">
            <a:xfrm>
              <a:off x="1233" y="2796"/>
              <a:ext cx="458" cy="48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90324" rIns="90000" bIns="45000" anchor="ctr" anchorCtr="1">
              <a:prstTxWarp prst="textNoShape">
                <a:avLst/>
              </a:prstTxWarp>
            </a:bodyPr>
            <a:lstStyle/>
            <a:p>
              <a:pPr algn="ctr">
                <a:lnSpc>
                  <a:spcPct val="87000"/>
                </a:lnSpc>
                <a:tabLst>
                  <a:tab pos="656650" algn="l"/>
                </a:tabLst>
              </a:pPr>
              <a:r>
                <a:rPr lang="en-US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41</a:t>
              </a:r>
            </a:p>
          </p:txBody>
        </p:sp>
      </p:grpSp>
      <p:sp>
        <p:nvSpPr>
          <p:cNvPr id="36920" name="AutoShape 56"/>
          <p:cNvSpPr>
            <a:spLocks noChangeArrowheads="1"/>
          </p:cNvSpPr>
          <p:nvPr/>
        </p:nvSpPr>
        <p:spPr bwMode="auto">
          <a:xfrm>
            <a:off x="876961" y="4664383"/>
            <a:ext cx="838080" cy="414764"/>
          </a:xfrm>
          <a:prstGeom prst="roundRect">
            <a:avLst>
              <a:gd name="adj" fmla="val 347"/>
            </a:avLst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</p:spPr>
        <p:txBody>
          <a:bodyPr lIns="98293" tIns="57474" rIns="98293" bIns="57474" anchor="ctr" anchorCtr="1">
            <a:prstTxWarp prst="textNoShape">
              <a:avLst/>
            </a:prstTxWarp>
          </a:bodyPr>
          <a:lstStyle/>
          <a:p>
            <a:pPr algn="ctr">
              <a:lnSpc>
                <a:spcPct val="94000"/>
              </a:lnSpc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Courier 10" charset="0"/>
                <a:ea typeface="MS Gothic" charset="0"/>
                <a:cs typeface="MS Gothic" charset="0"/>
              </a:rPr>
              <a:t>delay</a:t>
            </a:r>
          </a:p>
        </p:txBody>
      </p:sp>
      <p:sp>
        <p:nvSpPr>
          <p:cNvPr id="36921" name="Freeform 57"/>
          <p:cNvSpPr>
            <a:spLocks/>
          </p:cNvSpPr>
          <p:nvPr/>
        </p:nvSpPr>
        <p:spPr bwMode="auto">
          <a:xfrm>
            <a:off x="504001" y="4348990"/>
            <a:ext cx="1991520" cy="1480475"/>
          </a:xfrm>
          <a:custGeom>
            <a:avLst/>
            <a:gdLst/>
            <a:ahLst/>
            <a:cxnLst>
              <a:cxn ang="0">
                <a:pos x="6097" y="3288"/>
              </a:cxn>
              <a:cxn ang="0">
                <a:pos x="2255" y="4268"/>
              </a:cxn>
              <a:cxn ang="0">
                <a:pos x="377" y="2434"/>
              </a:cxn>
              <a:cxn ang="0">
                <a:pos x="891" y="258"/>
              </a:cxn>
              <a:cxn ang="0">
                <a:pos x="2084" y="1024"/>
              </a:cxn>
            </a:cxnLst>
            <a:rect l="0" t="0" r="r" b="b"/>
            <a:pathLst>
              <a:path w="6098" h="4531">
                <a:moveTo>
                  <a:pt x="6097" y="3288"/>
                </a:moveTo>
                <a:lnTo>
                  <a:pt x="2255" y="4268"/>
                </a:lnTo>
                <a:cubicBezTo>
                  <a:pt x="1230" y="4530"/>
                  <a:pt x="596" y="3473"/>
                  <a:pt x="377" y="2434"/>
                </a:cubicBezTo>
                <a:cubicBezTo>
                  <a:pt x="172" y="1450"/>
                  <a:pt x="0" y="728"/>
                  <a:pt x="891" y="258"/>
                </a:cubicBezTo>
                <a:cubicBezTo>
                  <a:pt x="1378" y="0"/>
                  <a:pt x="1815" y="539"/>
                  <a:pt x="2084" y="1024"/>
                </a:cubicBezTo>
              </a:path>
            </a:pathLst>
          </a:cu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58"/>
          <p:cNvGrpSpPr>
            <a:grpSpLocks/>
          </p:cNvGrpSpPr>
          <p:nvPr/>
        </p:nvGrpSpPr>
        <p:grpSpPr bwMode="auto">
          <a:xfrm>
            <a:off x="2268001" y="5155475"/>
            <a:ext cx="658080" cy="692713"/>
            <a:chOff x="1575" y="3668"/>
            <a:chExt cx="457" cy="481"/>
          </a:xfrm>
        </p:grpSpPr>
        <p:sp>
          <p:nvSpPr>
            <p:cNvPr id="36923" name="Freeform 59"/>
            <p:cNvSpPr>
              <a:spLocks noChangeArrowheads="1"/>
            </p:cNvSpPr>
            <p:nvPr/>
          </p:nvSpPr>
          <p:spPr bwMode="auto">
            <a:xfrm>
              <a:off x="1575" y="3668"/>
              <a:ext cx="458" cy="482"/>
            </a:xfrm>
            <a:custGeom>
              <a:avLst/>
              <a:gdLst/>
              <a:ahLst/>
              <a:cxnLst>
                <a:cxn ang="0">
                  <a:pos x="1767" y="606"/>
                </a:cxn>
                <a:cxn ang="0">
                  <a:pos x="1495" y="333"/>
                </a:cxn>
                <a:cxn ang="0">
                  <a:pos x="1240" y="66"/>
                </a:cxn>
                <a:cxn ang="0">
                  <a:pos x="920" y="23"/>
                </a:cxn>
                <a:cxn ang="0">
                  <a:pos x="796" y="261"/>
                </a:cxn>
                <a:cxn ang="0">
                  <a:pos x="722" y="484"/>
                </a:cxn>
                <a:cxn ang="0">
                  <a:pos x="418" y="513"/>
                </a:cxn>
                <a:cxn ang="0">
                  <a:pos x="114" y="686"/>
                </a:cxn>
                <a:cxn ang="0">
                  <a:pos x="48" y="931"/>
                </a:cxn>
                <a:cxn ang="0">
                  <a:pos x="212" y="1190"/>
                </a:cxn>
                <a:cxn ang="0">
                  <a:pos x="188" y="1471"/>
                </a:cxn>
                <a:cxn ang="0">
                  <a:pos x="97" y="1803"/>
                </a:cxn>
                <a:cxn ang="0">
                  <a:pos x="262" y="2019"/>
                </a:cxn>
                <a:cxn ang="0">
                  <a:pos x="599" y="1990"/>
                </a:cxn>
                <a:cxn ang="0">
                  <a:pos x="928" y="2019"/>
                </a:cxn>
                <a:cxn ang="0">
                  <a:pos x="1207" y="2091"/>
                </a:cxn>
                <a:cxn ang="0">
                  <a:pos x="1438" y="1825"/>
                </a:cxn>
                <a:cxn ang="0">
                  <a:pos x="1413" y="1536"/>
                </a:cxn>
                <a:cxn ang="0">
                  <a:pos x="1586" y="1421"/>
                </a:cxn>
                <a:cxn ang="0">
                  <a:pos x="1858" y="1370"/>
                </a:cxn>
                <a:cxn ang="0">
                  <a:pos x="2013" y="1147"/>
                </a:cxn>
                <a:cxn ang="0">
                  <a:pos x="1833" y="924"/>
                </a:cxn>
                <a:cxn ang="0">
                  <a:pos x="1882" y="787"/>
                </a:cxn>
                <a:cxn ang="0">
                  <a:pos x="1767" y="606"/>
                </a:cxn>
              </a:cxnLst>
              <a:rect l="0" t="0" r="r" b="b"/>
              <a:pathLst>
                <a:path w="2021" h="2124">
                  <a:moveTo>
                    <a:pt x="1767" y="606"/>
                  </a:moveTo>
                  <a:cubicBezTo>
                    <a:pt x="1657" y="515"/>
                    <a:pt x="1589" y="424"/>
                    <a:pt x="1495" y="333"/>
                  </a:cubicBezTo>
                  <a:cubicBezTo>
                    <a:pt x="1407" y="246"/>
                    <a:pt x="1341" y="142"/>
                    <a:pt x="1240" y="66"/>
                  </a:cubicBezTo>
                  <a:cubicBezTo>
                    <a:pt x="1154" y="1"/>
                    <a:pt x="1026" y="0"/>
                    <a:pt x="920" y="23"/>
                  </a:cubicBezTo>
                  <a:cubicBezTo>
                    <a:pt x="803" y="48"/>
                    <a:pt x="800" y="172"/>
                    <a:pt x="796" y="261"/>
                  </a:cubicBezTo>
                  <a:cubicBezTo>
                    <a:pt x="794" y="339"/>
                    <a:pt x="849" y="455"/>
                    <a:pt x="722" y="484"/>
                  </a:cubicBezTo>
                  <a:cubicBezTo>
                    <a:pt x="624" y="507"/>
                    <a:pt x="526" y="491"/>
                    <a:pt x="418" y="513"/>
                  </a:cubicBezTo>
                  <a:cubicBezTo>
                    <a:pt x="283" y="540"/>
                    <a:pt x="202" y="614"/>
                    <a:pt x="114" y="686"/>
                  </a:cubicBezTo>
                  <a:cubicBezTo>
                    <a:pt x="37" y="748"/>
                    <a:pt x="0" y="856"/>
                    <a:pt x="48" y="931"/>
                  </a:cubicBezTo>
                  <a:cubicBezTo>
                    <a:pt x="105" y="1020"/>
                    <a:pt x="187" y="1094"/>
                    <a:pt x="212" y="1190"/>
                  </a:cubicBezTo>
                  <a:cubicBezTo>
                    <a:pt x="237" y="1286"/>
                    <a:pt x="222" y="1377"/>
                    <a:pt x="188" y="1471"/>
                  </a:cubicBezTo>
                  <a:cubicBezTo>
                    <a:pt x="149" y="1579"/>
                    <a:pt x="137" y="1695"/>
                    <a:pt x="97" y="1803"/>
                  </a:cubicBezTo>
                  <a:cubicBezTo>
                    <a:pt x="62" y="1899"/>
                    <a:pt x="148" y="2007"/>
                    <a:pt x="262" y="2019"/>
                  </a:cubicBezTo>
                  <a:cubicBezTo>
                    <a:pt x="376" y="2031"/>
                    <a:pt x="493" y="2025"/>
                    <a:pt x="599" y="1990"/>
                  </a:cubicBezTo>
                  <a:cubicBezTo>
                    <a:pt x="701" y="1957"/>
                    <a:pt x="852" y="1900"/>
                    <a:pt x="928" y="2019"/>
                  </a:cubicBezTo>
                  <a:cubicBezTo>
                    <a:pt x="979" y="2100"/>
                    <a:pt x="1102" y="2123"/>
                    <a:pt x="1207" y="2091"/>
                  </a:cubicBezTo>
                  <a:cubicBezTo>
                    <a:pt x="1341" y="2051"/>
                    <a:pt x="1419" y="1933"/>
                    <a:pt x="1438" y="1825"/>
                  </a:cubicBezTo>
                  <a:cubicBezTo>
                    <a:pt x="1455" y="1726"/>
                    <a:pt x="1447" y="1629"/>
                    <a:pt x="1413" y="1536"/>
                  </a:cubicBezTo>
                  <a:cubicBezTo>
                    <a:pt x="1366" y="1404"/>
                    <a:pt x="1523" y="1420"/>
                    <a:pt x="1586" y="1421"/>
                  </a:cubicBezTo>
                  <a:cubicBezTo>
                    <a:pt x="1683" y="1422"/>
                    <a:pt x="1762" y="1393"/>
                    <a:pt x="1858" y="1370"/>
                  </a:cubicBezTo>
                  <a:cubicBezTo>
                    <a:pt x="1960" y="1346"/>
                    <a:pt x="2007" y="1234"/>
                    <a:pt x="2013" y="1147"/>
                  </a:cubicBezTo>
                  <a:cubicBezTo>
                    <a:pt x="2020" y="1055"/>
                    <a:pt x="1774" y="999"/>
                    <a:pt x="1833" y="924"/>
                  </a:cubicBezTo>
                  <a:cubicBezTo>
                    <a:pt x="1874" y="871"/>
                    <a:pt x="1841" y="839"/>
                    <a:pt x="1882" y="787"/>
                  </a:cubicBezTo>
                  <a:cubicBezTo>
                    <a:pt x="1931" y="723"/>
                    <a:pt x="1830" y="659"/>
                    <a:pt x="1767" y="606"/>
                  </a:cubicBezTo>
                </a:path>
              </a:pathLst>
            </a:custGeom>
            <a:solidFill>
              <a:srgbClr val="808080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924" name="Text Box 60"/>
            <p:cNvSpPr txBox="1">
              <a:spLocks noChangeArrowheads="1"/>
            </p:cNvSpPr>
            <p:nvPr/>
          </p:nvSpPr>
          <p:spPr bwMode="auto">
            <a:xfrm>
              <a:off x="1575" y="3668"/>
              <a:ext cx="458" cy="48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90324" rIns="90000" bIns="45000" anchor="ctr" anchorCtr="1">
              <a:prstTxWarp prst="textNoShape">
                <a:avLst/>
              </a:prstTxWarp>
            </a:bodyPr>
            <a:lstStyle/>
            <a:p>
              <a:pPr algn="ctr">
                <a:lnSpc>
                  <a:spcPct val="87000"/>
                </a:lnSpc>
                <a:tabLst>
                  <a:tab pos="656650" algn="l"/>
                </a:tabLst>
              </a:pPr>
              <a:r>
                <a:rPr lang="en-US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48</a:t>
              </a:r>
            </a:p>
          </p:txBody>
        </p:sp>
      </p:grpSp>
      <p:sp>
        <p:nvSpPr>
          <p:cNvPr id="36925" name="AutoShape 61"/>
          <p:cNvSpPr>
            <a:spLocks noChangeArrowheads="1"/>
          </p:cNvSpPr>
          <p:nvPr/>
        </p:nvSpPr>
        <p:spPr bwMode="auto">
          <a:xfrm>
            <a:off x="6960960" y="4717802"/>
            <a:ext cx="1244160" cy="414764"/>
          </a:xfrm>
          <a:prstGeom prst="roundRect">
            <a:avLst>
              <a:gd name="adj" fmla="val 347"/>
            </a:avLst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</p:spPr>
        <p:txBody>
          <a:bodyPr lIns="98293" tIns="57474" rIns="98293" bIns="57474" anchor="ctr" anchorCtr="1">
            <a:prstTxWarp prst="textNoShape">
              <a:avLst/>
            </a:prstTxWarp>
          </a:bodyPr>
          <a:lstStyle/>
          <a:p>
            <a:pPr algn="ctr">
              <a:lnSpc>
                <a:spcPct val="94000"/>
              </a:lnSpc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Courier 10" charset="0"/>
                <a:ea typeface="MS Gothic" charset="0"/>
                <a:cs typeface="MS Gothic" charset="0"/>
              </a:rPr>
              <a:t>any-hood</a:t>
            </a:r>
          </a:p>
        </p:txBody>
      </p:sp>
      <p:sp>
        <p:nvSpPr>
          <p:cNvPr id="36926" name="Line 62"/>
          <p:cNvSpPr>
            <a:spLocks noChangeShapeType="1"/>
          </p:cNvSpPr>
          <p:nvPr/>
        </p:nvSpPr>
        <p:spPr bwMode="auto">
          <a:xfrm>
            <a:off x="7583040" y="5152728"/>
            <a:ext cx="1440" cy="918816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27" name="AutoShape 63"/>
          <p:cNvSpPr>
            <a:spLocks noChangeArrowheads="1"/>
          </p:cNvSpPr>
          <p:nvPr/>
        </p:nvSpPr>
        <p:spPr bwMode="auto">
          <a:xfrm>
            <a:off x="5546880" y="4727883"/>
            <a:ext cx="838080" cy="414764"/>
          </a:xfrm>
          <a:prstGeom prst="roundRect">
            <a:avLst>
              <a:gd name="adj" fmla="val 347"/>
            </a:avLst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</p:spPr>
        <p:txBody>
          <a:bodyPr lIns="98293" tIns="57474" rIns="98293" bIns="57474" anchor="ctr" anchorCtr="1">
            <a:prstTxWarp prst="textNoShape">
              <a:avLst/>
            </a:prstTxWarp>
          </a:bodyPr>
          <a:lstStyle/>
          <a:p>
            <a:pPr algn="ctr">
              <a:lnSpc>
                <a:spcPct val="94000"/>
              </a:lnSpc>
              <a:tabLst>
                <a:tab pos="656650" algn="l"/>
              </a:tabLst>
            </a:pPr>
            <a:r>
              <a:rPr lang="en-US" b="1" dirty="0" err="1">
                <a:solidFill>
                  <a:srgbClr val="000000"/>
                </a:solidFill>
                <a:latin typeface="Courier 10" charset="0"/>
                <a:ea typeface="MS Gothic" charset="0"/>
                <a:cs typeface="MS Gothic" charset="0"/>
              </a:rPr>
              <a:t>nbr</a:t>
            </a:r>
            <a:endParaRPr lang="en-US" b="1" dirty="0">
              <a:solidFill>
                <a:srgbClr val="000000"/>
              </a:solidFill>
              <a:latin typeface="Courier 10" charset="0"/>
              <a:ea typeface="MS Gothic" charset="0"/>
              <a:cs typeface="MS Gothic" charset="0"/>
            </a:endParaRPr>
          </a:p>
        </p:txBody>
      </p:sp>
      <p:sp>
        <p:nvSpPr>
          <p:cNvPr id="36928" name="Freeform 64"/>
          <p:cNvSpPr>
            <a:spLocks/>
          </p:cNvSpPr>
          <p:nvPr/>
        </p:nvSpPr>
        <p:spPr bwMode="auto">
          <a:xfrm>
            <a:off x="5980321" y="4108619"/>
            <a:ext cx="1614240" cy="1798748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427" y="3835"/>
              </a:cxn>
              <a:cxn ang="0">
                <a:pos x="3072" y="378"/>
              </a:cxn>
              <a:cxn ang="0">
                <a:pos x="4944" y="1914"/>
              </a:cxn>
            </a:cxnLst>
            <a:rect l="0" t="0" r="r" b="b"/>
            <a:pathLst>
              <a:path w="4945" h="5509">
                <a:moveTo>
                  <a:pt x="0" y="3195"/>
                </a:moveTo>
                <a:cubicBezTo>
                  <a:pt x="185" y="3564"/>
                  <a:pt x="128" y="3494"/>
                  <a:pt x="427" y="3835"/>
                </a:cubicBezTo>
                <a:cubicBezTo>
                  <a:pt x="1892" y="5508"/>
                  <a:pt x="2052" y="1356"/>
                  <a:pt x="3072" y="378"/>
                </a:cubicBezTo>
                <a:cubicBezTo>
                  <a:pt x="3466" y="0"/>
                  <a:pt x="4731" y="1408"/>
                  <a:pt x="4944" y="1914"/>
                </a:cubicBezTo>
              </a:path>
            </a:pathLst>
          </a:cu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29" name="Line 65"/>
          <p:cNvSpPr>
            <a:spLocks noChangeShapeType="1"/>
          </p:cNvSpPr>
          <p:nvPr/>
        </p:nvSpPr>
        <p:spPr bwMode="auto">
          <a:xfrm>
            <a:off x="5950080" y="3967484"/>
            <a:ext cx="1440" cy="797844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30" name="Freeform 66"/>
          <p:cNvSpPr>
            <a:spLocks noChangeArrowheads="1"/>
          </p:cNvSpPr>
          <p:nvPr/>
        </p:nvSpPr>
        <p:spPr bwMode="auto">
          <a:xfrm>
            <a:off x="5767201" y="3899796"/>
            <a:ext cx="659520" cy="694153"/>
          </a:xfrm>
          <a:custGeom>
            <a:avLst/>
            <a:gdLst/>
            <a:ahLst/>
            <a:cxnLst>
              <a:cxn ang="0">
                <a:pos x="1767" y="606"/>
              </a:cxn>
              <a:cxn ang="0">
                <a:pos x="1495" y="333"/>
              </a:cxn>
              <a:cxn ang="0">
                <a:pos x="1240" y="66"/>
              </a:cxn>
              <a:cxn ang="0">
                <a:pos x="920" y="23"/>
              </a:cxn>
              <a:cxn ang="0">
                <a:pos x="796" y="261"/>
              </a:cxn>
              <a:cxn ang="0">
                <a:pos x="722" y="484"/>
              </a:cxn>
              <a:cxn ang="0">
                <a:pos x="418" y="513"/>
              </a:cxn>
              <a:cxn ang="0">
                <a:pos x="114" y="686"/>
              </a:cxn>
              <a:cxn ang="0">
                <a:pos x="48" y="931"/>
              </a:cxn>
              <a:cxn ang="0">
                <a:pos x="212" y="1190"/>
              </a:cxn>
              <a:cxn ang="0">
                <a:pos x="188" y="1471"/>
              </a:cxn>
              <a:cxn ang="0">
                <a:pos x="97" y="1803"/>
              </a:cxn>
              <a:cxn ang="0">
                <a:pos x="262" y="2019"/>
              </a:cxn>
              <a:cxn ang="0">
                <a:pos x="599" y="1990"/>
              </a:cxn>
              <a:cxn ang="0">
                <a:pos x="928" y="2019"/>
              </a:cxn>
              <a:cxn ang="0">
                <a:pos x="1207" y="2091"/>
              </a:cxn>
              <a:cxn ang="0">
                <a:pos x="1438" y="1825"/>
              </a:cxn>
              <a:cxn ang="0">
                <a:pos x="1413" y="1536"/>
              </a:cxn>
              <a:cxn ang="0">
                <a:pos x="1586" y="1421"/>
              </a:cxn>
              <a:cxn ang="0">
                <a:pos x="1858" y="1370"/>
              </a:cxn>
              <a:cxn ang="0">
                <a:pos x="2013" y="1147"/>
              </a:cxn>
              <a:cxn ang="0">
                <a:pos x="1833" y="924"/>
              </a:cxn>
              <a:cxn ang="0">
                <a:pos x="1882" y="787"/>
              </a:cxn>
              <a:cxn ang="0">
                <a:pos x="1767" y="606"/>
              </a:cxn>
            </a:cxnLst>
            <a:rect l="0" t="0" r="r" b="b"/>
            <a:pathLst>
              <a:path w="2021" h="2124">
                <a:moveTo>
                  <a:pt x="1767" y="606"/>
                </a:moveTo>
                <a:cubicBezTo>
                  <a:pt x="1657" y="515"/>
                  <a:pt x="1589" y="424"/>
                  <a:pt x="1495" y="333"/>
                </a:cubicBezTo>
                <a:cubicBezTo>
                  <a:pt x="1407" y="246"/>
                  <a:pt x="1341" y="142"/>
                  <a:pt x="1240" y="66"/>
                </a:cubicBezTo>
                <a:cubicBezTo>
                  <a:pt x="1154" y="1"/>
                  <a:pt x="1026" y="0"/>
                  <a:pt x="920" y="23"/>
                </a:cubicBezTo>
                <a:cubicBezTo>
                  <a:pt x="803" y="48"/>
                  <a:pt x="800" y="172"/>
                  <a:pt x="796" y="261"/>
                </a:cubicBezTo>
                <a:cubicBezTo>
                  <a:pt x="794" y="339"/>
                  <a:pt x="849" y="455"/>
                  <a:pt x="722" y="484"/>
                </a:cubicBezTo>
                <a:cubicBezTo>
                  <a:pt x="624" y="507"/>
                  <a:pt x="526" y="491"/>
                  <a:pt x="418" y="513"/>
                </a:cubicBezTo>
                <a:cubicBezTo>
                  <a:pt x="283" y="540"/>
                  <a:pt x="202" y="614"/>
                  <a:pt x="114" y="686"/>
                </a:cubicBezTo>
                <a:cubicBezTo>
                  <a:pt x="37" y="748"/>
                  <a:pt x="0" y="856"/>
                  <a:pt x="48" y="931"/>
                </a:cubicBezTo>
                <a:cubicBezTo>
                  <a:pt x="105" y="1020"/>
                  <a:pt x="187" y="1094"/>
                  <a:pt x="212" y="1190"/>
                </a:cubicBezTo>
                <a:cubicBezTo>
                  <a:pt x="237" y="1286"/>
                  <a:pt x="222" y="1377"/>
                  <a:pt x="188" y="1471"/>
                </a:cubicBezTo>
                <a:cubicBezTo>
                  <a:pt x="149" y="1579"/>
                  <a:pt x="137" y="1695"/>
                  <a:pt x="97" y="1803"/>
                </a:cubicBezTo>
                <a:cubicBezTo>
                  <a:pt x="62" y="1899"/>
                  <a:pt x="148" y="2007"/>
                  <a:pt x="262" y="2019"/>
                </a:cubicBezTo>
                <a:cubicBezTo>
                  <a:pt x="376" y="2031"/>
                  <a:pt x="493" y="2025"/>
                  <a:pt x="599" y="1990"/>
                </a:cubicBezTo>
                <a:cubicBezTo>
                  <a:pt x="701" y="1957"/>
                  <a:pt x="852" y="1900"/>
                  <a:pt x="928" y="2019"/>
                </a:cubicBezTo>
                <a:cubicBezTo>
                  <a:pt x="979" y="2100"/>
                  <a:pt x="1102" y="2123"/>
                  <a:pt x="1207" y="2091"/>
                </a:cubicBezTo>
                <a:cubicBezTo>
                  <a:pt x="1341" y="2051"/>
                  <a:pt x="1419" y="1933"/>
                  <a:pt x="1438" y="1825"/>
                </a:cubicBezTo>
                <a:cubicBezTo>
                  <a:pt x="1455" y="1726"/>
                  <a:pt x="1447" y="1629"/>
                  <a:pt x="1413" y="1536"/>
                </a:cubicBezTo>
                <a:cubicBezTo>
                  <a:pt x="1366" y="1404"/>
                  <a:pt x="1523" y="1420"/>
                  <a:pt x="1586" y="1421"/>
                </a:cubicBezTo>
                <a:cubicBezTo>
                  <a:pt x="1683" y="1422"/>
                  <a:pt x="1762" y="1393"/>
                  <a:pt x="1858" y="1370"/>
                </a:cubicBezTo>
                <a:cubicBezTo>
                  <a:pt x="1960" y="1346"/>
                  <a:pt x="2007" y="1234"/>
                  <a:pt x="2013" y="1147"/>
                </a:cubicBezTo>
                <a:cubicBezTo>
                  <a:pt x="2020" y="1055"/>
                  <a:pt x="1774" y="999"/>
                  <a:pt x="1833" y="924"/>
                </a:cubicBezTo>
                <a:cubicBezTo>
                  <a:pt x="1874" y="871"/>
                  <a:pt x="1841" y="839"/>
                  <a:pt x="1882" y="787"/>
                </a:cubicBezTo>
                <a:cubicBezTo>
                  <a:pt x="1931" y="723"/>
                  <a:pt x="1830" y="659"/>
                  <a:pt x="1767" y="606"/>
                </a:cubicBezTo>
              </a:path>
            </a:pathLst>
          </a:cu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31" name="Freeform 67"/>
          <p:cNvSpPr>
            <a:spLocks noChangeArrowheads="1"/>
          </p:cNvSpPr>
          <p:nvPr/>
        </p:nvSpPr>
        <p:spPr bwMode="auto">
          <a:xfrm>
            <a:off x="5775841" y="4053893"/>
            <a:ext cx="450720" cy="534296"/>
          </a:xfrm>
          <a:custGeom>
            <a:avLst/>
            <a:gdLst/>
            <a:ahLst/>
            <a:cxnLst>
              <a:cxn ang="0">
                <a:pos x="1352" y="1494"/>
              </a:cxn>
              <a:cxn ang="0">
                <a:pos x="1307" y="1547"/>
              </a:cxn>
              <a:cxn ang="0">
                <a:pos x="1249" y="1590"/>
              </a:cxn>
              <a:cxn ang="0">
                <a:pos x="1180" y="1620"/>
              </a:cxn>
              <a:cxn ang="0">
                <a:pos x="1120" y="1632"/>
              </a:cxn>
              <a:cxn ang="0">
                <a:pos x="1059" y="1633"/>
              </a:cxn>
              <a:cxn ang="0">
                <a:pos x="1002" y="1621"/>
              </a:cxn>
              <a:cxn ang="0">
                <a:pos x="951" y="1598"/>
              </a:cxn>
              <a:cxn ang="0">
                <a:pos x="911" y="1563"/>
              </a:cxn>
              <a:cxn ang="0">
                <a:pos x="869" y="1511"/>
              </a:cxn>
              <a:cxn ang="0">
                <a:pos x="812" y="1482"/>
              </a:cxn>
              <a:cxn ang="0">
                <a:pos x="746" y="1477"/>
              </a:cxn>
              <a:cxn ang="0">
                <a:pos x="656" y="1493"/>
              </a:cxn>
              <a:cxn ang="0">
                <a:pos x="491" y="1540"/>
              </a:cxn>
              <a:cxn ang="0">
                <a:pos x="364" y="1554"/>
              </a:cxn>
              <a:cxn ang="0">
                <a:pos x="235" y="1548"/>
              </a:cxn>
              <a:cxn ang="0">
                <a:pos x="174" y="1532"/>
              </a:cxn>
              <a:cxn ang="0">
                <a:pos x="123" y="1500"/>
              </a:cxn>
              <a:cxn ang="0">
                <a:pos x="86" y="1456"/>
              </a:cxn>
              <a:cxn ang="0">
                <a:pos x="65" y="1405"/>
              </a:cxn>
              <a:cxn ang="0">
                <a:pos x="65" y="1350"/>
              </a:cxn>
              <a:cxn ang="0">
                <a:pos x="96" y="1250"/>
              </a:cxn>
              <a:cxn ang="0">
                <a:pos x="148" y="1041"/>
              </a:cxn>
              <a:cxn ang="0">
                <a:pos x="183" y="929"/>
              </a:cxn>
              <a:cxn ang="0">
                <a:pos x="197" y="824"/>
              </a:cxn>
              <a:cxn ang="0">
                <a:pos x="189" y="736"/>
              </a:cxn>
              <a:cxn ang="0">
                <a:pos x="173" y="684"/>
              </a:cxn>
              <a:cxn ang="0">
                <a:pos x="137" y="618"/>
              </a:cxn>
              <a:cxn ang="0">
                <a:pos x="43" y="493"/>
              </a:cxn>
              <a:cxn ang="0">
                <a:pos x="7" y="430"/>
              </a:cxn>
              <a:cxn ang="0">
                <a:pos x="0" y="382"/>
              </a:cxn>
              <a:cxn ang="0">
                <a:pos x="7" y="333"/>
              </a:cxn>
              <a:cxn ang="0">
                <a:pos x="28" y="284"/>
              </a:cxn>
              <a:cxn ang="0">
                <a:pos x="60" y="240"/>
              </a:cxn>
              <a:cxn ang="0">
                <a:pos x="153" y="161"/>
              </a:cxn>
              <a:cxn ang="0">
                <a:pos x="259" y="90"/>
              </a:cxn>
              <a:cxn ang="0">
                <a:pos x="366" y="48"/>
              </a:cxn>
              <a:cxn ang="0">
                <a:pos x="470" y="31"/>
              </a:cxn>
              <a:cxn ang="0">
                <a:pos x="658" y="20"/>
              </a:cxn>
              <a:cxn ang="0">
                <a:pos x="726" y="3"/>
              </a:cxn>
              <a:cxn ang="0">
                <a:pos x="691" y="33"/>
              </a:cxn>
              <a:cxn ang="0">
                <a:pos x="764" y="111"/>
              </a:cxn>
              <a:cxn ang="0">
                <a:pos x="779" y="293"/>
              </a:cxn>
              <a:cxn ang="0">
                <a:pos x="775" y="391"/>
              </a:cxn>
              <a:cxn ang="0">
                <a:pos x="733" y="835"/>
              </a:cxn>
              <a:cxn ang="0">
                <a:pos x="758" y="1018"/>
              </a:cxn>
              <a:cxn ang="0">
                <a:pos x="803" y="1109"/>
              </a:cxn>
              <a:cxn ang="0">
                <a:pos x="911" y="1212"/>
              </a:cxn>
              <a:cxn ang="0">
                <a:pos x="1380" y="1448"/>
              </a:cxn>
            </a:cxnLst>
            <a:rect l="0" t="0" r="r" b="b"/>
            <a:pathLst>
              <a:path w="1381" h="1635">
                <a:moveTo>
                  <a:pt x="1376" y="1455"/>
                </a:moveTo>
                <a:lnTo>
                  <a:pt x="1365" y="1475"/>
                </a:lnTo>
                <a:lnTo>
                  <a:pt x="1352" y="1494"/>
                </a:lnTo>
                <a:lnTo>
                  <a:pt x="1339" y="1513"/>
                </a:lnTo>
                <a:lnTo>
                  <a:pt x="1323" y="1530"/>
                </a:lnTo>
                <a:lnTo>
                  <a:pt x="1307" y="1547"/>
                </a:lnTo>
                <a:lnTo>
                  <a:pt x="1289" y="1562"/>
                </a:lnTo>
                <a:lnTo>
                  <a:pt x="1270" y="1577"/>
                </a:lnTo>
                <a:lnTo>
                  <a:pt x="1249" y="1590"/>
                </a:lnTo>
                <a:lnTo>
                  <a:pt x="1228" y="1602"/>
                </a:lnTo>
                <a:lnTo>
                  <a:pt x="1204" y="1612"/>
                </a:lnTo>
                <a:lnTo>
                  <a:pt x="1180" y="1620"/>
                </a:lnTo>
                <a:lnTo>
                  <a:pt x="1160" y="1625"/>
                </a:lnTo>
                <a:lnTo>
                  <a:pt x="1140" y="1629"/>
                </a:lnTo>
                <a:lnTo>
                  <a:pt x="1120" y="1632"/>
                </a:lnTo>
                <a:lnTo>
                  <a:pt x="1099" y="1634"/>
                </a:lnTo>
                <a:lnTo>
                  <a:pt x="1079" y="1634"/>
                </a:lnTo>
                <a:lnTo>
                  <a:pt x="1059" y="1633"/>
                </a:lnTo>
                <a:lnTo>
                  <a:pt x="1039" y="1630"/>
                </a:lnTo>
                <a:lnTo>
                  <a:pt x="1020" y="1626"/>
                </a:lnTo>
                <a:lnTo>
                  <a:pt x="1002" y="1621"/>
                </a:lnTo>
                <a:lnTo>
                  <a:pt x="984" y="1615"/>
                </a:lnTo>
                <a:lnTo>
                  <a:pt x="967" y="1607"/>
                </a:lnTo>
                <a:lnTo>
                  <a:pt x="951" y="1598"/>
                </a:lnTo>
                <a:lnTo>
                  <a:pt x="937" y="1587"/>
                </a:lnTo>
                <a:lnTo>
                  <a:pt x="923" y="1576"/>
                </a:lnTo>
                <a:lnTo>
                  <a:pt x="911" y="1563"/>
                </a:lnTo>
                <a:lnTo>
                  <a:pt x="901" y="1548"/>
                </a:lnTo>
                <a:lnTo>
                  <a:pt x="886" y="1528"/>
                </a:lnTo>
                <a:lnTo>
                  <a:pt x="869" y="1511"/>
                </a:lnTo>
                <a:lnTo>
                  <a:pt x="851" y="1498"/>
                </a:lnTo>
                <a:lnTo>
                  <a:pt x="832" y="1489"/>
                </a:lnTo>
                <a:lnTo>
                  <a:pt x="812" y="1482"/>
                </a:lnTo>
                <a:lnTo>
                  <a:pt x="790" y="1478"/>
                </a:lnTo>
                <a:lnTo>
                  <a:pt x="769" y="1476"/>
                </a:lnTo>
                <a:lnTo>
                  <a:pt x="746" y="1477"/>
                </a:lnTo>
                <a:lnTo>
                  <a:pt x="724" y="1479"/>
                </a:lnTo>
                <a:lnTo>
                  <a:pt x="701" y="1482"/>
                </a:lnTo>
                <a:lnTo>
                  <a:pt x="656" y="1493"/>
                </a:lnTo>
                <a:lnTo>
                  <a:pt x="572" y="1519"/>
                </a:lnTo>
                <a:lnTo>
                  <a:pt x="532" y="1531"/>
                </a:lnTo>
                <a:lnTo>
                  <a:pt x="491" y="1540"/>
                </a:lnTo>
                <a:lnTo>
                  <a:pt x="449" y="1547"/>
                </a:lnTo>
                <a:lnTo>
                  <a:pt x="407" y="1552"/>
                </a:lnTo>
                <a:lnTo>
                  <a:pt x="364" y="1554"/>
                </a:lnTo>
                <a:lnTo>
                  <a:pt x="321" y="1554"/>
                </a:lnTo>
                <a:lnTo>
                  <a:pt x="278" y="1552"/>
                </a:lnTo>
                <a:lnTo>
                  <a:pt x="235" y="1548"/>
                </a:lnTo>
                <a:lnTo>
                  <a:pt x="214" y="1545"/>
                </a:lnTo>
                <a:lnTo>
                  <a:pt x="194" y="1539"/>
                </a:lnTo>
                <a:lnTo>
                  <a:pt x="174" y="1532"/>
                </a:lnTo>
                <a:lnTo>
                  <a:pt x="156" y="1523"/>
                </a:lnTo>
                <a:lnTo>
                  <a:pt x="139" y="1512"/>
                </a:lnTo>
                <a:lnTo>
                  <a:pt x="123" y="1500"/>
                </a:lnTo>
                <a:lnTo>
                  <a:pt x="109" y="1486"/>
                </a:lnTo>
                <a:lnTo>
                  <a:pt x="97" y="1472"/>
                </a:lnTo>
                <a:lnTo>
                  <a:pt x="86" y="1456"/>
                </a:lnTo>
                <a:lnTo>
                  <a:pt x="77" y="1439"/>
                </a:lnTo>
                <a:lnTo>
                  <a:pt x="70" y="1422"/>
                </a:lnTo>
                <a:lnTo>
                  <a:pt x="65" y="1405"/>
                </a:lnTo>
                <a:lnTo>
                  <a:pt x="62" y="1387"/>
                </a:lnTo>
                <a:lnTo>
                  <a:pt x="62" y="1368"/>
                </a:lnTo>
                <a:lnTo>
                  <a:pt x="65" y="1350"/>
                </a:lnTo>
                <a:lnTo>
                  <a:pt x="70" y="1332"/>
                </a:lnTo>
                <a:lnTo>
                  <a:pt x="84" y="1291"/>
                </a:lnTo>
                <a:lnTo>
                  <a:pt x="96" y="1250"/>
                </a:lnTo>
                <a:lnTo>
                  <a:pt x="116" y="1166"/>
                </a:lnTo>
                <a:lnTo>
                  <a:pt x="136" y="1082"/>
                </a:lnTo>
                <a:lnTo>
                  <a:pt x="148" y="1041"/>
                </a:lnTo>
                <a:lnTo>
                  <a:pt x="161" y="1000"/>
                </a:lnTo>
                <a:lnTo>
                  <a:pt x="173" y="965"/>
                </a:lnTo>
                <a:lnTo>
                  <a:pt x="183" y="929"/>
                </a:lnTo>
                <a:lnTo>
                  <a:pt x="190" y="894"/>
                </a:lnTo>
                <a:lnTo>
                  <a:pt x="195" y="859"/>
                </a:lnTo>
                <a:lnTo>
                  <a:pt x="197" y="824"/>
                </a:lnTo>
                <a:lnTo>
                  <a:pt x="197" y="789"/>
                </a:lnTo>
                <a:lnTo>
                  <a:pt x="193" y="754"/>
                </a:lnTo>
                <a:lnTo>
                  <a:pt x="189" y="736"/>
                </a:lnTo>
                <a:lnTo>
                  <a:pt x="185" y="719"/>
                </a:lnTo>
                <a:lnTo>
                  <a:pt x="180" y="701"/>
                </a:lnTo>
                <a:lnTo>
                  <a:pt x="173" y="684"/>
                </a:lnTo>
                <a:lnTo>
                  <a:pt x="165" y="667"/>
                </a:lnTo>
                <a:lnTo>
                  <a:pt x="157" y="651"/>
                </a:lnTo>
                <a:lnTo>
                  <a:pt x="137" y="618"/>
                </a:lnTo>
                <a:lnTo>
                  <a:pt x="115" y="587"/>
                </a:lnTo>
                <a:lnTo>
                  <a:pt x="67" y="525"/>
                </a:lnTo>
                <a:lnTo>
                  <a:pt x="43" y="493"/>
                </a:lnTo>
                <a:lnTo>
                  <a:pt x="21" y="460"/>
                </a:lnTo>
                <a:lnTo>
                  <a:pt x="13" y="446"/>
                </a:lnTo>
                <a:lnTo>
                  <a:pt x="7" y="430"/>
                </a:lnTo>
                <a:lnTo>
                  <a:pt x="3" y="415"/>
                </a:lnTo>
                <a:lnTo>
                  <a:pt x="0" y="399"/>
                </a:lnTo>
                <a:lnTo>
                  <a:pt x="0" y="382"/>
                </a:lnTo>
                <a:lnTo>
                  <a:pt x="0" y="366"/>
                </a:lnTo>
                <a:lnTo>
                  <a:pt x="3" y="349"/>
                </a:lnTo>
                <a:lnTo>
                  <a:pt x="7" y="333"/>
                </a:lnTo>
                <a:lnTo>
                  <a:pt x="13" y="316"/>
                </a:lnTo>
                <a:lnTo>
                  <a:pt x="20" y="300"/>
                </a:lnTo>
                <a:lnTo>
                  <a:pt x="28" y="284"/>
                </a:lnTo>
                <a:lnTo>
                  <a:pt x="37" y="269"/>
                </a:lnTo>
                <a:lnTo>
                  <a:pt x="48" y="254"/>
                </a:lnTo>
                <a:lnTo>
                  <a:pt x="60" y="240"/>
                </a:lnTo>
                <a:lnTo>
                  <a:pt x="73" y="227"/>
                </a:lnTo>
                <a:lnTo>
                  <a:pt x="87" y="215"/>
                </a:lnTo>
                <a:lnTo>
                  <a:pt x="153" y="161"/>
                </a:lnTo>
                <a:lnTo>
                  <a:pt x="186" y="136"/>
                </a:lnTo>
                <a:lnTo>
                  <a:pt x="221" y="112"/>
                </a:lnTo>
                <a:lnTo>
                  <a:pt x="259" y="90"/>
                </a:lnTo>
                <a:lnTo>
                  <a:pt x="299" y="70"/>
                </a:lnTo>
                <a:lnTo>
                  <a:pt x="343" y="54"/>
                </a:lnTo>
                <a:lnTo>
                  <a:pt x="366" y="48"/>
                </a:lnTo>
                <a:lnTo>
                  <a:pt x="391" y="42"/>
                </a:lnTo>
                <a:lnTo>
                  <a:pt x="431" y="35"/>
                </a:lnTo>
                <a:lnTo>
                  <a:pt x="470" y="31"/>
                </a:lnTo>
                <a:lnTo>
                  <a:pt x="547" y="28"/>
                </a:lnTo>
                <a:lnTo>
                  <a:pt x="621" y="24"/>
                </a:lnTo>
                <a:lnTo>
                  <a:pt x="658" y="20"/>
                </a:lnTo>
                <a:lnTo>
                  <a:pt x="695" y="13"/>
                </a:lnTo>
                <a:lnTo>
                  <a:pt x="717" y="7"/>
                </a:lnTo>
                <a:lnTo>
                  <a:pt x="726" y="3"/>
                </a:lnTo>
                <a:lnTo>
                  <a:pt x="732" y="0"/>
                </a:lnTo>
                <a:lnTo>
                  <a:pt x="738" y="14"/>
                </a:lnTo>
                <a:lnTo>
                  <a:pt x="691" y="33"/>
                </a:lnTo>
                <a:lnTo>
                  <a:pt x="740" y="20"/>
                </a:lnTo>
                <a:lnTo>
                  <a:pt x="763" y="104"/>
                </a:lnTo>
                <a:lnTo>
                  <a:pt x="764" y="111"/>
                </a:lnTo>
                <a:lnTo>
                  <a:pt x="776" y="198"/>
                </a:lnTo>
                <a:lnTo>
                  <a:pt x="777" y="204"/>
                </a:lnTo>
                <a:lnTo>
                  <a:pt x="779" y="293"/>
                </a:lnTo>
                <a:lnTo>
                  <a:pt x="779" y="297"/>
                </a:lnTo>
                <a:lnTo>
                  <a:pt x="775" y="388"/>
                </a:lnTo>
                <a:lnTo>
                  <a:pt x="775" y="391"/>
                </a:lnTo>
                <a:lnTo>
                  <a:pt x="755" y="574"/>
                </a:lnTo>
                <a:lnTo>
                  <a:pt x="737" y="752"/>
                </a:lnTo>
                <a:lnTo>
                  <a:pt x="733" y="835"/>
                </a:lnTo>
                <a:lnTo>
                  <a:pt x="737" y="912"/>
                </a:lnTo>
                <a:lnTo>
                  <a:pt x="748" y="985"/>
                </a:lnTo>
                <a:lnTo>
                  <a:pt x="758" y="1018"/>
                </a:lnTo>
                <a:lnTo>
                  <a:pt x="770" y="1050"/>
                </a:lnTo>
                <a:lnTo>
                  <a:pt x="785" y="1080"/>
                </a:lnTo>
                <a:lnTo>
                  <a:pt x="803" y="1109"/>
                </a:lnTo>
                <a:lnTo>
                  <a:pt x="824" y="1136"/>
                </a:lnTo>
                <a:lnTo>
                  <a:pt x="849" y="1162"/>
                </a:lnTo>
                <a:lnTo>
                  <a:pt x="911" y="1212"/>
                </a:lnTo>
                <a:lnTo>
                  <a:pt x="982" y="1257"/>
                </a:lnTo>
                <a:lnTo>
                  <a:pt x="1149" y="1342"/>
                </a:lnTo>
                <a:lnTo>
                  <a:pt x="1380" y="1448"/>
                </a:lnTo>
                <a:lnTo>
                  <a:pt x="1376" y="1455"/>
                </a:lnTo>
              </a:path>
            </a:pathLst>
          </a:custGeom>
          <a:solidFill>
            <a:srgbClr val="EB613D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32" name="Freeform 68"/>
          <p:cNvSpPr>
            <a:spLocks noChangeArrowheads="1"/>
          </p:cNvSpPr>
          <p:nvPr/>
        </p:nvSpPr>
        <p:spPr bwMode="auto">
          <a:xfrm>
            <a:off x="7398720" y="5206014"/>
            <a:ext cx="659520" cy="694153"/>
          </a:xfrm>
          <a:custGeom>
            <a:avLst/>
            <a:gdLst/>
            <a:ahLst/>
            <a:cxnLst>
              <a:cxn ang="0">
                <a:pos x="1767" y="606"/>
              </a:cxn>
              <a:cxn ang="0">
                <a:pos x="1495" y="333"/>
              </a:cxn>
              <a:cxn ang="0">
                <a:pos x="1240" y="66"/>
              </a:cxn>
              <a:cxn ang="0">
                <a:pos x="920" y="23"/>
              </a:cxn>
              <a:cxn ang="0">
                <a:pos x="796" y="261"/>
              </a:cxn>
              <a:cxn ang="0">
                <a:pos x="722" y="484"/>
              </a:cxn>
              <a:cxn ang="0">
                <a:pos x="418" y="513"/>
              </a:cxn>
              <a:cxn ang="0">
                <a:pos x="114" y="686"/>
              </a:cxn>
              <a:cxn ang="0">
                <a:pos x="48" y="931"/>
              </a:cxn>
              <a:cxn ang="0">
                <a:pos x="212" y="1190"/>
              </a:cxn>
              <a:cxn ang="0">
                <a:pos x="188" y="1471"/>
              </a:cxn>
              <a:cxn ang="0">
                <a:pos x="97" y="1803"/>
              </a:cxn>
              <a:cxn ang="0">
                <a:pos x="262" y="2019"/>
              </a:cxn>
              <a:cxn ang="0">
                <a:pos x="599" y="1990"/>
              </a:cxn>
              <a:cxn ang="0">
                <a:pos x="928" y="2019"/>
              </a:cxn>
              <a:cxn ang="0">
                <a:pos x="1207" y="2091"/>
              </a:cxn>
              <a:cxn ang="0">
                <a:pos x="1438" y="1825"/>
              </a:cxn>
              <a:cxn ang="0">
                <a:pos x="1413" y="1536"/>
              </a:cxn>
              <a:cxn ang="0">
                <a:pos x="1586" y="1421"/>
              </a:cxn>
              <a:cxn ang="0">
                <a:pos x="1858" y="1370"/>
              </a:cxn>
              <a:cxn ang="0">
                <a:pos x="2013" y="1147"/>
              </a:cxn>
              <a:cxn ang="0">
                <a:pos x="1833" y="924"/>
              </a:cxn>
              <a:cxn ang="0">
                <a:pos x="1882" y="787"/>
              </a:cxn>
              <a:cxn ang="0">
                <a:pos x="1767" y="606"/>
              </a:cxn>
            </a:cxnLst>
            <a:rect l="0" t="0" r="r" b="b"/>
            <a:pathLst>
              <a:path w="2021" h="2124">
                <a:moveTo>
                  <a:pt x="1767" y="606"/>
                </a:moveTo>
                <a:cubicBezTo>
                  <a:pt x="1657" y="515"/>
                  <a:pt x="1589" y="424"/>
                  <a:pt x="1495" y="333"/>
                </a:cubicBezTo>
                <a:cubicBezTo>
                  <a:pt x="1407" y="246"/>
                  <a:pt x="1341" y="142"/>
                  <a:pt x="1240" y="66"/>
                </a:cubicBezTo>
                <a:cubicBezTo>
                  <a:pt x="1154" y="1"/>
                  <a:pt x="1026" y="0"/>
                  <a:pt x="920" y="23"/>
                </a:cubicBezTo>
                <a:cubicBezTo>
                  <a:pt x="803" y="48"/>
                  <a:pt x="800" y="172"/>
                  <a:pt x="796" y="261"/>
                </a:cubicBezTo>
                <a:cubicBezTo>
                  <a:pt x="794" y="339"/>
                  <a:pt x="849" y="455"/>
                  <a:pt x="722" y="484"/>
                </a:cubicBezTo>
                <a:cubicBezTo>
                  <a:pt x="624" y="507"/>
                  <a:pt x="526" y="491"/>
                  <a:pt x="418" y="513"/>
                </a:cubicBezTo>
                <a:cubicBezTo>
                  <a:pt x="283" y="540"/>
                  <a:pt x="202" y="614"/>
                  <a:pt x="114" y="686"/>
                </a:cubicBezTo>
                <a:cubicBezTo>
                  <a:pt x="37" y="748"/>
                  <a:pt x="0" y="856"/>
                  <a:pt x="48" y="931"/>
                </a:cubicBezTo>
                <a:cubicBezTo>
                  <a:pt x="105" y="1020"/>
                  <a:pt x="187" y="1094"/>
                  <a:pt x="212" y="1190"/>
                </a:cubicBezTo>
                <a:cubicBezTo>
                  <a:pt x="237" y="1286"/>
                  <a:pt x="222" y="1377"/>
                  <a:pt x="188" y="1471"/>
                </a:cubicBezTo>
                <a:cubicBezTo>
                  <a:pt x="149" y="1579"/>
                  <a:pt x="137" y="1695"/>
                  <a:pt x="97" y="1803"/>
                </a:cubicBezTo>
                <a:cubicBezTo>
                  <a:pt x="62" y="1899"/>
                  <a:pt x="148" y="2007"/>
                  <a:pt x="262" y="2019"/>
                </a:cubicBezTo>
                <a:cubicBezTo>
                  <a:pt x="376" y="2031"/>
                  <a:pt x="493" y="2025"/>
                  <a:pt x="599" y="1990"/>
                </a:cubicBezTo>
                <a:cubicBezTo>
                  <a:pt x="701" y="1957"/>
                  <a:pt x="852" y="1900"/>
                  <a:pt x="928" y="2019"/>
                </a:cubicBezTo>
                <a:cubicBezTo>
                  <a:pt x="979" y="2100"/>
                  <a:pt x="1102" y="2123"/>
                  <a:pt x="1207" y="2091"/>
                </a:cubicBezTo>
                <a:cubicBezTo>
                  <a:pt x="1341" y="2051"/>
                  <a:pt x="1419" y="1933"/>
                  <a:pt x="1438" y="1825"/>
                </a:cubicBezTo>
                <a:cubicBezTo>
                  <a:pt x="1455" y="1726"/>
                  <a:pt x="1447" y="1629"/>
                  <a:pt x="1413" y="1536"/>
                </a:cubicBezTo>
                <a:cubicBezTo>
                  <a:pt x="1366" y="1404"/>
                  <a:pt x="1523" y="1420"/>
                  <a:pt x="1586" y="1421"/>
                </a:cubicBezTo>
                <a:cubicBezTo>
                  <a:pt x="1683" y="1422"/>
                  <a:pt x="1762" y="1393"/>
                  <a:pt x="1858" y="1370"/>
                </a:cubicBezTo>
                <a:cubicBezTo>
                  <a:pt x="1960" y="1346"/>
                  <a:pt x="2007" y="1234"/>
                  <a:pt x="2013" y="1147"/>
                </a:cubicBezTo>
                <a:cubicBezTo>
                  <a:pt x="2020" y="1055"/>
                  <a:pt x="1774" y="999"/>
                  <a:pt x="1833" y="924"/>
                </a:cubicBezTo>
                <a:cubicBezTo>
                  <a:pt x="1874" y="871"/>
                  <a:pt x="1841" y="839"/>
                  <a:pt x="1882" y="787"/>
                </a:cubicBezTo>
                <a:cubicBezTo>
                  <a:pt x="1931" y="723"/>
                  <a:pt x="1830" y="659"/>
                  <a:pt x="1767" y="606"/>
                </a:cubicBezTo>
              </a:path>
            </a:pathLst>
          </a:cu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33" name="Freeform 69"/>
          <p:cNvSpPr>
            <a:spLocks noChangeArrowheads="1"/>
          </p:cNvSpPr>
          <p:nvPr/>
        </p:nvSpPr>
        <p:spPr bwMode="auto">
          <a:xfrm>
            <a:off x="7407360" y="5216095"/>
            <a:ext cx="463680" cy="678312"/>
          </a:xfrm>
          <a:custGeom>
            <a:avLst/>
            <a:gdLst/>
            <a:ahLst/>
            <a:cxnLst>
              <a:cxn ang="0">
                <a:pos x="1023" y="183"/>
              </a:cxn>
              <a:cxn ang="0">
                <a:pos x="1062" y="272"/>
              </a:cxn>
              <a:cxn ang="0">
                <a:pos x="1088" y="366"/>
              </a:cxn>
              <a:cxn ang="0">
                <a:pos x="1101" y="465"/>
              </a:cxn>
              <a:cxn ang="0">
                <a:pos x="1099" y="566"/>
              </a:cxn>
              <a:cxn ang="0">
                <a:pos x="1138" y="876"/>
              </a:cxn>
              <a:cxn ang="0">
                <a:pos x="1158" y="1001"/>
              </a:cxn>
              <a:cxn ang="0">
                <a:pos x="1162" y="1086"/>
              </a:cxn>
              <a:cxn ang="0">
                <a:pos x="1152" y="1173"/>
              </a:cxn>
              <a:cxn ang="0">
                <a:pos x="1111" y="1340"/>
              </a:cxn>
              <a:cxn ang="0">
                <a:pos x="1117" y="1389"/>
              </a:cxn>
              <a:cxn ang="0">
                <a:pos x="1138" y="1407"/>
              </a:cxn>
              <a:cxn ang="0">
                <a:pos x="1279" y="1435"/>
              </a:cxn>
              <a:cxn ang="0">
                <a:pos x="1376" y="1460"/>
              </a:cxn>
              <a:cxn ang="0">
                <a:pos x="1386" y="1507"/>
              </a:cxn>
              <a:cxn ang="0">
                <a:pos x="1418" y="1649"/>
              </a:cxn>
              <a:cxn ang="0">
                <a:pos x="1411" y="1796"/>
              </a:cxn>
              <a:cxn ang="0">
                <a:pos x="1386" y="1878"/>
              </a:cxn>
              <a:cxn ang="0">
                <a:pos x="1339" y="1955"/>
              </a:cxn>
              <a:cxn ang="0">
                <a:pos x="1270" y="2019"/>
              </a:cxn>
              <a:cxn ang="0">
                <a:pos x="1180" y="2062"/>
              </a:cxn>
              <a:cxn ang="0">
                <a:pos x="1099" y="2076"/>
              </a:cxn>
              <a:cxn ang="0">
                <a:pos x="1020" y="2068"/>
              </a:cxn>
              <a:cxn ang="0">
                <a:pos x="951" y="2040"/>
              </a:cxn>
              <a:cxn ang="0">
                <a:pos x="901" y="1990"/>
              </a:cxn>
              <a:cxn ang="0">
                <a:pos x="832" y="1931"/>
              </a:cxn>
              <a:cxn ang="0">
                <a:pos x="746" y="1919"/>
              </a:cxn>
              <a:cxn ang="0">
                <a:pos x="572" y="1961"/>
              </a:cxn>
              <a:cxn ang="0">
                <a:pos x="407" y="1994"/>
              </a:cxn>
              <a:cxn ang="0">
                <a:pos x="235" y="1990"/>
              </a:cxn>
              <a:cxn ang="0">
                <a:pos x="156" y="1965"/>
              </a:cxn>
              <a:cxn ang="0">
                <a:pos x="97" y="1914"/>
              </a:cxn>
              <a:cxn ang="0">
                <a:pos x="65" y="1847"/>
              </a:cxn>
              <a:cxn ang="0">
                <a:pos x="70" y="1774"/>
              </a:cxn>
              <a:cxn ang="0">
                <a:pos x="136" y="1524"/>
              </a:cxn>
              <a:cxn ang="0">
                <a:pos x="183" y="1371"/>
              </a:cxn>
              <a:cxn ang="0">
                <a:pos x="197" y="1231"/>
              </a:cxn>
              <a:cxn ang="0">
                <a:pos x="180" y="1143"/>
              </a:cxn>
              <a:cxn ang="0">
                <a:pos x="137" y="1060"/>
              </a:cxn>
              <a:cxn ang="0">
                <a:pos x="21" y="902"/>
              </a:cxn>
              <a:cxn ang="0">
                <a:pos x="0" y="841"/>
              </a:cxn>
              <a:cxn ang="0">
                <a:pos x="7" y="775"/>
              </a:cxn>
              <a:cxn ang="0">
                <a:pos x="37" y="711"/>
              </a:cxn>
              <a:cxn ang="0">
                <a:pos x="87" y="657"/>
              </a:cxn>
              <a:cxn ang="0">
                <a:pos x="259" y="532"/>
              </a:cxn>
              <a:cxn ang="0">
                <a:pos x="391" y="484"/>
              </a:cxn>
              <a:cxn ang="0">
                <a:pos x="621" y="466"/>
              </a:cxn>
              <a:cxn ang="0">
                <a:pos x="726" y="445"/>
              </a:cxn>
              <a:cxn ang="0">
                <a:pos x="755" y="425"/>
              </a:cxn>
              <a:cxn ang="0">
                <a:pos x="771" y="399"/>
              </a:cxn>
              <a:cxn ang="0">
                <a:pos x="769" y="232"/>
              </a:cxn>
              <a:cxn ang="0">
                <a:pos x="783" y="106"/>
              </a:cxn>
              <a:cxn ang="0">
                <a:pos x="813" y="42"/>
              </a:cxn>
              <a:cxn ang="0">
                <a:pos x="872" y="0"/>
              </a:cxn>
              <a:cxn ang="0">
                <a:pos x="943" y="66"/>
              </a:cxn>
            </a:cxnLst>
            <a:rect l="0" t="0" r="r" b="b"/>
            <a:pathLst>
              <a:path w="1421" h="2077">
                <a:moveTo>
                  <a:pt x="973" y="104"/>
                </a:moveTo>
                <a:lnTo>
                  <a:pt x="998" y="141"/>
                </a:lnTo>
                <a:lnTo>
                  <a:pt x="1000" y="144"/>
                </a:lnTo>
                <a:lnTo>
                  <a:pt x="1023" y="183"/>
                </a:lnTo>
                <a:lnTo>
                  <a:pt x="1024" y="186"/>
                </a:lnTo>
                <a:lnTo>
                  <a:pt x="1044" y="226"/>
                </a:lnTo>
                <a:lnTo>
                  <a:pt x="1045" y="230"/>
                </a:lnTo>
                <a:lnTo>
                  <a:pt x="1062" y="272"/>
                </a:lnTo>
                <a:lnTo>
                  <a:pt x="1063" y="275"/>
                </a:lnTo>
                <a:lnTo>
                  <a:pt x="1077" y="318"/>
                </a:lnTo>
                <a:lnTo>
                  <a:pt x="1078" y="322"/>
                </a:lnTo>
                <a:lnTo>
                  <a:pt x="1088" y="366"/>
                </a:lnTo>
                <a:lnTo>
                  <a:pt x="1089" y="370"/>
                </a:lnTo>
                <a:lnTo>
                  <a:pt x="1096" y="415"/>
                </a:lnTo>
                <a:lnTo>
                  <a:pt x="1097" y="419"/>
                </a:lnTo>
                <a:lnTo>
                  <a:pt x="1101" y="465"/>
                </a:lnTo>
                <a:lnTo>
                  <a:pt x="1101" y="469"/>
                </a:lnTo>
                <a:lnTo>
                  <a:pt x="1102" y="515"/>
                </a:lnTo>
                <a:lnTo>
                  <a:pt x="1102" y="519"/>
                </a:lnTo>
                <a:lnTo>
                  <a:pt x="1099" y="566"/>
                </a:lnTo>
                <a:lnTo>
                  <a:pt x="1097" y="604"/>
                </a:lnTo>
                <a:lnTo>
                  <a:pt x="1098" y="639"/>
                </a:lnTo>
                <a:lnTo>
                  <a:pt x="1106" y="716"/>
                </a:lnTo>
                <a:lnTo>
                  <a:pt x="1138" y="876"/>
                </a:lnTo>
                <a:lnTo>
                  <a:pt x="1138" y="877"/>
                </a:lnTo>
                <a:lnTo>
                  <a:pt x="1152" y="958"/>
                </a:lnTo>
                <a:lnTo>
                  <a:pt x="1153" y="960"/>
                </a:lnTo>
                <a:lnTo>
                  <a:pt x="1158" y="1001"/>
                </a:lnTo>
                <a:lnTo>
                  <a:pt x="1158" y="1003"/>
                </a:lnTo>
                <a:lnTo>
                  <a:pt x="1161" y="1043"/>
                </a:lnTo>
                <a:lnTo>
                  <a:pt x="1161" y="1046"/>
                </a:lnTo>
                <a:lnTo>
                  <a:pt x="1162" y="1086"/>
                </a:lnTo>
                <a:lnTo>
                  <a:pt x="1162" y="1090"/>
                </a:lnTo>
                <a:lnTo>
                  <a:pt x="1159" y="1129"/>
                </a:lnTo>
                <a:lnTo>
                  <a:pt x="1158" y="1134"/>
                </a:lnTo>
                <a:lnTo>
                  <a:pt x="1152" y="1173"/>
                </a:lnTo>
                <a:lnTo>
                  <a:pt x="1151" y="1178"/>
                </a:lnTo>
                <a:lnTo>
                  <a:pt x="1140" y="1217"/>
                </a:lnTo>
                <a:lnTo>
                  <a:pt x="1119" y="1288"/>
                </a:lnTo>
                <a:lnTo>
                  <a:pt x="1111" y="1340"/>
                </a:lnTo>
                <a:lnTo>
                  <a:pt x="1110" y="1358"/>
                </a:lnTo>
                <a:lnTo>
                  <a:pt x="1111" y="1372"/>
                </a:lnTo>
                <a:lnTo>
                  <a:pt x="1114" y="1382"/>
                </a:lnTo>
                <a:lnTo>
                  <a:pt x="1117" y="1389"/>
                </a:lnTo>
                <a:lnTo>
                  <a:pt x="1120" y="1394"/>
                </a:lnTo>
                <a:lnTo>
                  <a:pt x="1124" y="1399"/>
                </a:lnTo>
                <a:lnTo>
                  <a:pt x="1130" y="1403"/>
                </a:lnTo>
                <a:lnTo>
                  <a:pt x="1138" y="1407"/>
                </a:lnTo>
                <a:lnTo>
                  <a:pt x="1149" y="1412"/>
                </a:lnTo>
                <a:lnTo>
                  <a:pt x="1162" y="1415"/>
                </a:lnTo>
                <a:lnTo>
                  <a:pt x="1196" y="1422"/>
                </a:lnTo>
                <a:lnTo>
                  <a:pt x="1279" y="1435"/>
                </a:lnTo>
                <a:lnTo>
                  <a:pt x="1282" y="1435"/>
                </a:lnTo>
                <a:lnTo>
                  <a:pt x="1326" y="1445"/>
                </a:lnTo>
                <a:lnTo>
                  <a:pt x="1331" y="1446"/>
                </a:lnTo>
                <a:lnTo>
                  <a:pt x="1376" y="1460"/>
                </a:lnTo>
                <a:lnTo>
                  <a:pt x="1378" y="1471"/>
                </a:lnTo>
                <a:lnTo>
                  <a:pt x="1378" y="1474"/>
                </a:lnTo>
                <a:lnTo>
                  <a:pt x="1380" y="1484"/>
                </a:lnTo>
                <a:lnTo>
                  <a:pt x="1386" y="1507"/>
                </a:lnTo>
                <a:lnTo>
                  <a:pt x="1398" y="1542"/>
                </a:lnTo>
                <a:lnTo>
                  <a:pt x="1407" y="1577"/>
                </a:lnTo>
                <a:lnTo>
                  <a:pt x="1413" y="1613"/>
                </a:lnTo>
                <a:lnTo>
                  <a:pt x="1418" y="1649"/>
                </a:lnTo>
                <a:lnTo>
                  <a:pt x="1420" y="1686"/>
                </a:lnTo>
                <a:lnTo>
                  <a:pt x="1419" y="1722"/>
                </a:lnTo>
                <a:lnTo>
                  <a:pt x="1416" y="1759"/>
                </a:lnTo>
                <a:lnTo>
                  <a:pt x="1411" y="1796"/>
                </a:lnTo>
                <a:lnTo>
                  <a:pt x="1407" y="1816"/>
                </a:lnTo>
                <a:lnTo>
                  <a:pt x="1401" y="1837"/>
                </a:lnTo>
                <a:lnTo>
                  <a:pt x="1394" y="1857"/>
                </a:lnTo>
                <a:lnTo>
                  <a:pt x="1386" y="1878"/>
                </a:lnTo>
                <a:lnTo>
                  <a:pt x="1376" y="1897"/>
                </a:lnTo>
                <a:lnTo>
                  <a:pt x="1365" y="1917"/>
                </a:lnTo>
                <a:lnTo>
                  <a:pt x="1352" y="1936"/>
                </a:lnTo>
                <a:lnTo>
                  <a:pt x="1339" y="1955"/>
                </a:lnTo>
                <a:lnTo>
                  <a:pt x="1323" y="1972"/>
                </a:lnTo>
                <a:lnTo>
                  <a:pt x="1307" y="1989"/>
                </a:lnTo>
                <a:lnTo>
                  <a:pt x="1289" y="2004"/>
                </a:lnTo>
                <a:lnTo>
                  <a:pt x="1270" y="2019"/>
                </a:lnTo>
                <a:lnTo>
                  <a:pt x="1249" y="2032"/>
                </a:lnTo>
                <a:lnTo>
                  <a:pt x="1228" y="2044"/>
                </a:lnTo>
                <a:lnTo>
                  <a:pt x="1204" y="2054"/>
                </a:lnTo>
                <a:lnTo>
                  <a:pt x="1180" y="2062"/>
                </a:lnTo>
                <a:lnTo>
                  <a:pt x="1160" y="2067"/>
                </a:lnTo>
                <a:lnTo>
                  <a:pt x="1140" y="2071"/>
                </a:lnTo>
                <a:lnTo>
                  <a:pt x="1120" y="2074"/>
                </a:lnTo>
                <a:lnTo>
                  <a:pt x="1099" y="2076"/>
                </a:lnTo>
                <a:lnTo>
                  <a:pt x="1079" y="2076"/>
                </a:lnTo>
                <a:lnTo>
                  <a:pt x="1059" y="2075"/>
                </a:lnTo>
                <a:lnTo>
                  <a:pt x="1039" y="2072"/>
                </a:lnTo>
                <a:lnTo>
                  <a:pt x="1020" y="2068"/>
                </a:lnTo>
                <a:lnTo>
                  <a:pt x="1002" y="2063"/>
                </a:lnTo>
                <a:lnTo>
                  <a:pt x="984" y="2057"/>
                </a:lnTo>
                <a:lnTo>
                  <a:pt x="967" y="2049"/>
                </a:lnTo>
                <a:lnTo>
                  <a:pt x="951" y="2040"/>
                </a:lnTo>
                <a:lnTo>
                  <a:pt x="937" y="2029"/>
                </a:lnTo>
                <a:lnTo>
                  <a:pt x="923" y="2018"/>
                </a:lnTo>
                <a:lnTo>
                  <a:pt x="911" y="2005"/>
                </a:lnTo>
                <a:lnTo>
                  <a:pt x="901" y="1990"/>
                </a:lnTo>
                <a:lnTo>
                  <a:pt x="886" y="1970"/>
                </a:lnTo>
                <a:lnTo>
                  <a:pt x="869" y="1953"/>
                </a:lnTo>
                <a:lnTo>
                  <a:pt x="851" y="1940"/>
                </a:lnTo>
                <a:lnTo>
                  <a:pt x="832" y="1931"/>
                </a:lnTo>
                <a:lnTo>
                  <a:pt x="812" y="1924"/>
                </a:lnTo>
                <a:lnTo>
                  <a:pt x="790" y="1920"/>
                </a:lnTo>
                <a:lnTo>
                  <a:pt x="769" y="1918"/>
                </a:lnTo>
                <a:lnTo>
                  <a:pt x="746" y="1919"/>
                </a:lnTo>
                <a:lnTo>
                  <a:pt x="724" y="1921"/>
                </a:lnTo>
                <a:lnTo>
                  <a:pt x="701" y="1924"/>
                </a:lnTo>
                <a:lnTo>
                  <a:pt x="656" y="1935"/>
                </a:lnTo>
                <a:lnTo>
                  <a:pt x="572" y="1961"/>
                </a:lnTo>
                <a:lnTo>
                  <a:pt x="532" y="1973"/>
                </a:lnTo>
                <a:lnTo>
                  <a:pt x="491" y="1982"/>
                </a:lnTo>
                <a:lnTo>
                  <a:pt x="449" y="1989"/>
                </a:lnTo>
                <a:lnTo>
                  <a:pt x="407" y="1994"/>
                </a:lnTo>
                <a:lnTo>
                  <a:pt x="364" y="1996"/>
                </a:lnTo>
                <a:lnTo>
                  <a:pt x="321" y="1996"/>
                </a:lnTo>
                <a:lnTo>
                  <a:pt x="278" y="1994"/>
                </a:lnTo>
                <a:lnTo>
                  <a:pt x="235" y="1990"/>
                </a:lnTo>
                <a:lnTo>
                  <a:pt x="214" y="1987"/>
                </a:lnTo>
                <a:lnTo>
                  <a:pt x="194" y="1981"/>
                </a:lnTo>
                <a:lnTo>
                  <a:pt x="174" y="1974"/>
                </a:lnTo>
                <a:lnTo>
                  <a:pt x="156" y="1965"/>
                </a:lnTo>
                <a:lnTo>
                  <a:pt x="139" y="1954"/>
                </a:lnTo>
                <a:lnTo>
                  <a:pt x="123" y="1942"/>
                </a:lnTo>
                <a:lnTo>
                  <a:pt x="109" y="1928"/>
                </a:lnTo>
                <a:lnTo>
                  <a:pt x="97" y="1914"/>
                </a:lnTo>
                <a:lnTo>
                  <a:pt x="86" y="1898"/>
                </a:lnTo>
                <a:lnTo>
                  <a:pt x="77" y="1881"/>
                </a:lnTo>
                <a:lnTo>
                  <a:pt x="70" y="1864"/>
                </a:lnTo>
                <a:lnTo>
                  <a:pt x="65" y="1847"/>
                </a:lnTo>
                <a:lnTo>
                  <a:pt x="62" y="1829"/>
                </a:lnTo>
                <a:lnTo>
                  <a:pt x="62" y="1810"/>
                </a:lnTo>
                <a:lnTo>
                  <a:pt x="65" y="1792"/>
                </a:lnTo>
                <a:lnTo>
                  <a:pt x="70" y="1774"/>
                </a:lnTo>
                <a:lnTo>
                  <a:pt x="84" y="1733"/>
                </a:lnTo>
                <a:lnTo>
                  <a:pt x="96" y="1692"/>
                </a:lnTo>
                <a:lnTo>
                  <a:pt x="116" y="1608"/>
                </a:lnTo>
                <a:lnTo>
                  <a:pt x="136" y="1524"/>
                </a:lnTo>
                <a:lnTo>
                  <a:pt x="148" y="1483"/>
                </a:lnTo>
                <a:lnTo>
                  <a:pt x="161" y="1442"/>
                </a:lnTo>
                <a:lnTo>
                  <a:pt x="173" y="1407"/>
                </a:lnTo>
                <a:lnTo>
                  <a:pt x="183" y="1371"/>
                </a:lnTo>
                <a:lnTo>
                  <a:pt x="190" y="1336"/>
                </a:lnTo>
                <a:lnTo>
                  <a:pt x="195" y="1301"/>
                </a:lnTo>
                <a:lnTo>
                  <a:pt x="197" y="1266"/>
                </a:lnTo>
                <a:lnTo>
                  <a:pt x="197" y="1231"/>
                </a:lnTo>
                <a:lnTo>
                  <a:pt x="193" y="1196"/>
                </a:lnTo>
                <a:lnTo>
                  <a:pt x="189" y="1178"/>
                </a:lnTo>
                <a:lnTo>
                  <a:pt x="185" y="1161"/>
                </a:lnTo>
                <a:lnTo>
                  <a:pt x="180" y="1143"/>
                </a:lnTo>
                <a:lnTo>
                  <a:pt x="173" y="1126"/>
                </a:lnTo>
                <a:lnTo>
                  <a:pt x="165" y="1109"/>
                </a:lnTo>
                <a:lnTo>
                  <a:pt x="157" y="1093"/>
                </a:lnTo>
                <a:lnTo>
                  <a:pt x="137" y="1060"/>
                </a:lnTo>
                <a:lnTo>
                  <a:pt x="115" y="1029"/>
                </a:lnTo>
                <a:lnTo>
                  <a:pt x="67" y="967"/>
                </a:lnTo>
                <a:lnTo>
                  <a:pt x="43" y="935"/>
                </a:lnTo>
                <a:lnTo>
                  <a:pt x="21" y="902"/>
                </a:lnTo>
                <a:lnTo>
                  <a:pt x="13" y="888"/>
                </a:lnTo>
                <a:lnTo>
                  <a:pt x="7" y="872"/>
                </a:lnTo>
                <a:lnTo>
                  <a:pt x="3" y="857"/>
                </a:lnTo>
                <a:lnTo>
                  <a:pt x="0" y="841"/>
                </a:lnTo>
                <a:lnTo>
                  <a:pt x="0" y="824"/>
                </a:lnTo>
                <a:lnTo>
                  <a:pt x="0" y="808"/>
                </a:lnTo>
                <a:lnTo>
                  <a:pt x="3" y="791"/>
                </a:lnTo>
                <a:lnTo>
                  <a:pt x="7" y="775"/>
                </a:lnTo>
                <a:lnTo>
                  <a:pt x="13" y="758"/>
                </a:lnTo>
                <a:lnTo>
                  <a:pt x="20" y="742"/>
                </a:lnTo>
                <a:lnTo>
                  <a:pt x="28" y="726"/>
                </a:lnTo>
                <a:lnTo>
                  <a:pt x="37" y="711"/>
                </a:lnTo>
                <a:lnTo>
                  <a:pt x="48" y="696"/>
                </a:lnTo>
                <a:lnTo>
                  <a:pt x="60" y="682"/>
                </a:lnTo>
                <a:lnTo>
                  <a:pt x="73" y="669"/>
                </a:lnTo>
                <a:lnTo>
                  <a:pt x="87" y="657"/>
                </a:lnTo>
                <a:lnTo>
                  <a:pt x="153" y="603"/>
                </a:lnTo>
                <a:lnTo>
                  <a:pt x="186" y="578"/>
                </a:lnTo>
                <a:lnTo>
                  <a:pt x="221" y="554"/>
                </a:lnTo>
                <a:lnTo>
                  <a:pt x="259" y="532"/>
                </a:lnTo>
                <a:lnTo>
                  <a:pt x="299" y="512"/>
                </a:lnTo>
                <a:lnTo>
                  <a:pt x="343" y="496"/>
                </a:lnTo>
                <a:lnTo>
                  <a:pt x="366" y="490"/>
                </a:lnTo>
                <a:lnTo>
                  <a:pt x="391" y="484"/>
                </a:lnTo>
                <a:lnTo>
                  <a:pt x="431" y="477"/>
                </a:lnTo>
                <a:lnTo>
                  <a:pt x="470" y="473"/>
                </a:lnTo>
                <a:lnTo>
                  <a:pt x="547" y="470"/>
                </a:lnTo>
                <a:lnTo>
                  <a:pt x="621" y="466"/>
                </a:lnTo>
                <a:lnTo>
                  <a:pt x="658" y="462"/>
                </a:lnTo>
                <a:lnTo>
                  <a:pt x="695" y="455"/>
                </a:lnTo>
                <a:lnTo>
                  <a:pt x="717" y="449"/>
                </a:lnTo>
                <a:lnTo>
                  <a:pt x="726" y="445"/>
                </a:lnTo>
                <a:lnTo>
                  <a:pt x="735" y="440"/>
                </a:lnTo>
                <a:lnTo>
                  <a:pt x="742" y="436"/>
                </a:lnTo>
                <a:lnTo>
                  <a:pt x="749" y="430"/>
                </a:lnTo>
                <a:lnTo>
                  <a:pt x="755" y="425"/>
                </a:lnTo>
                <a:lnTo>
                  <a:pt x="760" y="419"/>
                </a:lnTo>
                <a:lnTo>
                  <a:pt x="764" y="413"/>
                </a:lnTo>
                <a:lnTo>
                  <a:pt x="768" y="406"/>
                </a:lnTo>
                <a:lnTo>
                  <a:pt x="771" y="399"/>
                </a:lnTo>
                <a:lnTo>
                  <a:pt x="774" y="392"/>
                </a:lnTo>
                <a:lnTo>
                  <a:pt x="777" y="377"/>
                </a:lnTo>
                <a:lnTo>
                  <a:pt x="779" y="362"/>
                </a:lnTo>
                <a:lnTo>
                  <a:pt x="769" y="232"/>
                </a:lnTo>
                <a:lnTo>
                  <a:pt x="771" y="197"/>
                </a:lnTo>
                <a:lnTo>
                  <a:pt x="774" y="161"/>
                </a:lnTo>
                <a:lnTo>
                  <a:pt x="779" y="124"/>
                </a:lnTo>
                <a:lnTo>
                  <a:pt x="783" y="106"/>
                </a:lnTo>
                <a:lnTo>
                  <a:pt x="789" y="89"/>
                </a:lnTo>
                <a:lnTo>
                  <a:pt x="795" y="72"/>
                </a:lnTo>
                <a:lnTo>
                  <a:pt x="803" y="57"/>
                </a:lnTo>
                <a:lnTo>
                  <a:pt x="813" y="42"/>
                </a:lnTo>
                <a:lnTo>
                  <a:pt x="825" y="29"/>
                </a:lnTo>
                <a:lnTo>
                  <a:pt x="838" y="18"/>
                </a:lnTo>
                <a:lnTo>
                  <a:pt x="854" y="8"/>
                </a:lnTo>
                <a:lnTo>
                  <a:pt x="872" y="0"/>
                </a:lnTo>
                <a:lnTo>
                  <a:pt x="907" y="28"/>
                </a:lnTo>
                <a:lnTo>
                  <a:pt x="910" y="31"/>
                </a:lnTo>
                <a:lnTo>
                  <a:pt x="940" y="63"/>
                </a:lnTo>
                <a:lnTo>
                  <a:pt x="943" y="66"/>
                </a:lnTo>
                <a:lnTo>
                  <a:pt x="971" y="101"/>
                </a:lnTo>
                <a:lnTo>
                  <a:pt x="973" y="104"/>
                </a:lnTo>
              </a:path>
            </a:pathLst>
          </a:custGeom>
          <a:solidFill>
            <a:srgbClr val="EB613D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34" name="Freeform 70"/>
          <p:cNvSpPr>
            <a:spLocks noChangeArrowheads="1"/>
          </p:cNvSpPr>
          <p:nvPr/>
        </p:nvSpPr>
        <p:spPr bwMode="auto">
          <a:xfrm>
            <a:off x="6027840" y="5174331"/>
            <a:ext cx="659520" cy="694153"/>
          </a:xfrm>
          <a:custGeom>
            <a:avLst/>
            <a:gdLst/>
            <a:ahLst/>
            <a:cxnLst>
              <a:cxn ang="0">
                <a:pos x="1767" y="606"/>
              </a:cxn>
              <a:cxn ang="0">
                <a:pos x="1495" y="333"/>
              </a:cxn>
              <a:cxn ang="0">
                <a:pos x="1240" y="66"/>
              </a:cxn>
              <a:cxn ang="0">
                <a:pos x="920" y="23"/>
              </a:cxn>
              <a:cxn ang="0">
                <a:pos x="796" y="261"/>
              </a:cxn>
              <a:cxn ang="0">
                <a:pos x="722" y="484"/>
              </a:cxn>
              <a:cxn ang="0">
                <a:pos x="418" y="513"/>
              </a:cxn>
              <a:cxn ang="0">
                <a:pos x="114" y="686"/>
              </a:cxn>
              <a:cxn ang="0">
                <a:pos x="48" y="931"/>
              </a:cxn>
              <a:cxn ang="0">
                <a:pos x="212" y="1190"/>
              </a:cxn>
              <a:cxn ang="0">
                <a:pos x="188" y="1471"/>
              </a:cxn>
              <a:cxn ang="0">
                <a:pos x="97" y="1803"/>
              </a:cxn>
              <a:cxn ang="0">
                <a:pos x="262" y="2019"/>
              </a:cxn>
              <a:cxn ang="0">
                <a:pos x="599" y="1990"/>
              </a:cxn>
              <a:cxn ang="0">
                <a:pos x="928" y="2019"/>
              </a:cxn>
              <a:cxn ang="0">
                <a:pos x="1207" y="2091"/>
              </a:cxn>
              <a:cxn ang="0">
                <a:pos x="1438" y="1825"/>
              </a:cxn>
              <a:cxn ang="0">
                <a:pos x="1413" y="1536"/>
              </a:cxn>
              <a:cxn ang="0">
                <a:pos x="1586" y="1421"/>
              </a:cxn>
              <a:cxn ang="0">
                <a:pos x="1858" y="1370"/>
              </a:cxn>
              <a:cxn ang="0">
                <a:pos x="2013" y="1147"/>
              </a:cxn>
              <a:cxn ang="0">
                <a:pos x="1833" y="924"/>
              </a:cxn>
              <a:cxn ang="0">
                <a:pos x="1882" y="787"/>
              </a:cxn>
              <a:cxn ang="0">
                <a:pos x="1767" y="606"/>
              </a:cxn>
            </a:cxnLst>
            <a:rect l="0" t="0" r="r" b="b"/>
            <a:pathLst>
              <a:path w="2021" h="2124">
                <a:moveTo>
                  <a:pt x="1767" y="606"/>
                </a:moveTo>
                <a:cubicBezTo>
                  <a:pt x="1657" y="515"/>
                  <a:pt x="1589" y="424"/>
                  <a:pt x="1495" y="333"/>
                </a:cubicBezTo>
                <a:cubicBezTo>
                  <a:pt x="1407" y="246"/>
                  <a:pt x="1341" y="142"/>
                  <a:pt x="1240" y="66"/>
                </a:cubicBezTo>
                <a:cubicBezTo>
                  <a:pt x="1154" y="1"/>
                  <a:pt x="1026" y="0"/>
                  <a:pt x="920" y="23"/>
                </a:cubicBezTo>
                <a:cubicBezTo>
                  <a:pt x="803" y="48"/>
                  <a:pt x="800" y="172"/>
                  <a:pt x="796" y="261"/>
                </a:cubicBezTo>
                <a:cubicBezTo>
                  <a:pt x="794" y="339"/>
                  <a:pt x="849" y="455"/>
                  <a:pt x="722" y="484"/>
                </a:cubicBezTo>
                <a:cubicBezTo>
                  <a:pt x="624" y="507"/>
                  <a:pt x="526" y="491"/>
                  <a:pt x="418" y="513"/>
                </a:cubicBezTo>
                <a:cubicBezTo>
                  <a:pt x="283" y="540"/>
                  <a:pt x="202" y="614"/>
                  <a:pt x="114" y="686"/>
                </a:cubicBezTo>
                <a:cubicBezTo>
                  <a:pt x="37" y="748"/>
                  <a:pt x="0" y="856"/>
                  <a:pt x="48" y="931"/>
                </a:cubicBezTo>
                <a:cubicBezTo>
                  <a:pt x="105" y="1020"/>
                  <a:pt x="187" y="1094"/>
                  <a:pt x="212" y="1190"/>
                </a:cubicBezTo>
                <a:cubicBezTo>
                  <a:pt x="237" y="1286"/>
                  <a:pt x="222" y="1377"/>
                  <a:pt x="188" y="1471"/>
                </a:cubicBezTo>
                <a:cubicBezTo>
                  <a:pt x="149" y="1579"/>
                  <a:pt x="137" y="1695"/>
                  <a:pt x="97" y="1803"/>
                </a:cubicBezTo>
                <a:cubicBezTo>
                  <a:pt x="62" y="1899"/>
                  <a:pt x="148" y="2007"/>
                  <a:pt x="262" y="2019"/>
                </a:cubicBezTo>
                <a:cubicBezTo>
                  <a:pt x="376" y="2031"/>
                  <a:pt x="493" y="2025"/>
                  <a:pt x="599" y="1990"/>
                </a:cubicBezTo>
                <a:cubicBezTo>
                  <a:pt x="701" y="1957"/>
                  <a:pt x="852" y="1900"/>
                  <a:pt x="928" y="2019"/>
                </a:cubicBezTo>
                <a:cubicBezTo>
                  <a:pt x="979" y="2100"/>
                  <a:pt x="1102" y="2123"/>
                  <a:pt x="1207" y="2091"/>
                </a:cubicBezTo>
                <a:cubicBezTo>
                  <a:pt x="1341" y="2051"/>
                  <a:pt x="1419" y="1933"/>
                  <a:pt x="1438" y="1825"/>
                </a:cubicBezTo>
                <a:cubicBezTo>
                  <a:pt x="1455" y="1726"/>
                  <a:pt x="1447" y="1629"/>
                  <a:pt x="1413" y="1536"/>
                </a:cubicBezTo>
                <a:cubicBezTo>
                  <a:pt x="1366" y="1404"/>
                  <a:pt x="1523" y="1420"/>
                  <a:pt x="1586" y="1421"/>
                </a:cubicBezTo>
                <a:cubicBezTo>
                  <a:pt x="1683" y="1422"/>
                  <a:pt x="1762" y="1393"/>
                  <a:pt x="1858" y="1370"/>
                </a:cubicBezTo>
                <a:cubicBezTo>
                  <a:pt x="1960" y="1346"/>
                  <a:pt x="2007" y="1234"/>
                  <a:pt x="2013" y="1147"/>
                </a:cubicBezTo>
                <a:cubicBezTo>
                  <a:pt x="2020" y="1055"/>
                  <a:pt x="1774" y="999"/>
                  <a:pt x="1833" y="924"/>
                </a:cubicBezTo>
                <a:cubicBezTo>
                  <a:pt x="1874" y="871"/>
                  <a:pt x="1841" y="839"/>
                  <a:pt x="1882" y="787"/>
                </a:cubicBezTo>
                <a:cubicBezTo>
                  <a:pt x="1931" y="723"/>
                  <a:pt x="1830" y="659"/>
                  <a:pt x="1767" y="606"/>
                </a:cubicBezTo>
              </a:path>
            </a:pathLst>
          </a:custGeom>
          <a:solidFill>
            <a:srgbClr val="944794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35" name="Freeform 71"/>
          <p:cNvSpPr>
            <a:spLocks noChangeArrowheads="1"/>
          </p:cNvSpPr>
          <p:nvPr/>
        </p:nvSpPr>
        <p:spPr bwMode="auto">
          <a:xfrm>
            <a:off x="5731200" y="5567491"/>
            <a:ext cx="243360" cy="226104"/>
          </a:xfrm>
          <a:custGeom>
            <a:avLst/>
            <a:gdLst/>
            <a:ahLst/>
            <a:cxnLst>
              <a:cxn ang="0">
                <a:pos x="531" y="509"/>
              </a:cxn>
              <a:cxn ang="0">
                <a:pos x="458" y="161"/>
              </a:cxn>
              <a:cxn ang="0">
                <a:pos x="37" y="417"/>
              </a:cxn>
              <a:cxn ang="0">
                <a:pos x="147" y="674"/>
              </a:cxn>
              <a:cxn ang="0">
                <a:pos x="348" y="637"/>
              </a:cxn>
              <a:cxn ang="0">
                <a:pos x="531" y="509"/>
              </a:cxn>
            </a:cxnLst>
            <a:rect l="0" t="0" r="r" b="b"/>
            <a:pathLst>
              <a:path w="746" h="693">
                <a:moveTo>
                  <a:pt x="531" y="509"/>
                </a:moveTo>
                <a:cubicBezTo>
                  <a:pt x="639" y="434"/>
                  <a:pt x="745" y="307"/>
                  <a:pt x="458" y="161"/>
                </a:cubicBezTo>
                <a:cubicBezTo>
                  <a:pt x="141" y="0"/>
                  <a:pt x="26" y="271"/>
                  <a:pt x="37" y="417"/>
                </a:cubicBezTo>
                <a:cubicBezTo>
                  <a:pt x="73" y="503"/>
                  <a:pt x="0" y="655"/>
                  <a:pt x="147" y="674"/>
                </a:cubicBezTo>
                <a:cubicBezTo>
                  <a:pt x="275" y="692"/>
                  <a:pt x="281" y="650"/>
                  <a:pt x="348" y="637"/>
                </a:cubicBezTo>
                <a:cubicBezTo>
                  <a:pt x="409" y="595"/>
                  <a:pt x="424" y="583"/>
                  <a:pt x="531" y="509"/>
                </a:cubicBezTo>
              </a:path>
            </a:pathLst>
          </a:custGeom>
          <a:solidFill>
            <a:srgbClr val="EB613D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36" name="Freeform 72"/>
          <p:cNvSpPr>
            <a:spLocks noChangeArrowheads="1"/>
          </p:cNvSpPr>
          <p:nvPr/>
        </p:nvSpPr>
        <p:spPr bwMode="auto">
          <a:xfrm>
            <a:off x="6573600" y="5695665"/>
            <a:ext cx="228960" cy="266428"/>
          </a:xfrm>
          <a:custGeom>
            <a:avLst/>
            <a:gdLst/>
            <a:ahLst/>
            <a:cxnLst>
              <a:cxn ang="0">
                <a:pos x="91" y="548"/>
              </a:cxn>
              <a:cxn ang="0">
                <a:pos x="445" y="594"/>
              </a:cxn>
              <a:cxn ang="0">
                <a:pos x="338" y="110"/>
              </a:cxn>
              <a:cxn ang="0">
                <a:pos x="61" y="133"/>
              </a:cxn>
              <a:cxn ang="0">
                <a:pos x="27" y="336"/>
              </a:cxn>
              <a:cxn ang="0">
                <a:pos x="91" y="548"/>
              </a:cxn>
            </a:cxnLst>
            <a:rect l="0" t="0" r="r" b="b"/>
            <a:pathLst>
              <a:path w="699" h="818">
                <a:moveTo>
                  <a:pt x="91" y="548"/>
                </a:moveTo>
                <a:cubicBezTo>
                  <a:pt x="127" y="674"/>
                  <a:pt x="212" y="817"/>
                  <a:pt x="445" y="594"/>
                </a:cubicBezTo>
                <a:cubicBezTo>
                  <a:pt x="698" y="344"/>
                  <a:pt x="479" y="147"/>
                  <a:pt x="338" y="110"/>
                </a:cubicBezTo>
                <a:cubicBezTo>
                  <a:pt x="245" y="116"/>
                  <a:pt x="126" y="0"/>
                  <a:pt x="61" y="133"/>
                </a:cubicBezTo>
                <a:cubicBezTo>
                  <a:pt x="0" y="247"/>
                  <a:pt x="39" y="266"/>
                  <a:pt x="27" y="336"/>
                </a:cubicBezTo>
                <a:cubicBezTo>
                  <a:pt x="48" y="404"/>
                  <a:pt x="57" y="424"/>
                  <a:pt x="91" y="548"/>
                </a:cubicBezTo>
              </a:path>
            </a:pathLst>
          </a:custGeom>
          <a:solidFill>
            <a:srgbClr val="EB613D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37" name="Line 73"/>
          <p:cNvSpPr>
            <a:spLocks noChangeShapeType="1"/>
          </p:cNvSpPr>
          <p:nvPr/>
        </p:nvSpPr>
        <p:spPr bwMode="auto">
          <a:xfrm>
            <a:off x="6456960" y="5678384"/>
            <a:ext cx="178560" cy="41764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38" name="Line 74"/>
          <p:cNvSpPr>
            <a:spLocks noChangeShapeType="1"/>
          </p:cNvSpPr>
          <p:nvPr/>
        </p:nvSpPr>
        <p:spPr bwMode="auto">
          <a:xfrm flipH="1" flipV="1">
            <a:off x="6456960" y="5675503"/>
            <a:ext cx="168480" cy="247706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39" name="Line 75"/>
          <p:cNvSpPr>
            <a:spLocks noChangeShapeType="1"/>
          </p:cNvSpPr>
          <p:nvPr/>
        </p:nvSpPr>
        <p:spPr bwMode="auto">
          <a:xfrm flipH="1" flipV="1">
            <a:off x="5830560" y="5602055"/>
            <a:ext cx="355680" cy="7344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40" name="Line 76"/>
          <p:cNvSpPr>
            <a:spLocks noChangeShapeType="1"/>
          </p:cNvSpPr>
          <p:nvPr/>
        </p:nvSpPr>
        <p:spPr bwMode="auto">
          <a:xfrm flipH="1">
            <a:off x="5798880" y="5672623"/>
            <a:ext cx="390240" cy="118092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41" name="Freeform 77"/>
          <p:cNvSpPr>
            <a:spLocks noChangeArrowheads="1"/>
          </p:cNvSpPr>
          <p:nvPr/>
        </p:nvSpPr>
        <p:spPr bwMode="auto">
          <a:xfrm>
            <a:off x="6582241" y="5718707"/>
            <a:ext cx="175680" cy="171378"/>
          </a:xfrm>
          <a:custGeom>
            <a:avLst/>
            <a:gdLst/>
            <a:ahLst/>
            <a:cxnLst>
              <a:cxn ang="0">
                <a:pos x="4" y="254"/>
              </a:cxn>
              <a:cxn ang="0">
                <a:pos x="4" y="222"/>
              </a:cxn>
              <a:cxn ang="0">
                <a:pos x="0" y="172"/>
              </a:cxn>
              <a:cxn ang="0">
                <a:pos x="3" y="148"/>
              </a:cxn>
              <a:cxn ang="0">
                <a:pos x="10" y="120"/>
              </a:cxn>
              <a:cxn ang="0">
                <a:pos x="34" y="64"/>
              </a:cxn>
              <a:cxn ang="0">
                <a:pos x="54" y="33"/>
              </a:cxn>
              <a:cxn ang="0">
                <a:pos x="68" y="19"/>
              </a:cxn>
              <a:cxn ang="0">
                <a:pos x="84" y="9"/>
              </a:cxn>
              <a:cxn ang="0">
                <a:pos x="100" y="3"/>
              </a:cxn>
              <a:cxn ang="0">
                <a:pos x="117" y="1"/>
              </a:cxn>
              <a:cxn ang="0">
                <a:pos x="144" y="2"/>
              </a:cxn>
              <a:cxn ang="0">
                <a:pos x="200" y="17"/>
              </a:cxn>
              <a:cxn ang="0">
                <a:pos x="257" y="36"/>
              </a:cxn>
              <a:cxn ang="0">
                <a:pos x="294" y="43"/>
              </a:cxn>
              <a:cxn ang="0">
                <a:pos x="339" y="52"/>
              </a:cxn>
              <a:cxn ang="0">
                <a:pos x="396" y="80"/>
              </a:cxn>
              <a:cxn ang="0">
                <a:pos x="451" y="121"/>
              </a:cxn>
              <a:cxn ang="0">
                <a:pos x="496" y="174"/>
              </a:cxn>
              <a:cxn ang="0">
                <a:pos x="527" y="238"/>
              </a:cxn>
              <a:cxn ang="0">
                <a:pos x="534" y="273"/>
              </a:cxn>
              <a:cxn ang="0">
                <a:pos x="535" y="311"/>
              </a:cxn>
              <a:cxn ang="0">
                <a:pos x="529" y="350"/>
              </a:cxn>
              <a:cxn ang="0">
                <a:pos x="515" y="392"/>
              </a:cxn>
              <a:cxn ang="0">
                <a:pos x="460" y="479"/>
              </a:cxn>
              <a:cxn ang="0">
                <a:pos x="419" y="521"/>
              </a:cxn>
              <a:cxn ang="0">
                <a:pos x="377" y="500"/>
              </a:cxn>
              <a:cxn ang="0">
                <a:pos x="335" y="486"/>
              </a:cxn>
              <a:cxn ang="0">
                <a:pos x="302" y="481"/>
              </a:cxn>
              <a:cxn ang="0">
                <a:pos x="280" y="480"/>
              </a:cxn>
              <a:cxn ang="0">
                <a:pos x="255" y="482"/>
              </a:cxn>
              <a:cxn ang="0">
                <a:pos x="229" y="479"/>
              </a:cxn>
              <a:cxn ang="0">
                <a:pos x="207" y="472"/>
              </a:cxn>
              <a:cxn ang="0">
                <a:pos x="177" y="456"/>
              </a:cxn>
              <a:cxn ang="0">
                <a:pos x="130" y="426"/>
              </a:cxn>
              <a:cxn ang="0">
                <a:pos x="109" y="416"/>
              </a:cxn>
              <a:cxn ang="0">
                <a:pos x="86" y="408"/>
              </a:cxn>
              <a:cxn ang="0">
                <a:pos x="62" y="396"/>
              </a:cxn>
              <a:cxn ang="0">
                <a:pos x="41" y="381"/>
              </a:cxn>
              <a:cxn ang="0">
                <a:pos x="3" y="266"/>
              </a:cxn>
            </a:cxnLst>
            <a:rect l="0" t="0" r="r" b="b"/>
            <a:pathLst>
              <a:path w="536" h="523">
                <a:moveTo>
                  <a:pt x="3" y="266"/>
                </a:moveTo>
                <a:lnTo>
                  <a:pt x="4" y="254"/>
                </a:lnTo>
                <a:lnTo>
                  <a:pt x="5" y="243"/>
                </a:lnTo>
                <a:lnTo>
                  <a:pt x="4" y="222"/>
                </a:lnTo>
                <a:lnTo>
                  <a:pt x="0" y="183"/>
                </a:lnTo>
                <a:lnTo>
                  <a:pt x="0" y="172"/>
                </a:lnTo>
                <a:lnTo>
                  <a:pt x="1" y="161"/>
                </a:lnTo>
                <a:lnTo>
                  <a:pt x="3" y="148"/>
                </a:lnTo>
                <a:lnTo>
                  <a:pt x="6" y="135"/>
                </a:lnTo>
                <a:lnTo>
                  <a:pt x="10" y="120"/>
                </a:lnTo>
                <a:lnTo>
                  <a:pt x="16" y="103"/>
                </a:lnTo>
                <a:lnTo>
                  <a:pt x="34" y="64"/>
                </a:lnTo>
                <a:lnTo>
                  <a:pt x="47" y="42"/>
                </a:lnTo>
                <a:lnTo>
                  <a:pt x="54" y="33"/>
                </a:lnTo>
                <a:lnTo>
                  <a:pt x="61" y="25"/>
                </a:lnTo>
                <a:lnTo>
                  <a:pt x="68" y="19"/>
                </a:lnTo>
                <a:lnTo>
                  <a:pt x="76" y="13"/>
                </a:lnTo>
                <a:lnTo>
                  <a:pt x="84" y="9"/>
                </a:lnTo>
                <a:lnTo>
                  <a:pt x="92" y="5"/>
                </a:lnTo>
                <a:lnTo>
                  <a:pt x="100" y="3"/>
                </a:lnTo>
                <a:lnTo>
                  <a:pt x="109" y="1"/>
                </a:lnTo>
                <a:lnTo>
                  <a:pt x="117" y="1"/>
                </a:lnTo>
                <a:lnTo>
                  <a:pt x="126" y="0"/>
                </a:lnTo>
                <a:lnTo>
                  <a:pt x="144" y="2"/>
                </a:lnTo>
                <a:lnTo>
                  <a:pt x="163" y="6"/>
                </a:lnTo>
                <a:lnTo>
                  <a:pt x="200" y="17"/>
                </a:lnTo>
                <a:lnTo>
                  <a:pt x="238" y="30"/>
                </a:lnTo>
                <a:lnTo>
                  <a:pt x="257" y="36"/>
                </a:lnTo>
                <a:lnTo>
                  <a:pt x="276" y="40"/>
                </a:lnTo>
                <a:lnTo>
                  <a:pt x="294" y="43"/>
                </a:lnTo>
                <a:lnTo>
                  <a:pt x="312" y="43"/>
                </a:lnTo>
                <a:lnTo>
                  <a:pt x="339" y="52"/>
                </a:lnTo>
                <a:lnTo>
                  <a:pt x="368" y="64"/>
                </a:lnTo>
                <a:lnTo>
                  <a:pt x="396" y="80"/>
                </a:lnTo>
                <a:lnTo>
                  <a:pt x="424" y="99"/>
                </a:lnTo>
                <a:lnTo>
                  <a:pt x="451" y="121"/>
                </a:lnTo>
                <a:lnTo>
                  <a:pt x="475" y="146"/>
                </a:lnTo>
                <a:lnTo>
                  <a:pt x="496" y="174"/>
                </a:lnTo>
                <a:lnTo>
                  <a:pt x="514" y="205"/>
                </a:lnTo>
                <a:lnTo>
                  <a:pt x="527" y="238"/>
                </a:lnTo>
                <a:lnTo>
                  <a:pt x="531" y="255"/>
                </a:lnTo>
                <a:lnTo>
                  <a:pt x="534" y="273"/>
                </a:lnTo>
                <a:lnTo>
                  <a:pt x="535" y="292"/>
                </a:lnTo>
                <a:lnTo>
                  <a:pt x="535" y="311"/>
                </a:lnTo>
                <a:lnTo>
                  <a:pt x="533" y="330"/>
                </a:lnTo>
                <a:lnTo>
                  <a:pt x="529" y="350"/>
                </a:lnTo>
                <a:lnTo>
                  <a:pt x="523" y="371"/>
                </a:lnTo>
                <a:lnTo>
                  <a:pt x="515" y="392"/>
                </a:lnTo>
                <a:lnTo>
                  <a:pt x="492" y="435"/>
                </a:lnTo>
                <a:lnTo>
                  <a:pt x="460" y="479"/>
                </a:lnTo>
                <a:lnTo>
                  <a:pt x="421" y="522"/>
                </a:lnTo>
                <a:lnTo>
                  <a:pt x="419" y="521"/>
                </a:lnTo>
                <a:lnTo>
                  <a:pt x="398" y="510"/>
                </a:lnTo>
                <a:lnTo>
                  <a:pt x="377" y="500"/>
                </a:lnTo>
                <a:lnTo>
                  <a:pt x="356" y="492"/>
                </a:lnTo>
                <a:lnTo>
                  <a:pt x="335" y="486"/>
                </a:lnTo>
                <a:lnTo>
                  <a:pt x="313" y="482"/>
                </a:lnTo>
                <a:lnTo>
                  <a:pt x="302" y="481"/>
                </a:lnTo>
                <a:lnTo>
                  <a:pt x="291" y="480"/>
                </a:lnTo>
                <a:lnTo>
                  <a:pt x="280" y="480"/>
                </a:lnTo>
                <a:lnTo>
                  <a:pt x="269" y="481"/>
                </a:lnTo>
                <a:lnTo>
                  <a:pt x="255" y="482"/>
                </a:lnTo>
                <a:lnTo>
                  <a:pt x="242" y="481"/>
                </a:lnTo>
                <a:lnTo>
                  <a:pt x="229" y="479"/>
                </a:lnTo>
                <a:lnTo>
                  <a:pt x="218" y="476"/>
                </a:lnTo>
                <a:lnTo>
                  <a:pt x="207" y="472"/>
                </a:lnTo>
                <a:lnTo>
                  <a:pt x="197" y="467"/>
                </a:lnTo>
                <a:lnTo>
                  <a:pt x="177" y="456"/>
                </a:lnTo>
                <a:lnTo>
                  <a:pt x="140" y="432"/>
                </a:lnTo>
                <a:lnTo>
                  <a:pt x="130" y="426"/>
                </a:lnTo>
                <a:lnTo>
                  <a:pt x="120" y="420"/>
                </a:lnTo>
                <a:lnTo>
                  <a:pt x="109" y="416"/>
                </a:lnTo>
                <a:lnTo>
                  <a:pt x="98" y="412"/>
                </a:lnTo>
                <a:lnTo>
                  <a:pt x="86" y="408"/>
                </a:lnTo>
                <a:lnTo>
                  <a:pt x="74" y="402"/>
                </a:lnTo>
                <a:lnTo>
                  <a:pt x="62" y="396"/>
                </a:lnTo>
                <a:lnTo>
                  <a:pt x="51" y="389"/>
                </a:lnTo>
                <a:lnTo>
                  <a:pt x="41" y="381"/>
                </a:lnTo>
                <a:lnTo>
                  <a:pt x="35" y="376"/>
                </a:lnTo>
                <a:lnTo>
                  <a:pt x="3" y="266"/>
                </a:lnTo>
              </a:path>
            </a:pathLst>
          </a:cu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1225181" y="5962093"/>
            <a:ext cx="6586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>
                <a:solidFill>
                  <a:srgbClr val="376092"/>
                </a:solidFill>
              </a:rPr>
              <a:t>With appropriate pointwise measurements, operations are space-time universal</a:t>
            </a:r>
          </a:p>
        </p:txBody>
      </p:sp>
      <p:sp>
        <p:nvSpPr>
          <p:cNvPr id="83" name="Text Box 132"/>
          <p:cNvSpPr txBox="1">
            <a:spLocks noChangeArrowheads="1"/>
          </p:cNvSpPr>
          <p:nvPr/>
        </p:nvSpPr>
        <p:spPr bwMode="auto">
          <a:xfrm>
            <a:off x="7283000" y="6420205"/>
            <a:ext cx="172046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[Viroli et al., ’13]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Implementation: Proto</a:t>
            </a:r>
            <a:endParaRPr lang="en-US" dirty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119201" y="1725301"/>
            <a:ext cx="1604160" cy="1084434"/>
            <a:chOff x="3555" y="1198"/>
            <a:chExt cx="1114" cy="753"/>
          </a:xfrm>
        </p:grpSpPr>
        <p:sp>
          <p:nvSpPr>
            <p:cNvPr id="35843" name="AutoShape 3"/>
            <p:cNvSpPr>
              <a:spLocks noChangeArrowheads="1"/>
            </p:cNvSpPr>
            <p:nvPr/>
          </p:nvSpPr>
          <p:spPr bwMode="auto">
            <a:xfrm>
              <a:off x="3555" y="1198"/>
              <a:ext cx="197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44" name="AutoShape 4"/>
            <p:cNvSpPr>
              <a:spLocks noChangeArrowheads="1"/>
            </p:cNvSpPr>
            <p:nvPr/>
          </p:nvSpPr>
          <p:spPr bwMode="auto">
            <a:xfrm>
              <a:off x="4014" y="1198"/>
              <a:ext cx="262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45" name="AutoShape 5"/>
            <p:cNvSpPr>
              <a:spLocks noChangeArrowheads="1"/>
            </p:cNvSpPr>
            <p:nvPr/>
          </p:nvSpPr>
          <p:spPr bwMode="auto">
            <a:xfrm>
              <a:off x="3817" y="1427"/>
              <a:ext cx="197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46" name="AutoShape 6"/>
            <p:cNvSpPr>
              <a:spLocks noChangeArrowheads="1"/>
            </p:cNvSpPr>
            <p:nvPr/>
          </p:nvSpPr>
          <p:spPr bwMode="auto">
            <a:xfrm>
              <a:off x="4079" y="1427"/>
              <a:ext cx="197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47" name="AutoShape 7"/>
            <p:cNvSpPr>
              <a:spLocks noChangeArrowheads="1"/>
            </p:cNvSpPr>
            <p:nvPr/>
          </p:nvSpPr>
          <p:spPr bwMode="auto">
            <a:xfrm>
              <a:off x="3555" y="1427"/>
              <a:ext cx="197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48" name="AutoShape 8"/>
            <p:cNvSpPr>
              <a:spLocks noChangeArrowheads="1"/>
            </p:cNvSpPr>
            <p:nvPr/>
          </p:nvSpPr>
          <p:spPr bwMode="auto">
            <a:xfrm>
              <a:off x="3981" y="1755"/>
              <a:ext cx="66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49" name="AutoShape 9"/>
            <p:cNvSpPr>
              <a:spLocks noChangeArrowheads="1"/>
            </p:cNvSpPr>
            <p:nvPr/>
          </p:nvSpPr>
          <p:spPr bwMode="auto">
            <a:xfrm>
              <a:off x="3751" y="1657"/>
              <a:ext cx="66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0" name="AutoShape 10"/>
            <p:cNvSpPr>
              <a:spLocks noChangeArrowheads="1"/>
            </p:cNvSpPr>
            <p:nvPr/>
          </p:nvSpPr>
          <p:spPr bwMode="auto">
            <a:xfrm>
              <a:off x="4342" y="1722"/>
              <a:ext cx="197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1" name="AutoShape 11"/>
            <p:cNvSpPr>
              <a:spLocks noChangeArrowheads="1"/>
            </p:cNvSpPr>
            <p:nvPr/>
          </p:nvSpPr>
          <p:spPr bwMode="auto">
            <a:xfrm>
              <a:off x="4473" y="1198"/>
              <a:ext cx="197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2" name="Line 12"/>
            <p:cNvSpPr>
              <a:spLocks noChangeShapeType="1"/>
            </p:cNvSpPr>
            <p:nvPr/>
          </p:nvSpPr>
          <p:spPr bwMode="auto">
            <a:xfrm>
              <a:off x="3653" y="1263"/>
              <a:ext cx="1" cy="164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3" name="Freeform 13"/>
            <p:cNvSpPr>
              <a:spLocks/>
            </p:cNvSpPr>
            <p:nvPr/>
          </p:nvSpPr>
          <p:spPr bwMode="auto">
            <a:xfrm>
              <a:off x="4145" y="1263"/>
              <a:ext cx="66" cy="1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87"/>
                </a:cxn>
                <a:cxn ang="0">
                  <a:pos x="290" y="287"/>
                </a:cxn>
                <a:cxn ang="0">
                  <a:pos x="291" y="723"/>
                </a:cxn>
              </a:cxnLst>
              <a:rect l="0" t="0" r="r" b="b"/>
              <a:pathLst>
                <a:path w="292" h="724">
                  <a:moveTo>
                    <a:pt x="0" y="0"/>
                  </a:moveTo>
                  <a:lnTo>
                    <a:pt x="0" y="287"/>
                  </a:lnTo>
                  <a:lnTo>
                    <a:pt x="290" y="287"/>
                  </a:lnTo>
                  <a:lnTo>
                    <a:pt x="291" y="723"/>
                  </a:lnTo>
                </a:path>
              </a:pathLst>
            </a:cu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4" name="Freeform 14"/>
            <p:cNvSpPr>
              <a:spLocks/>
            </p:cNvSpPr>
            <p:nvPr/>
          </p:nvSpPr>
          <p:spPr bwMode="auto">
            <a:xfrm>
              <a:off x="3653" y="1343"/>
              <a:ext cx="492" cy="84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1085" y="83"/>
                </a:cxn>
                <a:cxn ang="0">
                  <a:pos x="1087" y="0"/>
                </a:cxn>
                <a:cxn ang="0">
                  <a:pos x="1224" y="0"/>
                </a:cxn>
                <a:cxn ang="0">
                  <a:pos x="1222" y="86"/>
                </a:cxn>
                <a:cxn ang="0">
                  <a:pos x="1735" y="81"/>
                </a:cxn>
                <a:cxn ang="0">
                  <a:pos x="2169" y="370"/>
                </a:cxn>
              </a:cxnLst>
              <a:rect l="0" t="0" r="r" b="b"/>
              <a:pathLst>
                <a:path w="2170" h="371">
                  <a:moveTo>
                    <a:pt x="0" y="81"/>
                  </a:moveTo>
                  <a:lnTo>
                    <a:pt x="1085" y="83"/>
                  </a:lnTo>
                  <a:lnTo>
                    <a:pt x="1087" y="0"/>
                  </a:lnTo>
                  <a:lnTo>
                    <a:pt x="1224" y="0"/>
                  </a:lnTo>
                  <a:lnTo>
                    <a:pt x="1222" y="86"/>
                  </a:lnTo>
                  <a:lnTo>
                    <a:pt x="1735" y="81"/>
                  </a:lnTo>
                  <a:lnTo>
                    <a:pt x="2169" y="370"/>
                  </a:lnTo>
                </a:path>
              </a:pathLst>
            </a:cu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5" name="Freeform 15"/>
            <p:cNvSpPr>
              <a:spLocks/>
            </p:cNvSpPr>
            <p:nvPr/>
          </p:nvSpPr>
          <p:spPr bwMode="auto">
            <a:xfrm>
              <a:off x="3915" y="1329"/>
              <a:ext cx="230" cy="99"/>
            </a:xfrm>
            <a:custGeom>
              <a:avLst/>
              <a:gdLst/>
              <a:ahLst/>
              <a:cxnLst>
                <a:cxn ang="0">
                  <a:pos x="1012" y="0"/>
                </a:cxn>
                <a:cxn ang="0">
                  <a:pos x="0" y="0"/>
                </a:cxn>
                <a:cxn ang="0">
                  <a:pos x="0" y="434"/>
                </a:cxn>
              </a:cxnLst>
              <a:rect l="0" t="0" r="r" b="b"/>
              <a:pathLst>
                <a:path w="1013" h="435">
                  <a:moveTo>
                    <a:pt x="1012" y="0"/>
                  </a:moveTo>
                  <a:lnTo>
                    <a:pt x="0" y="0"/>
                  </a:lnTo>
                  <a:lnTo>
                    <a:pt x="0" y="434"/>
                  </a:lnTo>
                </a:path>
              </a:pathLst>
            </a:cu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6" name="Line 16"/>
            <p:cNvSpPr>
              <a:spLocks noChangeShapeType="1"/>
            </p:cNvSpPr>
            <p:nvPr/>
          </p:nvSpPr>
          <p:spPr bwMode="auto">
            <a:xfrm>
              <a:off x="3653" y="1493"/>
              <a:ext cx="121" cy="164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7" name="Line 17"/>
            <p:cNvSpPr>
              <a:spLocks noChangeShapeType="1"/>
            </p:cNvSpPr>
            <p:nvPr/>
          </p:nvSpPr>
          <p:spPr bwMode="auto">
            <a:xfrm flipH="1">
              <a:off x="3792" y="1493"/>
              <a:ext cx="125" cy="164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8" name="Line 18"/>
            <p:cNvSpPr>
              <a:spLocks noChangeShapeType="1"/>
            </p:cNvSpPr>
            <p:nvPr/>
          </p:nvSpPr>
          <p:spPr bwMode="auto">
            <a:xfrm flipH="1">
              <a:off x="4022" y="1493"/>
              <a:ext cx="158" cy="262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9" name="Freeform 19"/>
            <p:cNvSpPr>
              <a:spLocks/>
            </p:cNvSpPr>
            <p:nvPr/>
          </p:nvSpPr>
          <p:spPr bwMode="auto">
            <a:xfrm>
              <a:off x="3784" y="1685"/>
              <a:ext cx="230" cy="106"/>
            </a:xfrm>
            <a:custGeom>
              <a:avLst/>
              <a:gdLst/>
              <a:ahLst/>
              <a:cxnLst>
                <a:cxn ang="0">
                  <a:pos x="0" y="164"/>
                </a:cxn>
                <a:cxn ang="0">
                  <a:pos x="145" y="453"/>
                </a:cxn>
                <a:cxn ang="0">
                  <a:pos x="723" y="19"/>
                </a:cxn>
                <a:cxn ang="0">
                  <a:pos x="1013" y="308"/>
                </a:cxn>
              </a:cxnLst>
              <a:rect l="0" t="0" r="r" b="b"/>
              <a:pathLst>
                <a:path w="1014" h="469">
                  <a:moveTo>
                    <a:pt x="0" y="164"/>
                  </a:moveTo>
                  <a:cubicBezTo>
                    <a:pt x="0" y="261"/>
                    <a:pt x="67" y="468"/>
                    <a:pt x="145" y="453"/>
                  </a:cubicBezTo>
                  <a:cubicBezTo>
                    <a:pt x="310" y="422"/>
                    <a:pt x="445" y="59"/>
                    <a:pt x="723" y="19"/>
                  </a:cubicBezTo>
                  <a:cubicBezTo>
                    <a:pt x="858" y="0"/>
                    <a:pt x="916" y="212"/>
                    <a:pt x="1013" y="308"/>
                  </a:cubicBezTo>
                </a:path>
              </a:pathLst>
            </a:cu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60" name="Freeform 20"/>
            <p:cNvSpPr>
              <a:spLocks/>
            </p:cNvSpPr>
            <p:nvPr/>
          </p:nvSpPr>
          <p:spPr bwMode="auto">
            <a:xfrm>
              <a:off x="4013" y="1642"/>
              <a:ext cx="394" cy="260"/>
            </a:xfrm>
            <a:custGeom>
              <a:avLst/>
              <a:gdLst/>
              <a:ahLst/>
              <a:cxnLst>
                <a:cxn ang="0">
                  <a:pos x="0" y="788"/>
                </a:cxn>
                <a:cxn ang="0">
                  <a:pos x="289" y="1080"/>
                </a:cxn>
                <a:cxn ang="0">
                  <a:pos x="1304" y="65"/>
                </a:cxn>
                <a:cxn ang="0">
                  <a:pos x="1738" y="355"/>
                </a:cxn>
              </a:cxnLst>
              <a:rect l="0" t="0" r="r" b="b"/>
              <a:pathLst>
                <a:path w="1739" h="1147">
                  <a:moveTo>
                    <a:pt x="0" y="788"/>
                  </a:moveTo>
                  <a:cubicBezTo>
                    <a:pt x="51" y="932"/>
                    <a:pt x="151" y="1146"/>
                    <a:pt x="289" y="1080"/>
                  </a:cubicBezTo>
                  <a:cubicBezTo>
                    <a:pt x="811" y="818"/>
                    <a:pt x="792" y="346"/>
                    <a:pt x="1304" y="65"/>
                  </a:cubicBezTo>
                  <a:cubicBezTo>
                    <a:pt x="1420" y="0"/>
                    <a:pt x="1637" y="258"/>
                    <a:pt x="1738" y="355"/>
                  </a:cubicBezTo>
                </a:path>
              </a:pathLst>
            </a:cu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61" name="Line 21"/>
            <p:cNvSpPr>
              <a:spLocks noChangeShapeType="1"/>
            </p:cNvSpPr>
            <p:nvPr/>
          </p:nvSpPr>
          <p:spPr bwMode="auto">
            <a:xfrm flipH="1">
              <a:off x="4471" y="1263"/>
              <a:ext cx="102" cy="459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62" name="Line 22"/>
            <p:cNvSpPr>
              <a:spLocks noChangeShapeType="1"/>
            </p:cNvSpPr>
            <p:nvPr/>
          </p:nvSpPr>
          <p:spPr bwMode="auto">
            <a:xfrm>
              <a:off x="4440" y="1788"/>
              <a:ext cx="1" cy="164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5863" name="Text Box 23"/>
          <p:cNvSpPr txBox="1">
            <a:spLocks noChangeArrowheads="1"/>
          </p:cNvSpPr>
          <p:nvPr/>
        </p:nvSpPr>
        <p:spPr bwMode="auto">
          <a:xfrm>
            <a:off x="228960" y="1340782"/>
            <a:ext cx="2400480" cy="22538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(def gradient (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src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) ...)</a:t>
            </a:r>
          </a:p>
          <a:p>
            <a:pPr>
              <a:lnSpc>
                <a:spcPct val="125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(def distance (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src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dst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) ...)</a:t>
            </a:r>
          </a:p>
          <a:p>
            <a:pPr>
              <a:lnSpc>
                <a:spcPct val="125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(def dilate (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src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n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)</a:t>
            </a:r>
          </a:p>
          <a:p>
            <a:pPr>
              <a:lnSpc>
                <a:spcPct val="125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  (&lt;= (gradient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src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)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n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))</a:t>
            </a:r>
          </a:p>
          <a:p>
            <a:pPr>
              <a:lnSpc>
                <a:spcPct val="125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(def channel (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src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dst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 width)</a:t>
            </a:r>
          </a:p>
          <a:p>
            <a:pPr>
              <a:lnSpc>
                <a:spcPct val="125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  (let* ((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d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 (distance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src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dst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))</a:t>
            </a:r>
          </a:p>
          <a:p>
            <a:pPr>
              <a:lnSpc>
                <a:spcPct val="125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         (trail (&lt;= (+ (gradient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src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) </a:t>
            </a:r>
          </a:p>
          <a:p>
            <a:pPr>
              <a:lnSpc>
                <a:spcPct val="125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                       (gradient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dst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)) </a:t>
            </a:r>
          </a:p>
          <a:p>
            <a:pPr>
              <a:lnSpc>
                <a:spcPct val="125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                   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d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)))</a:t>
            </a:r>
          </a:p>
          <a:p>
            <a:pPr>
              <a:lnSpc>
                <a:spcPct val="125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    (dilate trail width)))</a:t>
            </a: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5119201" y="3423241"/>
            <a:ext cx="1604160" cy="1084433"/>
            <a:chOff x="3555" y="2377"/>
            <a:chExt cx="1114" cy="753"/>
          </a:xfrm>
        </p:grpSpPr>
        <p:sp>
          <p:nvSpPr>
            <p:cNvPr id="35865" name="AutoShape 25"/>
            <p:cNvSpPr>
              <a:spLocks noChangeArrowheads="1"/>
            </p:cNvSpPr>
            <p:nvPr/>
          </p:nvSpPr>
          <p:spPr bwMode="auto">
            <a:xfrm>
              <a:off x="3555" y="2377"/>
              <a:ext cx="197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66" name="AutoShape 26"/>
            <p:cNvSpPr>
              <a:spLocks noChangeArrowheads="1"/>
            </p:cNvSpPr>
            <p:nvPr/>
          </p:nvSpPr>
          <p:spPr bwMode="auto">
            <a:xfrm>
              <a:off x="4014" y="2377"/>
              <a:ext cx="262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67" name="AutoShape 27"/>
            <p:cNvSpPr>
              <a:spLocks noChangeArrowheads="1"/>
            </p:cNvSpPr>
            <p:nvPr/>
          </p:nvSpPr>
          <p:spPr bwMode="auto">
            <a:xfrm>
              <a:off x="3817" y="2606"/>
              <a:ext cx="197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68" name="AutoShape 28"/>
            <p:cNvSpPr>
              <a:spLocks noChangeArrowheads="1"/>
            </p:cNvSpPr>
            <p:nvPr/>
          </p:nvSpPr>
          <p:spPr bwMode="auto">
            <a:xfrm>
              <a:off x="4080" y="2606"/>
              <a:ext cx="197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69" name="AutoShape 29"/>
            <p:cNvSpPr>
              <a:spLocks noChangeArrowheads="1"/>
            </p:cNvSpPr>
            <p:nvPr/>
          </p:nvSpPr>
          <p:spPr bwMode="auto">
            <a:xfrm>
              <a:off x="3555" y="2606"/>
              <a:ext cx="197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0" name="AutoShape 30"/>
            <p:cNvSpPr>
              <a:spLocks noChangeArrowheads="1"/>
            </p:cNvSpPr>
            <p:nvPr/>
          </p:nvSpPr>
          <p:spPr bwMode="auto">
            <a:xfrm>
              <a:off x="3981" y="2934"/>
              <a:ext cx="66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1" name="AutoShape 31"/>
            <p:cNvSpPr>
              <a:spLocks noChangeArrowheads="1"/>
            </p:cNvSpPr>
            <p:nvPr/>
          </p:nvSpPr>
          <p:spPr bwMode="auto">
            <a:xfrm>
              <a:off x="3752" y="2836"/>
              <a:ext cx="66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2" name="AutoShape 32"/>
            <p:cNvSpPr>
              <a:spLocks noChangeArrowheads="1"/>
            </p:cNvSpPr>
            <p:nvPr/>
          </p:nvSpPr>
          <p:spPr bwMode="auto">
            <a:xfrm>
              <a:off x="4342" y="2902"/>
              <a:ext cx="197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3" name="AutoShape 33"/>
            <p:cNvSpPr>
              <a:spLocks noChangeArrowheads="1"/>
            </p:cNvSpPr>
            <p:nvPr/>
          </p:nvSpPr>
          <p:spPr bwMode="auto">
            <a:xfrm>
              <a:off x="4473" y="2377"/>
              <a:ext cx="197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4" name="Line 34"/>
            <p:cNvSpPr>
              <a:spLocks noChangeShapeType="1"/>
            </p:cNvSpPr>
            <p:nvPr/>
          </p:nvSpPr>
          <p:spPr bwMode="auto">
            <a:xfrm>
              <a:off x="3653" y="2442"/>
              <a:ext cx="1" cy="164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5" name="Freeform 35"/>
            <p:cNvSpPr>
              <a:spLocks/>
            </p:cNvSpPr>
            <p:nvPr/>
          </p:nvSpPr>
          <p:spPr bwMode="auto">
            <a:xfrm>
              <a:off x="4145" y="2442"/>
              <a:ext cx="66" cy="1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89"/>
                </a:cxn>
                <a:cxn ang="0">
                  <a:pos x="290" y="288"/>
                </a:cxn>
                <a:cxn ang="0">
                  <a:pos x="292" y="722"/>
                </a:cxn>
              </a:cxnLst>
              <a:rect l="0" t="0" r="r" b="b"/>
              <a:pathLst>
                <a:path w="293" h="723">
                  <a:moveTo>
                    <a:pt x="0" y="0"/>
                  </a:moveTo>
                  <a:lnTo>
                    <a:pt x="2" y="289"/>
                  </a:lnTo>
                  <a:lnTo>
                    <a:pt x="290" y="288"/>
                  </a:lnTo>
                  <a:lnTo>
                    <a:pt x="292" y="722"/>
                  </a:lnTo>
                </a:path>
              </a:pathLst>
            </a:cu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6" name="Freeform 36"/>
            <p:cNvSpPr>
              <a:spLocks/>
            </p:cNvSpPr>
            <p:nvPr/>
          </p:nvSpPr>
          <p:spPr bwMode="auto">
            <a:xfrm>
              <a:off x="3653" y="2522"/>
              <a:ext cx="493" cy="84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1087" y="80"/>
                </a:cxn>
                <a:cxn ang="0">
                  <a:pos x="1087" y="0"/>
                </a:cxn>
                <a:cxn ang="0">
                  <a:pos x="1224" y="0"/>
                </a:cxn>
                <a:cxn ang="0">
                  <a:pos x="1226" y="82"/>
                </a:cxn>
                <a:cxn ang="0">
                  <a:pos x="1735" y="81"/>
                </a:cxn>
                <a:cxn ang="0">
                  <a:pos x="2172" y="371"/>
                </a:cxn>
              </a:cxnLst>
              <a:rect l="0" t="0" r="r" b="b"/>
              <a:pathLst>
                <a:path w="2173" h="372">
                  <a:moveTo>
                    <a:pt x="0" y="81"/>
                  </a:moveTo>
                  <a:lnTo>
                    <a:pt x="1087" y="80"/>
                  </a:lnTo>
                  <a:lnTo>
                    <a:pt x="1087" y="0"/>
                  </a:lnTo>
                  <a:lnTo>
                    <a:pt x="1224" y="0"/>
                  </a:lnTo>
                  <a:lnTo>
                    <a:pt x="1226" y="82"/>
                  </a:lnTo>
                  <a:lnTo>
                    <a:pt x="1735" y="81"/>
                  </a:lnTo>
                  <a:lnTo>
                    <a:pt x="2172" y="371"/>
                  </a:lnTo>
                </a:path>
              </a:pathLst>
            </a:cu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7" name="Freeform 37"/>
            <p:cNvSpPr>
              <a:spLocks/>
            </p:cNvSpPr>
            <p:nvPr/>
          </p:nvSpPr>
          <p:spPr bwMode="auto">
            <a:xfrm>
              <a:off x="3916" y="2508"/>
              <a:ext cx="230" cy="99"/>
            </a:xfrm>
            <a:custGeom>
              <a:avLst/>
              <a:gdLst/>
              <a:ahLst/>
              <a:cxnLst>
                <a:cxn ang="0">
                  <a:pos x="1012" y="1"/>
                </a:cxn>
                <a:cxn ang="0">
                  <a:pos x="0" y="0"/>
                </a:cxn>
                <a:cxn ang="0">
                  <a:pos x="0" y="435"/>
                </a:cxn>
              </a:cxnLst>
              <a:rect l="0" t="0" r="r" b="b"/>
              <a:pathLst>
                <a:path w="1013" h="436">
                  <a:moveTo>
                    <a:pt x="1012" y="1"/>
                  </a:moveTo>
                  <a:lnTo>
                    <a:pt x="0" y="0"/>
                  </a:lnTo>
                  <a:lnTo>
                    <a:pt x="0" y="435"/>
                  </a:lnTo>
                </a:path>
              </a:pathLst>
            </a:cu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8" name="Line 38"/>
            <p:cNvSpPr>
              <a:spLocks noChangeShapeType="1"/>
            </p:cNvSpPr>
            <p:nvPr/>
          </p:nvSpPr>
          <p:spPr bwMode="auto">
            <a:xfrm>
              <a:off x="3653" y="2672"/>
              <a:ext cx="121" cy="164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9" name="Line 39"/>
            <p:cNvSpPr>
              <a:spLocks noChangeShapeType="1"/>
            </p:cNvSpPr>
            <p:nvPr/>
          </p:nvSpPr>
          <p:spPr bwMode="auto">
            <a:xfrm flipH="1">
              <a:off x="3793" y="2672"/>
              <a:ext cx="125" cy="164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80" name="Line 40"/>
            <p:cNvSpPr>
              <a:spLocks noChangeShapeType="1"/>
            </p:cNvSpPr>
            <p:nvPr/>
          </p:nvSpPr>
          <p:spPr bwMode="auto">
            <a:xfrm flipH="1">
              <a:off x="4022" y="2672"/>
              <a:ext cx="158" cy="262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81" name="Freeform 41"/>
            <p:cNvSpPr>
              <a:spLocks/>
            </p:cNvSpPr>
            <p:nvPr/>
          </p:nvSpPr>
          <p:spPr bwMode="auto">
            <a:xfrm>
              <a:off x="3784" y="2864"/>
              <a:ext cx="229" cy="107"/>
            </a:xfrm>
            <a:custGeom>
              <a:avLst/>
              <a:gdLst/>
              <a:ahLst/>
              <a:cxnLst>
                <a:cxn ang="0">
                  <a:pos x="0" y="165"/>
                </a:cxn>
                <a:cxn ang="0">
                  <a:pos x="141" y="455"/>
                </a:cxn>
                <a:cxn ang="0">
                  <a:pos x="719" y="19"/>
                </a:cxn>
                <a:cxn ang="0">
                  <a:pos x="1010" y="308"/>
                </a:cxn>
              </a:cxnLst>
              <a:rect l="0" t="0" r="r" b="b"/>
              <a:pathLst>
                <a:path w="1011" h="470">
                  <a:moveTo>
                    <a:pt x="0" y="165"/>
                  </a:moveTo>
                  <a:cubicBezTo>
                    <a:pt x="0" y="262"/>
                    <a:pt x="63" y="469"/>
                    <a:pt x="141" y="455"/>
                  </a:cubicBezTo>
                  <a:cubicBezTo>
                    <a:pt x="310" y="420"/>
                    <a:pt x="445" y="60"/>
                    <a:pt x="719" y="19"/>
                  </a:cubicBezTo>
                  <a:cubicBezTo>
                    <a:pt x="854" y="0"/>
                    <a:pt x="916" y="213"/>
                    <a:pt x="1010" y="308"/>
                  </a:cubicBezTo>
                </a:path>
              </a:pathLst>
            </a:cu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82" name="Freeform 42"/>
            <p:cNvSpPr>
              <a:spLocks/>
            </p:cNvSpPr>
            <p:nvPr/>
          </p:nvSpPr>
          <p:spPr bwMode="auto">
            <a:xfrm>
              <a:off x="4014" y="2821"/>
              <a:ext cx="394" cy="260"/>
            </a:xfrm>
            <a:custGeom>
              <a:avLst/>
              <a:gdLst/>
              <a:ahLst/>
              <a:cxnLst>
                <a:cxn ang="0">
                  <a:pos x="0" y="789"/>
                </a:cxn>
                <a:cxn ang="0">
                  <a:pos x="289" y="1080"/>
                </a:cxn>
                <a:cxn ang="0">
                  <a:pos x="1301" y="66"/>
                </a:cxn>
                <a:cxn ang="0">
                  <a:pos x="1736" y="358"/>
                </a:cxn>
              </a:cxnLst>
              <a:rect l="0" t="0" r="r" b="b"/>
              <a:pathLst>
                <a:path w="1737" h="1147">
                  <a:moveTo>
                    <a:pt x="0" y="789"/>
                  </a:moveTo>
                  <a:cubicBezTo>
                    <a:pt x="48" y="933"/>
                    <a:pt x="152" y="1146"/>
                    <a:pt x="289" y="1080"/>
                  </a:cubicBezTo>
                  <a:cubicBezTo>
                    <a:pt x="808" y="819"/>
                    <a:pt x="792" y="344"/>
                    <a:pt x="1301" y="66"/>
                  </a:cubicBezTo>
                  <a:cubicBezTo>
                    <a:pt x="1421" y="0"/>
                    <a:pt x="1638" y="258"/>
                    <a:pt x="1736" y="358"/>
                  </a:cubicBezTo>
                </a:path>
              </a:pathLst>
            </a:cu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83" name="Line 43"/>
            <p:cNvSpPr>
              <a:spLocks noChangeShapeType="1"/>
            </p:cNvSpPr>
            <p:nvPr/>
          </p:nvSpPr>
          <p:spPr bwMode="auto">
            <a:xfrm flipH="1">
              <a:off x="4471" y="2442"/>
              <a:ext cx="102" cy="459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84" name="Line 44"/>
            <p:cNvSpPr>
              <a:spLocks noChangeShapeType="1"/>
            </p:cNvSpPr>
            <p:nvPr/>
          </p:nvSpPr>
          <p:spPr bwMode="auto">
            <a:xfrm>
              <a:off x="4440" y="2967"/>
              <a:ext cx="1" cy="164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45"/>
          <p:cNvGrpSpPr>
            <a:grpSpLocks/>
          </p:cNvGrpSpPr>
          <p:nvPr/>
        </p:nvGrpSpPr>
        <p:grpSpPr bwMode="auto">
          <a:xfrm>
            <a:off x="6884640" y="2952311"/>
            <a:ext cx="1467360" cy="1542402"/>
            <a:chOff x="4781" y="2050"/>
            <a:chExt cx="1019" cy="1071"/>
          </a:xfrm>
        </p:grpSpPr>
        <p:sp>
          <p:nvSpPr>
            <p:cNvPr id="35886" name="Freeform 46"/>
            <p:cNvSpPr>
              <a:spLocks noChangeArrowheads="1"/>
            </p:cNvSpPr>
            <p:nvPr/>
          </p:nvSpPr>
          <p:spPr bwMode="auto">
            <a:xfrm>
              <a:off x="4781" y="2050"/>
              <a:ext cx="1020" cy="1072"/>
            </a:xfrm>
            <a:custGeom>
              <a:avLst/>
              <a:gdLst/>
              <a:ahLst/>
              <a:cxnLst>
                <a:cxn ang="0">
                  <a:pos x="3933" y="1350"/>
                </a:cxn>
                <a:cxn ang="0">
                  <a:pos x="3329" y="741"/>
                </a:cxn>
                <a:cxn ang="0">
                  <a:pos x="2761" y="147"/>
                </a:cxn>
                <a:cxn ang="0">
                  <a:pos x="2047" y="51"/>
                </a:cxn>
                <a:cxn ang="0">
                  <a:pos x="1773" y="581"/>
                </a:cxn>
                <a:cxn ang="0">
                  <a:pos x="1607" y="1078"/>
                </a:cxn>
                <a:cxn ang="0">
                  <a:pos x="930" y="1142"/>
                </a:cxn>
                <a:cxn ang="0">
                  <a:pos x="254" y="1527"/>
                </a:cxn>
                <a:cxn ang="0">
                  <a:pos x="107" y="2073"/>
                </a:cxn>
                <a:cxn ang="0">
                  <a:pos x="473" y="2650"/>
                </a:cxn>
                <a:cxn ang="0">
                  <a:pos x="418" y="3276"/>
                </a:cxn>
                <a:cxn ang="0">
                  <a:pos x="216" y="4014"/>
                </a:cxn>
                <a:cxn ang="0">
                  <a:pos x="583" y="4495"/>
                </a:cxn>
                <a:cxn ang="0">
                  <a:pos x="1333" y="4431"/>
                </a:cxn>
                <a:cxn ang="0">
                  <a:pos x="2065" y="4495"/>
                </a:cxn>
                <a:cxn ang="0">
                  <a:pos x="2688" y="4656"/>
                </a:cxn>
                <a:cxn ang="0">
                  <a:pos x="3201" y="4062"/>
                </a:cxn>
                <a:cxn ang="0">
                  <a:pos x="3145" y="3420"/>
                </a:cxn>
                <a:cxn ang="0">
                  <a:pos x="3530" y="3164"/>
                </a:cxn>
                <a:cxn ang="0">
                  <a:pos x="4135" y="3051"/>
                </a:cxn>
                <a:cxn ang="0">
                  <a:pos x="4482" y="2554"/>
                </a:cxn>
                <a:cxn ang="0">
                  <a:pos x="4079" y="2056"/>
                </a:cxn>
                <a:cxn ang="0">
                  <a:pos x="4189" y="1752"/>
                </a:cxn>
                <a:cxn ang="0">
                  <a:pos x="3933" y="1350"/>
                </a:cxn>
              </a:cxnLst>
              <a:rect l="0" t="0" r="r" b="b"/>
              <a:pathLst>
                <a:path w="4497" h="4728">
                  <a:moveTo>
                    <a:pt x="3933" y="1350"/>
                  </a:moveTo>
                  <a:cubicBezTo>
                    <a:pt x="3689" y="1147"/>
                    <a:pt x="3536" y="945"/>
                    <a:pt x="3329" y="741"/>
                  </a:cubicBezTo>
                  <a:cubicBezTo>
                    <a:pt x="3133" y="548"/>
                    <a:pt x="2985" y="315"/>
                    <a:pt x="2761" y="147"/>
                  </a:cubicBezTo>
                  <a:cubicBezTo>
                    <a:pt x="2568" y="2"/>
                    <a:pt x="2283" y="0"/>
                    <a:pt x="2047" y="51"/>
                  </a:cubicBezTo>
                  <a:cubicBezTo>
                    <a:pt x="1787" y="108"/>
                    <a:pt x="1780" y="382"/>
                    <a:pt x="1773" y="581"/>
                  </a:cubicBezTo>
                  <a:cubicBezTo>
                    <a:pt x="1767" y="755"/>
                    <a:pt x="1891" y="1013"/>
                    <a:pt x="1607" y="1078"/>
                  </a:cubicBezTo>
                  <a:cubicBezTo>
                    <a:pt x="1389" y="1129"/>
                    <a:pt x="1171" y="1094"/>
                    <a:pt x="930" y="1142"/>
                  </a:cubicBezTo>
                  <a:cubicBezTo>
                    <a:pt x="631" y="1203"/>
                    <a:pt x="449" y="1368"/>
                    <a:pt x="254" y="1527"/>
                  </a:cubicBezTo>
                  <a:cubicBezTo>
                    <a:pt x="83" y="1665"/>
                    <a:pt x="0" y="1906"/>
                    <a:pt x="107" y="2073"/>
                  </a:cubicBezTo>
                  <a:cubicBezTo>
                    <a:pt x="234" y="2271"/>
                    <a:pt x="415" y="2435"/>
                    <a:pt x="473" y="2650"/>
                  </a:cubicBezTo>
                  <a:cubicBezTo>
                    <a:pt x="527" y="2854"/>
                    <a:pt x="492" y="3066"/>
                    <a:pt x="418" y="3276"/>
                  </a:cubicBezTo>
                  <a:cubicBezTo>
                    <a:pt x="332" y="3518"/>
                    <a:pt x="305" y="3773"/>
                    <a:pt x="216" y="4014"/>
                  </a:cubicBezTo>
                  <a:cubicBezTo>
                    <a:pt x="137" y="4228"/>
                    <a:pt x="328" y="4468"/>
                    <a:pt x="583" y="4495"/>
                  </a:cubicBezTo>
                  <a:cubicBezTo>
                    <a:pt x="838" y="4522"/>
                    <a:pt x="1096" y="4508"/>
                    <a:pt x="1333" y="4431"/>
                  </a:cubicBezTo>
                  <a:cubicBezTo>
                    <a:pt x="1560" y="4357"/>
                    <a:pt x="1897" y="4229"/>
                    <a:pt x="2065" y="4495"/>
                  </a:cubicBezTo>
                  <a:cubicBezTo>
                    <a:pt x="2179" y="4676"/>
                    <a:pt x="2452" y="4727"/>
                    <a:pt x="2688" y="4656"/>
                  </a:cubicBezTo>
                  <a:cubicBezTo>
                    <a:pt x="2985" y="4566"/>
                    <a:pt x="3158" y="4304"/>
                    <a:pt x="3201" y="4062"/>
                  </a:cubicBezTo>
                  <a:cubicBezTo>
                    <a:pt x="3238" y="3843"/>
                    <a:pt x="3221" y="3627"/>
                    <a:pt x="3145" y="3420"/>
                  </a:cubicBezTo>
                  <a:cubicBezTo>
                    <a:pt x="3039" y="3127"/>
                    <a:pt x="3389" y="3162"/>
                    <a:pt x="3530" y="3164"/>
                  </a:cubicBezTo>
                  <a:cubicBezTo>
                    <a:pt x="3747" y="3166"/>
                    <a:pt x="3923" y="3101"/>
                    <a:pt x="4135" y="3051"/>
                  </a:cubicBezTo>
                  <a:cubicBezTo>
                    <a:pt x="4362" y="2997"/>
                    <a:pt x="4468" y="2747"/>
                    <a:pt x="4482" y="2554"/>
                  </a:cubicBezTo>
                  <a:cubicBezTo>
                    <a:pt x="4496" y="2348"/>
                    <a:pt x="3949" y="2225"/>
                    <a:pt x="4079" y="2056"/>
                  </a:cubicBezTo>
                  <a:cubicBezTo>
                    <a:pt x="4170" y="1940"/>
                    <a:pt x="4098" y="1869"/>
                    <a:pt x="4189" y="1752"/>
                  </a:cubicBezTo>
                  <a:cubicBezTo>
                    <a:pt x="4298" y="1611"/>
                    <a:pt x="4073" y="1469"/>
                    <a:pt x="3933" y="1350"/>
                  </a:cubicBezTo>
                </a:path>
              </a:pathLst>
            </a:custGeom>
            <a:solidFill>
              <a:srgbClr val="99CCFF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87" name="Freeform 47"/>
            <p:cNvSpPr>
              <a:spLocks noChangeArrowheads="1"/>
            </p:cNvSpPr>
            <p:nvPr/>
          </p:nvSpPr>
          <p:spPr bwMode="auto">
            <a:xfrm>
              <a:off x="5046" y="2618"/>
              <a:ext cx="169" cy="157"/>
            </a:xfrm>
            <a:custGeom>
              <a:avLst/>
              <a:gdLst/>
              <a:ahLst/>
              <a:cxnLst>
                <a:cxn ang="0">
                  <a:pos x="531" y="509"/>
                </a:cxn>
                <a:cxn ang="0">
                  <a:pos x="458" y="161"/>
                </a:cxn>
                <a:cxn ang="0">
                  <a:pos x="37" y="417"/>
                </a:cxn>
                <a:cxn ang="0">
                  <a:pos x="147" y="674"/>
                </a:cxn>
                <a:cxn ang="0">
                  <a:pos x="348" y="637"/>
                </a:cxn>
                <a:cxn ang="0">
                  <a:pos x="531" y="509"/>
                </a:cxn>
              </a:cxnLst>
              <a:rect l="0" t="0" r="r" b="b"/>
              <a:pathLst>
                <a:path w="746" h="693">
                  <a:moveTo>
                    <a:pt x="531" y="509"/>
                  </a:moveTo>
                  <a:cubicBezTo>
                    <a:pt x="639" y="434"/>
                    <a:pt x="745" y="307"/>
                    <a:pt x="458" y="161"/>
                  </a:cubicBezTo>
                  <a:cubicBezTo>
                    <a:pt x="141" y="0"/>
                    <a:pt x="26" y="271"/>
                    <a:pt x="37" y="417"/>
                  </a:cubicBezTo>
                  <a:cubicBezTo>
                    <a:pt x="73" y="503"/>
                    <a:pt x="0" y="655"/>
                    <a:pt x="147" y="674"/>
                  </a:cubicBezTo>
                  <a:cubicBezTo>
                    <a:pt x="275" y="692"/>
                    <a:pt x="281" y="650"/>
                    <a:pt x="348" y="637"/>
                  </a:cubicBezTo>
                  <a:cubicBezTo>
                    <a:pt x="409" y="595"/>
                    <a:pt x="424" y="583"/>
                    <a:pt x="531" y="509"/>
                  </a:cubicBezTo>
                </a:path>
              </a:pathLst>
            </a:custGeom>
            <a:solidFill>
              <a:srgbClr val="EB613D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88" name="Oval 48"/>
            <p:cNvSpPr>
              <a:spLocks noChangeArrowheads="1"/>
            </p:cNvSpPr>
            <p:nvPr/>
          </p:nvSpPr>
          <p:spPr bwMode="auto">
            <a:xfrm>
              <a:off x="5103" y="2690"/>
              <a:ext cx="17" cy="16"/>
            </a:xfrm>
            <a:prstGeom prst="ellipse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89" name="Line 49"/>
            <p:cNvSpPr>
              <a:spLocks noChangeShapeType="1"/>
            </p:cNvSpPr>
            <p:nvPr/>
          </p:nvSpPr>
          <p:spPr bwMode="auto">
            <a:xfrm flipV="1">
              <a:off x="5108" y="2584"/>
              <a:ext cx="21" cy="12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90" name="Line 50"/>
            <p:cNvSpPr>
              <a:spLocks noChangeShapeType="1"/>
            </p:cNvSpPr>
            <p:nvPr/>
          </p:nvSpPr>
          <p:spPr bwMode="auto">
            <a:xfrm>
              <a:off x="5153" y="2702"/>
              <a:ext cx="50" cy="18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91" name="Text Box 51"/>
            <p:cNvSpPr txBox="1">
              <a:spLocks noChangeArrowheads="1"/>
            </p:cNvSpPr>
            <p:nvPr/>
          </p:nvSpPr>
          <p:spPr bwMode="auto">
            <a:xfrm>
              <a:off x="4867" y="2870"/>
              <a:ext cx="711" cy="14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70380" rIns="90000" bIns="45000">
              <a:prstTxWarp prst="textNoShape">
                <a:avLst/>
              </a:prstTxWarp>
            </a:bodyPr>
            <a:lstStyle/>
            <a:p>
              <a:pPr>
                <a:lnSpc>
                  <a:spcPct val="87000"/>
                </a:lnSpc>
                <a:tabLst>
                  <a:tab pos="656650" algn="l"/>
                </a:tabLst>
              </a:pPr>
              <a:r>
                <a:rPr lang="en-US" sz="900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neighborhood</a:t>
              </a:r>
            </a:p>
          </p:txBody>
        </p:sp>
        <p:sp>
          <p:nvSpPr>
            <p:cNvPr id="35892" name="Text Box 52"/>
            <p:cNvSpPr txBox="1">
              <a:spLocks noChangeArrowheads="1"/>
            </p:cNvSpPr>
            <p:nvPr/>
          </p:nvSpPr>
          <p:spPr bwMode="auto">
            <a:xfrm>
              <a:off x="5015" y="2495"/>
              <a:ext cx="517" cy="14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70380" rIns="90000" bIns="45000">
              <a:prstTxWarp prst="textNoShape">
                <a:avLst/>
              </a:prstTxWarp>
            </a:bodyPr>
            <a:lstStyle/>
            <a:p>
              <a:pPr>
                <a:lnSpc>
                  <a:spcPct val="87000"/>
                </a:lnSpc>
                <a:tabLst>
                  <a:tab pos="656650" algn="l"/>
                </a:tabLst>
              </a:pPr>
              <a:r>
                <a:rPr lang="en-US" sz="900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device</a:t>
              </a:r>
            </a:p>
          </p:txBody>
        </p:sp>
      </p:grpSp>
      <p:sp>
        <p:nvSpPr>
          <p:cNvPr id="35893" name="Freeform 53"/>
          <p:cNvSpPr>
            <a:spLocks noChangeArrowheads="1"/>
          </p:cNvSpPr>
          <p:nvPr/>
        </p:nvSpPr>
        <p:spPr bwMode="auto">
          <a:xfrm>
            <a:off x="6848640" y="1261573"/>
            <a:ext cx="1532160" cy="1610089"/>
          </a:xfrm>
          <a:custGeom>
            <a:avLst/>
            <a:gdLst/>
            <a:ahLst/>
            <a:cxnLst>
              <a:cxn ang="0">
                <a:pos x="4103" y="1407"/>
              </a:cxn>
              <a:cxn ang="0">
                <a:pos x="3471" y="773"/>
              </a:cxn>
              <a:cxn ang="0">
                <a:pos x="2879" y="154"/>
              </a:cxn>
              <a:cxn ang="0">
                <a:pos x="2136" y="53"/>
              </a:cxn>
              <a:cxn ang="0">
                <a:pos x="1848" y="606"/>
              </a:cxn>
              <a:cxn ang="0">
                <a:pos x="1677" y="1123"/>
              </a:cxn>
              <a:cxn ang="0">
                <a:pos x="971" y="1191"/>
              </a:cxn>
              <a:cxn ang="0">
                <a:pos x="265" y="1593"/>
              </a:cxn>
              <a:cxn ang="0">
                <a:pos x="111" y="2161"/>
              </a:cxn>
              <a:cxn ang="0">
                <a:pos x="493" y="2763"/>
              </a:cxn>
              <a:cxn ang="0">
                <a:pos x="437" y="3415"/>
              </a:cxn>
              <a:cxn ang="0">
                <a:pos x="225" y="4186"/>
              </a:cxn>
              <a:cxn ang="0">
                <a:pos x="608" y="4688"/>
              </a:cxn>
              <a:cxn ang="0">
                <a:pos x="1391" y="4620"/>
              </a:cxn>
              <a:cxn ang="0">
                <a:pos x="2155" y="4688"/>
              </a:cxn>
              <a:cxn ang="0">
                <a:pos x="2803" y="4855"/>
              </a:cxn>
              <a:cxn ang="0">
                <a:pos x="3339" y="4237"/>
              </a:cxn>
              <a:cxn ang="0">
                <a:pos x="3281" y="3566"/>
              </a:cxn>
              <a:cxn ang="0">
                <a:pos x="3683" y="3300"/>
              </a:cxn>
              <a:cxn ang="0">
                <a:pos x="4314" y="3181"/>
              </a:cxn>
              <a:cxn ang="0">
                <a:pos x="4674" y="2663"/>
              </a:cxn>
              <a:cxn ang="0">
                <a:pos x="4256" y="2145"/>
              </a:cxn>
              <a:cxn ang="0">
                <a:pos x="4370" y="1828"/>
              </a:cxn>
              <a:cxn ang="0">
                <a:pos x="4103" y="1407"/>
              </a:cxn>
            </a:cxnLst>
            <a:rect l="0" t="0" r="r" b="b"/>
            <a:pathLst>
              <a:path w="4691" h="4931">
                <a:moveTo>
                  <a:pt x="4103" y="1407"/>
                </a:moveTo>
                <a:cubicBezTo>
                  <a:pt x="3848" y="1196"/>
                  <a:pt x="3690" y="984"/>
                  <a:pt x="3471" y="773"/>
                </a:cubicBezTo>
                <a:cubicBezTo>
                  <a:pt x="3267" y="571"/>
                  <a:pt x="3114" y="329"/>
                  <a:pt x="2879" y="154"/>
                </a:cubicBezTo>
                <a:cubicBezTo>
                  <a:pt x="2680" y="2"/>
                  <a:pt x="2383" y="0"/>
                  <a:pt x="2136" y="53"/>
                </a:cubicBezTo>
                <a:cubicBezTo>
                  <a:pt x="1864" y="111"/>
                  <a:pt x="1858" y="399"/>
                  <a:pt x="1848" y="606"/>
                </a:cubicBezTo>
                <a:cubicBezTo>
                  <a:pt x="1844" y="787"/>
                  <a:pt x="1971" y="1056"/>
                  <a:pt x="1677" y="1123"/>
                </a:cubicBezTo>
                <a:cubicBezTo>
                  <a:pt x="1449" y="1177"/>
                  <a:pt x="1221" y="1140"/>
                  <a:pt x="971" y="1191"/>
                </a:cubicBezTo>
                <a:cubicBezTo>
                  <a:pt x="657" y="1253"/>
                  <a:pt x="469" y="1426"/>
                  <a:pt x="265" y="1593"/>
                </a:cubicBezTo>
                <a:cubicBezTo>
                  <a:pt x="86" y="1737"/>
                  <a:pt x="0" y="1987"/>
                  <a:pt x="111" y="2161"/>
                </a:cubicBezTo>
                <a:cubicBezTo>
                  <a:pt x="244" y="2369"/>
                  <a:pt x="434" y="2540"/>
                  <a:pt x="493" y="2763"/>
                </a:cubicBezTo>
                <a:cubicBezTo>
                  <a:pt x="550" y="2977"/>
                  <a:pt x="516" y="3197"/>
                  <a:pt x="437" y="3415"/>
                </a:cubicBezTo>
                <a:cubicBezTo>
                  <a:pt x="346" y="3667"/>
                  <a:pt x="319" y="3936"/>
                  <a:pt x="225" y="4186"/>
                </a:cubicBezTo>
                <a:cubicBezTo>
                  <a:pt x="144" y="4409"/>
                  <a:pt x="344" y="4660"/>
                  <a:pt x="608" y="4688"/>
                </a:cubicBezTo>
                <a:cubicBezTo>
                  <a:pt x="872" y="4716"/>
                  <a:pt x="1145" y="4702"/>
                  <a:pt x="1391" y="4620"/>
                </a:cubicBezTo>
                <a:cubicBezTo>
                  <a:pt x="1627" y="4544"/>
                  <a:pt x="1978" y="4411"/>
                  <a:pt x="2155" y="4688"/>
                </a:cubicBezTo>
                <a:cubicBezTo>
                  <a:pt x="2273" y="4876"/>
                  <a:pt x="2559" y="4930"/>
                  <a:pt x="2803" y="4855"/>
                </a:cubicBezTo>
                <a:cubicBezTo>
                  <a:pt x="3114" y="4762"/>
                  <a:pt x="3295" y="4488"/>
                  <a:pt x="3339" y="4237"/>
                </a:cubicBezTo>
                <a:cubicBezTo>
                  <a:pt x="3379" y="4008"/>
                  <a:pt x="3360" y="3782"/>
                  <a:pt x="3281" y="3566"/>
                </a:cubicBezTo>
                <a:cubicBezTo>
                  <a:pt x="3172" y="3260"/>
                  <a:pt x="3536" y="3297"/>
                  <a:pt x="3683" y="3300"/>
                </a:cubicBezTo>
                <a:cubicBezTo>
                  <a:pt x="3908" y="3302"/>
                  <a:pt x="4091" y="3234"/>
                  <a:pt x="4314" y="3181"/>
                </a:cubicBezTo>
                <a:cubicBezTo>
                  <a:pt x="4551" y="3126"/>
                  <a:pt x="4661" y="2866"/>
                  <a:pt x="4674" y="2663"/>
                </a:cubicBezTo>
                <a:cubicBezTo>
                  <a:pt x="4690" y="2449"/>
                  <a:pt x="4120" y="2319"/>
                  <a:pt x="4256" y="2145"/>
                </a:cubicBezTo>
                <a:cubicBezTo>
                  <a:pt x="4351" y="2022"/>
                  <a:pt x="4275" y="1948"/>
                  <a:pt x="4370" y="1828"/>
                </a:cubicBezTo>
                <a:cubicBezTo>
                  <a:pt x="4484" y="1679"/>
                  <a:pt x="4249" y="1530"/>
                  <a:pt x="4103" y="1407"/>
                </a:cubicBezTo>
              </a:path>
            </a:pathLst>
          </a:cu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94" name="AutoShape 54"/>
          <p:cNvSpPr>
            <a:spLocks noChangeArrowheads="1"/>
          </p:cNvSpPr>
          <p:nvPr/>
        </p:nvSpPr>
        <p:spPr bwMode="auto">
          <a:xfrm rot="18540000">
            <a:off x="6945056" y="1924060"/>
            <a:ext cx="1228449" cy="329760"/>
          </a:xfrm>
          <a:prstGeom prst="roundRect">
            <a:avLst>
              <a:gd name="adj" fmla="val 50000"/>
            </a:avLst>
          </a:prstGeom>
          <a:solidFill>
            <a:srgbClr val="EB613D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95" name="Text Box 55"/>
          <p:cNvSpPr txBox="1">
            <a:spLocks noChangeArrowheads="1"/>
          </p:cNvSpPr>
          <p:nvPr/>
        </p:nvSpPr>
        <p:spPr bwMode="auto">
          <a:xfrm>
            <a:off x="5371200" y="5282475"/>
            <a:ext cx="797760" cy="5458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81933" rIns="81639" bIns="40820">
            <a:prstTxWarp prst="textNoShape">
              <a:avLst/>
            </a:prstTxWarp>
          </a:bodyPr>
          <a:lstStyle/>
          <a:p>
            <a:pPr algn="ctr">
              <a:lnSpc>
                <a:spcPct val="87000"/>
              </a:lnSpc>
              <a:tabLst>
                <a:tab pos="656650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Device</a:t>
            </a:r>
          </a:p>
          <a:p>
            <a:pPr algn="ctr">
              <a:lnSpc>
                <a:spcPct val="87000"/>
              </a:lnSpc>
              <a:tabLst>
                <a:tab pos="656650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Kernel</a:t>
            </a:r>
          </a:p>
        </p:txBody>
      </p:sp>
      <p:sp>
        <p:nvSpPr>
          <p:cNvPr id="35896" name="Line 56"/>
          <p:cNvSpPr>
            <a:spLocks noChangeShapeType="1"/>
          </p:cNvSpPr>
          <p:nvPr/>
        </p:nvSpPr>
        <p:spPr bwMode="auto">
          <a:xfrm>
            <a:off x="5824801" y="2744928"/>
            <a:ext cx="1440" cy="599103"/>
          </a:xfrm>
          <a:prstGeom prst="line">
            <a:avLst/>
          </a:prstGeom>
          <a:noFill/>
          <a:ln w="9144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97" name="Line 57"/>
          <p:cNvSpPr>
            <a:spLocks noChangeShapeType="1"/>
          </p:cNvSpPr>
          <p:nvPr/>
        </p:nvSpPr>
        <p:spPr bwMode="auto">
          <a:xfrm flipV="1">
            <a:off x="5824801" y="4572480"/>
            <a:ext cx="1440" cy="604864"/>
          </a:xfrm>
          <a:prstGeom prst="line">
            <a:avLst/>
          </a:prstGeom>
          <a:noFill/>
          <a:ln w="9144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98" name="Line 58"/>
          <p:cNvSpPr>
            <a:spLocks noChangeShapeType="1"/>
          </p:cNvSpPr>
          <p:nvPr/>
        </p:nvSpPr>
        <p:spPr bwMode="auto">
          <a:xfrm>
            <a:off x="3386880" y="2174628"/>
            <a:ext cx="1560960" cy="1441"/>
          </a:xfrm>
          <a:prstGeom prst="line">
            <a:avLst/>
          </a:prstGeom>
          <a:noFill/>
          <a:ln w="9144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99" name="Text Box 59"/>
          <p:cNvSpPr txBox="1">
            <a:spLocks noChangeArrowheads="1"/>
          </p:cNvSpPr>
          <p:nvPr/>
        </p:nvSpPr>
        <p:spPr bwMode="auto">
          <a:xfrm>
            <a:off x="3320641" y="1784348"/>
            <a:ext cx="1306080" cy="43060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139766" tIns="140060" rIns="139766" bIns="98946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evaluation</a:t>
            </a:r>
          </a:p>
        </p:txBody>
      </p:sp>
      <p:sp>
        <p:nvSpPr>
          <p:cNvPr id="35900" name="Text Box 60"/>
          <p:cNvSpPr txBox="1">
            <a:spLocks noChangeArrowheads="1"/>
          </p:cNvSpPr>
          <p:nvPr/>
        </p:nvSpPr>
        <p:spPr bwMode="auto">
          <a:xfrm>
            <a:off x="3974400" y="2730526"/>
            <a:ext cx="1673280" cy="6624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139766" tIns="140060" rIns="139766" bIns="98946">
            <a:prstTxWarp prst="textNoShape">
              <a:avLst/>
            </a:prstTxWarp>
          </a:bodyPr>
          <a:lstStyle/>
          <a:p>
            <a:pPr algn="ctr">
              <a:lnSpc>
                <a:spcPct val="87000"/>
              </a:lnSpc>
              <a:tabLst>
                <a:tab pos="656650" algn="l"/>
                <a:tab pos="1313299" algn="l"/>
              </a:tabLst>
            </a:pPr>
            <a:r>
              <a:rPr lang="en-US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global to local</a:t>
            </a:r>
          </a:p>
          <a:p>
            <a:pPr algn="ctr">
              <a:lnSpc>
                <a:spcPct val="87000"/>
              </a:lnSpc>
              <a:tabLst>
                <a:tab pos="656650" algn="l"/>
                <a:tab pos="1313299" algn="l"/>
              </a:tabLst>
            </a:pPr>
            <a:r>
              <a:rPr lang="en-US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compilation</a:t>
            </a:r>
          </a:p>
        </p:txBody>
      </p:sp>
      <p:sp>
        <p:nvSpPr>
          <p:cNvPr id="35901" name="Text Box 61"/>
          <p:cNvSpPr txBox="1">
            <a:spLocks noChangeArrowheads="1"/>
          </p:cNvSpPr>
          <p:nvPr/>
        </p:nvSpPr>
        <p:spPr bwMode="auto">
          <a:xfrm>
            <a:off x="3908160" y="4494712"/>
            <a:ext cx="1707840" cy="6624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139766" tIns="140060" rIns="139766" bIns="98946">
            <a:prstTxWarp prst="textNoShape">
              <a:avLst/>
            </a:prstTxWarp>
          </a:bodyPr>
          <a:lstStyle/>
          <a:p>
            <a:pPr algn="ctr">
              <a:lnSpc>
                <a:spcPct val="87000"/>
              </a:lnSpc>
              <a:tabLst>
                <a:tab pos="656650" algn="l"/>
                <a:tab pos="1313299" algn="l"/>
              </a:tabLst>
            </a:pPr>
            <a:r>
              <a:rPr lang="en-US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discrete</a:t>
            </a:r>
          </a:p>
          <a:p>
            <a:pPr algn="ctr">
              <a:lnSpc>
                <a:spcPct val="87000"/>
              </a:lnSpc>
              <a:tabLst>
                <a:tab pos="656650" algn="l"/>
                <a:tab pos="1313299" algn="l"/>
              </a:tabLst>
            </a:pPr>
            <a:r>
              <a:rPr lang="en-US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approximation</a:t>
            </a:r>
          </a:p>
        </p:txBody>
      </p:sp>
      <p:sp>
        <p:nvSpPr>
          <p:cNvPr id="35902" name="Freeform 62"/>
          <p:cNvSpPr>
            <a:spLocks/>
          </p:cNvSpPr>
          <p:nvPr/>
        </p:nvSpPr>
        <p:spPr bwMode="auto">
          <a:xfrm>
            <a:off x="4288321" y="3490927"/>
            <a:ext cx="747360" cy="856890"/>
          </a:xfrm>
          <a:custGeom>
            <a:avLst/>
            <a:gdLst/>
            <a:ahLst/>
            <a:cxnLst>
              <a:cxn ang="0">
                <a:pos x="2036" y="219"/>
              </a:cxn>
              <a:cxn ang="0">
                <a:pos x="1924" y="152"/>
              </a:cxn>
              <a:cxn ang="0">
                <a:pos x="1806" y="97"/>
              </a:cxn>
              <a:cxn ang="0">
                <a:pos x="1683" y="54"/>
              </a:cxn>
              <a:cxn ang="0">
                <a:pos x="1557" y="23"/>
              </a:cxn>
              <a:cxn ang="0">
                <a:pos x="1428" y="5"/>
              </a:cxn>
              <a:cxn ang="0">
                <a:pos x="1298" y="0"/>
              </a:cxn>
              <a:cxn ang="0">
                <a:pos x="1168" y="8"/>
              </a:cxn>
              <a:cxn ang="0">
                <a:pos x="1039" y="29"/>
              </a:cxn>
              <a:cxn ang="0">
                <a:pos x="913" y="62"/>
              </a:cxn>
              <a:cxn ang="0">
                <a:pos x="791" y="107"/>
              </a:cxn>
              <a:cxn ang="0">
                <a:pos x="674" y="165"/>
              </a:cxn>
              <a:cxn ang="0">
                <a:pos x="564" y="234"/>
              </a:cxn>
              <a:cxn ang="0">
                <a:pos x="461" y="313"/>
              </a:cxn>
              <a:cxn ang="0">
                <a:pos x="366" y="402"/>
              </a:cxn>
              <a:cxn ang="0">
                <a:pos x="280" y="501"/>
              </a:cxn>
              <a:cxn ang="0">
                <a:pos x="205" y="607"/>
              </a:cxn>
              <a:cxn ang="0">
                <a:pos x="141" y="720"/>
              </a:cxn>
              <a:cxn ang="0">
                <a:pos x="88" y="839"/>
              </a:cxn>
              <a:cxn ang="0">
                <a:pos x="47" y="963"/>
              </a:cxn>
              <a:cxn ang="0">
                <a:pos x="19" y="1090"/>
              </a:cxn>
              <a:cxn ang="0">
                <a:pos x="3" y="1219"/>
              </a:cxn>
              <a:cxn ang="0">
                <a:pos x="1" y="1349"/>
              </a:cxn>
              <a:cxn ang="0">
                <a:pos x="11" y="1479"/>
              </a:cxn>
              <a:cxn ang="0">
                <a:pos x="34" y="1607"/>
              </a:cxn>
              <a:cxn ang="0">
                <a:pos x="69" y="1732"/>
              </a:cxn>
              <a:cxn ang="0">
                <a:pos x="117" y="1853"/>
              </a:cxn>
              <a:cxn ang="0">
                <a:pos x="177" y="1969"/>
              </a:cxn>
              <a:cxn ang="0">
                <a:pos x="248" y="2078"/>
              </a:cxn>
              <a:cxn ang="0">
                <a:pos x="329" y="2180"/>
              </a:cxn>
              <a:cxn ang="0">
                <a:pos x="420" y="2273"/>
              </a:cxn>
              <a:cxn ang="0">
                <a:pos x="520" y="2356"/>
              </a:cxn>
              <a:cxn ang="0">
                <a:pos x="628" y="2430"/>
              </a:cxn>
              <a:cxn ang="0">
                <a:pos x="742" y="2492"/>
              </a:cxn>
              <a:cxn ang="0">
                <a:pos x="862" y="2543"/>
              </a:cxn>
              <a:cxn ang="0">
                <a:pos x="986" y="2581"/>
              </a:cxn>
              <a:cxn ang="0">
                <a:pos x="1114" y="2607"/>
              </a:cxn>
              <a:cxn ang="0">
                <a:pos x="1243" y="2620"/>
              </a:cxn>
              <a:cxn ang="0">
                <a:pos x="1374" y="2621"/>
              </a:cxn>
              <a:cxn ang="0">
                <a:pos x="1503" y="2608"/>
              </a:cxn>
              <a:cxn ang="0">
                <a:pos x="1631" y="2582"/>
              </a:cxn>
              <a:cxn ang="0">
                <a:pos x="1755" y="2544"/>
              </a:cxn>
              <a:cxn ang="0">
                <a:pos x="1875" y="2494"/>
              </a:cxn>
              <a:cxn ang="0">
                <a:pos x="1990" y="2432"/>
              </a:cxn>
              <a:cxn ang="0">
                <a:pos x="2098" y="2360"/>
              </a:cxn>
              <a:cxn ang="0">
                <a:pos x="2198" y="2276"/>
              </a:cxn>
              <a:cxn ang="0">
                <a:pos x="2289" y="2184"/>
              </a:cxn>
            </a:cxnLst>
            <a:rect l="0" t="0" r="r" b="b"/>
            <a:pathLst>
              <a:path w="2290" h="2623">
                <a:moveTo>
                  <a:pt x="2089" y="256"/>
                </a:moveTo>
                <a:lnTo>
                  <a:pt x="2036" y="219"/>
                </a:lnTo>
                <a:lnTo>
                  <a:pt x="1981" y="184"/>
                </a:lnTo>
                <a:lnTo>
                  <a:pt x="1924" y="152"/>
                </a:lnTo>
                <a:lnTo>
                  <a:pt x="1866" y="123"/>
                </a:lnTo>
                <a:lnTo>
                  <a:pt x="1806" y="97"/>
                </a:lnTo>
                <a:lnTo>
                  <a:pt x="1745" y="74"/>
                </a:lnTo>
                <a:lnTo>
                  <a:pt x="1683" y="54"/>
                </a:lnTo>
                <a:lnTo>
                  <a:pt x="1620" y="37"/>
                </a:lnTo>
                <a:lnTo>
                  <a:pt x="1557" y="23"/>
                </a:lnTo>
                <a:lnTo>
                  <a:pt x="1492" y="13"/>
                </a:lnTo>
                <a:lnTo>
                  <a:pt x="1428" y="5"/>
                </a:lnTo>
                <a:lnTo>
                  <a:pt x="1363" y="1"/>
                </a:lnTo>
                <a:lnTo>
                  <a:pt x="1298" y="0"/>
                </a:lnTo>
                <a:lnTo>
                  <a:pt x="1232" y="2"/>
                </a:lnTo>
                <a:lnTo>
                  <a:pt x="1168" y="8"/>
                </a:lnTo>
                <a:lnTo>
                  <a:pt x="1103" y="17"/>
                </a:lnTo>
                <a:lnTo>
                  <a:pt x="1039" y="29"/>
                </a:lnTo>
                <a:lnTo>
                  <a:pt x="976" y="44"/>
                </a:lnTo>
                <a:lnTo>
                  <a:pt x="913" y="62"/>
                </a:lnTo>
                <a:lnTo>
                  <a:pt x="852" y="83"/>
                </a:lnTo>
                <a:lnTo>
                  <a:pt x="791" y="107"/>
                </a:lnTo>
                <a:lnTo>
                  <a:pt x="732" y="135"/>
                </a:lnTo>
                <a:lnTo>
                  <a:pt x="674" y="165"/>
                </a:lnTo>
                <a:lnTo>
                  <a:pt x="618" y="198"/>
                </a:lnTo>
                <a:lnTo>
                  <a:pt x="564" y="234"/>
                </a:lnTo>
                <a:lnTo>
                  <a:pt x="511" y="272"/>
                </a:lnTo>
                <a:lnTo>
                  <a:pt x="461" y="313"/>
                </a:lnTo>
                <a:lnTo>
                  <a:pt x="412" y="357"/>
                </a:lnTo>
                <a:lnTo>
                  <a:pt x="366" y="402"/>
                </a:lnTo>
                <a:lnTo>
                  <a:pt x="322" y="450"/>
                </a:lnTo>
                <a:lnTo>
                  <a:pt x="280" y="501"/>
                </a:lnTo>
                <a:lnTo>
                  <a:pt x="242" y="553"/>
                </a:lnTo>
                <a:lnTo>
                  <a:pt x="205" y="607"/>
                </a:lnTo>
                <a:lnTo>
                  <a:pt x="172" y="663"/>
                </a:lnTo>
                <a:lnTo>
                  <a:pt x="141" y="720"/>
                </a:lnTo>
                <a:lnTo>
                  <a:pt x="113" y="779"/>
                </a:lnTo>
                <a:lnTo>
                  <a:pt x="88" y="839"/>
                </a:lnTo>
                <a:lnTo>
                  <a:pt x="66" y="900"/>
                </a:lnTo>
                <a:lnTo>
                  <a:pt x="47" y="963"/>
                </a:lnTo>
                <a:lnTo>
                  <a:pt x="31" y="1026"/>
                </a:lnTo>
                <a:lnTo>
                  <a:pt x="19" y="1090"/>
                </a:lnTo>
                <a:lnTo>
                  <a:pt x="9" y="1154"/>
                </a:lnTo>
                <a:lnTo>
                  <a:pt x="3" y="1219"/>
                </a:lnTo>
                <a:lnTo>
                  <a:pt x="0" y="1284"/>
                </a:lnTo>
                <a:lnTo>
                  <a:pt x="1" y="1349"/>
                </a:lnTo>
                <a:lnTo>
                  <a:pt x="4" y="1414"/>
                </a:lnTo>
                <a:lnTo>
                  <a:pt x="11" y="1479"/>
                </a:lnTo>
                <a:lnTo>
                  <a:pt x="21" y="1543"/>
                </a:lnTo>
                <a:lnTo>
                  <a:pt x="34" y="1607"/>
                </a:lnTo>
                <a:lnTo>
                  <a:pt x="50" y="1670"/>
                </a:lnTo>
                <a:lnTo>
                  <a:pt x="69" y="1732"/>
                </a:lnTo>
                <a:lnTo>
                  <a:pt x="92" y="1793"/>
                </a:lnTo>
                <a:lnTo>
                  <a:pt x="117" y="1853"/>
                </a:lnTo>
                <a:lnTo>
                  <a:pt x="146" y="1912"/>
                </a:lnTo>
                <a:lnTo>
                  <a:pt x="177" y="1969"/>
                </a:lnTo>
                <a:lnTo>
                  <a:pt x="211" y="2024"/>
                </a:lnTo>
                <a:lnTo>
                  <a:pt x="248" y="2078"/>
                </a:lnTo>
                <a:lnTo>
                  <a:pt x="287" y="2130"/>
                </a:lnTo>
                <a:lnTo>
                  <a:pt x="329" y="2180"/>
                </a:lnTo>
                <a:lnTo>
                  <a:pt x="374" y="2227"/>
                </a:lnTo>
                <a:lnTo>
                  <a:pt x="420" y="2273"/>
                </a:lnTo>
                <a:lnTo>
                  <a:pt x="469" y="2316"/>
                </a:lnTo>
                <a:lnTo>
                  <a:pt x="520" y="2356"/>
                </a:lnTo>
                <a:lnTo>
                  <a:pt x="573" y="2394"/>
                </a:lnTo>
                <a:lnTo>
                  <a:pt x="628" y="2430"/>
                </a:lnTo>
                <a:lnTo>
                  <a:pt x="684" y="2462"/>
                </a:lnTo>
                <a:lnTo>
                  <a:pt x="742" y="2492"/>
                </a:lnTo>
                <a:lnTo>
                  <a:pt x="801" y="2519"/>
                </a:lnTo>
                <a:lnTo>
                  <a:pt x="862" y="2543"/>
                </a:lnTo>
                <a:lnTo>
                  <a:pt x="924" y="2563"/>
                </a:lnTo>
                <a:lnTo>
                  <a:pt x="986" y="2581"/>
                </a:lnTo>
                <a:lnTo>
                  <a:pt x="1050" y="2596"/>
                </a:lnTo>
                <a:lnTo>
                  <a:pt x="1114" y="2607"/>
                </a:lnTo>
                <a:lnTo>
                  <a:pt x="1178" y="2615"/>
                </a:lnTo>
                <a:lnTo>
                  <a:pt x="1243" y="2620"/>
                </a:lnTo>
                <a:lnTo>
                  <a:pt x="1308" y="2622"/>
                </a:lnTo>
                <a:lnTo>
                  <a:pt x="1374" y="2621"/>
                </a:lnTo>
                <a:lnTo>
                  <a:pt x="1438" y="2616"/>
                </a:lnTo>
                <a:lnTo>
                  <a:pt x="1503" y="2608"/>
                </a:lnTo>
                <a:lnTo>
                  <a:pt x="1567" y="2597"/>
                </a:lnTo>
                <a:lnTo>
                  <a:pt x="1631" y="2582"/>
                </a:lnTo>
                <a:lnTo>
                  <a:pt x="1694" y="2565"/>
                </a:lnTo>
                <a:lnTo>
                  <a:pt x="1755" y="2544"/>
                </a:lnTo>
                <a:lnTo>
                  <a:pt x="1816" y="2521"/>
                </a:lnTo>
                <a:lnTo>
                  <a:pt x="1875" y="2494"/>
                </a:lnTo>
                <a:lnTo>
                  <a:pt x="1934" y="2465"/>
                </a:lnTo>
                <a:lnTo>
                  <a:pt x="1990" y="2432"/>
                </a:lnTo>
                <a:lnTo>
                  <a:pt x="2045" y="2397"/>
                </a:lnTo>
                <a:lnTo>
                  <a:pt x="2098" y="2360"/>
                </a:lnTo>
                <a:lnTo>
                  <a:pt x="2149" y="2319"/>
                </a:lnTo>
                <a:lnTo>
                  <a:pt x="2198" y="2276"/>
                </a:lnTo>
                <a:lnTo>
                  <a:pt x="2245" y="2231"/>
                </a:lnTo>
                <a:lnTo>
                  <a:pt x="2289" y="2184"/>
                </a:lnTo>
              </a:path>
            </a:pathLst>
          </a:custGeom>
          <a:noFill/>
          <a:ln w="91440">
            <a:solidFill>
              <a:srgbClr val="000000"/>
            </a:solidFill>
            <a:round/>
            <a:headEnd type="triangle" w="med" len="med"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03" name="Text Box 63"/>
          <p:cNvSpPr txBox="1">
            <a:spLocks noChangeArrowheads="1"/>
          </p:cNvSpPr>
          <p:nvPr/>
        </p:nvSpPr>
        <p:spPr bwMode="auto">
          <a:xfrm>
            <a:off x="2635201" y="3449163"/>
            <a:ext cx="1501920" cy="89433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139766" tIns="140060" rIns="139766" bIns="98946">
            <a:prstTxWarp prst="textNoShape">
              <a:avLst/>
            </a:prstTxWarp>
          </a:bodyPr>
          <a:lstStyle/>
          <a:p>
            <a:pPr algn="ctr">
              <a:lnSpc>
                <a:spcPct val="87000"/>
              </a:lnSpc>
              <a:tabLst>
                <a:tab pos="656650" algn="l"/>
                <a:tab pos="1313299" algn="l"/>
              </a:tabLst>
            </a:pPr>
            <a:r>
              <a:rPr lang="en-US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platform</a:t>
            </a:r>
          </a:p>
          <a:p>
            <a:pPr algn="ctr">
              <a:lnSpc>
                <a:spcPct val="87000"/>
              </a:lnSpc>
              <a:tabLst>
                <a:tab pos="656650" algn="l"/>
                <a:tab pos="1313299" algn="l"/>
              </a:tabLst>
            </a:pPr>
            <a:r>
              <a:rPr lang="en-US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specificity &amp;</a:t>
            </a:r>
          </a:p>
          <a:p>
            <a:pPr algn="ctr">
              <a:lnSpc>
                <a:spcPct val="87000"/>
              </a:lnSpc>
              <a:tabLst>
                <a:tab pos="656650" algn="l"/>
                <a:tab pos="1313299" algn="l"/>
              </a:tabLst>
            </a:pPr>
            <a:r>
              <a:rPr lang="en-US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optimization</a:t>
            </a:r>
          </a:p>
        </p:txBody>
      </p:sp>
      <p:sp>
        <p:nvSpPr>
          <p:cNvPr id="35904" name="Text Box 64"/>
          <p:cNvSpPr txBox="1">
            <a:spLocks noChangeArrowheads="1"/>
          </p:cNvSpPr>
          <p:nvPr/>
        </p:nvSpPr>
        <p:spPr bwMode="auto">
          <a:xfrm rot="5400000">
            <a:off x="6351608" y="3282929"/>
            <a:ext cx="4798584" cy="662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139766" tIns="181173" rIns="139766" bIns="98946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4000" dirty="0">
                <a:solidFill>
                  <a:srgbClr val="000000"/>
                </a:solidFill>
                <a:ea typeface="MS Gothic" charset="0"/>
                <a:cs typeface="MS Gothic" charset="0"/>
              </a:rPr>
              <a:t>Global    Local   Discrete</a:t>
            </a:r>
          </a:p>
        </p:txBody>
      </p:sp>
      <p:sp>
        <p:nvSpPr>
          <p:cNvPr id="35905" name="Freeform 65"/>
          <p:cNvSpPr>
            <a:spLocks noChangeArrowheads="1"/>
          </p:cNvSpPr>
          <p:nvPr/>
        </p:nvSpPr>
        <p:spPr bwMode="auto">
          <a:xfrm>
            <a:off x="7372800" y="4837469"/>
            <a:ext cx="658080" cy="589021"/>
          </a:xfrm>
          <a:custGeom>
            <a:avLst/>
            <a:gdLst/>
            <a:ahLst/>
            <a:cxnLst>
              <a:cxn ang="0">
                <a:pos x="0" y="1103"/>
              </a:cxn>
              <a:cxn ang="0">
                <a:pos x="333" y="1418"/>
              </a:cxn>
              <a:cxn ang="0">
                <a:pos x="473" y="946"/>
              </a:cxn>
              <a:cxn ang="0">
                <a:pos x="736" y="1366"/>
              </a:cxn>
              <a:cxn ang="0">
                <a:pos x="315" y="1436"/>
              </a:cxn>
              <a:cxn ang="0">
                <a:pos x="666" y="1803"/>
              </a:cxn>
              <a:cxn ang="0">
                <a:pos x="718" y="1366"/>
              </a:cxn>
              <a:cxn ang="0">
                <a:pos x="841" y="665"/>
              </a:cxn>
              <a:cxn ang="0">
                <a:pos x="1366" y="122"/>
              </a:cxn>
              <a:cxn ang="0">
                <a:pos x="1454" y="508"/>
              </a:cxn>
              <a:cxn ang="0">
                <a:pos x="1786" y="0"/>
              </a:cxn>
              <a:cxn ang="0">
                <a:pos x="2014" y="560"/>
              </a:cxn>
              <a:cxn ang="0">
                <a:pos x="1471" y="508"/>
              </a:cxn>
              <a:cxn ang="0">
                <a:pos x="1261" y="963"/>
              </a:cxn>
              <a:cxn ang="0">
                <a:pos x="805" y="701"/>
              </a:cxn>
            </a:cxnLst>
            <a:rect l="0" t="0" r="r" b="b"/>
            <a:pathLst>
              <a:path w="2015" h="1804">
                <a:moveTo>
                  <a:pt x="0" y="1103"/>
                </a:moveTo>
                <a:lnTo>
                  <a:pt x="333" y="1418"/>
                </a:lnTo>
                <a:lnTo>
                  <a:pt x="473" y="946"/>
                </a:lnTo>
                <a:lnTo>
                  <a:pt x="736" y="1366"/>
                </a:lnTo>
                <a:lnTo>
                  <a:pt x="315" y="1436"/>
                </a:lnTo>
                <a:lnTo>
                  <a:pt x="666" y="1803"/>
                </a:lnTo>
                <a:lnTo>
                  <a:pt x="718" y="1366"/>
                </a:lnTo>
                <a:lnTo>
                  <a:pt x="841" y="665"/>
                </a:lnTo>
                <a:lnTo>
                  <a:pt x="1366" y="122"/>
                </a:lnTo>
                <a:lnTo>
                  <a:pt x="1454" y="508"/>
                </a:lnTo>
                <a:lnTo>
                  <a:pt x="1786" y="0"/>
                </a:lnTo>
                <a:lnTo>
                  <a:pt x="2014" y="560"/>
                </a:lnTo>
                <a:lnTo>
                  <a:pt x="1471" y="508"/>
                </a:lnTo>
                <a:lnTo>
                  <a:pt x="1261" y="963"/>
                </a:lnTo>
                <a:lnTo>
                  <a:pt x="805" y="701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06" name="Freeform 66"/>
          <p:cNvSpPr>
            <a:spLocks noChangeArrowheads="1"/>
          </p:cNvSpPr>
          <p:nvPr/>
        </p:nvSpPr>
        <p:spPr bwMode="auto">
          <a:xfrm>
            <a:off x="7066081" y="5308398"/>
            <a:ext cx="352800" cy="544377"/>
          </a:xfrm>
          <a:custGeom>
            <a:avLst/>
            <a:gdLst/>
            <a:ahLst/>
            <a:cxnLst>
              <a:cxn ang="0">
                <a:pos x="672" y="1664"/>
              </a:cxn>
              <a:cxn ang="0">
                <a:pos x="993" y="1284"/>
              </a:cxn>
              <a:cxn ang="0">
                <a:pos x="847" y="847"/>
              </a:cxn>
              <a:cxn ang="0">
                <a:pos x="1080" y="380"/>
              </a:cxn>
              <a:cxn ang="0">
                <a:pos x="584" y="467"/>
              </a:cxn>
              <a:cxn ang="0">
                <a:pos x="0" y="0"/>
              </a:cxn>
            </a:cxnLst>
            <a:rect l="0" t="0" r="r" b="b"/>
            <a:pathLst>
              <a:path w="1081" h="1665">
                <a:moveTo>
                  <a:pt x="672" y="1664"/>
                </a:moveTo>
                <a:lnTo>
                  <a:pt x="993" y="1284"/>
                </a:lnTo>
                <a:lnTo>
                  <a:pt x="847" y="847"/>
                </a:lnTo>
                <a:lnTo>
                  <a:pt x="1080" y="380"/>
                </a:lnTo>
                <a:lnTo>
                  <a:pt x="584" y="467"/>
                </a:lnTo>
                <a:lnTo>
                  <a:pt x="0" y="0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07" name="Freeform 67"/>
          <p:cNvSpPr>
            <a:spLocks noChangeArrowheads="1"/>
          </p:cNvSpPr>
          <p:nvPr/>
        </p:nvSpPr>
        <p:spPr bwMode="auto">
          <a:xfrm>
            <a:off x="7179841" y="4668971"/>
            <a:ext cx="781920" cy="763280"/>
          </a:xfrm>
          <a:custGeom>
            <a:avLst/>
            <a:gdLst/>
            <a:ahLst/>
            <a:cxnLst>
              <a:cxn ang="0">
                <a:pos x="0" y="1663"/>
              </a:cxn>
              <a:cxn ang="0">
                <a:pos x="642" y="1576"/>
              </a:cxn>
              <a:cxn ang="0">
                <a:pos x="379" y="1255"/>
              </a:cxn>
              <a:cxn ang="0">
                <a:pos x="1079" y="963"/>
              </a:cxn>
              <a:cxn ang="0">
                <a:pos x="1050" y="1517"/>
              </a:cxn>
              <a:cxn ang="0">
                <a:pos x="408" y="1284"/>
              </a:cxn>
              <a:cxn ang="0">
                <a:pos x="1401" y="1167"/>
              </a:cxn>
              <a:cxn ang="0">
                <a:pos x="1050" y="963"/>
              </a:cxn>
              <a:cxn ang="0">
                <a:pos x="1196" y="584"/>
              </a:cxn>
              <a:cxn ang="0">
                <a:pos x="1401" y="1196"/>
              </a:cxn>
              <a:cxn ang="0">
                <a:pos x="1459" y="408"/>
              </a:cxn>
              <a:cxn ang="0">
                <a:pos x="1196" y="554"/>
              </a:cxn>
              <a:cxn ang="0">
                <a:pos x="1167" y="0"/>
              </a:cxn>
              <a:cxn ang="0">
                <a:pos x="1517" y="379"/>
              </a:cxn>
              <a:cxn ang="0">
                <a:pos x="1838" y="117"/>
              </a:cxn>
              <a:cxn ang="0">
                <a:pos x="1225" y="58"/>
              </a:cxn>
              <a:cxn ang="0">
                <a:pos x="1984" y="613"/>
              </a:cxn>
              <a:cxn ang="0">
                <a:pos x="1838" y="87"/>
              </a:cxn>
              <a:cxn ang="0">
                <a:pos x="2393" y="554"/>
              </a:cxn>
              <a:cxn ang="0">
                <a:pos x="2072" y="642"/>
              </a:cxn>
              <a:cxn ang="0">
                <a:pos x="1430" y="467"/>
              </a:cxn>
              <a:cxn ang="0">
                <a:pos x="2043" y="1051"/>
              </a:cxn>
              <a:cxn ang="0">
                <a:pos x="1459" y="1196"/>
              </a:cxn>
              <a:cxn ang="0">
                <a:pos x="1021" y="1517"/>
              </a:cxn>
              <a:cxn ang="0">
                <a:pos x="613" y="1576"/>
              </a:cxn>
              <a:cxn ang="0">
                <a:pos x="408" y="1955"/>
              </a:cxn>
              <a:cxn ang="0">
                <a:pos x="700" y="2335"/>
              </a:cxn>
              <a:cxn ang="0">
                <a:pos x="875" y="1926"/>
              </a:cxn>
              <a:cxn ang="0">
                <a:pos x="408" y="1984"/>
              </a:cxn>
            </a:cxnLst>
            <a:rect l="0" t="0" r="r" b="b"/>
            <a:pathLst>
              <a:path w="2394" h="2336">
                <a:moveTo>
                  <a:pt x="0" y="1663"/>
                </a:moveTo>
                <a:lnTo>
                  <a:pt x="642" y="1576"/>
                </a:lnTo>
                <a:lnTo>
                  <a:pt x="379" y="1255"/>
                </a:lnTo>
                <a:lnTo>
                  <a:pt x="1079" y="963"/>
                </a:lnTo>
                <a:lnTo>
                  <a:pt x="1050" y="1517"/>
                </a:lnTo>
                <a:lnTo>
                  <a:pt x="408" y="1284"/>
                </a:lnTo>
                <a:lnTo>
                  <a:pt x="1401" y="1167"/>
                </a:lnTo>
                <a:lnTo>
                  <a:pt x="1050" y="963"/>
                </a:lnTo>
                <a:lnTo>
                  <a:pt x="1196" y="584"/>
                </a:lnTo>
                <a:lnTo>
                  <a:pt x="1401" y="1196"/>
                </a:lnTo>
                <a:lnTo>
                  <a:pt x="1459" y="408"/>
                </a:lnTo>
                <a:lnTo>
                  <a:pt x="1196" y="554"/>
                </a:lnTo>
                <a:lnTo>
                  <a:pt x="1167" y="0"/>
                </a:lnTo>
                <a:lnTo>
                  <a:pt x="1517" y="379"/>
                </a:lnTo>
                <a:lnTo>
                  <a:pt x="1838" y="117"/>
                </a:lnTo>
                <a:lnTo>
                  <a:pt x="1225" y="58"/>
                </a:lnTo>
                <a:lnTo>
                  <a:pt x="1984" y="613"/>
                </a:lnTo>
                <a:lnTo>
                  <a:pt x="1838" y="87"/>
                </a:lnTo>
                <a:lnTo>
                  <a:pt x="2393" y="554"/>
                </a:lnTo>
                <a:lnTo>
                  <a:pt x="2072" y="642"/>
                </a:lnTo>
                <a:lnTo>
                  <a:pt x="1430" y="467"/>
                </a:lnTo>
                <a:lnTo>
                  <a:pt x="2043" y="1051"/>
                </a:lnTo>
                <a:lnTo>
                  <a:pt x="1459" y="1196"/>
                </a:lnTo>
                <a:lnTo>
                  <a:pt x="1021" y="1517"/>
                </a:lnTo>
                <a:lnTo>
                  <a:pt x="613" y="1576"/>
                </a:lnTo>
                <a:lnTo>
                  <a:pt x="408" y="1955"/>
                </a:lnTo>
                <a:lnTo>
                  <a:pt x="700" y="2335"/>
                </a:lnTo>
                <a:lnTo>
                  <a:pt x="875" y="1926"/>
                </a:lnTo>
                <a:lnTo>
                  <a:pt x="408" y="1984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08" name="Freeform 68"/>
          <p:cNvSpPr>
            <a:spLocks noChangeArrowheads="1"/>
          </p:cNvSpPr>
          <p:nvPr/>
        </p:nvSpPr>
        <p:spPr bwMode="auto">
          <a:xfrm>
            <a:off x="6971040" y="5031889"/>
            <a:ext cx="505440" cy="1000906"/>
          </a:xfrm>
          <a:custGeom>
            <a:avLst/>
            <a:gdLst/>
            <a:ahLst/>
            <a:cxnLst>
              <a:cxn ang="0">
                <a:pos x="496" y="0"/>
              </a:cxn>
              <a:cxn ang="0">
                <a:pos x="1109" y="175"/>
              </a:cxn>
              <a:cxn ang="0">
                <a:pos x="642" y="554"/>
              </a:cxn>
              <a:cxn ang="0">
                <a:pos x="525" y="29"/>
              </a:cxn>
              <a:cxn ang="0">
                <a:pos x="0" y="525"/>
              </a:cxn>
              <a:cxn ang="0">
                <a:pos x="642" y="554"/>
              </a:cxn>
              <a:cxn ang="0">
                <a:pos x="262" y="817"/>
              </a:cxn>
              <a:cxn ang="0">
                <a:pos x="0" y="554"/>
              </a:cxn>
              <a:cxn ang="0">
                <a:pos x="379" y="1401"/>
              </a:cxn>
              <a:cxn ang="0">
                <a:pos x="291" y="846"/>
              </a:cxn>
              <a:cxn ang="0">
                <a:pos x="1050" y="905"/>
              </a:cxn>
              <a:cxn ang="0">
                <a:pos x="642" y="584"/>
              </a:cxn>
              <a:cxn ang="0">
                <a:pos x="846" y="1342"/>
              </a:cxn>
              <a:cxn ang="0">
                <a:pos x="350" y="1372"/>
              </a:cxn>
              <a:cxn ang="0">
                <a:pos x="992" y="905"/>
              </a:cxn>
              <a:cxn ang="0">
                <a:pos x="846" y="1313"/>
              </a:cxn>
              <a:cxn ang="0">
                <a:pos x="321" y="1372"/>
              </a:cxn>
              <a:cxn ang="0">
                <a:pos x="379" y="2218"/>
              </a:cxn>
              <a:cxn ang="0">
                <a:pos x="642" y="1722"/>
              </a:cxn>
              <a:cxn ang="0">
                <a:pos x="379" y="1372"/>
              </a:cxn>
              <a:cxn ang="0">
                <a:pos x="1167" y="1751"/>
              </a:cxn>
              <a:cxn ang="0">
                <a:pos x="875" y="1342"/>
              </a:cxn>
              <a:cxn ang="0">
                <a:pos x="671" y="1693"/>
              </a:cxn>
              <a:cxn ang="0">
                <a:pos x="758" y="2130"/>
              </a:cxn>
              <a:cxn ang="0">
                <a:pos x="350" y="2189"/>
              </a:cxn>
              <a:cxn ang="0">
                <a:pos x="87" y="2714"/>
              </a:cxn>
              <a:cxn ang="0">
                <a:pos x="379" y="3064"/>
              </a:cxn>
              <a:cxn ang="0">
                <a:pos x="700" y="2626"/>
              </a:cxn>
              <a:cxn ang="0">
                <a:pos x="87" y="2685"/>
              </a:cxn>
              <a:cxn ang="0">
                <a:pos x="758" y="2101"/>
              </a:cxn>
              <a:cxn ang="0">
                <a:pos x="700" y="2656"/>
              </a:cxn>
              <a:cxn ang="0">
                <a:pos x="321" y="2218"/>
              </a:cxn>
              <a:cxn ang="0">
                <a:pos x="992" y="2481"/>
              </a:cxn>
              <a:cxn ang="0">
                <a:pos x="700" y="2714"/>
              </a:cxn>
              <a:cxn ang="0">
                <a:pos x="1138" y="3006"/>
              </a:cxn>
              <a:cxn ang="0">
                <a:pos x="992" y="2451"/>
              </a:cxn>
              <a:cxn ang="0">
                <a:pos x="1546" y="2947"/>
              </a:cxn>
              <a:cxn ang="0">
                <a:pos x="1079" y="2977"/>
              </a:cxn>
              <a:cxn ang="0">
                <a:pos x="1459" y="2510"/>
              </a:cxn>
              <a:cxn ang="0">
                <a:pos x="963" y="2510"/>
              </a:cxn>
              <a:cxn ang="0">
                <a:pos x="788" y="2072"/>
              </a:cxn>
              <a:cxn ang="0">
                <a:pos x="1167" y="1722"/>
              </a:cxn>
              <a:cxn ang="0">
                <a:pos x="642" y="1751"/>
              </a:cxn>
              <a:cxn ang="0">
                <a:pos x="1313" y="2130"/>
              </a:cxn>
              <a:cxn ang="0">
                <a:pos x="758" y="2072"/>
              </a:cxn>
            </a:cxnLst>
            <a:rect l="0" t="0" r="r" b="b"/>
            <a:pathLst>
              <a:path w="1547" h="3065">
                <a:moveTo>
                  <a:pt x="496" y="0"/>
                </a:moveTo>
                <a:lnTo>
                  <a:pt x="1109" y="175"/>
                </a:lnTo>
                <a:lnTo>
                  <a:pt x="642" y="554"/>
                </a:lnTo>
                <a:lnTo>
                  <a:pt x="525" y="29"/>
                </a:lnTo>
                <a:lnTo>
                  <a:pt x="0" y="525"/>
                </a:lnTo>
                <a:lnTo>
                  <a:pt x="642" y="554"/>
                </a:lnTo>
                <a:lnTo>
                  <a:pt x="262" y="817"/>
                </a:lnTo>
                <a:lnTo>
                  <a:pt x="0" y="554"/>
                </a:lnTo>
                <a:lnTo>
                  <a:pt x="379" y="1401"/>
                </a:lnTo>
                <a:lnTo>
                  <a:pt x="291" y="846"/>
                </a:lnTo>
                <a:lnTo>
                  <a:pt x="1050" y="905"/>
                </a:lnTo>
                <a:lnTo>
                  <a:pt x="642" y="584"/>
                </a:lnTo>
                <a:lnTo>
                  <a:pt x="846" y="1342"/>
                </a:lnTo>
                <a:lnTo>
                  <a:pt x="350" y="1372"/>
                </a:lnTo>
                <a:lnTo>
                  <a:pt x="992" y="905"/>
                </a:lnTo>
                <a:lnTo>
                  <a:pt x="846" y="1313"/>
                </a:lnTo>
                <a:lnTo>
                  <a:pt x="321" y="1372"/>
                </a:lnTo>
                <a:lnTo>
                  <a:pt x="379" y="2218"/>
                </a:lnTo>
                <a:lnTo>
                  <a:pt x="642" y="1722"/>
                </a:lnTo>
                <a:lnTo>
                  <a:pt x="379" y="1372"/>
                </a:lnTo>
                <a:lnTo>
                  <a:pt x="1167" y="1751"/>
                </a:lnTo>
                <a:lnTo>
                  <a:pt x="875" y="1342"/>
                </a:lnTo>
                <a:lnTo>
                  <a:pt x="671" y="1693"/>
                </a:lnTo>
                <a:lnTo>
                  <a:pt x="758" y="2130"/>
                </a:lnTo>
                <a:lnTo>
                  <a:pt x="350" y="2189"/>
                </a:lnTo>
                <a:lnTo>
                  <a:pt x="87" y="2714"/>
                </a:lnTo>
                <a:lnTo>
                  <a:pt x="379" y="3064"/>
                </a:lnTo>
                <a:lnTo>
                  <a:pt x="700" y="2626"/>
                </a:lnTo>
                <a:lnTo>
                  <a:pt x="87" y="2685"/>
                </a:lnTo>
                <a:lnTo>
                  <a:pt x="758" y="2101"/>
                </a:lnTo>
                <a:lnTo>
                  <a:pt x="700" y="2656"/>
                </a:lnTo>
                <a:lnTo>
                  <a:pt x="321" y="2218"/>
                </a:lnTo>
                <a:lnTo>
                  <a:pt x="992" y="2481"/>
                </a:lnTo>
                <a:lnTo>
                  <a:pt x="700" y="2714"/>
                </a:lnTo>
                <a:lnTo>
                  <a:pt x="1138" y="3006"/>
                </a:lnTo>
                <a:lnTo>
                  <a:pt x="992" y="2451"/>
                </a:lnTo>
                <a:lnTo>
                  <a:pt x="1546" y="2947"/>
                </a:lnTo>
                <a:lnTo>
                  <a:pt x="1079" y="2977"/>
                </a:lnTo>
                <a:lnTo>
                  <a:pt x="1459" y="2510"/>
                </a:lnTo>
                <a:lnTo>
                  <a:pt x="963" y="2510"/>
                </a:lnTo>
                <a:lnTo>
                  <a:pt x="788" y="2072"/>
                </a:lnTo>
                <a:lnTo>
                  <a:pt x="1167" y="1722"/>
                </a:lnTo>
                <a:lnTo>
                  <a:pt x="642" y="1751"/>
                </a:lnTo>
                <a:lnTo>
                  <a:pt x="1313" y="2130"/>
                </a:lnTo>
                <a:lnTo>
                  <a:pt x="758" y="2072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09" name="Freeform 69"/>
          <p:cNvSpPr>
            <a:spLocks noChangeArrowheads="1"/>
          </p:cNvSpPr>
          <p:nvPr/>
        </p:nvSpPr>
        <p:spPr bwMode="auto">
          <a:xfrm>
            <a:off x="7332480" y="5420729"/>
            <a:ext cx="588960" cy="635107"/>
          </a:xfrm>
          <a:custGeom>
            <a:avLst/>
            <a:gdLst/>
            <a:ahLst/>
            <a:cxnLst>
              <a:cxn ang="0">
                <a:pos x="209" y="53"/>
              </a:cxn>
              <a:cxn ang="0">
                <a:pos x="805" y="0"/>
              </a:cxn>
              <a:cxn ang="0">
                <a:pos x="665" y="473"/>
              </a:cxn>
              <a:cxn ang="0">
                <a:pos x="227" y="70"/>
              </a:cxn>
              <a:cxn ang="0">
                <a:pos x="175" y="928"/>
              </a:cxn>
              <a:cxn ang="0">
                <a:pos x="560" y="911"/>
              </a:cxn>
              <a:cxn ang="0">
                <a:pos x="665" y="438"/>
              </a:cxn>
              <a:cxn ang="0">
                <a:pos x="0" y="543"/>
              </a:cxn>
              <a:cxn ang="0">
                <a:pos x="543" y="945"/>
              </a:cxn>
              <a:cxn ang="0">
                <a:pos x="367" y="1348"/>
              </a:cxn>
              <a:cxn ang="0">
                <a:pos x="175" y="928"/>
              </a:cxn>
              <a:cxn ang="0">
                <a:pos x="647" y="455"/>
              </a:cxn>
              <a:cxn ang="0">
                <a:pos x="1015" y="1050"/>
              </a:cxn>
              <a:cxn ang="0">
                <a:pos x="543" y="945"/>
              </a:cxn>
              <a:cxn ang="0">
                <a:pos x="735" y="1471"/>
              </a:cxn>
              <a:cxn ang="0">
                <a:pos x="315" y="1365"/>
              </a:cxn>
              <a:cxn ang="0">
                <a:pos x="472" y="1768"/>
              </a:cxn>
              <a:cxn ang="0">
                <a:pos x="735" y="1488"/>
              </a:cxn>
              <a:cxn ang="0">
                <a:pos x="1225" y="1944"/>
              </a:cxn>
              <a:cxn ang="0">
                <a:pos x="1803" y="1698"/>
              </a:cxn>
              <a:cxn ang="0">
                <a:pos x="1365" y="1488"/>
              </a:cxn>
              <a:cxn ang="0">
                <a:pos x="1225" y="1944"/>
              </a:cxn>
              <a:cxn ang="0">
                <a:pos x="1015" y="1050"/>
              </a:cxn>
              <a:cxn ang="0">
                <a:pos x="770" y="1471"/>
              </a:cxn>
              <a:cxn ang="0">
                <a:pos x="1383" y="1488"/>
              </a:cxn>
              <a:cxn ang="0">
                <a:pos x="1698" y="1033"/>
              </a:cxn>
              <a:cxn ang="0">
                <a:pos x="1015" y="1050"/>
              </a:cxn>
              <a:cxn ang="0">
                <a:pos x="1383" y="1523"/>
              </a:cxn>
              <a:cxn ang="0">
                <a:pos x="1330" y="805"/>
              </a:cxn>
              <a:cxn ang="0">
                <a:pos x="1680" y="1050"/>
              </a:cxn>
              <a:cxn ang="0">
                <a:pos x="1768" y="1716"/>
              </a:cxn>
            </a:cxnLst>
            <a:rect l="0" t="0" r="r" b="b"/>
            <a:pathLst>
              <a:path w="1804" h="1945">
                <a:moveTo>
                  <a:pt x="209" y="53"/>
                </a:moveTo>
                <a:lnTo>
                  <a:pt x="805" y="0"/>
                </a:lnTo>
                <a:lnTo>
                  <a:pt x="665" y="473"/>
                </a:lnTo>
                <a:lnTo>
                  <a:pt x="227" y="70"/>
                </a:lnTo>
                <a:lnTo>
                  <a:pt x="175" y="928"/>
                </a:lnTo>
                <a:lnTo>
                  <a:pt x="560" y="911"/>
                </a:lnTo>
                <a:lnTo>
                  <a:pt x="665" y="438"/>
                </a:lnTo>
                <a:lnTo>
                  <a:pt x="0" y="543"/>
                </a:lnTo>
                <a:lnTo>
                  <a:pt x="543" y="945"/>
                </a:lnTo>
                <a:lnTo>
                  <a:pt x="367" y="1348"/>
                </a:lnTo>
                <a:lnTo>
                  <a:pt x="175" y="928"/>
                </a:lnTo>
                <a:lnTo>
                  <a:pt x="647" y="455"/>
                </a:lnTo>
                <a:lnTo>
                  <a:pt x="1015" y="1050"/>
                </a:lnTo>
                <a:lnTo>
                  <a:pt x="543" y="945"/>
                </a:lnTo>
                <a:lnTo>
                  <a:pt x="735" y="1471"/>
                </a:lnTo>
                <a:lnTo>
                  <a:pt x="315" y="1365"/>
                </a:lnTo>
                <a:lnTo>
                  <a:pt x="472" y="1768"/>
                </a:lnTo>
                <a:lnTo>
                  <a:pt x="735" y="1488"/>
                </a:lnTo>
                <a:lnTo>
                  <a:pt x="1225" y="1944"/>
                </a:lnTo>
                <a:lnTo>
                  <a:pt x="1803" y="1698"/>
                </a:lnTo>
                <a:lnTo>
                  <a:pt x="1365" y="1488"/>
                </a:lnTo>
                <a:lnTo>
                  <a:pt x="1225" y="1944"/>
                </a:lnTo>
                <a:lnTo>
                  <a:pt x="1015" y="1050"/>
                </a:lnTo>
                <a:lnTo>
                  <a:pt x="770" y="1471"/>
                </a:lnTo>
                <a:lnTo>
                  <a:pt x="1383" y="1488"/>
                </a:lnTo>
                <a:lnTo>
                  <a:pt x="1698" y="1033"/>
                </a:lnTo>
                <a:lnTo>
                  <a:pt x="1015" y="1050"/>
                </a:lnTo>
                <a:lnTo>
                  <a:pt x="1383" y="1523"/>
                </a:lnTo>
                <a:lnTo>
                  <a:pt x="1330" y="805"/>
                </a:lnTo>
                <a:lnTo>
                  <a:pt x="1680" y="1050"/>
                </a:lnTo>
                <a:lnTo>
                  <a:pt x="1768" y="1716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10" name="Freeform 70"/>
          <p:cNvSpPr>
            <a:spLocks noChangeArrowheads="1"/>
          </p:cNvSpPr>
          <p:nvPr/>
        </p:nvSpPr>
        <p:spPr bwMode="auto">
          <a:xfrm>
            <a:off x="7549920" y="5003085"/>
            <a:ext cx="760320" cy="748879"/>
          </a:xfrm>
          <a:custGeom>
            <a:avLst/>
            <a:gdLst/>
            <a:ahLst/>
            <a:cxnLst>
              <a:cxn ang="0">
                <a:pos x="1050" y="2293"/>
              </a:cxn>
              <a:cxn ang="0">
                <a:pos x="1086" y="1523"/>
              </a:cxn>
              <a:cxn ang="0">
                <a:pos x="700" y="2083"/>
              </a:cxn>
              <a:cxn ang="0">
                <a:pos x="560" y="1610"/>
              </a:cxn>
              <a:cxn ang="0">
                <a:pos x="332" y="2293"/>
              </a:cxn>
              <a:cxn ang="0">
                <a:pos x="700" y="2066"/>
              </a:cxn>
              <a:cxn ang="0">
                <a:pos x="0" y="1733"/>
              </a:cxn>
              <a:cxn ang="0">
                <a:pos x="613" y="1646"/>
              </a:cxn>
              <a:cxn ang="0">
                <a:pos x="87" y="1260"/>
              </a:cxn>
              <a:cxn ang="0">
                <a:pos x="577" y="1190"/>
              </a:cxn>
              <a:cxn ang="0">
                <a:pos x="577" y="1663"/>
              </a:cxn>
              <a:cxn ang="0">
                <a:pos x="1103" y="1576"/>
              </a:cxn>
              <a:cxn ang="0">
                <a:pos x="560" y="1190"/>
              </a:cxn>
              <a:cxn ang="0">
                <a:pos x="210" y="823"/>
              </a:cxn>
              <a:cxn ang="0">
                <a:pos x="753" y="455"/>
              </a:cxn>
              <a:cxn ang="0">
                <a:pos x="1488" y="0"/>
              </a:cxn>
              <a:cxn ang="0">
                <a:pos x="1261" y="508"/>
              </a:cxn>
              <a:cxn ang="0">
                <a:pos x="875" y="0"/>
              </a:cxn>
              <a:cxn ang="0">
                <a:pos x="1698" y="472"/>
              </a:cxn>
              <a:cxn ang="0">
                <a:pos x="1471" y="52"/>
              </a:cxn>
              <a:cxn ang="0">
                <a:pos x="2083" y="525"/>
              </a:cxn>
              <a:cxn ang="0">
                <a:pos x="1646" y="455"/>
              </a:cxn>
              <a:cxn ang="0">
                <a:pos x="1926" y="840"/>
              </a:cxn>
              <a:cxn ang="0">
                <a:pos x="2101" y="508"/>
              </a:cxn>
              <a:cxn ang="0">
                <a:pos x="2329" y="1418"/>
              </a:cxn>
              <a:cxn ang="0">
                <a:pos x="1908" y="840"/>
              </a:cxn>
              <a:cxn ang="0">
                <a:pos x="1663" y="1120"/>
              </a:cxn>
              <a:cxn ang="0">
                <a:pos x="1681" y="455"/>
              </a:cxn>
              <a:cxn ang="0">
                <a:pos x="1295" y="963"/>
              </a:cxn>
              <a:cxn ang="0">
                <a:pos x="1261" y="525"/>
              </a:cxn>
              <a:cxn ang="0">
                <a:pos x="1663" y="1103"/>
              </a:cxn>
              <a:cxn ang="0">
                <a:pos x="1261" y="963"/>
              </a:cxn>
              <a:cxn ang="0">
                <a:pos x="893" y="910"/>
              </a:cxn>
              <a:cxn ang="0">
                <a:pos x="1278" y="508"/>
              </a:cxn>
              <a:cxn ang="0">
                <a:pos x="753" y="472"/>
              </a:cxn>
              <a:cxn ang="0">
                <a:pos x="911" y="928"/>
              </a:cxn>
              <a:cxn ang="0">
                <a:pos x="210" y="840"/>
              </a:cxn>
            </a:cxnLst>
            <a:rect l="0" t="0" r="r" b="b"/>
            <a:pathLst>
              <a:path w="2330" h="2294">
                <a:moveTo>
                  <a:pt x="1050" y="2293"/>
                </a:moveTo>
                <a:lnTo>
                  <a:pt x="1086" y="1523"/>
                </a:lnTo>
                <a:lnTo>
                  <a:pt x="700" y="2083"/>
                </a:lnTo>
                <a:lnTo>
                  <a:pt x="560" y="1610"/>
                </a:lnTo>
                <a:lnTo>
                  <a:pt x="332" y="2293"/>
                </a:lnTo>
                <a:lnTo>
                  <a:pt x="700" y="2066"/>
                </a:lnTo>
                <a:lnTo>
                  <a:pt x="0" y="1733"/>
                </a:lnTo>
                <a:lnTo>
                  <a:pt x="613" y="1646"/>
                </a:lnTo>
                <a:lnTo>
                  <a:pt x="87" y="1260"/>
                </a:lnTo>
                <a:lnTo>
                  <a:pt x="577" y="1190"/>
                </a:lnTo>
                <a:lnTo>
                  <a:pt x="577" y="1663"/>
                </a:lnTo>
                <a:lnTo>
                  <a:pt x="1103" y="1576"/>
                </a:lnTo>
                <a:lnTo>
                  <a:pt x="560" y="1190"/>
                </a:lnTo>
                <a:lnTo>
                  <a:pt x="210" y="823"/>
                </a:lnTo>
                <a:lnTo>
                  <a:pt x="753" y="455"/>
                </a:lnTo>
                <a:lnTo>
                  <a:pt x="1488" y="0"/>
                </a:lnTo>
                <a:lnTo>
                  <a:pt x="1261" y="508"/>
                </a:lnTo>
                <a:lnTo>
                  <a:pt x="875" y="0"/>
                </a:lnTo>
                <a:lnTo>
                  <a:pt x="1698" y="472"/>
                </a:lnTo>
                <a:lnTo>
                  <a:pt x="1471" y="52"/>
                </a:lnTo>
                <a:lnTo>
                  <a:pt x="2083" y="525"/>
                </a:lnTo>
                <a:lnTo>
                  <a:pt x="1646" y="455"/>
                </a:lnTo>
                <a:lnTo>
                  <a:pt x="1926" y="840"/>
                </a:lnTo>
                <a:lnTo>
                  <a:pt x="2101" y="508"/>
                </a:lnTo>
                <a:lnTo>
                  <a:pt x="2329" y="1418"/>
                </a:lnTo>
                <a:lnTo>
                  <a:pt x="1908" y="840"/>
                </a:lnTo>
                <a:lnTo>
                  <a:pt x="1663" y="1120"/>
                </a:lnTo>
                <a:lnTo>
                  <a:pt x="1681" y="455"/>
                </a:lnTo>
                <a:lnTo>
                  <a:pt x="1295" y="963"/>
                </a:lnTo>
                <a:lnTo>
                  <a:pt x="1261" y="525"/>
                </a:lnTo>
                <a:lnTo>
                  <a:pt x="1663" y="1103"/>
                </a:lnTo>
                <a:lnTo>
                  <a:pt x="1261" y="963"/>
                </a:lnTo>
                <a:lnTo>
                  <a:pt x="893" y="910"/>
                </a:lnTo>
                <a:lnTo>
                  <a:pt x="1278" y="508"/>
                </a:lnTo>
                <a:lnTo>
                  <a:pt x="753" y="472"/>
                </a:lnTo>
                <a:lnTo>
                  <a:pt x="911" y="928"/>
                </a:lnTo>
                <a:lnTo>
                  <a:pt x="210" y="840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11" name="Freeform 71"/>
          <p:cNvSpPr>
            <a:spLocks noChangeArrowheads="1"/>
          </p:cNvSpPr>
          <p:nvPr/>
        </p:nvSpPr>
        <p:spPr bwMode="auto">
          <a:xfrm>
            <a:off x="7778881" y="5557544"/>
            <a:ext cx="286560" cy="200181"/>
          </a:xfrm>
          <a:custGeom>
            <a:avLst/>
            <a:gdLst/>
            <a:ahLst/>
            <a:cxnLst>
              <a:cxn ang="0">
                <a:pos x="298" y="613"/>
              </a:cxn>
              <a:cxn ang="0">
                <a:pos x="876" y="0"/>
              </a:cxn>
              <a:cxn ang="0">
                <a:pos x="0" y="385"/>
              </a:cxn>
            </a:cxnLst>
            <a:rect l="0" t="0" r="r" b="b"/>
            <a:pathLst>
              <a:path w="877" h="614">
                <a:moveTo>
                  <a:pt x="298" y="613"/>
                </a:moveTo>
                <a:lnTo>
                  <a:pt x="876" y="0"/>
                </a:lnTo>
                <a:lnTo>
                  <a:pt x="0" y="385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12" name="Freeform 72"/>
          <p:cNvSpPr>
            <a:spLocks noChangeArrowheads="1"/>
          </p:cNvSpPr>
          <p:nvPr/>
        </p:nvSpPr>
        <p:spPr bwMode="auto">
          <a:xfrm>
            <a:off x="7532640" y="5157182"/>
            <a:ext cx="777600" cy="41188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06" y="0"/>
              </a:cxn>
              <a:cxn ang="0">
                <a:pos x="630" y="736"/>
              </a:cxn>
              <a:cxn ang="0">
                <a:pos x="981" y="438"/>
              </a:cxn>
              <a:cxn ang="0">
                <a:pos x="1121" y="1069"/>
              </a:cxn>
              <a:cxn ang="0">
                <a:pos x="1331" y="508"/>
              </a:cxn>
              <a:cxn ang="0">
                <a:pos x="1594" y="1261"/>
              </a:cxn>
              <a:cxn ang="0">
                <a:pos x="1103" y="1051"/>
              </a:cxn>
              <a:cxn ang="0">
                <a:pos x="1751" y="631"/>
              </a:cxn>
              <a:cxn ang="0">
                <a:pos x="2382" y="929"/>
              </a:cxn>
              <a:cxn ang="0">
                <a:pos x="2067" y="1261"/>
              </a:cxn>
              <a:cxn ang="0">
                <a:pos x="1734" y="648"/>
              </a:cxn>
              <a:cxn ang="0">
                <a:pos x="1576" y="1208"/>
              </a:cxn>
              <a:cxn ang="0">
                <a:pos x="2067" y="1244"/>
              </a:cxn>
            </a:cxnLst>
            <a:rect l="0" t="0" r="r" b="b"/>
            <a:pathLst>
              <a:path w="2383" h="1262">
                <a:moveTo>
                  <a:pt x="0" y="0"/>
                </a:moveTo>
                <a:lnTo>
                  <a:pt x="806" y="0"/>
                </a:lnTo>
                <a:lnTo>
                  <a:pt x="630" y="736"/>
                </a:lnTo>
                <a:lnTo>
                  <a:pt x="981" y="438"/>
                </a:lnTo>
                <a:lnTo>
                  <a:pt x="1121" y="1069"/>
                </a:lnTo>
                <a:lnTo>
                  <a:pt x="1331" y="508"/>
                </a:lnTo>
                <a:lnTo>
                  <a:pt x="1594" y="1261"/>
                </a:lnTo>
                <a:lnTo>
                  <a:pt x="1103" y="1051"/>
                </a:lnTo>
                <a:lnTo>
                  <a:pt x="1751" y="631"/>
                </a:lnTo>
                <a:lnTo>
                  <a:pt x="2382" y="929"/>
                </a:lnTo>
                <a:lnTo>
                  <a:pt x="2067" y="1261"/>
                </a:lnTo>
                <a:lnTo>
                  <a:pt x="1734" y="648"/>
                </a:lnTo>
                <a:lnTo>
                  <a:pt x="1576" y="1208"/>
                </a:lnTo>
                <a:lnTo>
                  <a:pt x="2067" y="1244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13" name="Oval 73"/>
          <p:cNvSpPr>
            <a:spLocks noChangeArrowheads="1"/>
          </p:cNvSpPr>
          <p:nvPr/>
        </p:nvSpPr>
        <p:spPr bwMode="auto">
          <a:xfrm>
            <a:off x="7524001" y="4643047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14" name="Oval 74"/>
          <p:cNvSpPr>
            <a:spLocks noChangeArrowheads="1"/>
          </p:cNvSpPr>
          <p:nvPr/>
        </p:nvSpPr>
        <p:spPr bwMode="auto">
          <a:xfrm>
            <a:off x="7751521" y="4657449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15" name="Oval 75"/>
          <p:cNvSpPr>
            <a:spLocks noChangeArrowheads="1"/>
          </p:cNvSpPr>
          <p:nvPr/>
        </p:nvSpPr>
        <p:spPr bwMode="auto">
          <a:xfrm>
            <a:off x="7751521" y="5111098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16" name="Oval 76"/>
          <p:cNvSpPr>
            <a:spLocks noChangeArrowheads="1"/>
          </p:cNvSpPr>
          <p:nvPr/>
        </p:nvSpPr>
        <p:spPr bwMode="auto">
          <a:xfrm>
            <a:off x="7267681" y="5293996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17" name="Oval 77"/>
          <p:cNvSpPr>
            <a:spLocks noChangeArrowheads="1"/>
          </p:cNvSpPr>
          <p:nvPr/>
        </p:nvSpPr>
        <p:spPr bwMode="auto">
          <a:xfrm>
            <a:off x="7509601" y="5535941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18" name="Oval 78"/>
          <p:cNvSpPr>
            <a:spLocks noChangeArrowheads="1"/>
          </p:cNvSpPr>
          <p:nvPr/>
        </p:nvSpPr>
        <p:spPr bwMode="auto">
          <a:xfrm>
            <a:off x="7691041" y="6003991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19" name="Oval 79"/>
          <p:cNvSpPr>
            <a:spLocks noChangeArrowheads="1"/>
          </p:cNvSpPr>
          <p:nvPr/>
        </p:nvSpPr>
        <p:spPr bwMode="auto">
          <a:xfrm>
            <a:off x="7056000" y="5989590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20" name="Oval 80"/>
          <p:cNvSpPr>
            <a:spLocks noChangeArrowheads="1"/>
          </p:cNvSpPr>
          <p:nvPr/>
        </p:nvSpPr>
        <p:spPr bwMode="auto">
          <a:xfrm>
            <a:off x="6933601" y="5157182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21" name="Oval 81"/>
          <p:cNvSpPr>
            <a:spLocks noChangeArrowheads="1"/>
          </p:cNvSpPr>
          <p:nvPr/>
        </p:nvSpPr>
        <p:spPr bwMode="auto">
          <a:xfrm>
            <a:off x="7151040" y="5162943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22" name="Oval 82"/>
          <p:cNvSpPr>
            <a:spLocks noChangeArrowheads="1"/>
          </p:cNvSpPr>
          <p:nvPr/>
        </p:nvSpPr>
        <p:spPr bwMode="auto">
          <a:xfrm>
            <a:off x="7031521" y="5259432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23" name="Oval 83"/>
          <p:cNvSpPr>
            <a:spLocks noChangeArrowheads="1"/>
          </p:cNvSpPr>
          <p:nvPr/>
        </p:nvSpPr>
        <p:spPr bwMode="auto">
          <a:xfrm>
            <a:off x="7629120" y="4756820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24" name="Oval 84"/>
          <p:cNvSpPr>
            <a:spLocks noChangeArrowheads="1"/>
          </p:cNvSpPr>
          <p:nvPr/>
        </p:nvSpPr>
        <p:spPr bwMode="auto">
          <a:xfrm>
            <a:off x="7097761" y="5001646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25" name="Oval 85"/>
          <p:cNvSpPr>
            <a:spLocks noChangeArrowheads="1"/>
          </p:cNvSpPr>
          <p:nvPr/>
        </p:nvSpPr>
        <p:spPr bwMode="auto">
          <a:xfrm>
            <a:off x="7210081" y="5426490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26" name="Oval 86"/>
          <p:cNvSpPr>
            <a:spLocks noChangeArrowheads="1"/>
          </p:cNvSpPr>
          <p:nvPr/>
        </p:nvSpPr>
        <p:spPr bwMode="auto">
          <a:xfrm>
            <a:off x="7050240" y="5426490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27" name="Oval 87"/>
          <p:cNvSpPr>
            <a:spLocks noChangeArrowheads="1"/>
          </p:cNvSpPr>
          <p:nvPr/>
        </p:nvSpPr>
        <p:spPr bwMode="auto">
          <a:xfrm>
            <a:off x="7133760" y="5551784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28" name="Oval 88"/>
          <p:cNvSpPr>
            <a:spLocks noChangeArrowheads="1"/>
          </p:cNvSpPr>
          <p:nvPr/>
        </p:nvSpPr>
        <p:spPr bwMode="auto">
          <a:xfrm>
            <a:off x="7981921" y="4972843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29" name="Oval 89"/>
          <p:cNvSpPr>
            <a:spLocks noChangeArrowheads="1"/>
          </p:cNvSpPr>
          <p:nvPr/>
        </p:nvSpPr>
        <p:spPr bwMode="auto">
          <a:xfrm>
            <a:off x="8160481" y="5518659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30" name="Oval 90"/>
          <p:cNvSpPr>
            <a:spLocks noChangeArrowheads="1"/>
          </p:cNvSpPr>
          <p:nvPr/>
        </p:nvSpPr>
        <p:spPr bwMode="auto">
          <a:xfrm>
            <a:off x="7293601" y="5560425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31" name="Oval 91"/>
          <p:cNvSpPr>
            <a:spLocks noChangeArrowheads="1"/>
          </p:cNvSpPr>
          <p:nvPr/>
        </p:nvSpPr>
        <p:spPr bwMode="auto">
          <a:xfrm>
            <a:off x="7873920" y="5927662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32" name="Oval 92"/>
          <p:cNvSpPr>
            <a:spLocks noChangeArrowheads="1"/>
          </p:cNvSpPr>
          <p:nvPr/>
        </p:nvSpPr>
        <p:spPr bwMode="auto">
          <a:xfrm>
            <a:off x="7286400" y="5959346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33" name="Oval 93"/>
          <p:cNvSpPr>
            <a:spLocks noChangeArrowheads="1"/>
          </p:cNvSpPr>
          <p:nvPr/>
        </p:nvSpPr>
        <p:spPr bwMode="auto">
          <a:xfrm>
            <a:off x="7922880" y="4808666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34" name="Oval 94"/>
          <p:cNvSpPr>
            <a:spLocks noChangeArrowheads="1"/>
          </p:cNvSpPr>
          <p:nvPr/>
        </p:nvSpPr>
        <p:spPr bwMode="auto">
          <a:xfrm>
            <a:off x="7048801" y="5707320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35" name="Oval 95"/>
          <p:cNvSpPr>
            <a:spLocks noChangeArrowheads="1"/>
          </p:cNvSpPr>
          <p:nvPr/>
        </p:nvSpPr>
        <p:spPr bwMode="auto">
          <a:xfrm>
            <a:off x="7155361" y="5861415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36" name="Oval 96"/>
          <p:cNvSpPr>
            <a:spLocks noChangeArrowheads="1"/>
          </p:cNvSpPr>
          <p:nvPr/>
        </p:nvSpPr>
        <p:spPr bwMode="auto">
          <a:xfrm>
            <a:off x="7269120" y="5044851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37" name="Oval 97"/>
          <p:cNvSpPr>
            <a:spLocks noChangeArrowheads="1"/>
          </p:cNvSpPr>
          <p:nvPr/>
        </p:nvSpPr>
        <p:spPr bwMode="auto">
          <a:xfrm>
            <a:off x="8192161" y="5126938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38" name="Oval 98"/>
          <p:cNvSpPr>
            <a:spLocks noChangeArrowheads="1"/>
          </p:cNvSpPr>
          <p:nvPr/>
        </p:nvSpPr>
        <p:spPr bwMode="auto">
          <a:xfrm>
            <a:off x="6966720" y="5870056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39" name="Oval 99"/>
          <p:cNvSpPr>
            <a:spLocks noChangeArrowheads="1"/>
          </p:cNvSpPr>
          <p:nvPr/>
        </p:nvSpPr>
        <p:spPr bwMode="auto">
          <a:xfrm>
            <a:off x="8265600" y="5429370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0" name="Oval 100"/>
          <p:cNvSpPr>
            <a:spLocks noChangeArrowheads="1"/>
          </p:cNvSpPr>
          <p:nvPr/>
        </p:nvSpPr>
        <p:spPr bwMode="auto">
          <a:xfrm>
            <a:off x="7538401" y="5861415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1" name="Oval 101"/>
          <p:cNvSpPr>
            <a:spLocks noChangeArrowheads="1"/>
          </p:cNvSpPr>
          <p:nvPr/>
        </p:nvSpPr>
        <p:spPr bwMode="auto">
          <a:xfrm>
            <a:off x="7482240" y="4946920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2" name="Oval 102"/>
          <p:cNvSpPr>
            <a:spLocks noChangeArrowheads="1"/>
          </p:cNvSpPr>
          <p:nvPr/>
        </p:nvSpPr>
        <p:spPr bwMode="auto">
          <a:xfrm>
            <a:off x="7354081" y="5682837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3" name="Oval 103"/>
          <p:cNvSpPr>
            <a:spLocks noChangeArrowheads="1"/>
          </p:cNvSpPr>
          <p:nvPr/>
        </p:nvSpPr>
        <p:spPr bwMode="auto">
          <a:xfrm>
            <a:off x="7467840" y="5682837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4" name="Oval 104"/>
          <p:cNvSpPr>
            <a:spLocks noChangeArrowheads="1"/>
          </p:cNvSpPr>
          <p:nvPr/>
        </p:nvSpPr>
        <p:spPr bwMode="auto">
          <a:xfrm>
            <a:off x="7551360" y="5384726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5" name="Oval 105"/>
          <p:cNvSpPr>
            <a:spLocks noChangeArrowheads="1"/>
          </p:cNvSpPr>
          <p:nvPr/>
        </p:nvSpPr>
        <p:spPr bwMode="auto">
          <a:xfrm>
            <a:off x="7611840" y="5713081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6" name="Oval 106"/>
          <p:cNvSpPr>
            <a:spLocks noChangeArrowheads="1"/>
          </p:cNvSpPr>
          <p:nvPr/>
        </p:nvSpPr>
        <p:spPr bwMode="auto">
          <a:xfrm>
            <a:off x="7843681" y="5718841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7" name="Oval 107"/>
          <p:cNvSpPr>
            <a:spLocks noChangeArrowheads="1"/>
          </p:cNvSpPr>
          <p:nvPr/>
        </p:nvSpPr>
        <p:spPr bwMode="auto">
          <a:xfrm>
            <a:off x="7701120" y="5498497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8" name="Oval 108"/>
          <p:cNvSpPr>
            <a:spLocks noChangeArrowheads="1"/>
          </p:cNvSpPr>
          <p:nvPr/>
        </p:nvSpPr>
        <p:spPr bwMode="auto">
          <a:xfrm>
            <a:off x="7371361" y="5396248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9" name="Oval 109"/>
          <p:cNvSpPr>
            <a:spLocks noChangeArrowheads="1"/>
          </p:cNvSpPr>
          <p:nvPr/>
        </p:nvSpPr>
        <p:spPr bwMode="auto">
          <a:xfrm>
            <a:off x="7932961" y="5282475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50" name="Oval 110"/>
          <p:cNvSpPr>
            <a:spLocks noChangeArrowheads="1"/>
          </p:cNvSpPr>
          <p:nvPr/>
        </p:nvSpPr>
        <p:spPr bwMode="auto">
          <a:xfrm>
            <a:off x="7688161" y="5354482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51" name="Oval 111"/>
          <p:cNvSpPr>
            <a:spLocks noChangeArrowheads="1"/>
          </p:cNvSpPr>
          <p:nvPr/>
        </p:nvSpPr>
        <p:spPr bwMode="auto">
          <a:xfrm>
            <a:off x="8010721" y="5521540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52" name="Oval 112"/>
          <p:cNvSpPr>
            <a:spLocks noChangeArrowheads="1"/>
          </p:cNvSpPr>
          <p:nvPr/>
        </p:nvSpPr>
        <p:spPr bwMode="auto">
          <a:xfrm>
            <a:off x="8130240" y="5229190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53" name="Oval 113"/>
          <p:cNvSpPr>
            <a:spLocks noChangeArrowheads="1"/>
          </p:cNvSpPr>
          <p:nvPr/>
        </p:nvSpPr>
        <p:spPr bwMode="auto">
          <a:xfrm>
            <a:off x="7807680" y="5265193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54" name="Oval 114"/>
          <p:cNvSpPr>
            <a:spLocks noChangeArrowheads="1"/>
          </p:cNvSpPr>
          <p:nvPr/>
        </p:nvSpPr>
        <p:spPr bwMode="auto">
          <a:xfrm>
            <a:off x="7915681" y="5121178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55" name="Oval 115"/>
          <p:cNvSpPr>
            <a:spLocks noChangeArrowheads="1"/>
          </p:cNvSpPr>
          <p:nvPr/>
        </p:nvSpPr>
        <p:spPr bwMode="auto">
          <a:xfrm>
            <a:off x="8046720" y="5109656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56" name="Oval 116"/>
          <p:cNvSpPr>
            <a:spLocks noChangeArrowheads="1"/>
          </p:cNvSpPr>
          <p:nvPr/>
        </p:nvSpPr>
        <p:spPr bwMode="auto">
          <a:xfrm>
            <a:off x="7801920" y="4965641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57" name="Oval 117"/>
          <p:cNvSpPr>
            <a:spLocks noChangeArrowheads="1"/>
          </p:cNvSpPr>
          <p:nvPr/>
        </p:nvSpPr>
        <p:spPr bwMode="auto">
          <a:xfrm>
            <a:off x="7515361" y="4804344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58" name="Oval 118"/>
          <p:cNvSpPr>
            <a:spLocks noChangeArrowheads="1"/>
          </p:cNvSpPr>
          <p:nvPr/>
        </p:nvSpPr>
        <p:spPr bwMode="auto">
          <a:xfrm>
            <a:off x="7777441" y="4840349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59" name="Oval 119"/>
          <p:cNvSpPr>
            <a:spLocks noChangeArrowheads="1"/>
          </p:cNvSpPr>
          <p:nvPr/>
        </p:nvSpPr>
        <p:spPr bwMode="auto">
          <a:xfrm>
            <a:off x="7611840" y="5020367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60" name="Oval 120"/>
          <p:cNvSpPr>
            <a:spLocks noChangeArrowheads="1"/>
          </p:cNvSpPr>
          <p:nvPr/>
        </p:nvSpPr>
        <p:spPr bwMode="auto">
          <a:xfrm>
            <a:off x="7336801" y="5145661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61" name="Oval 121"/>
          <p:cNvSpPr>
            <a:spLocks noChangeArrowheads="1"/>
          </p:cNvSpPr>
          <p:nvPr/>
        </p:nvSpPr>
        <p:spPr bwMode="auto">
          <a:xfrm>
            <a:off x="7426081" y="5253672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62" name="Oval 122"/>
          <p:cNvSpPr>
            <a:spLocks noChangeArrowheads="1"/>
          </p:cNvSpPr>
          <p:nvPr/>
        </p:nvSpPr>
        <p:spPr bwMode="auto">
          <a:xfrm>
            <a:off x="7485120" y="5115417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63" name="Oval 123"/>
          <p:cNvSpPr>
            <a:spLocks noChangeArrowheads="1"/>
          </p:cNvSpPr>
          <p:nvPr/>
        </p:nvSpPr>
        <p:spPr bwMode="auto">
          <a:xfrm>
            <a:off x="8052480" y="5324240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64" name="Oval 124"/>
          <p:cNvSpPr>
            <a:spLocks noChangeArrowheads="1"/>
          </p:cNvSpPr>
          <p:nvPr/>
        </p:nvSpPr>
        <p:spPr bwMode="auto">
          <a:xfrm>
            <a:off x="7729920" y="5641073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65" name="Oval 125"/>
          <p:cNvSpPr>
            <a:spLocks noChangeArrowheads="1"/>
          </p:cNvSpPr>
          <p:nvPr/>
        </p:nvSpPr>
        <p:spPr bwMode="auto">
          <a:xfrm>
            <a:off x="7581601" y="5240711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66" name="Oval 126"/>
          <p:cNvSpPr>
            <a:spLocks noChangeArrowheads="1"/>
          </p:cNvSpPr>
          <p:nvPr/>
        </p:nvSpPr>
        <p:spPr bwMode="auto">
          <a:xfrm>
            <a:off x="7855201" y="5468255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67" name="Oval 127"/>
          <p:cNvSpPr>
            <a:spLocks noChangeArrowheads="1"/>
          </p:cNvSpPr>
          <p:nvPr/>
        </p:nvSpPr>
        <p:spPr bwMode="auto">
          <a:xfrm>
            <a:off x="7748641" y="5862857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68" name="Oval 128"/>
          <p:cNvSpPr>
            <a:spLocks noChangeArrowheads="1"/>
          </p:cNvSpPr>
          <p:nvPr/>
        </p:nvSpPr>
        <p:spPr bwMode="auto">
          <a:xfrm>
            <a:off x="7407360" y="5821091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69" name="Oval 129"/>
          <p:cNvSpPr>
            <a:spLocks noChangeArrowheads="1"/>
          </p:cNvSpPr>
          <p:nvPr/>
        </p:nvSpPr>
        <p:spPr bwMode="auto">
          <a:xfrm>
            <a:off x="7181281" y="5671315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70" name="Oval 130"/>
          <p:cNvSpPr>
            <a:spLocks noChangeArrowheads="1"/>
          </p:cNvSpPr>
          <p:nvPr/>
        </p:nvSpPr>
        <p:spPr bwMode="auto">
          <a:xfrm>
            <a:off x="7259041" y="5802370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71" name="Oval 131"/>
          <p:cNvSpPr>
            <a:spLocks noChangeArrowheads="1"/>
          </p:cNvSpPr>
          <p:nvPr/>
        </p:nvSpPr>
        <p:spPr bwMode="auto">
          <a:xfrm>
            <a:off x="7431841" y="5946385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72" name="Text Box 132"/>
          <p:cNvSpPr txBox="1">
            <a:spLocks noChangeArrowheads="1"/>
          </p:cNvSpPr>
          <p:nvPr/>
        </p:nvSpPr>
        <p:spPr bwMode="auto">
          <a:xfrm>
            <a:off x="6459840" y="6297782"/>
            <a:ext cx="220896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[Beal &amp; </a:t>
            </a:r>
            <a:r>
              <a:rPr lang="en-US" dirty="0" err="1">
                <a:solidFill>
                  <a:srgbClr val="000000"/>
                </a:solidFill>
                <a:ea typeface="MS Gothic" charset="0"/>
                <a:cs typeface="MS Gothic" charset="0"/>
              </a:rPr>
              <a:t>Bachrach</a:t>
            </a: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, '06]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Heterogeneous Computing Materials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96900"/>
          </a:xfrm>
        </p:spPr>
        <p:txBody>
          <a:bodyPr/>
          <a:lstStyle/>
          <a:p>
            <a:pPr>
              <a:buNone/>
            </a:pPr>
            <a:r>
              <a:rPr lang="en-US"/>
              <a:t>Functional “streams” integrate different time scales</a:t>
            </a:r>
          </a:p>
        </p:txBody>
      </p:sp>
      <p:pic>
        <p:nvPicPr>
          <p:cNvPr id="4" name="Picture 3" descr="diffraction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2616200"/>
            <a:ext cx="4323060" cy="3390900"/>
          </a:xfrm>
          <a:prstGeom prst="rect">
            <a:avLst/>
          </a:prstGeom>
        </p:spPr>
      </p:pic>
      <p:pic>
        <p:nvPicPr>
          <p:cNvPr id="5" name="Picture 4" descr="diffraction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0560" y="2616200"/>
            <a:ext cx="4323059" cy="339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From Monolithic to Spatial Computing</a:t>
            </a:r>
          </a:p>
          <a:p>
            <a:r>
              <a:rPr lang="en-US"/>
              <a:t>Amorphous Medium &amp; Field Calculus</a:t>
            </a:r>
          </a:p>
          <a:p>
            <a:r>
              <a:rPr lang="en-US" b="1"/>
              <a:t>Biological / Hybrid Computational Substrate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Vision: Precision Crop Management</a:t>
            </a:r>
          </a:p>
        </p:txBody>
      </p:sp>
      <p:pic>
        <p:nvPicPr>
          <p:cNvPr id="4" name="Picture 3" descr="Iowa_Cornfield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166" y="1206499"/>
            <a:ext cx="7001934" cy="525145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225800" y="3683000"/>
            <a:ext cx="635000" cy="266700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flipV="1">
            <a:off x="6553200" y="2832100"/>
            <a:ext cx="304800" cy="128016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flipV="1">
            <a:off x="7785100" y="4445000"/>
            <a:ext cx="304800" cy="128016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flipV="1">
            <a:off x="5054600" y="2704084"/>
            <a:ext cx="304800" cy="128016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flipV="1">
            <a:off x="2616200" y="5562600"/>
            <a:ext cx="304800" cy="128016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flipV="1">
            <a:off x="6400800" y="5434584"/>
            <a:ext cx="304800" cy="128016"/>
          </a:xfrm>
          <a:prstGeom prst="ellipse">
            <a:avLst/>
          </a:prstGeom>
          <a:solidFill>
            <a:srgbClr val="FFFF00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flipV="1">
            <a:off x="2019300" y="2563368"/>
            <a:ext cx="304800" cy="128016"/>
          </a:xfrm>
          <a:prstGeom prst="ellipse">
            <a:avLst/>
          </a:prstGeom>
          <a:solidFill>
            <a:srgbClr val="FFFF00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flipV="1">
            <a:off x="5842000" y="4989576"/>
            <a:ext cx="304800" cy="128016"/>
          </a:xfrm>
          <a:prstGeom prst="ellipse">
            <a:avLst/>
          </a:prstGeom>
          <a:solidFill>
            <a:srgbClr val="FFFF00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flipV="1">
            <a:off x="7480300" y="5715000"/>
            <a:ext cx="304800" cy="128016"/>
          </a:xfrm>
          <a:prstGeom prst="ellipse">
            <a:avLst/>
          </a:prstGeom>
          <a:solidFill>
            <a:srgbClr val="FFFF00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flipV="1">
            <a:off x="6781800" y="5053584"/>
            <a:ext cx="304800" cy="128016"/>
          </a:xfrm>
          <a:prstGeom prst="ellipse">
            <a:avLst/>
          </a:prstGeom>
          <a:solidFill>
            <a:srgbClr val="FFFF00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quadcop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700" y="5118218"/>
            <a:ext cx="927100" cy="38938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451100" y="4633400"/>
            <a:ext cx="59463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/>
                <a:cs typeface="Arial"/>
              </a:rPr>
              <a:t>!!!</a:t>
            </a:r>
          </a:p>
        </p:txBody>
      </p:sp>
      <p:sp>
        <p:nvSpPr>
          <p:cNvPr id="23" name="Freeform 22"/>
          <p:cNvSpPr/>
          <p:nvPr/>
        </p:nvSpPr>
        <p:spPr>
          <a:xfrm>
            <a:off x="5499100" y="3810000"/>
            <a:ext cx="1435100" cy="190500"/>
          </a:xfrm>
          <a:custGeom>
            <a:avLst/>
            <a:gdLst>
              <a:gd name="connsiteX0" fmla="*/ 0 w 1435100"/>
              <a:gd name="connsiteY0" fmla="*/ 190500 h 190500"/>
              <a:gd name="connsiteX1" fmla="*/ 203200 w 1435100"/>
              <a:gd name="connsiteY1" fmla="*/ 25400 h 190500"/>
              <a:gd name="connsiteX2" fmla="*/ 901700 w 1435100"/>
              <a:gd name="connsiteY2" fmla="*/ 177800 h 190500"/>
              <a:gd name="connsiteX3" fmla="*/ 1435100 w 1435100"/>
              <a:gd name="connsiteY3" fmla="*/ 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5100" h="190500">
                <a:moveTo>
                  <a:pt x="0" y="190500"/>
                </a:moveTo>
                <a:cubicBezTo>
                  <a:pt x="26458" y="109008"/>
                  <a:pt x="52917" y="27517"/>
                  <a:pt x="203200" y="25400"/>
                </a:cubicBezTo>
                <a:cubicBezTo>
                  <a:pt x="353483" y="23283"/>
                  <a:pt x="696383" y="182033"/>
                  <a:pt x="901700" y="177800"/>
                </a:cubicBezTo>
                <a:cubicBezTo>
                  <a:pt x="1107017" y="173567"/>
                  <a:pt x="1435100" y="0"/>
                  <a:pt x="1435100" y="0"/>
                </a:cubicBezTo>
              </a:path>
            </a:pathLst>
          </a:cu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quadcop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850" y="3860927"/>
            <a:ext cx="927100" cy="389382"/>
          </a:xfrm>
          <a:prstGeom prst="rect">
            <a:avLst/>
          </a:prstGeom>
        </p:spPr>
      </p:pic>
      <p:sp>
        <p:nvSpPr>
          <p:cNvPr id="27" name="Freeform 26"/>
          <p:cNvSpPr/>
          <p:nvPr/>
        </p:nvSpPr>
        <p:spPr>
          <a:xfrm rot="13946794">
            <a:off x="4300976" y="5439502"/>
            <a:ext cx="1075447" cy="467006"/>
          </a:xfrm>
          <a:custGeom>
            <a:avLst/>
            <a:gdLst>
              <a:gd name="connsiteX0" fmla="*/ 0 w 1435100"/>
              <a:gd name="connsiteY0" fmla="*/ 190500 h 190500"/>
              <a:gd name="connsiteX1" fmla="*/ 203200 w 1435100"/>
              <a:gd name="connsiteY1" fmla="*/ 25400 h 190500"/>
              <a:gd name="connsiteX2" fmla="*/ 901700 w 1435100"/>
              <a:gd name="connsiteY2" fmla="*/ 177800 h 190500"/>
              <a:gd name="connsiteX3" fmla="*/ 1435100 w 1435100"/>
              <a:gd name="connsiteY3" fmla="*/ 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5100" h="190500">
                <a:moveTo>
                  <a:pt x="0" y="190500"/>
                </a:moveTo>
                <a:cubicBezTo>
                  <a:pt x="26458" y="109008"/>
                  <a:pt x="52917" y="27517"/>
                  <a:pt x="203200" y="25400"/>
                </a:cubicBezTo>
                <a:cubicBezTo>
                  <a:pt x="353483" y="23283"/>
                  <a:pt x="696383" y="182033"/>
                  <a:pt x="901700" y="177800"/>
                </a:cubicBezTo>
                <a:cubicBezTo>
                  <a:pt x="1107017" y="173567"/>
                  <a:pt x="1435100" y="0"/>
                  <a:pt x="1435100" y="0"/>
                </a:cubicBezTo>
              </a:path>
            </a:pathLst>
          </a:cu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quadcop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900" y="5715000"/>
            <a:ext cx="927100" cy="389382"/>
          </a:xfrm>
          <a:prstGeom prst="rect">
            <a:avLst/>
          </a:prstGeom>
        </p:spPr>
      </p:pic>
      <p:sp>
        <p:nvSpPr>
          <p:cNvPr id="28" name="Isosceles Triangle 27"/>
          <p:cNvSpPr/>
          <p:nvPr/>
        </p:nvSpPr>
        <p:spPr>
          <a:xfrm>
            <a:off x="3238500" y="3158157"/>
            <a:ext cx="596900" cy="514568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UAV-Arcturus_T-20_alph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3835" y="2730500"/>
            <a:ext cx="1275978" cy="6080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Application: Protective Biofilms</a:t>
            </a:r>
          </a:p>
        </p:txBody>
      </p:sp>
      <p:pic>
        <p:nvPicPr>
          <p:cNvPr id="5" name="Picture 4" descr="cargo-ship-distorted.png"/>
          <p:cNvPicPr>
            <a:picLocks noChangeAspect="1"/>
          </p:cNvPicPr>
          <p:nvPr/>
        </p:nvPicPr>
        <p:blipFill>
          <a:blip r:embed="rId2"/>
          <a:srcRect t="12722"/>
          <a:stretch>
            <a:fillRect/>
          </a:stretch>
        </p:blipFill>
        <p:spPr>
          <a:xfrm>
            <a:off x="2537611" y="1187349"/>
            <a:ext cx="6606389" cy="4079334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2785533" y="3581400"/>
            <a:ext cx="5740400" cy="1528233"/>
          </a:xfrm>
          <a:custGeom>
            <a:avLst/>
            <a:gdLst>
              <a:gd name="connsiteX0" fmla="*/ 776111 w 7327900"/>
              <a:gd name="connsiteY0" fmla="*/ 0 h 1629833"/>
              <a:gd name="connsiteX1" fmla="*/ 936978 w 7327900"/>
              <a:gd name="connsiteY1" fmla="*/ 287867 h 1629833"/>
              <a:gd name="connsiteX2" fmla="*/ 6397978 w 7327900"/>
              <a:gd name="connsiteY2" fmla="*/ 1524000 h 1629833"/>
              <a:gd name="connsiteX3" fmla="*/ 6516511 w 7327900"/>
              <a:gd name="connsiteY3" fmla="*/ 922867 h 1629833"/>
              <a:gd name="connsiteX0" fmla="*/ 776111 w 7327900"/>
              <a:gd name="connsiteY0" fmla="*/ 0 h 1629833"/>
              <a:gd name="connsiteX1" fmla="*/ 936978 w 7327900"/>
              <a:gd name="connsiteY1" fmla="*/ 287867 h 1629833"/>
              <a:gd name="connsiteX2" fmla="*/ 6397978 w 7327900"/>
              <a:gd name="connsiteY2" fmla="*/ 1524000 h 1629833"/>
              <a:gd name="connsiteX3" fmla="*/ 6516511 w 7327900"/>
              <a:gd name="connsiteY3" fmla="*/ 922867 h 1629833"/>
              <a:gd name="connsiteX4" fmla="*/ 776111 w 7327900"/>
              <a:gd name="connsiteY4" fmla="*/ 0 h 1629833"/>
              <a:gd name="connsiteX0" fmla="*/ 776111 w 7327900"/>
              <a:gd name="connsiteY0" fmla="*/ 0 h 1629833"/>
              <a:gd name="connsiteX1" fmla="*/ 936978 w 7327900"/>
              <a:gd name="connsiteY1" fmla="*/ 287867 h 1629833"/>
              <a:gd name="connsiteX2" fmla="*/ 6397978 w 7327900"/>
              <a:gd name="connsiteY2" fmla="*/ 1524000 h 1629833"/>
              <a:gd name="connsiteX3" fmla="*/ 6516511 w 7327900"/>
              <a:gd name="connsiteY3" fmla="*/ 922867 h 1629833"/>
              <a:gd name="connsiteX4" fmla="*/ 776111 w 7327900"/>
              <a:gd name="connsiteY4" fmla="*/ 0 h 1629833"/>
              <a:gd name="connsiteX0" fmla="*/ 776111 w 7327900"/>
              <a:gd name="connsiteY0" fmla="*/ 0 h 1629833"/>
              <a:gd name="connsiteX1" fmla="*/ 936978 w 7327900"/>
              <a:gd name="connsiteY1" fmla="*/ 287867 h 1629833"/>
              <a:gd name="connsiteX2" fmla="*/ 6397978 w 7327900"/>
              <a:gd name="connsiteY2" fmla="*/ 1524000 h 1629833"/>
              <a:gd name="connsiteX3" fmla="*/ 6516511 w 7327900"/>
              <a:gd name="connsiteY3" fmla="*/ 922867 h 1629833"/>
              <a:gd name="connsiteX4" fmla="*/ 776111 w 7327900"/>
              <a:gd name="connsiteY4" fmla="*/ 0 h 1629833"/>
              <a:gd name="connsiteX0" fmla="*/ 776111 w 7327900"/>
              <a:gd name="connsiteY0" fmla="*/ 0 h 1629833"/>
              <a:gd name="connsiteX1" fmla="*/ 936978 w 7327900"/>
              <a:gd name="connsiteY1" fmla="*/ 287867 h 1629833"/>
              <a:gd name="connsiteX2" fmla="*/ 6397978 w 7327900"/>
              <a:gd name="connsiteY2" fmla="*/ 1524000 h 1629833"/>
              <a:gd name="connsiteX3" fmla="*/ 6516511 w 7327900"/>
              <a:gd name="connsiteY3" fmla="*/ 922867 h 1629833"/>
              <a:gd name="connsiteX4" fmla="*/ 776111 w 7327900"/>
              <a:gd name="connsiteY4" fmla="*/ 0 h 1629833"/>
              <a:gd name="connsiteX0" fmla="*/ 776111 w 7073900"/>
              <a:gd name="connsiteY0" fmla="*/ 0 h 1765300"/>
              <a:gd name="connsiteX1" fmla="*/ 936978 w 7073900"/>
              <a:gd name="connsiteY1" fmla="*/ 287867 h 1765300"/>
              <a:gd name="connsiteX2" fmla="*/ 6397978 w 7073900"/>
              <a:gd name="connsiteY2" fmla="*/ 1524000 h 1765300"/>
              <a:gd name="connsiteX3" fmla="*/ 6516511 w 7073900"/>
              <a:gd name="connsiteY3" fmla="*/ 922867 h 1765300"/>
              <a:gd name="connsiteX4" fmla="*/ 776111 w 7073900"/>
              <a:gd name="connsiteY4" fmla="*/ 0 h 1765300"/>
              <a:gd name="connsiteX0" fmla="*/ 776111 w 6516511"/>
              <a:gd name="connsiteY0" fmla="*/ 0 h 1528233"/>
              <a:gd name="connsiteX1" fmla="*/ 936978 w 6516511"/>
              <a:gd name="connsiteY1" fmla="*/ 287867 h 1528233"/>
              <a:gd name="connsiteX2" fmla="*/ 6397978 w 6516511"/>
              <a:gd name="connsiteY2" fmla="*/ 1524000 h 1528233"/>
              <a:gd name="connsiteX3" fmla="*/ 6516511 w 6516511"/>
              <a:gd name="connsiteY3" fmla="*/ 922867 h 1528233"/>
              <a:gd name="connsiteX4" fmla="*/ 776111 w 6516511"/>
              <a:gd name="connsiteY4" fmla="*/ 0 h 1528233"/>
              <a:gd name="connsiteX0" fmla="*/ 776111 w 6516511"/>
              <a:gd name="connsiteY0" fmla="*/ 0 h 1528233"/>
              <a:gd name="connsiteX1" fmla="*/ 936978 w 6516511"/>
              <a:gd name="connsiteY1" fmla="*/ 287867 h 1528233"/>
              <a:gd name="connsiteX2" fmla="*/ 6397978 w 6516511"/>
              <a:gd name="connsiteY2" fmla="*/ 1524000 h 1528233"/>
              <a:gd name="connsiteX3" fmla="*/ 6516511 w 6516511"/>
              <a:gd name="connsiteY3" fmla="*/ 922867 h 1528233"/>
              <a:gd name="connsiteX4" fmla="*/ 776111 w 6516511"/>
              <a:gd name="connsiteY4" fmla="*/ 0 h 1528233"/>
              <a:gd name="connsiteX0" fmla="*/ 388056 w 6128456"/>
              <a:gd name="connsiteY0" fmla="*/ 0 h 1528233"/>
              <a:gd name="connsiteX1" fmla="*/ 548923 w 6128456"/>
              <a:gd name="connsiteY1" fmla="*/ 287867 h 1528233"/>
              <a:gd name="connsiteX2" fmla="*/ 6009923 w 6128456"/>
              <a:gd name="connsiteY2" fmla="*/ 1524000 h 1528233"/>
              <a:gd name="connsiteX3" fmla="*/ 6128456 w 6128456"/>
              <a:gd name="connsiteY3" fmla="*/ 922867 h 1528233"/>
              <a:gd name="connsiteX4" fmla="*/ 388056 w 6128456"/>
              <a:gd name="connsiteY4" fmla="*/ 0 h 1528233"/>
              <a:gd name="connsiteX0" fmla="*/ 0 w 5740400"/>
              <a:gd name="connsiteY0" fmla="*/ 0 h 1528233"/>
              <a:gd name="connsiteX1" fmla="*/ 160867 w 5740400"/>
              <a:gd name="connsiteY1" fmla="*/ 287867 h 1528233"/>
              <a:gd name="connsiteX2" fmla="*/ 5621867 w 5740400"/>
              <a:gd name="connsiteY2" fmla="*/ 1524000 h 1528233"/>
              <a:gd name="connsiteX3" fmla="*/ 5740400 w 5740400"/>
              <a:gd name="connsiteY3" fmla="*/ 922867 h 1528233"/>
              <a:gd name="connsiteX4" fmla="*/ 0 w 5740400"/>
              <a:gd name="connsiteY4" fmla="*/ 0 h 1528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40400" h="1528233">
                <a:moveTo>
                  <a:pt x="0" y="0"/>
                </a:moveTo>
                <a:cubicBezTo>
                  <a:pt x="77611" y="126999"/>
                  <a:pt x="155222" y="245533"/>
                  <a:pt x="160867" y="287867"/>
                </a:cubicBezTo>
                <a:cubicBezTo>
                  <a:pt x="1097845" y="541867"/>
                  <a:pt x="4691945" y="1418167"/>
                  <a:pt x="5621867" y="1524000"/>
                </a:cubicBezTo>
                <a:cubicBezTo>
                  <a:pt x="5586589" y="1528233"/>
                  <a:pt x="5739693" y="1242483"/>
                  <a:pt x="5740400" y="922867"/>
                </a:cubicBez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75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10800000" flipV="1">
            <a:off x="1710268" y="3801533"/>
            <a:ext cx="1464733" cy="508000"/>
          </a:xfrm>
          <a:prstGeom prst="line">
            <a:avLst/>
          </a:prstGeom>
          <a:ln w="12700" cmpd="sng">
            <a:solidFill>
              <a:schemeClr val="tx2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2408767" y="4491567"/>
            <a:ext cx="1447800" cy="84667"/>
          </a:xfrm>
          <a:prstGeom prst="line">
            <a:avLst/>
          </a:prstGeom>
          <a:ln w="12700" cmpd="sng">
            <a:solidFill>
              <a:schemeClr val="tx2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1075262" y="4241794"/>
            <a:ext cx="2015065" cy="2015065"/>
          </a:xfrm>
          <a:prstGeom prst="ellipse">
            <a:avLst/>
          </a:prstGeom>
          <a:solidFill>
            <a:schemeClr val="accent5"/>
          </a:solidFill>
          <a:ln w="3810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hord 9"/>
          <p:cNvSpPr/>
          <p:nvPr/>
        </p:nvSpPr>
        <p:spPr>
          <a:xfrm flipH="1">
            <a:off x="1032934" y="4250266"/>
            <a:ext cx="2082800" cy="2023533"/>
          </a:xfrm>
          <a:prstGeom prst="chord">
            <a:avLst>
              <a:gd name="adj1" fmla="val 5215053"/>
              <a:gd name="adj2" fmla="val 18496399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hord 10"/>
          <p:cNvSpPr/>
          <p:nvPr/>
        </p:nvSpPr>
        <p:spPr>
          <a:xfrm flipH="1">
            <a:off x="1015999" y="4250266"/>
            <a:ext cx="2082800" cy="2023533"/>
          </a:xfrm>
          <a:prstGeom prst="chord">
            <a:avLst>
              <a:gd name="adj1" fmla="val 6379209"/>
              <a:gd name="adj2" fmla="val 17349282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hord 12"/>
          <p:cNvSpPr/>
          <p:nvPr/>
        </p:nvSpPr>
        <p:spPr>
          <a:xfrm flipH="1">
            <a:off x="1007532" y="4231943"/>
            <a:ext cx="2082800" cy="2033390"/>
          </a:xfrm>
          <a:prstGeom prst="chord">
            <a:avLst>
              <a:gd name="adj1" fmla="val 8014436"/>
              <a:gd name="adj2" fmla="val 15790459"/>
            </a:avLst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667934" y="5283200"/>
            <a:ext cx="101600" cy="812800"/>
          </a:xfrm>
          <a:custGeom>
            <a:avLst/>
            <a:gdLst>
              <a:gd name="connsiteX0" fmla="*/ 149577 w 149577"/>
              <a:gd name="connsiteY0" fmla="*/ 0 h 1117600"/>
              <a:gd name="connsiteX1" fmla="*/ 5644 w 149577"/>
              <a:gd name="connsiteY1" fmla="*/ 228600 h 1117600"/>
              <a:gd name="connsiteX2" fmla="*/ 115710 w 149577"/>
              <a:gd name="connsiteY2" fmla="*/ 558800 h 1117600"/>
              <a:gd name="connsiteX3" fmla="*/ 81844 w 149577"/>
              <a:gd name="connsiteY3" fmla="*/ 914400 h 1117600"/>
              <a:gd name="connsiteX4" fmla="*/ 141110 w 149577"/>
              <a:gd name="connsiteY4" fmla="*/ 1117600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577" h="1117600">
                <a:moveTo>
                  <a:pt x="149577" y="0"/>
                </a:moveTo>
                <a:cubicBezTo>
                  <a:pt x="80432" y="67733"/>
                  <a:pt x="11288" y="135467"/>
                  <a:pt x="5644" y="228600"/>
                </a:cubicBezTo>
                <a:cubicBezTo>
                  <a:pt x="0" y="321733"/>
                  <a:pt x="103010" y="444500"/>
                  <a:pt x="115710" y="558800"/>
                </a:cubicBezTo>
                <a:cubicBezTo>
                  <a:pt x="128410" y="673100"/>
                  <a:pt x="77611" y="821267"/>
                  <a:pt x="81844" y="914400"/>
                </a:cubicBezTo>
                <a:cubicBezTo>
                  <a:pt x="86077" y="1007533"/>
                  <a:pt x="113593" y="1062566"/>
                  <a:pt x="141110" y="1117600"/>
                </a:cubicBezTo>
              </a:path>
            </a:pathLst>
          </a:custGeom>
          <a:ln w="762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1426632" y="5084233"/>
            <a:ext cx="542571" cy="1020233"/>
          </a:xfrm>
          <a:custGeom>
            <a:avLst/>
            <a:gdLst>
              <a:gd name="connsiteX0" fmla="*/ 0 w 542571"/>
              <a:gd name="connsiteY0" fmla="*/ 0 h 1020233"/>
              <a:gd name="connsiteX1" fmla="*/ 465666 w 542571"/>
              <a:gd name="connsiteY1" fmla="*/ 279400 h 1020233"/>
              <a:gd name="connsiteX2" fmla="*/ 461433 w 542571"/>
              <a:gd name="connsiteY2" fmla="*/ 1020233 h 1020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2571" h="1020233">
                <a:moveTo>
                  <a:pt x="0" y="0"/>
                </a:moveTo>
                <a:cubicBezTo>
                  <a:pt x="194380" y="54680"/>
                  <a:pt x="388761" y="109361"/>
                  <a:pt x="465666" y="279400"/>
                </a:cubicBezTo>
                <a:cubicBezTo>
                  <a:pt x="542571" y="449439"/>
                  <a:pt x="461433" y="1020233"/>
                  <a:pt x="461433" y="1020233"/>
                </a:cubicBezTo>
              </a:path>
            </a:pathLst>
          </a:custGeom>
          <a:ln w="38100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4362656">
            <a:off x="2455333" y="4826000"/>
            <a:ext cx="5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Hull</a:t>
            </a:r>
            <a:endParaRPr lang="en-US" dirty="0"/>
          </a:p>
        </p:txBody>
      </p:sp>
      <p:sp>
        <p:nvSpPr>
          <p:cNvPr id="17" name="Freeform 16"/>
          <p:cNvSpPr/>
          <p:nvPr/>
        </p:nvSpPr>
        <p:spPr>
          <a:xfrm>
            <a:off x="2599267" y="5164667"/>
            <a:ext cx="508000" cy="300567"/>
          </a:xfrm>
          <a:custGeom>
            <a:avLst/>
            <a:gdLst>
              <a:gd name="connsiteX0" fmla="*/ 0 w 508000"/>
              <a:gd name="connsiteY0" fmla="*/ 262466 h 300567"/>
              <a:gd name="connsiteX1" fmla="*/ 177800 w 508000"/>
              <a:gd name="connsiteY1" fmla="*/ 279400 h 300567"/>
              <a:gd name="connsiteX2" fmla="*/ 245533 w 508000"/>
              <a:gd name="connsiteY2" fmla="*/ 135466 h 300567"/>
              <a:gd name="connsiteX3" fmla="*/ 406400 w 508000"/>
              <a:gd name="connsiteY3" fmla="*/ 135466 h 300567"/>
              <a:gd name="connsiteX4" fmla="*/ 508000 w 508000"/>
              <a:gd name="connsiteY4" fmla="*/ 0 h 300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0" h="300567">
                <a:moveTo>
                  <a:pt x="0" y="262466"/>
                </a:moveTo>
                <a:cubicBezTo>
                  <a:pt x="68439" y="281516"/>
                  <a:pt x="136878" y="300567"/>
                  <a:pt x="177800" y="279400"/>
                </a:cubicBezTo>
                <a:cubicBezTo>
                  <a:pt x="218722" y="258233"/>
                  <a:pt x="207433" y="159455"/>
                  <a:pt x="245533" y="135466"/>
                </a:cubicBezTo>
                <a:cubicBezTo>
                  <a:pt x="283633" y="111477"/>
                  <a:pt x="362655" y="158044"/>
                  <a:pt x="406400" y="135466"/>
                </a:cubicBezTo>
                <a:cubicBezTo>
                  <a:pt x="450145" y="112888"/>
                  <a:pt x="508000" y="0"/>
                  <a:pt x="508000" y="0"/>
                </a:cubicBezTo>
              </a:path>
            </a:pathLst>
          </a:cu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075268" y="4250267"/>
            <a:ext cx="2015065" cy="2015065"/>
          </a:xfrm>
          <a:prstGeom prst="ellipse">
            <a:avLst/>
          </a:prstGeom>
          <a:noFill/>
          <a:ln w="3810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rot="4236760">
            <a:off x="2413000" y="5384799"/>
            <a:ext cx="330200" cy="11006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41300" y="3258234"/>
            <a:ext cx="2111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Continuously grown</a:t>
            </a:r>
          </a:p>
          <a:p>
            <a:r>
              <a:rPr lang="en-US">
                <a:solidFill>
                  <a:schemeClr val="tx2"/>
                </a:solidFill>
              </a:rPr>
              <a:t>and shed outer layer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66527" y="5976033"/>
            <a:ext cx="2176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Embedded electronic</a:t>
            </a:r>
          </a:p>
          <a:p>
            <a:r>
              <a:rPr lang="en-US">
                <a:solidFill>
                  <a:schemeClr val="tx2"/>
                </a:solidFill>
              </a:rPr>
              <a:t>monitoring interface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98737" y="4612901"/>
            <a:ext cx="3102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Secure base layer tracks state, coordinates reactive emission of defensive chemicals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2007303" y="4574801"/>
            <a:ext cx="1329534" cy="301999"/>
          </a:xfrm>
          <a:prstGeom prst="line">
            <a:avLst/>
          </a:prstGeom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785533" y="5472731"/>
            <a:ext cx="1011767" cy="623269"/>
          </a:xfrm>
          <a:prstGeom prst="line">
            <a:avLst/>
          </a:prstGeom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6200000" flipV="1">
            <a:off x="999810" y="3980025"/>
            <a:ext cx="785918" cy="634997"/>
          </a:xfrm>
          <a:prstGeom prst="line">
            <a:avLst/>
          </a:prstGeom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>
          <a:xfrm>
            <a:off x="165100" y="274638"/>
            <a:ext cx="8229600" cy="682625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Synthetic Biology: Transcriptional Logic</a:t>
            </a:r>
          </a:p>
        </p:txBody>
      </p:sp>
      <p:pic>
        <p:nvPicPr>
          <p:cNvPr id="7577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675" y="1238250"/>
            <a:ext cx="8370888" cy="509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Virtex-7 2000T(1).jpg"/>
          <p:cNvPicPr>
            <a:picLocks noChangeAspect="1"/>
          </p:cNvPicPr>
          <p:nvPr/>
        </p:nvPicPr>
        <p:blipFill>
          <a:blip r:embed="rId2"/>
          <a:srcRect l="3770" t="3005" b="3005"/>
          <a:stretch>
            <a:fillRect/>
          </a:stretch>
        </p:blipFill>
        <p:spPr>
          <a:xfrm>
            <a:off x="190500" y="2231332"/>
            <a:ext cx="2132667" cy="13065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700" y="274638"/>
            <a:ext cx="8229600" cy="682625"/>
          </a:xfrm>
        </p:spPr>
        <p:txBody>
          <a:bodyPr/>
          <a:lstStyle/>
          <a:p>
            <a:r>
              <a:rPr lang="en-US" sz="3000" dirty="0"/>
              <a:t>Computing runs across physical space-time</a:t>
            </a:r>
          </a:p>
        </p:txBody>
      </p:sp>
      <p:sp>
        <p:nvSpPr>
          <p:cNvPr id="7" name="Right Arrow 6"/>
          <p:cNvSpPr/>
          <p:nvPr/>
        </p:nvSpPr>
        <p:spPr>
          <a:xfrm>
            <a:off x="3378200" y="3562257"/>
            <a:ext cx="749300" cy="1143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6007100" y="3536857"/>
            <a:ext cx="749300" cy="1143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circ_58_2000Dox_(c1+c4+c6+c7)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798" y="3379356"/>
            <a:ext cx="1779836" cy="13259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1300" y="1511277"/>
            <a:ext cx="3136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>
                <a:solidFill>
                  <a:srgbClr val="376092"/>
                </a:solidFill>
              </a:rPr>
              <a:t>Emerging Computational Substates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79590" y="4872713"/>
            <a:ext cx="2332107" cy="1155053"/>
            <a:chOff x="160147" y="1633255"/>
            <a:chExt cx="8879077" cy="4397657"/>
          </a:xfrm>
        </p:grpSpPr>
        <p:pic>
          <p:nvPicPr>
            <p:cNvPr id="15" name="Picture 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5924" y="1633255"/>
              <a:ext cx="8873300" cy="4393324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pic>
        <p:grpSp>
          <p:nvGrpSpPr>
            <p:cNvPr id="16" name="Group 5"/>
            <p:cNvGrpSpPr/>
            <p:nvPr/>
          </p:nvGrpSpPr>
          <p:grpSpPr>
            <a:xfrm>
              <a:off x="160147" y="2625435"/>
              <a:ext cx="8879068" cy="3405475"/>
              <a:chOff x="-276225" y="2389188"/>
              <a:chExt cx="9759950" cy="3743325"/>
            </a:xfrm>
          </p:grpSpPr>
          <p:sp>
            <p:nvSpPr>
              <p:cNvPr id="17" name="Freeform 2"/>
              <p:cNvSpPr>
                <a:spLocks noChangeArrowheads="1"/>
              </p:cNvSpPr>
              <p:nvPr/>
            </p:nvSpPr>
            <p:spPr bwMode="auto">
              <a:xfrm>
                <a:off x="3654425" y="3217863"/>
                <a:ext cx="433387" cy="800100"/>
              </a:xfrm>
              <a:custGeom>
                <a:avLst/>
                <a:gdLst/>
                <a:ahLst/>
                <a:cxnLst>
                  <a:cxn ang="0">
                    <a:pos x="0" y="1336"/>
                  </a:cxn>
                  <a:cxn ang="0">
                    <a:pos x="635" y="2222"/>
                  </a:cxn>
                  <a:cxn ang="0">
                    <a:pos x="1203" y="0"/>
                  </a:cxn>
                </a:cxnLst>
                <a:rect l="0" t="0" r="r" b="b"/>
                <a:pathLst>
                  <a:path w="1204" h="2223">
                    <a:moveTo>
                      <a:pt x="0" y="1336"/>
                    </a:moveTo>
                    <a:lnTo>
                      <a:pt x="635" y="2222"/>
                    </a:lnTo>
                    <a:lnTo>
                      <a:pt x="1203" y="0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3"/>
              <p:cNvSpPr>
                <a:spLocks noChangeArrowheads="1"/>
              </p:cNvSpPr>
              <p:nvPr/>
            </p:nvSpPr>
            <p:spPr bwMode="auto">
              <a:xfrm>
                <a:off x="3649662" y="3441700"/>
                <a:ext cx="466725" cy="585788"/>
              </a:xfrm>
              <a:custGeom>
                <a:avLst/>
                <a:gdLst/>
                <a:ahLst/>
                <a:cxnLst>
                  <a:cxn ang="0">
                    <a:pos x="1297" y="305"/>
                  </a:cxn>
                  <a:cxn ang="0">
                    <a:pos x="622" y="1627"/>
                  </a:cxn>
                  <a:cxn ang="0">
                    <a:pos x="900" y="0"/>
                  </a:cxn>
                  <a:cxn ang="0">
                    <a:pos x="0" y="701"/>
                  </a:cxn>
                </a:cxnLst>
                <a:rect l="0" t="0" r="r" b="b"/>
                <a:pathLst>
                  <a:path w="1298" h="1628">
                    <a:moveTo>
                      <a:pt x="1297" y="305"/>
                    </a:moveTo>
                    <a:lnTo>
                      <a:pt x="622" y="1627"/>
                    </a:lnTo>
                    <a:lnTo>
                      <a:pt x="900" y="0"/>
                    </a:lnTo>
                    <a:lnTo>
                      <a:pt x="0" y="701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4"/>
              <p:cNvSpPr>
                <a:spLocks noChangeArrowheads="1"/>
              </p:cNvSpPr>
              <p:nvPr/>
            </p:nvSpPr>
            <p:spPr bwMode="auto">
              <a:xfrm>
                <a:off x="3259137" y="3098800"/>
                <a:ext cx="261938" cy="571500"/>
              </a:xfrm>
              <a:custGeom>
                <a:avLst/>
                <a:gdLst/>
                <a:ahLst/>
                <a:cxnLst>
                  <a:cxn ang="0">
                    <a:pos x="714" y="0"/>
                  </a:cxn>
                  <a:cxn ang="0">
                    <a:pos x="304" y="331"/>
                  </a:cxn>
                  <a:cxn ang="0">
                    <a:pos x="727" y="397"/>
                  </a:cxn>
                  <a:cxn ang="0">
                    <a:pos x="0" y="688"/>
                  </a:cxn>
                  <a:cxn ang="0">
                    <a:pos x="688" y="1588"/>
                  </a:cxn>
                </a:cxnLst>
                <a:rect l="0" t="0" r="r" b="b"/>
                <a:pathLst>
                  <a:path w="728" h="1589">
                    <a:moveTo>
                      <a:pt x="714" y="0"/>
                    </a:moveTo>
                    <a:lnTo>
                      <a:pt x="304" y="331"/>
                    </a:lnTo>
                    <a:lnTo>
                      <a:pt x="727" y="397"/>
                    </a:lnTo>
                    <a:lnTo>
                      <a:pt x="0" y="688"/>
                    </a:lnTo>
                    <a:lnTo>
                      <a:pt x="688" y="1588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5"/>
              <p:cNvSpPr>
                <a:spLocks noChangeArrowheads="1"/>
              </p:cNvSpPr>
              <p:nvPr/>
            </p:nvSpPr>
            <p:spPr bwMode="auto">
              <a:xfrm>
                <a:off x="1854200" y="3222625"/>
                <a:ext cx="3067050" cy="866775"/>
              </a:xfrm>
              <a:custGeom>
                <a:avLst/>
                <a:gdLst/>
                <a:ahLst/>
                <a:cxnLst>
                  <a:cxn ang="0">
                    <a:pos x="6218" y="0"/>
                  </a:cxn>
                  <a:cxn ang="0">
                    <a:pos x="8520" y="92"/>
                  </a:cxn>
                  <a:cxn ang="0">
                    <a:pos x="6284" y="899"/>
                  </a:cxn>
                  <a:cxn ang="0">
                    <a:pos x="6218" y="0"/>
                  </a:cxn>
                  <a:cxn ang="0">
                    <a:pos x="5847" y="622"/>
                  </a:cxn>
                  <a:cxn ang="0">
                    <a:pos x="8520" y="92"/>
                  </a:cxn>
                  <a:cxn ang="0">
                    <a:pos x="6509" y="2407"/>
                  </a:cxn>
                  <a:cxn ang="0">
                    <a:pos x="4299" y="1323"/>
                  </a:cxn>
                  <a:cxn ang="0">
                    <a:pos x="4220" y="0"/>
                  </a:cxn>
                  <a:cxn ang="0">
                    <a:pos x="0" y="701"/>
                  </a:cxn>
                </a:cxnLst>
                <a:rect l="0" t="0" r="r" b="b"/>
                <a:pathLst>
                  <a:path w="8521" h="2408">
                    <a:moveTo>
                      <a:pt x="6218" y="0"/>
                    </a:moveTo>
                    <a:lnTo>
                      <a:pt x="8520" y="92"/>
                    </a:lnTo>
                    <a:lnTo>
                      <a:pt x="6284" y="899"/>
                    </a:lnTo>
                    <a:lnTo>
                      <a:pt x="6218" y="0"/>
                    </a:lnTo>
                    <a:lnTo>
                      <a:pt x="5847" y="622"/>
                    </a:lnTo>
                    <a:lnTo>
                      <a:pt x="8520" y="92"/>
                    </a:lnTo>
                    <a:lnTo>
                      <a:pt x="6509" y="2407"/>
                    </a:lnTo>
                    <a:lnTo>
                      <a:pt x="4299" y="1323"/>
                    </a:lnTo>
                    <a:lnTo>
                      <a:pt x="4220" y="0"/>
                    </a:lnTo>
                    <a:lnTo>
                      <a:pt x="0" y="701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6"/>
              <p:cNvSpPr>
                <a:spLocks noChangeArrowheads="1"/>
              </p:cNvSpPr>
              <p:nvPr/>
            </p:nvSpPr>
            <p:spPr bwMode="auto">
              <a:xfrm>
                <a:off x="3492500" y="3436938"/>
                <a:ext cx="1809750" cy="947737"/>
              </a:xfrm>
              <a:custGeom>
                <a:avLst/>
                <a:gdLst/>
                <a:ahLst/>
                <a:cxnLst>
                  <a:cxn ang="0">
                    <a:pos x="26" y="106"/>
                  </a:cxn>
                  <a:cxn ang="0">
                    <a:pos x="1323" y="0"/>
                  </a:cxn>
                  <a:cxn ang="0">
                    <a:pos x="1759" y="357"/>
                  </a:cxn>
                  <a:cxn ang="0">
                    <a:pos x="0" y="119"/>
                  </a:cxn>
                  <a:cxn ang="0">
                    <a:pos x="3850" y="2633"/>
                  </a:cxn>
                  <a:cxn ang="0">
                    <a:pos x="1733" y="318"/>
                  </a:cxn>
                  <a:cxn ang="0">
                    <a:pos x="5027" y="410"/>
                  </a:cxn>
                  <a:cxn ang="0">
                    <a:pos x="4260" y="1826"/>
                  </a:cxn>
                  <a:cxn ang="0">
                    <a:pos x="3836" y="2606"/>
                  </a:cxn>
                  <a:cxn ang="0">
                    <a:pos x="1971" y="1799"/>
                  </a:cxn>
                  <a:cxn ang="0">
                    <a:pos x="1733" y="344"/>
                  </a:cxn>
                </a:cxnLst>
                <a:rect l="0" t="0" r="r" b="b"/>
                <a:pathLst>
                  <a:path w="5028" h="2634">
                    <a:moveTo>
                      <a:pt x="26" y="106"/>
                    </a:moveTo>
                    <a:lnTo>
                      <a:pt x="1323" y="0"/>
                    </a:lnTo>
                    <a:lnTo>
                      <a:pt x="1759" y="357"/>
                    </a:lnTo>
                    <a:lnTo>
                      <a:pt x="0" y="119"/>
                    </a:lnTo>
                    <a:lnTo>
                      <a:pt x="3850" y="2633"/>
                    </a:lnTo>
                    <a:lnTo>
                      <a:pt x="1733" y="318"/>
                    </a:lnTo>
                    <a:lnTo>
                      <a:pt x="5027" y="410"/>
                    </a:lnTo>
                    <a:lnTo>
                      <a:pt x="4260" y="1826"/>
                    </a:lnTo>
                    <a:lnTo>
                      <a:pt x="3836" y="2606"/>
                    </a:lnTo>
                    <a:lnTo>
                      <a:pt x="1971" y="1799"/>
                    </a:lnTo>
                    <a:lnTo>
                      <a:pt x="1733" y="344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7"/>
              <p:cNvSpPr>
                <a:spLocks noChangeArrowheads="1"/>
              </p:cNvSpPr>
              <p:nvPr/>
            </p:nvSpPr>
            <p:spPr bwMode="auto">
              <a:xfrm>
                <a:off x="1320800" y="2836863"/>
                <a:ext cx="795337" cy="1290637"/>
              </a:xfrm>
              <a:custGeom>
                <a:avLst/>
                <a:gdLst/>
                <a:ahLst/>
                <a:cxnLst>
                  <a:cxn ang="0">
                    <a:pos x="252" y="3585"/>
                  </a:cxn>
                  <a:cxn ang="0">
                    <a:pos x="2210" y="3175"/>
                  </a:cxn>
                  <a:cxn ang="0">
                    <a:pos x="0" y="2381"/>
                  </a:cxn>
                  <a:cxn ang="0">
                    <a:pos x="1495" y="1799"/>
                  </a:cxn>
                  <a:cxn ang="0">
                    <a:pos x="0" y="1468"/>
                  </a:cxn>
                  <a:cxn ang="0">
                    <a:pos x="1469" y="384"/>
                  </a:cxn>
                  <a:cxn ang="0">
                    <a:pos x="40" y="0"/>
                  </a:cxn>
                  <a:cxn ang="0">
                    <a:pos x="1482" y="1812"/>
                  </a:cxn>
                  <a:cxn ang="0">
                    <a:pos x="120" y="3056"/>
                  </a:cxn>
                </a:cxnLst>
                <a:rect l="0" t="0" r="r" b="b"/>
                <a:pathLst>
                  <a:path w="2211" h="3586">
                    <a:moveTo>
                      <a:pt x="252" y="3585"/>
                    </a:moveTo>
                    <a:lnTo>
                      <a:pt x="2210" y="3175"/>
                    </a:lnTo>
                    <a:lnTo>
                      <a:pt x="0" y="2381"/>
                    </a:lnTo>
                    <a:lnTo>
                      <a:pt x="1495" y="1799"/>
                    </a:lnTo>
                    <a:lnTo>
                      <a:pt x="0" y="1468"/>
                    </a:lnTo>
                    <a:lnTo>
                      <a:pt x="1469" y="384"/>
                    </a:lnTo>
                    <a:lnTo>
                      <a:pt x="40" y="0"/>
                    </a:lnTo>
                    <a:lnTo>
                      <a:pt x="1482" y="1812"/>
                    </a:lnTo>
                    <a:lnTo>
                      <a:pt x="120" y="3056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8"/>
              <p:cNvSpPr>
                <a:spLocks noChangeArrowheads="1"/>
              </p:cNvSpPr>
              <p:nvPr/>
            </p:nvSpPr>
            <p:spPr bwMode="auto">
              <a:xfrm>
                <a:off x="3773487" y="2836863"/>
                <a:ext cx="295275" cy="238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21" y="66"/>
                  </a:cxn>
                  <a:cxn ang="0">
                    <a:pos x="807" y="40"/>
                  </a:cxn>
                </a:cxnLst>
                <a:rect l="0" t="0" r="r" b="b"/>
                <a:pathLst>
                  <a:path w="822" h="67">
                    <a:moveTo>
                      <a:pt x="0" y="0"/>
                    </a:moveTo>
                    <a:lnTo>
                      <a:pt x="821" y="66"/>
                    </a:lnTo>
                    <a:lnTo>
                      <a:pt x="807" y="40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9"/>
              <p:cNvSpPr>
                <a:spLocks noChangeArrowheads="1"/>
              </p:cNvSpPr>
              <p:nvPr/>
            </p:nvSpPr>
            <p:spPr bwMode="auto">
              <a:xfrm>
                <a:off x="3516312" y="2517775"/>
                <a:ext cx="619125" cy="376238"/>
              </a:xfrm>
              <a:custGeom>
                <a:avLst/>
                <a:gdLst/>
                <a:ahLst/>
                <a:cxnLst>
                  <a:cxn ang="0">
                    <a:pos x="582" y="1045"/>
                  </a:cxn>
                  <a:cxn ang="0">
                    <a:pos x="0" y="0"/>
                  </a:cxn>
                  <a:cxn ang="0">
                    <a:pos x="1720" y="899"/>
                  </a:cxn>
                </a:cxnLst>
                <a:rect l="0" t="0" r="r" b="b"/>
                <a:pathLst>
                  <a:path w="1721" h="1046">
                    <a:moveTo>
                      <a:pt x="582" y="1045"/>
                    </a:moveTo>
                    <a:lnTo>
                      <a:pt x="0" y="0"/>
                    </a:lnTo>
                    <a:lnTo>
                      <a:pt x="1720" y="899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10"/>
              <p:cNvSpPr>
                <a:spLocks noChangeArrowheads="1"/>
              </p:cNvSpPr>
              <p:nvPr/>
            </p:nvSpPr>
            <p:spPr bwMode="auto">
              <a:xfrm>
                <a:off x="8374062" y="2598738"/>
                <a:ext cx="1109663" cy="533400"/>
              </a:xfrm>
              <a:custGeom>
                <a:avLst/>
                <a:gdLst/>
                <a:ahLst/>
                <a:cxnLst>
                  <a:cxn ang="0">
                    <a:pos x="3083" y="0"/>
                  </a:cxn>
                  <a:cxn ang="0">
                    <a:pos x="0" y="1218"/>
                  </a:cxn>
                  <a:cxn ang="0">
                    <a:pos x="3083" y="1482"/>
                  </a:cxn>
                </a:cxnLst>
                <a:rect l="0" t="0" r="r" b="b"/>
                <a:pathLst>
                  <a:path w="3084" h="1483">
                    <a:moveTo>
                      <a:pt x="3083" y="0"/>
                    </a:moveTo>
                    <a:lnTo>
                      <a:pt x="0" y="1218"/>
                    </a:lnTo>
                    <a:lnTo>
                      <a:pt x="3083" y="1482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11"/>
              <p:cNvSpPr>
                <a:spLocks noChangeArrowheads="1"/>
              </p:cNvSpPr>
              <p:nvPr/>
            </p:nvSpPr>
            <p:spPr bwMode="auto">
              <a:xfrm>
                <a:off x="8112125" y="3046413"/>
                <a:ext cx="1371600" cy="566737"/>
              </a:xfrm>
              <a:custGeom>
                <a:avLst/>
                <a:gdLst/>
                <a:ahLst/>
                <a:cxnLst>
                  <a:cxn ang="0">
                    <a:pos x="3797" y="0"/>
                  </a:cxn>
                  <a:cxn ang="0">
                    <a:pos x="0" y="966"/>
                  </a:cxn>
                  <a:cxn ang="0">
                    <a:pos x="3810" y="1574"/>
                  </a:cxn>
                </a:cxnLst>
                <a:rect l="0" t="0" r="r" b="b"/>
                <a:pathLst>
                  <a:path w="3811" h="1575">
                    <a:moveTo>
                      <a:pt x="3797" y="0"/>
                    </a:moveTo>
                    <a:lnTo>
                      <a:pt x="0" y="966"/>
                    </a:lnTo>
                    <a:lnTo>
                      <a:pt x="3810" y="1574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12"/>
              <p:cNvSpPr>
                <a:spLocks noChangeArrowheads="1"/>
              </p:cNvSpPr>
              <p:nvPr/>
            </p:nvSpPr>
            <p:spPr bwMode="auto">
              <a:xfrm>
                <a:off x="7412037" y="4037013"/>
                <a:ext cx="2071688" cy="371475"/>
              </a:xfrm>
              <a:custGeom>
                <a:avLst/>
                <a:gdLst/>
                <a:ahLst/>
                <a:cxnLst>
                  <a:cxn ang="0">
                    <a:pos x="5755" y="0"/>
                  </a:cxn>
                  <a:cxn ang="0">
                    <a:pos x="4339" y="1032"/>
                  </a:cxn>
                  <a:cxn ang="0">
                    <a:pos x="0" y="158"/>
                  </a:cxn>
                </a:cxnLst>
                <a:rect l="0" t="0" r="r" b="b"/>
                <a:pathLst>
                  <a:path w="5756" h="1033">
                    <a:moveTo>
                      <a:pt x="5755" y="0"/>
                    </a:moveTo>
                    <a:lnTo>
                      <a:pt x="4339" y="1032"/>
                    </a:lnTo>
                    <a:lnTo>
                      <a:pt x="0" y="158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13"/>
              <p:cNvSpPr>
                <a:spLocks noChangeArrowheads="1"/>
              </p:cNvSpPr>
              <p:nvPr/>
            </p:nvSpPr>
            <p:spPr bwMode="auto">
              <a:xfrm>
                <a:off x="1230312" y="4541838"/>
                <a:ext cx="1919288" cy="528637"/>
              </a:xfrm>
              <a:custGeom>
                <a:avLst/>
                <a:gdLst/>
                <a:ahLst/>
                <a:cxnLst>
                  <a:cxn ang="0">
                    <a:pos x="0" y="146"/>
                  </a:cxn>
                  <a:cxn ang="0">
                    <a:pos x="1614" y="1456"/>
                  </a:cxn>
                  <a:cxn ang="0">
                    <a:pos x="2513" y="741"/>
                  </a:cxn>
                  <a:cxn ang="0">
                    <a:pos x="0" y="159"/>
                  </a:cxn>
                  <a:cxn ang="0">
                    <a:pos x="3810" y="0"/>
                  </a:cxn>
                  <a:cxn ang="0">
                    <a:pos x="2487" y="728"/>
                  </a:cxn>
                  <a:cxn ang="0">
                    <a:pos x="5331" y="252"/>
                  </a:cxn>
                  <a:cxn ang="0">
                    <a:pos x="3810" y="14"/>
                  </a:cxn>
                  <a:cxn ang="0">
                    <a:pos x="1574" y="1469"/>
                  </a:cxn>
                </a:cxnLst>
                <a:rect l="0" t="0" r="r" b="b"/>
                <a:pathLst>
                  <a:path w="5332" h="1470">
                    <a:moveTo>
                      <a:pt x="0" y="146"/>
                    </a:moveTo>
                    <a:lnTo>
                      <a:pt x="1614" y="1456"/>
                    </a:lnTo>
                    <a:lnTo>
                      <a:pt x="2513" y="741"/>
                    </a:lnTo>
                    <a:lnTo>
                      <a:pt x="0" y="159"/>
                    </a:lnTo>
                    <a:lnTo>
                      <a:pt x="3810" y="0"/>
                    </a:lnTo>
                    <a:lnTo>
                      <a:pt x="2487" y="728"/>
                    </a:lnTo>
                    <a:lnTo>
                      <a:pt x="5331" y="252"/>
                    </a:lnTo>
                    <a:lnTo>
                      <a:pt x="3810" y="14"/>
                    </a:lnTo>
                    <a:lnTo>
                      <a:pt x="1574" y="1469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14"/>
              <p:cNvSpPr>
                <a:spLocks noChangeArrowheads="1"/>
              </p:cNvSpPr>
              <p:nvPr/>
            </p:nvSpPr>
            <p:spPr bwMode="auto">
              <a:xfrm>
                <a:off x="1858962" y="3213100"/>
                <a:ext cx="2343150" cy="871538"/>
              </a:xfrm>
              <a:custGeom>
                <a:avLst/>
                <a:gdLst/>
                <a:ahLst/>
                <a:cxnLst>
                  <a:cxn ang="0">
                    <a:pos x="0" y="715"/>
                  </a:cxn>
                  <a:cxn ang="0">
                    <a:pos x="1694" y="27"/>
                  </a:cxn>
                  <a:cxn ang="0">
                    <a:pos x="3916" y="331"/>
                  </a:cxn>
                  <a:cxn ang="0">
                    <a:pos x="4207" y="0"/>
                  </a:cxn>
                  <a:cxn ang="0">
                    <a:pos x="4564" y="754"/>
                  </a:cxn>
                  <a:cxn ang="0">
                    <a:pos x="3903" y="357"/>
                  </a:cxn>
                  <a:cxn ang="0">
                    <a:pos x="4300" y="1336"/>
                  </a:cxn>
                  <a:cxn ang="0">
                    <a:pos x="1694" y="40"/>
                  </a:cxn>
                  <a:cxn ang="0">
                    <a:pos x="648" y="1336"/>
                  </a:cxn>
                  <a:cxn ang="0">
                    <a:pos x="13" y="715"/>
                  </a:cxn>
                  <a:cxn ang="0">
                    <a:pos x="701" y="2157"/>
                  </a:cxn>
                  <a:cxn ang="0">
                    <a:pos x="662" y="1323"/>
                  </a:cxn>
                  <a:cxn ang="0">
                    <a:pos x="4286" y="1336"/>
                  </a:cxn>
                  <a:cxn ang="0">
                    <a:pos x="5014" y="1336"/>
                  </a:cxn>
                  <a:cxn ang="0">
                    <a:pos x="4564" y="741"/>
                  </a:cxn>
                  <a:cxn ang="0">
                    <a:pos x="4300" y="1350"/>
                  </a:cxn>
                  <a:cxn ang="0">
                    <a:pos x="5596" y="2236"/>
                  </a:cxn>
                  <a:cxn ang="0">
                    <a:pos x="6509" y="2421"/>
                  </a:cxn>
                  <a:cxn ang="0">
                    <a:pos x="5001" y="1336"/>
                  </a:cxn>
                  <a:cxn ang="0">
                    <a:pos x="3903" y="357"/>
                  </a:cxn>
                  <a:cxn ang="0">
                    <a:pos x="5834" y="622"/>
                  </a:cxn>
                  <a:cxn ang="0">
                    <a:pos x="4207" y="27"/>
                  </a:cxn>
                  <a:cxn ang="0">
                    <a:pos x="1720" y="53"/>
                  </a:cxn>
                  <a:cxn ang="0">
                    <a:pos x="701" y="2130"/>
                  </a:cxn>
                  <a:cxn ang="0">
                    <a:pos x="4286" y="1350"/>
                  </a:cxn>
                </a:cxnLst>
                <a:rect l="0" t="0" r="r" b="b"/>
                <a:pathLst>
                  <a:path w="6510" h="2422">
                    <a:moveTo>
                      <a:pt x="0" y="715"/>
                    </a:moveTo>
                    <a:lnTo>
                      <a:pt x="1694" y="27"/>
                    </a:lnTo>
                    <a:lnTo>
                      <a:pt x="3916" y="331"/>
                    </a:lnTo>
                    <a:lnTo>
                      <a:pt x="4207" y="0"/>
                    </a:lnTo>
                    <a:lnTo>
                      <a:pt x="4564" y="754"/>
                    </a:lnTo>
                    <a:lnTo>
                      <a:pt x="3903" y="357"/>
                    </a:lnTo>
                    <a:lnTo>
                      <a:pt x="4300" y="1336"/>
                    </a:lnTo>
                    <a:lnTo>
                      <a:pt x="1694" y="40"/>
                    </a:lnTo>
                    <a:lnTo>
                      <a:pt x="648" y="1336"/>
                    </a:lnTo>
                    <a:lnTo>
                      <a:pt x="13" y="715"/>
                    </a:lnTo>
                    <a:lnTo>
                      <a:pt x="701" y="2157"/>
                    </a:lnTo>
                    <a:lnTo>
                      <a:pt x="662" y="1323"/>
                    </a:lnTo>
                    <a:lnTo>
                      <a:pt x="4286" y="1336"/>
                    </a:lnTo>
                    <a:lnTo>
                      <a:pt x="5014" y="1336"/>
                    </a:lnTo>
                    <a:lnTo>
                      <a:pt x="4564" y="741"/>
                    </a:lnTo>
                    <a:lnTo>
                      <a:pt x="4300" y="1350"/>
                    </a:lnTo>
                    <a:lnTo>
                      <a:pt x="5596" y="2236"/>
                    </a:lnTo>
                    <a:lnTo>
                      <a:pt x="6509" y="2421"/>
                    </a:lnTo>
                    <a:lnTo>
                      <a:pt x="5001" y="1336"/>
                    </a:lnTo>
                    <a:lnTo>
                      <a:pt x="3903" y="357"/>
                    </a:lnTo>
                    <a:lnTo>
                      <a:pt x="5834" y="622"/>
                    </a:lnTo>
                    <a:lnTo>
                      <a:pt x="4207" y="27"/>
                    </a:lnTo>
                    <a:lnTo>
                      <a:pt x="1720" y="53"/>
                    </a:lnTo>
                    <a:lnTo>
                      <a:pt x="701" y="2130"/>
                    </a:lnTo>
                    <a:lnTo>
                      <a:pt x="4286" y="1350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15"/>
              <p:cNvSpPr>
                <a:spLocks noChangeArrowheads="1"/>
              </p:cNvSpPr>
              <p:nvPr/>
            </p:nvSpPr>
            <p:spPr bwMode="auto">
              <a:xfrm>
                <a:off x="4121150" y="3213100"/>
                <a:ext cx="2719387" cy="1019175"/>
              </a:xfrm>
              <a:custGeom>
                <a:avLst/>
                <a:gdLst/>
                <a:ahLst/>
                <a:cxnLst>
                  <a:cxn ang="0">
                    <a:pos x="2527" y="2434"/>
                  </a:cxn>
                  <a:cxn ang="0">
                    <a:pos x="3969" y="2831"/>
                  </a:cxn>
                  <a:cxn ang="0">
                    <a:pos x="4657" y="2527"/>
                  </a:cxn>
                  <a:cxn ang="0">
                    <a:pos x="2527" y="2434"/>
                  </a:cxn>
                  <a:cxn ang="0">
                    <a:pos x="0" y="940"/>
                  </a:cxn>
                  <a:cxn ang="0">
                    <a:pos x="6654" y="622"/>
                  </a:cxn>
                  <a:cxn ang="0">
                    <a:pos x="7554" y="0"/>
                  </a:cxn>
                  <a:cxn ang="0">
                    <a:pos x="3255" y="1006"/>
                  </a:cxn>
                  <a:cxn ang="0">
                    <a:pos x="3956" y="2805"/>
                  </a:cxn>
                  <a:cxn ang="0">
                    <a:pos x="6033" y="2739"/>
                  </a:cxn>
                  <a:cxn ang="0">
                    <a:pos x="4617" y="2527"/>
                  </a:cxn>
                  <a:cxn ang="0">
                    <a:pos x="3255" y="1006"/>
                  </a:cxn>
                  <a:cxn ang="0">
                    <a:pos x="6668" y="622"/>
                  </a:cxn>
                  <a:cxn ang="0">
                    <a:pos x="6046" y="2725"/>
                  </a:cxn>
                </a:cxnLst>
                <a:rect l="0" t="0" r="r" b="b"/>
                <a:pathLst>
                  <a:path w="7555" h="2832">
                    <a:moveTo>
                      <a:pt x="2527" y="2434"/>
                    </a:moveTo>
                    <a:lnTo>
                      <a:pt x="3969" y="2831"/>
                    </a:lnTo>
                    <a:lnTo>
                      <a:pt x="4657" y="2527"/>
                    </a:lnTo>
                    <a:lnTo>
                      <a:pt x="2527" y="2434"/>
                    </a:lnTo>
                    <a:lnTo>
                      <a:pt x="0" y="940"/>
                    </a:lnTo>
                    <a:lnTo>
                      <a:pt x="6654" y="622"/>
                    </a:lnTo>
                    <a:lnTo>
                      <a:pt x="7554" y="0"/>
                    </a:lnTo>
                    <a:lnTo>
                      <a:pt x="3255" y="1006"/>
                    </a:lnTo>
                    <a:lnTo>
                      <a:pt x="3956" y="2805"/>
                    </a:lnTo>
                    <a:lnTo>
                      <a:pt x="6033" y="2739"/>
                    </a:lnTo>
                    <a:lnTo>
                      <a:pt x="4617" y="2527"/>
                    </a:lnTo>
                    <a:lnTo>
                      <a:pt x="3255" y="1006"/>
                    </a:lnTo>
                    <a:lnTo>
                      <a:pt x="6668" y="622"/>
                    </a:lnTo>
                    <a:lnTo>
                      <a:pt x="6046" y="2725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Line 16"/>
              <p:cNvSpPr>
                <a:spLocks noChangeShapeType="1"/>
              </p:cNvSpPr>
              <p:nvPr/>
            </p:nvSpPr>
            <p:spPr bwMode="auto">
              <a:xfrm flipH="1">
                <a:off x="-276225" y="4598988"/>
                <a:ext cx="1498600" cy="138112"/>
              </a:xfrm>
              <a:prstGeom prst="line">
                <a:avLst/>
              </a:pr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17"/>
              <p:cNvSpPr>
                <a:spLocks noChangeArrowheads="1"/>
              </p:cNvSpPr>
              <p:nvPr/>
            </p:nvSpPr>
            <p:spPr bwMode="auto">
              <a:xfrm>
                <a:off x="8097837" y="3394075"/>
                <a:ext cx="1385888" cy="1076325"/>
              </a:xfrm>
              <a:custGeom>
                <a:avLst/>
                <a:gdLst/>
                <a:ahLst/>
                <a:cxnLst>
                  <a:cxn ang="0">
                    <a:pos x="3850" y="2989"/>
                  </a:cxn>
                  <a:cxn ang="0">
                    <a:pos x="2421" y="2804"/>
                  </a:cxn>
                  <a:cxn ang="0">
                    <a:pos x="0" y="0"/>
                  </a:cxn>
                </a:cxnLst>
                <a:rect l="0" t="0" r="r" b="b"/>
                <a:pathLst>
                  <a:path w="3851" h="2990">
                    <a:moveTo>
                      <a:pt x="3850" y="2989"/>
                    </a:moveTo>
                    <a:lnTo>
                      <a:pt x="2421" y="2804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18"/>
              <p:cNvSpPr>
                <a:spLocks noChangeArrowheads="1"/>
              </p:cNvSpPr>
              <p:nvPr/>
            </p:nvSpPr>
            <p:spPr bwMode="auto">
              <a:xfrm>
                <a:off x="1325562" y="2436813"/>
                <a:ext cx="2786063" cy="2395537"/>
              </a:xfrm>
              <a:custGeom>
                <a:avLst/>
                <a:gdLst/>
                <a:ahLst/>
                <a:cxnLst>
                  <a:cxn ang="0">
                    <a:pos x="27" y="13"/>
                  </a:cxn>
                  <a:cxn ang="0">
                    <a:pos x="3493" y="5874"/>
                  </a:cxn>
                  <a:cxn ang="0">
                    <a:pos x="7104" y="5252"/>
                  </a:cxn>
                  <a:cxn ang="0">
                    <a:pos x="6046" y="2871"/>
                  </a:cxn>
                  <a:cxn ang="0">
                    <a:pos x="5967" y="6019"/>
                  </a:cxn>
                  <a:cxn ang="0">
                    <a:pos x="7104" y="5239"/>
                  </a:cxn>
                  <a:cxn ang="0">
                    <a:pos x="5014" y="6125"/>
                  </a:cxn>
                  <a:cxn ang="0">
                    <a:pos x="0" y="0"/>
                  </a:cxn>
                  <a:cxn ang="0">
                    <a:pos x="2249" y="6654"/>
                  </a:cxn>
                  <a:cxn ang="0">
                    <a:pos x="7051" y="5278"/>
                  </a:cxn>
                  <a:cxn ang="0">
                    <a:pos x="7329" y="2778"/>
                  </a:cxn>
                  <a:cxn ang="0">
                    <a:pos x="5940" y="6019"/>
                  </a:cxn>
                  <a:cxn ang="0">
                    <a:pos x="7739" y="3069"/>
                  </a:cxn>
                  <a:cxn ang="0">
                    <a:pos x="5001" y="6099"/>
                  </a:cxn>
                  <a:cxn ang="0">
                    <a:pos x="5993" y="5993"/>
                  </a:cxn>
                </a:cxnLst>
                <a:rect l="0" t="0" r="r" b="b"/>
                <a:pathLst>
                  <a:path w="7740" h="6655">
                    <a:moveTo>
                      <a:pt x="27" y="13"/>
                    </a:moveTo>
                    <a:lnTo>
                      <a:pt x="3493" y="5874"/>
                    </a:lnTo>
                    <a:lnTo>
                      <a:pt x="7104" y="5252"/>
                    </a:lnTo>
                    <a:lnTo>
                      <a:pt x="6046" y="2871"/>
                    </a:lnTo>
                    <a:lnTo>
                      <a:pt x="5967" y="6019"/>
                    </a:lnTo>
                    <a:lnTo>
                      <a:pt x="7104" y="5239"/>
                    </a:lnTo>
                    <a:lnTo>
                      <a:pt x="5014" y="6125"/>
                    </a:lnTo>
                    <a:lnTo>
                      <a:pt x="0" y="0"/>
                    </a:lnTo>
                    <a:lnTo>
                      <a:pt x="2249" y="6654"/>
                    </a:lnTo>
                    <a:lnTo>
                      <a:pt x="7051" y="5278"/>
                    </a:lnTo>
                    <a:lnTo>
                      <a:pt x="7329" y="2778"/>
                    </a:lnTo>
                    <a:lnTo>
                      <a:pt x="5940" y="6019"/>
                    </a:lnTo>
                    <a:lnTo>
                      <a:pt x="7739" y="3069"/>
                    </a:lnTo>
                    <a:lnTo>
                      <a:pt x="5001" y="6099"/>
                    </a:lnTo>
                    <a:lnTo>
                      <a:pt x="5993" y="5993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19"/>
              <p:cNvSpPr>
                <a:spLocks noChangeArrowheads="1"/>
              </p:cNvSpPr>
              <p:nvPr/>
            </p:nvSpPr>
            <p:spPr bwMode="auto">
              <a:xfrm>
                <a:off x="6426200" y="3227388"/>
                <a:ext cx="2538412" cy="2081212"/>
              </a:xfrm>
              <a:custGeom>
                <a:avLst/>
                <a:gdLst/>
                <a:ahLst/>
                <a:cxnLst>
                  <a:cxn ang="0">
                    <a:pos x="7051" y="3281"/>
                  </a:cxn>
                  <a:cxn ang="0">
                    <a:pos x="4961" y="3982"/>
                  </a:cxn>
                  <a:cxn ang="0">
                    <a:pos x="2725" y="2408"/>
                  </a:cxn>
                  <a:cxn ang="0">
                    <a:pos x="3056" y="4485"/>
                  </a:cxn>
                  <a:cxn ang="0">
                    <a:pos x="4974" y="3996"/>
                  </a:cxn>
                  <a:cxn ang="0">
                    <a:pos x="4683" y="463"/>
                  </a:cxn>
                  <a:cxn ang="0">
                    <a:pos x="3042" y="4459"/>
                  </a:cxn>
                  <a:cxn ang="0">
                    <a:pos x="2222" y="4167"/>
                  </a:cxn>
                  <a:cxn ang="0">
                    <a:pos x="2738" y="2368"/>
                  </a:cxn>
                  <a:cxn ang="0">
                    <a:pos x="0" y="3612"/>
                  </a:cxn>
                  <a:cxn ang="0">
                    <a:pos x="2262" y="4167"/>
                  </a:cxn>
                  <a:cxn ang="0">
                    <a:pos x="251" y="609"/>
                  </a:cxn>
                  <a:cxn ang="0">
                    <a:pos x="1243" y="5781"/>
                  </a:cxn>
                  <a:cxn ang="0">
                    <a:pos x="26" y="3599"/>
                  </a:cxn>
                  <a:cxn ang="0">
                    <a:pos x="1111" y="0"/>
                  </a:cxn>
                  <a:cxn ang="0">
                    <a:pos x="2235" y="4154"/>
                  </a:cxn>
                  <a:cxn ang="0">
                    <a:pos x="1270" y="5781"/>
                  </a:cxn>
                  <a:cxn ang="0">
                    <a:pos x="3042" y="4485"/>
                  </a:cxn>
                </a:cxnLst>
                <a:rect l="0" t="0" r="r" b="b"/>
                <a:pathLst>
                  <a:path w="7052" h="5782">
                    <a:moveTo>
                      <a:pt x="7051" y="3281"/>
                    </a:moveTo>
                    <a:lnTo>
                      <a:pt x="4961" y="3982"/>
                    </a:lnTo>
                    <a:lnTo>
                      <a:pt x="2725" y="2408"/>
                    </a:lnTo>
                    <a:lnTo>
                      <a:pt x="3056" y="4485"/>
                    </a:lnTo>
                    <a:lnTo>
                      <a:pt x="4974" y="3996"/>
                    </a:lnTo>
                    <a:lnTo>
                      <a:pt x="4683" y="463"/>
                    </a:lnTo>
                    <a:lnTo>
                      <a:pt x="3042" y="4459"/>
                    </a:lnTo>
                    <a:lnTo>
                      <a:pt x="2222" y="4167"/>
                    </a:lnTo>
                    <a:lnTo>
                      <a:pt x="2738" y="2368"/>
                    </a:lnTo>
                    <a:lnTo>
                      <a:pt x="0" y="3612"/>
                    </a:lnTo>
                    <a:lnTo>
                      <a:pt x="2262" y="4167"/>
                    </a:lnTo>
                    <a:lnTo>
                      <a:pt x="251" y="609"/>
                    </a:lnTo>
                    <a:lnTo>
                      <a:pt x="1243" y="5781"/>
                    </a:lnTo>
                    <a:lnTo>
                      <a:pt x="26" y="3599"/>
                    </a:lnTo>
                    <a:lnTo>
                      <a:pt x="1111" y="0"/>
                    </a:lnTo>
                    <a:lnTo>
                      <a:pt x="2235" y="4154"/>
                    </a:lnTo>
                    <a:lnTo>
                      <a:pt x="1270" y="5781"/>
                    </a:lnTo>
                    <a:lnTo>
                      <a:pt x="3042" y="4485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20"/>
              <p:cNvSpPr>
                <a:spLocks noChangeArrowheads="1"/>
              </p:cNvSpPr>
              <p:nvPr/>
            </p:nvSpPr>
            <p:spPr bwMode="auto">
              <a:xfrm>
                <a:off x="8207375" y="4670425"/>
                <a:ext cx="1276350" cy="1047750"/>
              </a:xfrm>
              <a:custGeom>
                <a:avLst/>
                <a:gdLst/>
                <a:ahLst/>
                <a:cxnLst>
                  <a:cxn ang="0">
                    <a:pos x="3532" y="1561"/>
                  </a:cxn>
                  <a:cxn ang="0">
                    <a:pos x="0" y="0"/>
                  </a:cxn>
                  <a:cxn ang="0">
                    <a:pos x="3546" y="2910"/>
                  </a:cxn>
                </a:cxnLst>
                <a:rect l="0" t="0" r="r" b="b"/>
                <a:pathLst>
                  <a:path w="3547" h="2911">
                    <a:moveTo>
                      <a:pt x="3532" y="1561"/>
                    </a:moveTo>
                    <a:lnTo>
                      <a:pt x="0" y="0"/>
                    </a:lnTo>
                    <a:lnTo>
                      <a:pt x="3546" y="2910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21"/>
              <p:cNvSpPr>
                <a:spLocks noChangeArrowheads="1"/>
              </p:cNvSpPr>
              <p:nvPr/>
            </p:nvSpPr>
            <p:spPr bwMode="auto">
              <a:xfrm>
                <a:off x="6607175" y="4835525"/>
                <a:ext cx="1738312" cy="1295400"/>
              </a:xfrm>
              <a:custGeom>
                <a:avLst/>
                <a:gdLst/>
                <a:ahLst/>
                <a:cxnLst>
                  <a:cxn ang="0">
                    <a:pos x="4829" y="3585"/>
                  </a:cxn>
                  <a:cxn ang="0">
                    <a:pos x="2540" y="0"/>
                  </a:cxn>
                  <a:cxn ang="0">
                    <a:pos x="0" y="3599"/>
                  </a:cxn>
                </a:cxnLst>
                <a:rect l="0" t="0" r="r" b="b"/>
                <a:pathLst>
                  <a:path w="4830" h="3600">
                    <a:moveTo>
                      <a:pt x="4829" y="3585"/>
                    </a:moveTo>
                    <a:lnTo>
                      <a:pt x="2540" y="0"/>
                    </a:lnTo>
                    <a:lnTo>
                      <a:pt x="0" y="3599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22"/>
              <p:cNvSpPr>
                <a:spLocks noChangeArrowheads="1"/>
              </p:cNvSpPr>
              <p:nvPr/>
            </p:nvSpPr>
            <p:spPr bwMode="auto">
              <a:xfrm>
                <a:off x="6516687" y="5308600"/>
                <a:ext cx="1300163" cy="819150"/>
              </a:xfrm>
              <a:custGeom>
                <a:avLst/>
                <a:gdLst/>
                <a:ahLst/>
                <a:cxnLst>
                  <a:cxn ang="0">
                    <a:pos x="0" y="2275"/>
                  </a:cxn>
                  <a:cxn ang="0">
                    <a:pos x="952" y="0"/>
                  </a:cxn>
                  <a:cxn ang="0">
                    <a:pos x="3612" y="2262"/>
                  </a:cxn>
                </a:cxnLst>
                <a:rect l="0" t="0" r="r" b="b"/>
                <a:pathLst>
                  <a:path w="3613" h="2276">
                    <a:moveTo>
                      <a:pt x="0" y="2275"/>
                    </a:moveTo>
                    <a:lnTo>
                      <a:pt x="952" y="0"/>
                    </a:lnTo>
                    <a:lnTo>
                      <a:pt x="3612" y="2262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23"/>
              <p:cNvSpPr>
                <a:spLocks noChangeArrowheads="1"/>
              </p:cNvSpPr>
              <p:nvPr/>
            </p:nvSpPr>
            <p:spPr bwMode="auto">
              <a:xfrm>
                <a:off x="5797550" y="3036888"/>
                <a:ext cx="2590800" cy="1166812"/>
              </a:xfrm>
              <a:custGeom>
                <a:avLst/>
                <a:gdLst/>
                <a:ahLst/>
                <a:cxnLst>
                  <a:cxn ang="0">
                    <a:pos x="7170" y="13"/>
                  </a:cxn>
                  <a:cxn ang="0">
                    <a:pos x="2884" y="503"/>
                  </a:cxn>
                  <a:cxn ang="0">
                    <a:pos x="6403" y="1005"/>
                  </a:cxn>
                  <a:cxn ang="0">
                    <a:pos x="7197" y="0"/>
                  </a:cxn>
                  <a:cxn ang="0">
                    <a:pos x="1985" y="1138"/>
                  </a:cxn>
                  <a:cxn ang="0">
                    <a:pos x="0" y="3016"/>
                  </a:cxn>
                  <a:cxn ang="0">
                    <a:pos x="4498" y="2937"/>
                  </a:cxn>
                  <a:cxn ang="0">
                    <a:pos x="6377" y="1018"/>
                  </a:cxn>
                  <a:cxn ang="0">
                    <a:pos x="1350" y="3241"/>
                  </a:cxn>
                  <a:cxn ang="0">
                    <a:pos x="4511" y="2923"/>
                  </a:cxn>
                  <a:cxn ang="0">
                    <a:pos x="1998" y="1138"/>
                  </a:cxn>
                </a:cxnLst>
                <a:rect l="0" t="0" r="r" b="b"/>
                <a:pathLst>
                  <a:path w="7198" h="3242">
                    <a:moveTo>
                      <a:pt x="7170" y="13"/>
                    </a:moveTo>
                    <a:lnTo>
                      <a:pt x="2884" y="503"/>
                    </a:lnTo>
                    <a:lnTo>
                      <a:pt x="6403" y="1005"/>
                    </a:lnTo>
                    <a:lnTo>
                      <a:pt x="7197" y="0"/>
                    </a:lnTo>
                    <a:lnTo>
                      <a:pt x="1985" y="1138"/>
                    </a:lnTo>
                    <a:lnTo>
                      <a:pt x="0" y="3016"/>
                    </a:lnTo>
                    <a:lnTo>
                      <a:pt x="4498" y="2937"/>
                    </a:lnTo>
                    <a:lnTo>
                      <a:pt x="6377" y="1018"/>
                    </a:lnTo>
                    <a:lnTo>
                      <a:pt x="1350" y="3241"/>
                    </a:lnTo>
                    <a:lnTo>
                      <a:pt x="4511" y="2923"/>
                    </a:lnTo>
                    <a:lnTo>
                      <a:pt x="1998" y="1138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24"/>
              <p:cNvSpPr>
                <a:spLocks noChangeArrowheads="1"/>
              </p:cNvSpPr>
              <p:nvPr/>
            </p:nvSpPr>
            <p:spPr bwMode="auto">
              <a:xfrm>
                <a:off x="-7938" y="2432050"/>
                <a:ext cx="2109788" cy="2166938"/>
              </a:xfrm>
              <a:custGeom>
                <a:avLst/>
                <a:gdLst/>
                <a:ahLst/>
                <a:cxnLst>
                  <a:cxn ang="0">
                    <a:pos x="27" y="4670"/>
                  </a:cxn>
                  <a:cxn ang="0">
                    <a:pos x="5861" y="3505"/>
                  </a:cxn>
                  <a:cxn ang="0">
                    <a:pos x="3704" y="0"/>
                  </a:cxn>
                  <a:cxn ang="0">
                    <a:pos x="1733" y="410"/>
                  </a:cxn>
                  <a:cxn ang="0">
                    <a:pos x="3413" y="6019"/>
                  </a:cxn>
                  <a:cxn ang="0">
                    <a:pos x="3731" y="13"/>
                  </a:cxn>
                  <a:cxn ang="0">
                    <a:pos x="635" y="5596"/>
                  </a:cxn>
                  <a:cxn ang="0">
                    <a:pos x="3413" y="5993"/>
                  </a:cxn>
                  <a:cxn ang="0">
                    <a:pos x="0" y="4696"/>
                  </a:cxn>
                  <a:cxn ang="0">
                    <a:pos x="662" y="5596"/>
                  </a:cxn>
                </a:cxnLst>
                <a:rect l="0" t="0" r="r" b="b"/>
                <a:pathLst>
                  <a:path w="5862" h="6020">
                    <a:moveTo>
                      <a:pt x="27" y="4670"/>
                    </a:moveTo>
                    <a:lnTo>
                      <a:pt x="5861" y="3505"/>
                    </a:lnTo>
                    <a:lnTo>
                      <a:pt x="3704" y="0"/>
                    </a:lnTo>
                    <a:lnTo>
                      <a:pt x="1733" y="410"/>
                    </a:lnTo>
                    <a:lnTo>
                      <a:pt x="3413" y="6019"/>
                    </a:lnTo>
                    <a:lnTo>
                      <a:pt x="3731" y="13"/>
                    </a:lnTo>
                    <a:lnTo>
                      <a:pt x="635" y="5596"/>
                    </a:lnTo>
                    <a:lnTo>
                      <a:pt x="3413" y="5993"/>
                    </a:lnTo>
                    <a:lnTo>
                      <a:pt x="0" y="4696"/>
                    </a:lnTo>
                    <a:lnTo>
                      <a:pt x="662" y="5596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25"/>
              <p:cNvSpPr>
                <a:spLocks noChangeArrowheads="1"/>
              </p:cNvSpPr>
              <p:nvPr/>
            </p:nvSpPr>
            <p:spPr bwMode="auto">
              <a:xfrm>
                <a:off x="1849437" y="2508250"/>
                <a:ext cx="1914525" cy="962025"/>
              </a:xfrm>
              <a:custGeom>
                <a:avLst/>
                <a:gdLst/>
                <a:ahLst/>
                <a:cxnLst>
                  <a:cxn ang="0">
                    <a:pos x="1217" y="384"/>
                  </a:cxn>
                  <a:cxn ang="0">
                    <a:pos x="4617" y="0"/>
                  </a:cxn>
                  <a:cxn ang="0">
                    <a:pos x="5318" y="900"/>
                  </a:cxn>
                  <a:cxn ang="0">
                    <a:pos x="1191" y="397"/>
                  </a:cxn>
                  <a:cxn ang="0">
                    <a:pos x="27" y="1283"/>
                  </a:cxn>
                  <a:cxn ang="0">
                    <a:pos x="27" y="2672"/>
                  </a:cxn>
                  <a:cxn ang="0">
                    <a:pos x="1204" y="384"/>
                  </a:cxn>
                  <a:cxn ang="0">
                    <a:pos x="1720" y="1998"/>
                  </a:cxn>
                  <a:cxn ang="0">
                    <a:pos x="0" y="1310"/>
                  </a:cxn>
                  <a:cxn ang="0">
                    <a:pos x="4207" y="1984"/>
                  </a:cxn>
                  <a:cxn ang="0">
                    <a:pos x="4617" y="13"/>
                  </a:cxn>
                  <a:cxn ang="0">
                    <a:pos x="1680" y="1998"/>
                  </a:cxn>
                  <a:cxn ang="0">
                    <a:pos x="5292" y="913"/>
                  </a:cxn>
                  <a:cxn ang="0">
                    <a:pos x="5318" y="913"/>
                  </a:cxn>
                </a:cxnLst>
                <a:rect l="0" t="0" r="r" b="b"/>
                <a:pathLst>
                  <a:path w="5319" h="2673">
                    <a:moveTo>
                      <a:pt x="1217" y="384"/>
                    </a:moveTo>
                    <a:lnTo>
                      <a:pt x="4617" y="0"/>
                    </a:lnTo>
                    <a:lnTo>
                      <a:pt x="5318" y="900"/>
                    </a:lnTo>
                    <a:lnTo>
                      <a:pt x="1191" y="397"/>
                    </a:lnTo>
                    <a:lnTo>
                      <a:pt x="27" y="1283"/>
                    </a:lnTo>
                    <a:lnTo>
                      <a:pt x="27" y="2672"/>
                    </a:lnTo>
                    <a:lnTo>
                      <a:pt x="1204" y="384"/>
                    </a:lnTo>
                    <a:lnTo>
                      <a:pt x="1720" y="1998"/>
                    </a:lnTo>
                    <a:lnTo>
                      <a:pt x="0" y="1310"/>
                    </a:lnTo>
                    <a:lnTo>
                      <a:pt x="4207" y="1984"/>
                    </a:lnTo>
                    <a:lnTo>
                      <a:pt x="4617" y="13"/>
                    </a:lnTo>
                    <a:lnTo>
                      <a:pt x="1680" y="1998"/>
                    </a:lnTo>
                    <a:lnTo>
                      <a:pt x="5292" y="913"/>
                    </a:lnTo>
                    <a:lnTo>
                      <a:pt x="5318" y="913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26"/>
              <p:cNvSpPr>
                <a:spLocks noChangeArrowheads="1"/>
              </p:cNvSpPr>
              <p:nvPr/>
            </p:nvSpPr>
            <p:spPr bwMode="auto">
              <a:xfrm>
                <a:off x="3468687" y="3541713"/>
                <a:ext cx="2986088" cy="1062037"/>
              </a:xfrm>
              <a:custGeom>
                <a:avLst/>
                <a:gdLst/>
                <a:ahLst/>
                <a:cxnLst>
                  <a:cxn ang="0">
                    <a:pos x="4763" y="1892"/>
                  </a:cxn>
                  <a:cxn ang="0">
                    <a:pos x="1800" y="0"/>
                  </a:cxn>
                  <a:cxn ang="0">
                    <a:pos x="1165" y="2196"/>
                  </a:cxn>
                  <a:cxn ang="0">
                    <a:pos x="4776" y="1879"/>
                  </a:cxn>
                  <a:cxn ang="0">
                    <a:pos x="3916" y="2315"/>
                  </a:cxn>
                  <a:cxn ang="0">
                    <a:pos x="1165" y="2209"/>
                  </a:cxn>
                  <a:cxn ang="0">
                    <a:pos x="8295" y="2725"/>
                  </a:cxn>
                  <a:cxn ang="0">
                    <a:pos x="0" y="2950"/>
                  </a:cxn>
                  <a:cxn ang="0">
                    <a:pos x="3877" y="2289"/>
                  </a:cxn>
                  <a:cxn ang="0">
                    <a:pos x="6853" y="2223"/>
                  </a:cxn>
                  <a:cxn ang="0">
                    <a:pos x="5768" y="1879"/>
                  </a:cxn>
                  <a:cxn ang="0">
                    <a:pos x="4670" y="1865"/>
                  </a:cxn>
                  <a:cxn ang="0">
                    <a:pos x="5067" y="93"/>
                  </a:cxn>
                  <a:cxn ang="0">
                    <a:pos x="6827" y="2223"/>
                  </a:cxn>
                  <a:cxn ang="0">
                    <a:pos x="7885" y="1826"/>
                  </a:cxn>
                  <a:cxn ang="0">
                    <a:pos x="8216" y="2699"/>
                  </a:cxn>
                  <a:cxn ang="0">
                    <a:pos x="6827" y="2209"/>
                  </a:cxn>
                  <a:cxn ang="0">
                    <a:pos x="4736" y="1879"/>
                  </a:cxn>
                  <a:cxn ang="0">
                    <a:pos x="4763" y="1892"/>
                  </a:cxn>
                </a:cxnLst>
                <a:rect l="0" t="0" r="r" b="b"/>
                <a:pathLst>
                  <a:path w="8296" h="2951">
                    <a:moveTo>
                      <a:pt x="4763" y="1892"/>
                    </a:moveTo>
                    <a:lnTo>
                      <a:pt x="1800" y="0"/>
                    </a:lnTo>
                    <a:lnTo>
                      <a:pt x="1165" y="2196"/>
                    </a:lnTo>
                    <a:lnTo>
                      <a:pt x="4776" y="1879"/>
                    </a:lnTo>
                    <a:lnTo>
                      <a:pt x="3916" y="2315"/>
                    </a:lnTo>
                    <a:lnTo>
                      <a:pt x="1165" y="2209"/>
                    </a:lnTo>
                    <a:lnTo>
                      <a:pt x="8295" y="2725"/>
                    </a:lnTo>
                    <a:lnTo>
                      <a:pt x="0" y="2950"/>
                    </a:lnTo>
                    <a:lnTo>
                      <a:pt x="3877" y="2289"/>
                    </a:lnTo>
                    <a:lnTo>
                      <a:pt x="6853" y="2223"/>
                    </a:lnTo>
                    <a:lnTo>
                      <a:pt x="5768" y="1879"/>
                    </a:lnTo>
                    <a:lnTo>
                      <a:pt x="4670" y="1865"/>
                    </a:lnTo>
                    <a:lnTo>
                      <a:pt x="5067" y="93"/>
                    </a:lnTo>
                    <a:lnTo>
                      <a:pt x="6827" y="2223"/>
                    </a:lnTo>
                    <a:lnTo>
                      <a:pt x="7885" y="1826"/>
                    </a:lnTo>
                    <a:lnTo>
                      <a:pt x="8216" y="2699"/>
                    </a:lnTo>
                    <a:lnTo>
                      <a:pt x="6827" y="2209"/>
                    </a:lnTo>
                    <a:lnTo>
                      <a:pt x="4736" y="1879"/>
                    </a:lnTo>
                    <a:lnTo>
                      <a:pt x="4763" y="1892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27"/>
              <p:cNvSpPr>
                <a:spLocks noChangeArrowheads="1"/>
              </p:cNvSpPr>
              <p:nvPr/>
            </p:nvSpPr>
            <p:spPr bwMode="auto">
              <a:xfrm>
                <a:off x="2592387" y="4327525"/>
                <a:ext cx="2819400" cy="1800225"/>
              </a:xfrm>
              <a:custGeom>
                <a:avLst/>
                <a:gdLst/>
                <a:ahLst/>
                <a:cxnLst>
                  <a:cxn ang="0">
                    <a:pos x="7832" y="4987"/>
                  </a:cxn>
                  <a:cxn ang="0">
                    <a:pos x="3572" y="0"/>
                  </a:cxn>
                  <a:cxn ang="0">
                    <a:pos x="0" y="5000"/>
                  </a:cxn>
                </a:cxnLst>
                <a:rect l="0" t="0" r="r" b="b"/>
                <a:pathLst>
                  <a:path w="7833" h="5001">
                    <a:moveTo>
                      <a:pt x="7832" y="4987"/>
                    </a:moveTo>
                    <a:lnTo>
                      <a:pt x="3572" y="0"/>
                    </a:lnTo>
                    <a:lnTo>
                      <a:pt x="0" y="5000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28"/>
              <p:cNvSpPr>
                <a:spLocks noChangeArrowheads="1"/>
              </p:cNvSpPr>
              <p:nvPr/>
            </p:nvSpPr>
            <p:spPr bwMode="auto">
              <a:xfrm>
                <a:off x="2197100" y="4589463"/>
                <a:ext cx="1300162" cy="1543050"/>
              </a:xfrm>
              <a:custGeom>
                <a:avLst/>
                <a:gdLst/>
                <a:ahLst/>
                <a:cxnLst>
                  <a:cxn ang="0">
                    <a:pos x="0" y="4287"/>
                  </a:cxn>
                  <a:cxn ang="0">
                    <a:pos x="3506" y="53"/>
                  </a:cxn>
                  <a:cxn ang="0">
                    <a:pos x="3611" y="0"/>
                  </a:cxn>
                </a:cxnLst>
                <a:rect l="0" t="0" r="r" b="b"/>
                <a:pathLst>
                  <a:path w="3612" h="4288">
                    <a:moveTo>
                      <a:pt x="0" y="4287"/>
                    </a:moveTo>
                    <a:lnTo>
                      <a:pt x="3506" y="53"/>
                    </a:lnTo>
                    <a:lnTo>
                      <a:pt x="3611" y="0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29"/>
              <p:cNvSpPr>
                <a:spLocks noChangeArrowheads="1"/>
              </p:cNvSpPr>
              <p:nvPr/>
            </p:nvSpPr>
            <p:spPr bwMode="auto">
              <a:xfrm>
                <a:off x="1811337" y="4622800"/>
                <a:ext cx="1304925" cy="1500188"/>
              </a:xfrm>
              <a:custGeom>
                <a:avLst/>
                <a:gdLst/>
                <a:ahLst/>
                <a:cxnLst>
                  <a:cxn ang="0">
                    <a:pos x="3625" y="0"/>
                  </a:cxn>
                  <a:cxn ang="0">
                    <a:pos x="67" y="4167"/>
                  </a:cxn>
                  <a:cxn ang="0">
                    <a:pos x="0" y="1296"/>
                  </a:cxn>
                </a:cxnLst>
                <a:rect l="0" t="0" r="r" b="b"/>
                <a:pathLst>
                  <a:path w="3626" h="4168">
                    <a:moveTo>
                      <a:pt x="3625" y="0"/>
                    </a:moveTo>
                    <a:lnTo>
                      <a:pt x="67" y="4167"/>
                    </a:lnTo>
                    <a:lnTo>
                      <a:pt x="0" y="1296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Oval 32"/>
              <p:cNvSpPr>
                <a:spLocks noChangeArrowheads="1"/>
              </p:cNvSpPr>
              <p:nvPr/>
            </p:nvSpPr>
            <p:spPr bwMode="auto">
              <a:xfrm>
                <a:off x="3413125" y="4514850"/>
                <a:ext cx="153987" cy="153988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Oval 33"/>
              <p:cNvSpPr>
                <a:spLocks noChangeArrowheads="1"/>
              </p:cNvSpPr>
              <p:nvPr/>
            </p:nvSpPr>
            <p:spPr bwMode="auto">
              <a:xfrm>
                <a:off x="3810000" y="4264025"/>
                <a:ext cx="153987" cy="153988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Oval 34"/>
              <p:cNvSpPr>
                <a:spLocks noChangeArrowheads="1"/>
              </p:cNvSpPr>
              <p:nvPr/>
            </p:nvSpPr>
            <p:spPr bwMode="auto">
              <a:xfrm>
                <a:off x="3054350" y="4551363"/>
                <a:ext cx="153987" cy="153987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Oval 35"/>
              <p:cNvSpPr>
                <a:spLocks noChangeArrowheads="1"/>
              </p:cNvSpPr>
              <p:nvPr/>
            </p:nvSpPr>
            <p:spPr bwMode="auto">
              <a:xfrm>
                <a:off x="5106987" y="4173538"/>
                <a:ext cx="119063" cy="11906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Oval 36"/>
              <p:cNvSpPr>
                <a:spLocks noChangeArrowheads="1"/>
              </p:cNvSpPr>
              <p:nvPr/>
            </p:nvSpPr>
            <p:spPr bwMode="auto">
              <a:xfrm>
                <a:off x="5862637" y="4283075"/>
                <a:ext cx="119063" cy="119063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Oval 37"/>
              <p:cNvSpPr>
                <a:spLocks noChangeArrowheads="1"/>
              </p:cNvSpPr>
              <p:nvPr/>
            </p:nvSpPr>
            <p:spPr bwMode="auto">
              <a:xfrm>
                <a:off x="1722437" y="4984750"/>
                <a:ext cx="153988" cy="153988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Oval 38"/>
              <p:cNvSpPr>
                <a:spLocks noChangeArrowheads="1"/>
              </p:cNvSpPr>
              <p:nvPr/>
            </p:nvSpPr>
            <p:spPr bwMode="auto">
              <a:xfrm>
                <a:off x="2514600" y="4479925"/>
                <a:ext cx="153987" cy="153988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Oval 39"/>
              <p:cNvSpPr>
                <a:spLocks noChangeArrowheads="1"/>
              </p:cNvSpPr>
              <p:nvPr/>
            </p:nvSpPr>
            <p:spPr bwMode="auto">
              <a:xfrm>
                <a:off x="2047875" y="4732338"/>
                <a:ext cx="153987" cy="153987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Oval 40"/>
              <p:cNvSpPr>
                <a:spLocks noChangeArrowheads="1"/>
              </p:cNvSpPr>
              <p:nvPr/>
            </p:nvSpPr>
            <p:spPr bwMode="auto">
              <a:xfrm>
                <a:off x="8129587" y="4587875"/>
                <a:ext cx="153988" cy="153988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Oval 41"/>
              <p:cNvSpPr>
                <a:spLocks noChangeArrowheads="1"/>
              </p:cNvSpPr>
              <p:nvPr/>
            </p:nvSpPr>
            <p:spPr bwMode="auto">
              <a:xfrm>
                <a:off x="7445375" y="4767263"/>
                <a:ext cx="153987" cy="153987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Oval 42"/>
              <p:cNvSpPr>
                <a:spLocks noChangeArrowheads="1"/>
              </p:cNvSpPr>
              <p:nvPr/>
            </p:nvSpPr>
            <p:spPr bwMode="auto">
              <a:xfrm>
                <a:off x="7158037" y="4660900"/>
                <a:ext cx="153988" cy="153988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Oval 43"/>
              <p:cNvSpPr>
                <a:spLocks noChangeArrowheads="1"/>
              </p:cNvSpPr>
              <p:nvPr/>
            </p:nvSpPr>
            <p:spPr bwMode="auto">
              <a:xfrm>
                <a:off x="6799262" y="5237163"/>
                <a:ext cx="153988" cy="153987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Oval 44"/>
              <p:cNvSpPr>
                <a:spLocks noChangeArrowheads="1"/>
              </p:cNvSpPr>
              <p:nvPr/>
            </p:nvSpPr>
            <p:spPr bwMode="auto">
              <a:xfrm>
                <a:off x="6367462" y="4445000"/>
                <a:ext cx="153988" cy="153988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Oval 45"/>
              <p:cNvSpPr>
                <a:spLocks noChangeArrowheads="1"/>
              </p:cNvSpPr>
              <p:nvPr/>
            </p:nvSpPr>
            <p:spPr bwMode="auto">
              <a:xfrm>
                <a:off x="1182687" y="4549775"/>
                <a:ext cx="87313" cy="87313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Oval 46"/>
              <p:cNvSpPr>
                <a:spLocks noChangeArrowheads="1"/>
              </p:cNvSpPr>
              <p:nvPr/>
            </p:nvSpPr>
            <p:spPr bwMode="auto">
              <a:xfrm>
                <a:off x="174625" y="4405313"/>
                <a:ext cx="87312" cy="8731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Oval 47"/>
              <p:cNvSpPr>
                <a:spLocks noChangeArrowheads="1"/>
              </p:cNvSpPr>
              <p:nvPr/>
            </p:nvSpPr>
            <p:spPr bwMode="auto">
              <a:xfrm>
                <a:off x="-41275" y="4081463"/>
                <a:ext cx="87312" cy="8731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Oval 48"/>
              <p:cNvSpPr>
                <a:spLocks noChangeArrowheads="1"/>
              </p:cNvSpPr>
              <p:nvPr/>
            </p:nvSpPr>
            <p:spPr bwMode="auto">
              <a:xfrm>
                <a:off x="2046287" y="3649663"/>
                <a:ext cx="87313" cy="8731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Oval 49"/>
              <p:cNvSpPr>
                <a:spLocks noChangeArrowheads="1"/>
              </p:cNvSpPr>
              <p:nvPr/>
            </p:nvSpPr>
            <p:spPr bwMode="auto">
              <a:xfrm>
                <a:off x="3451225" y="3433763"/>
                <a:ext cx="87312" cy="8731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Oval 50"/>
              <p:cNvSpPr>
                <a:spLocks noChangeArrowheads="1"/>
              </p:cNvSpPr>
              <p:nvPr/>
            </p:nvSpPr>
            <p:spPr bwMode="auto">
              <a:xfrm>
                <a:off x="3919537" y="3397250"/>
                <a:ext cx="87313" cy="87313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Oval 51"/>
              <p:cNvSpPr>
                <a:spLocks noChangeArrowheads="1"/>
              </p:cNvSpPr>
              <p:nvPr/>
            </p:nvSpPr>
            <p:spPr bwMode="auto">
              <a:xfrm>
                <a:off x="4062412" y="3505200"/>
                <a:ext cx="87313" cy="87313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Oval 52"/>
              <p:cNvSpPr>
                <a:spLocks noChangeArrowheads="1"/>
              </p:cNvSpPr>
              <p:nvPr/>
            </p:nvSpPr>
            <p:spPr bwMode="auto">
              <a:xfrm>
                <a:off x="5251450" y="3541713"/>
                <a:ext cx="87312" cy="8731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Oval 53"/>
              <p:cNvSpPr>
                <a:spLocks noChangeArrowheads="1"/>
              </p:cNvSpPr>
              <p:nvPr/>
            </p:nvSpPr>
            <p:spPr bwMode="auto">
              <a:xfrm>
                <a:off x="2443162" y="3198813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Oval 54"/>
              <p:cNvSpPr>
                <a:spLocks noChangeArrowheads="1"/>
              </p:cNvSpPr>
              <p:nvPr/>
            </p:nvSpPr>
            <p:spPr bwMode="auto">
              <a:xfrm>
                <a:off x="3343275" y="3198813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Oval 55"/>
              <p:cNvSpPr>
                <a:spLocks noChangeArrowheads="1"/>
              </p:cNvSpPr>
              <p:nvPr/>
            </p:nvSpPr>
            <p:spPr bwMode="auto">
              <a:xfrm>
                <a:off x="1830387" y="3451225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Oval 56"/>
              <p:cNvSpPr>
                <a:spLocks noChangeArrowheads="1"/>
              </p:cNvSpPr>
              <p:nvPr/>
            </p:nvSpPr>
            <p:spPr bwMode="auto">
              <a:xfrm>
                <a:off x="3630612" y="3667125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Oval 57"/>
              <p:cNvSpPr>
                <a:spLocks noChangeArrowheads="1"/>
              </p:cNvSpPr>
              <p:nvPr/>
            </p:nvSpPr>
            <p:spPr bwMode="auto">
              <a:xfrm>
                <a:off x="3378200" y="3667125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Oval 58"/>
              <p:cNvSpPr>
                <a:spLocks noChangeArrowheads="1"/>
              </p:cNvSpPr>
              <p:nvPr/>
            </p:nvSpPr>
            <p:spPr bwMode="auto">
              <a:xfrm>
                <a:off x="3235325" y="3306763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Oval 59"/>
              <p:cNvSpPr>
                <a:spLocks noChangeArrowheads="1"/>
              </p:cNvSpPr>
              <p:nvPr/>
            </p:nvSpPr>
            <p:spPr bwMode="auto">
              <a:xfrm>
                <a:off x="4170362" y="4062413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Oval 60"/>
              <p:cNvSpPr>
                <a:spLocks noChangeArrowheads="1"/>
              </p:cNvSpPr>
              <p:nvPr/>
            </p:nvSpPr>
            <p:spPr bwMode="auto">
              <a:xfrm>
                <a:off x="4999037" y="4062413"/>
                <a:ext cx="74613" cy="7461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Oval 61"/>
              <p:cNvSpPr>
                <a:spLocks noChangeArrowheads="1"/>
              </p:cNvSpPr>
              <p:nvPr/>
            </p:nvSpPr>
            <p:spPr bwMode="auto">
              <a:xfrm>
                <a:off x="3846512" y="3990975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Oval 62"/>
              <p:cNvSpPr>
                <a:spLocks noChangeArrowheads="1"/>
              </p:cNvSpPr>
              <p:nvPr/>
            </p:nvSpPr>
            <p:spPr bwMode="auto">
              <a:xfrm>
                <a:off x="4818062" y="4333875"/>
                <a:ext cx="87313" cy="87313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Oval 63"/>
              <p:cNvSpPr>
                <a:spLocks noChangeArrowheads="1"/>
              </p:cNvSpPr>
              <p:nvPr/>
            </p:nvSpPr>
            <p:spPr bwMode="auto">
              <a:xfrm>
                <a:off x="4891087" y="3235325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Oval 64"/>
              <p:cNvSpPr>
                <a:spLocks noChangeArrowheads="1"/>
              </p:cNvSpPr>
              <p:nvPr/>
            </p:nvSpPr>
            <p:spPr bwMode="auto">
              <a:xfrm>
                <a:off x="4062412" y="3198813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Oval 65"/>
              <p:cNvSpPr>
                <a:spLocks noChangeArrowheads="1"/>
              </p:cNvSpPr>
              <p:nvPr/>
            </p:nvSpPr>
            <p:spPr bwMode="auto">
              <a:xfrm>
                <a:off x="6799262" y="3186113"/>
                <a:ext cx="79375" cy="793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Oval 66"/>
              <p:cNvSpPr>
                <a:spLocks noChangeArrowheads="1"/>
              </p:cNvSpPr>
              <p:nvPr/>
            </p:nvSpPr>
            <p:spPr bwMode="auto">
              <a:xfrm>
                <a:off x="6475412" y="3397250"/>
                <a:ext cx="87313" cy="87313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Oval 67"/>
              <p:cNvSpPr>
                <a:spLocks noChangeArrowheads="1"/>
              </p:cNvSpPr>
              <p:nvPr/>
            </p:nvSpPr>
            <p:spPr bwMode="auto">
              <a:xfrm>
                <a:off x="8058150" y="3362325"/>
                <a:ext cx="87312" cy="87313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Oval 68"/>
              <p:cNvSpPr>
                <a:spLocks noChangeArrowheads="1"/>
              </p:cNvSpPr>
              <p:nvPr/>
            </p:nvSpPr>
            <p:spPr bwMode="auto">
              <a:xfrm>
                <a:off x="8347075" y="3008313"/>
                <a:ext cx="74612" cy="7461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Oval 69"/>
              <p:cNvSpPr>
                <a:spLocks noChangeArrowheads="1"/>
              </p:cNvSpPr>
              <p:nvPr/>
            </p:nvSpPr>
            <p:spPr bwMode="auto">
              <a:xfrm>
                <a:off x="8923337" y="4370388"/>
                <a:ext cx="87313" cy="8731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Oval 70"/>
              <p:cNvSpPr>
                <a:spLocks noChangeArrowheads="1"/>
              </p:cNvSpPr>
              <p:nvPr/>
            </p:nvSpPr>
            <p:spPr bwMode="auto">
              <a:xfrm>
                <a:off x="7375525" y="4049713"/>
                <a:ext cx="79375" cy="793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Oval 71"/>
              <p:cNvSpPr>
                <a:spLocks noChangeArrowheads="1"/>
              </p:cNvSpPr>
              <p:nvPr/>
            </p:nvSpPr>
            <p:spPr bwMode="auto">
              <a:xfrm>
                <a:off x="6259512" y="415925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Oval 72"/>
              <p:cNvSpPr>
                <a:spLocks noChangeArrowheads="1"/>
              </p:cNvSpPr>
              <p:nvPr/>
            </p:nvSpPr>
            <p:spPr bwMode="auto">
              <a:xfrm>
                <a:off x="5754687" y="4092575"/>
                <a:ext cx="66675" cy="666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Oval 73"/>
              <p:cNvSpPr>
                <a:spLocks noChangeArrowheads="1"/>
              </p:cNvSpPr>
              <p:nvPr/>
            </p:nvSpPr>
            <p:spPr bwMode="auto">
              <a:xfrm>
                <a:off x="5502275" y="4195763"/>
                <a:ext cx="74612" cy="762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Oval 74"/>
              <p:cNvSpPr>
                <a:spLocks noChangeArrowheads="1"/>
              </p:cNvSpPr>
              <p:nvPr/>
            </p:nvSpPr>
            <p:spPr bwMode="auto">
              <a:xfrm>
                <a:off x="1290637" y="2389188"/>
                <a:ext cx="87313" cy="8731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Oval 75"/>
              <p:cNvSpPr>
                <a:spLocks noChangeArrowheads="1"/>
              </p:cNvSpPr>
              <p:nvPr/>
            </p:nvSpPr>
            <p:spPr bwMode="auto">
              <a:xfrm>
                <a:off x="571500" y="2536825"/>
                <a:ext cx="82550" cy="8255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Oval 76"/>
              <p:cNvSpPr>
                <a:spLocks noChangeArrowheads="1"/>
              </p:cNvSpPr>
              <p:nvPr/>
            </p:nvSpPr>
            <p:spPr bwMode="auto">
              <a:xfrm>
                <a:off x="2082800" y="3954463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Line 77"/>
              <p:cNvSpPr>
                <a:spLocks noChangeShapeType="1"/>
              </p:cNvSpPr>
              <p:nvPr/>
            </p:nvSpPr>
            <p:spPr bwMode="auto">
              <a:xfrm>
                <a:off x="-274638" y="3989388"/>
                <a:ext cx="271463" cy="133350"/>
              </a:xfrm>
              <a:prstGeom prst="line">
                <a:avLst/>
              </a:pr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Line 78"/>
              <p:cNvSpPr>
                <a:spLocks noChangeShapeType="1"/>
              </p:cNvSpPr>
              <p:nvPr/>
            </p:nvSpPr>
            <p:spPr bwMode="auto">
              <a:xfrm flipV="1">
                <a:off x="-274638" y="4125913"/>
                <a:ext cx="285750" cy="150812"/>
              </a:xfrm>
              <a:prstGeom prst="line">
                <a:avLst/>
              </a:pr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Line 79"/>
              <p:cNvSpPr>
                <a:spLocks noChangeShapeType="1"/>
              </p:cNvSpPr>
              <p:nvPr/>
            </p:nvSpPr>
            <p:spPr bwMode="auto">
              <a:xfrm>
                <a:off x="-274638" y="4408488"/>
                <a:ext cx="495300" cy="47625"/>
              </a:xfrm>
              <a:prstGeom prst="line">
                <a:avLst/>
              </a:pr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80"/>
              <p:cNvSpPr>
                <a:spLocks noChangeArrowheads="1"/>
              </p:cNvSpPr>
              <p:nvPr/>
            </p:nvSpPr>
            <p:spPr bwMode="auto">
              <a:xfrm>
                <a:off x="-274638" y="4084638"/>
                <a:ext cx="504825" cy="528637"/>
              </a:xfrm>
              <a:custGeom>
                <a:avLst/>
                <a:gdLst/>
                <a:ahLst/>
                <a:cxnLst>
                  <a:cxn ang="0">
                    <a:pos x="0" y="1468"/>
                  </a:cxn>
                  <a:cxn ang="0">
                    <a:pos x="1403" y="1019"/>
                  </a:cxn>
                  <a:cxn ang="0">
                    <a:pos x="27" y="0"/>
                  </a:cxn>
                </a:cxnLst>
                <a:rect l="0" t="0" r="r" b="b"/>
                <a:pathLst>
                  <a:path w="1404" h="1469">
                    <a:moveTo>
                      <a:pt x="0" y="1468"/>
                    </a:moveTo>
                    <a:lnTo>
                      <a:pt x="1403" y="1019"/>
                    </a:lnTo>
                    <a:lnTo>
                      <a:pt x="27" y="0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Oval 81"/>
              <p:cNvSpPr>
                <a:spLocks noChangeArrowheads="1"/>
              </p:cNvSpPr>
              <p:nvPr/>
            </p:nvSpPr>
            <p:spPr bwMode="auto">
              <a:xfrm>
                <a:off x="2262187" y="2622550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Oval 82"/>
              <p:cNvSpPr>
                <a:spLocks noChangeArrowheads="1"/>
              </p:cNvSpPr>
              <p:nvPr/>
            </p:nvSpPr>
            <p:spPr bwMode="auto">
              <a:xfrm>
                <a:off x="3486150" y="2478088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Oval 83"/>
              <p:cNvSpPr>
                <a:spLocks noChangeArrowheads="1"/>
              </p:cNvSpPr>
              <p:nvPr/>
            </p:nvSpPr>
            <p:spPr bwMode="auto">
              <a:xfrm>
                <a:off x="3738562" y="2801938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Oval 84"/>
              <p:cNvSpPr>
                <a:spLocks noChangeArrowheads="1"/>
              </p:cNvSpPr>
              <p:nvPr/>
            </p:nvSpPr>
            <p:spPr bwMode="auto">
              <a:xfrm>
                <a:off x="1830387" y="2946400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98" name="Group 97"/>
          <p:cNvGrpSpPr/>
          <p:nvPr/>
        </p:nvGrpSpPr>
        <p:grpSpPr>
          <a:xfrm>
            <a:off x="4158264" y="3241420"/>
            <a:ext cx="1696436" cy="1783693"/>
            <a:chOff x="560161" y="1327820"/>
            <a:chExt cx="3422880" cy="3598938"/>
          </a:xfrm>
        </p:grpSpPr>
        <p:sp>
          <p:nvSpPr>
            <p:cNvPr id="99" name="Freeform 10"/>
            <p:cNvSpPr>
              <a:spLocks noChangeArrowheads="1"/>
            </p:cNvSpPr>
            <p:nvPr/>
          </p:nvSpPr>
          <p:spPr bwMode="auto">
            <a:xfrm>
              <a:off x="560161" y="1327820"/>
              <a:ext cx="3422880" cy="3598938"/>
            </a:xfrm>
            <a:custGeom>
              <a:avLst/>
              <a:gdLst/>
              <a:ahLst/>
              <a:cxnLst>
                <a:cxn ang="0">
                  <a:pos x="9167" y="3148"/>
                </a:cxn>
                <a:cxn ang="0">
                  <a:pos x="7759" y="1727"/>
                </a:cxn>
                <a:cxn ang="0">
                  <a:pos x="6436" y="343"/>
                </a:cxn>
                <a:cxn ang="0">
                  <a:pos x="4772" y="119"/>
                </a:cxn>
                <a:cxn ang="0">
                  <a:pos x="4132" y="1353"/>
                </a:cxn>
                <a:cxn ang="0">
                  <a:pos x="3747" y="2513"/>
                </a:cxn>
                <a:cxn ang="0">
                  <a:pos x="2168" y="2663"/>
                </a:cxn>
                <a:cxn ang="0">
                  <a:pos x="590" y="3560"/>
                </a:cxn>
                <a:cxn ang="0">
                  <a:pos x="248" y="4832"/>
                </a:cxn>
                <a:cxn ang="0">
                  <a:pos x="1102" y="6178"/>
                </a:cxn>
                <a:cxn ang="0">
                  <a:pos x="974" y="7637"/>
                </a:cxn>
                <a:cxn ang="0">
                  <a:pos x="504" y="9357"/>
                </a:cxn>
                <a:cxn ang="0">
                  <a:pos x="1358" y="10480"/>
                </a:cxn>
                <a:cxn ang="0">
                  <a:pos x="3107" y="10330"/>
                </a:cxn>
                <a:cxn ang="0">
                  <a:pos x="4814" y="10480"/>
                </a:cxn>
                <a:cxn ang="0">
                  <a:pos x="6265" y="10853"/>
                </a:cxn>
                <a:cxn ang="0">
                  <a:pos x="7460" y="9470"/>
                </a:cxn>
                <a:cxn ang="0">
                  <a:pos x="7332" y="7973"/>
                </a:cxn>
                <a:cxn ang="0">
                  <a:pos x="8228" y="7375"/>
                </a:cxn>
                <a:cxn ang="0">
                  <a:pos x="9637" y="7113"/>
                </a:cxn>
                <a:cxn ang="0">
                  <a:pos x="10447" y="5954"/>
                </a:cxn>
                <a:cxn ang="0">
                  <a:pos x="9509" y="4794"/>
                </a:cxn>
                <a:cxn ang="0">
                  <a:pos x="9765" y="4084"/>
                </a:cxn>
                <a:cxn ang="0">
                  <a:pos x="9167" y="3148"/>
                </a:cxn>
              </a:cxnLst>
              <a:rect l="0" t="0" r="r" b="b"/>
              <a:pathLst>
                <a:path w="10482" h="11021">
                  <a:moveTo>
                    <a:pt x="9167" y="3148"/>
                  </a:moveTo>
                  <a:cubicBezTo>
                    <a:pt x="8599" y="2673"/>
                    <a:pt x="8242" y="2202"/>
                    <a:pt x="7759" y="1727"/>
                  </a:cubicBezTo>
                  <a:cubicBezTo>
                    <a:pt x="7301" y="1278"/>
                    <a:pt x="6956" y="735"/>
                    <a:pt x="6436" y="343"/>
                  </a:cubicBezTo>
                  <a:cubicBezTo>
                    <a:pt x="5987" y="5"/>
                    <a:pt x="5321" y="0"/>
                    <a:pt x="4772" y="119"/>
                  </a:cubicBezTo>
                  <a:cubicBezTo>
                    <a:pt x="4164" y="251"/>
                    <a:pt x="4148" y="890"/>
                    <a:pt x="4132" y="1353"/>
                  </a:cubicBezTo>
                  <a:cubicBezTo>
                    <a:pt x="4118" y="1760"/>
                    <a:pt x="4407" y="2361"/>
                    <a:pt x="3747" y="2513"/>
                  </a:cubicBezTo>
                  <a:cubicBezTo>
                    <a:pt x="3236" y="2630"/>
                    <a:pt x="2729" y="2549"/>
                    <a:pt x="2168" y="2663"/>
                  </a:cubicBezTo>
                  <a:cubicBezTo>
                    <a:pt x="1470" y="2804"/>
                    <a:pt x="1046" y="3190"/>
                    <a:pt x="590" y="3560"/>
                  </a:cubicBezTo>
                  <a:cubicBezTo>
                    <a:pt x="194" y="3881"/>
                    <a:pt x="0" y="4445"/>
                    <a:pt x="248" y="4832"/>
                  </a:cubicBezTo>
                  <a:cubicBezTo>
                    <a:pt x="544" y="5294"/>
                    <a:pt x="968" y="5676"/>
                    <a:pt x="1102" y="6178"/>
                  </a:cubicBezTo>
                  <a:cubicBezTo>
                    <a:pt x="1229" y="6652"/>
                    <a:pt x="1148" y="7149"/>
                    <a:pt x="974" y="7637"/>
                  </a:cubicBezTo>
                  <a:cubicBezTo>
                    <a:pt x="773" y="8199"/>
                    <a:pt x="711" y="8795"/>
                    <a:pt x="504" y="9357"/>
                  </a:cubicBezTo>
                  <a:cubicBezTo>
                    <a:pt x="320" y="9856"/>
                    <a:pt x="764" y="10414"/>
                    <a:pt x="1358" y="10480"/>
                  </a:cubicBezTo>
                  <a:cubicBezTo>
                    <a:pt x="1947" y="10545"/>
                    <a:pt x="2555" y="10508"/>
                    <a:pt x="3107" y="10330"/>
                  </a:cubicBezTo>
                  <a:cubicBezTo>
                    <a:pt x="3636" y="10158"/>
                    <a:pt x="4422" y="9859"/>
                    <a:pt x="4814" y="10480"/>
                  </a:cubicBezTo>
                  <a:cubicBezTo>
                    <a:pt x="5079" y="10900"/>
                    <a:pt x="5714" y="11020"/>
                    <a:pt x="6265" y="10853"/>
                  </a:cubicBezTo>
                  <a:cubicBezTo>
                    <a:pt x="6957" y="10644"/>
                    <a:pt x="7361" y="10034"/>
                    <a:pt x="7460" y="9470"/>
                  </a:cubicBezTo>
                  <a:cubicBezTo>
                    <a:pt x="7549" y="8959"/>
                    <a:pt x="7508" y="8456"/>
                    <a:pt x="7332" y="7973"/>
                  </a:cubicBezTo>
                  <a:cubicBezTo>
                    <a:pt x="7084" y="7291"/>
                    <a:pt x="7900" y="7372"/>
                    <a:pt x="8228" y="7375"/>
                  </a:cubicBezTo>
                  <a:cubicBezTo>
                    <a:pt x="8734" y="7381"/>
                    <a:pt x="9144" y="7229"/>
                    <a:pt x="9637" y="7113"/>
                  </a:cubicBezTo>
                  <a:cubicBezTo>
                    <a:pt x="10168" y="6987"/>
                    <a:pt x="10415" y="6404"/>
                    <a:pt x="10447" y="5954"/>
                  </a:cubicBezTo>
                  <a:cubicBezTo>
                    <a:pt x="10481" y="5472"/>
                    <a:pt x="9205" y="5186"/>
                    <a:pt x="9509" y="4794"/>
                  </a:cubicBezTo>
                  <a:cubicBezTo>
                    <a:pt x="9722" y="4521"/>
                    <a:pt x="9552" y="4357"/>
                    <a:pt x="9765" y="4084"/>
                  </a:cubicBezTo>
                  <a:cubicBezTo>
                    <a:pt x="10019" y="3756"/>
                    <a:pt x="9494" y="3423"/>
                    <a:pt x="9167" y="3148"/>
                  </a:cubicBezTo>
                </a:path>
              </a:pathLst>
            </a:custGeom>
            <a:solidFill>
              <a:srgbClr val="99CCFF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100" name="Freeform 13"/>
            <p:cNvSpPr>
              <a:spLocks noChangeArrowheads="1"/>
            </p:cNvSpPr>
            <p:nvPr/>
          </p:nvSpPr>
          <p:spPr bwMode="auto">
            <a:xfrm>
              <a:off x="1450081" y="3231700"/>
              <a:ext cx="567360" cy="527095"/>
            </a:xfrm>
            <a:custGeom>
              <a:avLst/>
              <a:gdLst/>
              <a:ahLst/>
              <a:cxnLst>
                <a:cxn ang="0">
                  <a:pos x="1238" y="1186"/>
                </a:cxn>
                <a:cxn ang="0">
                  <a:pos x="1067" y="375"/>
                </a:cxn>
                <a:cxn ang="0">
                  <a:pos x="86" y="973"/>
                </a:cxn>
                <a:cxn ang="0">
                  <a:pos x="342" y="1570"/>
                </a:cxn>
                <a:cxn ang="0">
                  <a:pos x="811" y="1485"/>
                </a:cxn>
                <a:cxn ang="0">
                  <a:pos x="1238" y="1186"/>
                </a:cxn>
              </a:cxnLst>
              <a:rect l="0" t="0" r="r" b="b"/>
              <a:pathLst>
                <a:path w="1738" h="1614">
                  <a:moveTo>
                    <a:pt x="1238" y="1186"/>
                  </a:moveTo>
                  <a:cubicBezTo>
                    <a:pt x="1487" y="1012"/>
                    <a:pt x="1737" y="714"/>
                    <a:pt x="1067" y="375"/>
                  </a:cubicBezTo>
                  <a:cubicBezTo>
                    <a:pt x="328" y="0"/>
                    <a:pt x="59" y="632"/>
                    <a:pt x="86" y="973"/>
                  </a:cubicBezTo>
                  <a:cubicBezTo>
                    <a:pt x="171" y="1172"/>
                    <a:pt x="0" y="1527"/>
                    <a:pt x="342" y="1570"/>
                  </a:cubicBezTo>
                  <a:cubicBezTo>
                    <a:pt x="640" y="1613"/>
                    <a:pt x="654" y="1514"/>
                    <a:pt x="811" y="1485"/>
                  </a:cubicBezTo>
                  <a:cubicBezTo>
                    <a:pt x="953" y="1386"/>
                    <a:pt x="989" y="1360"/>
                    <a:pt x="1238" y="1186"/>
                  </a:cubicBezTo>
                </a:path>
              </a:pathLst>
            </a:custGeom>
            <a:solidFill>
              <a:srgbClr val="EB613D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101" name="Oval 14"/>
            <p:cNvSpPr>
              <a:spLocks noChangeArrowheads="1"/>
            </p:cNvSpPr>
            <p:nvPr/>
          </p:nvSpPr>
          <p:spPr bwMode="auto">
            <a:xfrm>
              <a:off x="1644481" y="3473645"/>
              <a:ext cx="56160" cy="56166"/>
            </a:xfrm>
            <a:prstGeom prst="ellipse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102" name="Line 15"/>
            <p:cNvSpPr>
              <a:spLocks noChangeShapeType="1"/>
            </p:cNvSpPr>
            <p:nvPr/>
          </p:nvSpPr>
          <p:spPr bwMode="auto">
            <a:xfrm flipV="1">
              <a:off x="1658880" y="3122248"/>
              <a:ext cx="70560" cy="39604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103" name="Line 16"/>
            <p:cNvSpPr>
              <a:spLocks noChangeShapeType="1"/>
            </p:cNvSpPr>
            <p:nvPr/>
          </p:nvSpPr>
          <p:spPr bwMode="auto">
            <a:xfrm>
              <a:off x="1811520" y="3515410"/>
              <a:ext cx="167040" cy="613504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104" name="Text Box 17"/>
            <p:cNvSpPr txBox="1">
              <a:spLocks noChangeArrowheads="1"/>
            </p:cNvSpPr>
            <p:nvPr/>
          </p:nvSpPr>
          <p:spPr bwMode="auto">
            <a:xfrm>
              <a:off x="1252801" y="4077069"/>
              <a:ext cx="1432800" cy="31395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81933" rIns="81639" bIns="40820">
              <a:prstTxWarp prst="textNoShape">
                <a:avLst/>
              </a:prstTxWarp>
            </a:bodyPr>
            <a:lstStyle/>
            <a:p>
              <a:pPr>
                <a:lnSpc>
                  <a:spcPct val="87000"/>
                </a:lnSpc>
                <a:tabLst>
                  <a:tab pos="656650" algn="l"/>
                  <a:tab pos="1313299" algn="l"/>
                </a:tabLst>
              </a:pPr>
              <a:r>
                <a:rPr lang="en-US" sz="1000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neighborhood</a:t>
              </a:r>
            </a:p>
          </p:txBody>
        </p:sp>
        <p:sp>
          <p:nvSpPr>
            <p:cNvPr id="105" name="Text Box 18"/>
            <p:cNvSpPr txBox="1">
              <a:spLocks noChangeArrowheads="1"/>
            </p:cNvSpPr>
            <p:nvPr/>
          </p:nvSpPr>
          <p:spPr bwMode="auto">
            <a:xfrm>
              <a:off x="1346401" y="2818377"/>
              <a:ext cx="763200" cy="31395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81933" rIns="81639" bIns="40820">
              <a:prstTxWarp prst="textNoShape">
                <a:avLst/>
              </a:prstTxWarp>
            </a:bodyPr>
            <a:lstStyle/>
            <a:p>
              <a:pPr>
                <a:lnSpc>
                  <a:spcPct val="87000"/>
                </a:lnSpc>
                <a:tabLst>
                  <a:tab pos="656650" algn="l"/>
                </a:tabLst>
              </a:pPr>
              <a:r>
                <a:rPr lang="en-US" sz="1000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device</a:t>
              </a:r>
            </a:p>
          </p:txBody>
        </p:sp>
      </p:grpSp>
      <p:sp>
        <p:nvSpPr>
          <p:cNvPr id="106" name="TextBox 105"/>
          <p:cNvSpPr txBox="1"/>
          <p:nvPr/>
        </p:nvSpPr>
        <p:spPr>
          <a:xfrm>
            <a:off x="3554593" y="2520834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>
                <a:solidFill>
                  <a:srgbClr val="376092"/>
                </a:solidFill>
              </a:rPr>
              <a:t>Space-Time </a:t>
            </a:r>
          </a:p>
          <a:p>
            <a:pPr algn="ctr"/>
            <a:r>
              <a:rPr lang="en-US" sz="2000" b="1" i="1">
                <a:solidFill>
                  <a:srgbClr val="376092"/>
                </a:solidFill>
              </a:rPr>
              <a:t>Programming Models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6756399" y="3727822"/>
            <a:ext cx="2233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>
                <a:solidFill>
                  <a:srgbClr val="376092"/>
                </a:solidFill>
              </a:rPr>
              <a:t>Multi-Substrate Computation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Genetic Regulatory Networks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Parallel dataflow computation </a:t>
            </a:r>
          </a:p>
          <a:p>
            <a:r>
              <a:rPr lang="en-US"/>
              <a:t>Continuous time evolution, feedback loops</a:t>
            </a:r>
          </a:p>
          <a:p>
            <a:endParaRPr lang="en-US" sz="1000"/>
          </a:p>
          <a:p>
            <a:pPr>
              <a:buNone/>
            </a:pPr>
            <a:r>
              <a:rPr lang="en-US" i="1"/>
              <a:t>Example: SR-Latch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pPr>
              <a:buNone/>
            </a:pPr>
            <a:endParaRPr lang="en-US" sz="1400"/>
          </a:p>
          <a:p>
            <a:pPr>
              <a:buNone/>
            </a:pPr>
            <a:endParaRPr lang="en-US"/>
          </a:p>
          <a:p>
            <a:r>
              <a:rPr lang="en-US"/>
              <a:t>Spatial patterning via intercellular signaling, adhesion, cell morphology, …</a:t>
            </a:r>
          </a:p>
        </p:txBody>
      </p:sp>
      <p:grpSp>
        <p:nvGrpSpPr>
          <p:cNvPr id="31" name="Group 32"/>
          <p:cNvGrpSpPr/>
          <p:nvPr/>
        </p:nvGrpSpPr>
        <p:grpSpPr>
          <a:xfrm>
            <a:off x="1757722" y="3255696"/>
            <a:ext cx="5342783" cy="2095163"/>
            <a:chOff x="1757722" y="2620696"/>
            <a:chExt cx="5342783" cy="2095163"/>
          </a:xfrm>
        </p:grpSpPr>
        <p:sp>
          <p:nvSpPr>
            <p:cNvPr id="4" name="AutoShape 24"/>
            <p:cNvSpPr>
              <a:spLocks noChangeArrowheads="1"/>
            </p:cNvSpPr>
            <p:nvPr/>
          </p:nvSpPr>
          <p:spPr bwMode="auto">
            <a:xfrm>
              <a:off x="5751563" y="3249064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>
                  <a:solidFill>
                    <a:srgbClr val="008000"/>
                  </a:solidFill>
                  <a:ea typeface="MS Gothic" charset="0"/>
                  <a:cs typeface="MS Gothic" charset="0"/>
                </a:rPr>
                <a:t>GFP</a:t>
              </a:r>
            </a:p>
          </p:txBody>
        </p:sp>
        <p:sp>
          <p:nvSpPr>
            <p:cNvPr id="5" name="Line 8"/>
            <p:cNvSpPr>
              <a:spLocks noChangeShapeType="1"/>
            </p:cNvSpPr>
            <p:nvPr/>
          </p:nvSpPr>
          <p:spPr bwMode="auto">
            <a:xfrm>
              <a:off x="1757722" y="3767452"/>
              <a:ext cx="1647414" cy="4399"/>
            </a:xfrm>
            <a:prstGeom prst="line">
              <a:avLst/>
            </a:prstGeom>
            <a:noFill/>
            <a:ln w="5472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9"/>
            <p:cNvSpPr>
              <a:spLocks/>
            </p:cNvSpPr>
            <p:nvPr/>
          </p:nvSpPr>
          <p:spPr bwMode="auto">
            <a:xfrm>
              <a:off x="1874363" y="3480941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8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AutoShape 10"/>
            <p:cNvSpPr>
              <a:spLocks noChangeArrowheads="1"/>
            </p:cNvSpPr>
            <p:nvPr/>
          </p:nvSpPr>
          <p:spPr bwMode="auto">
            <a:xfrm>
              <a:off x="2150843" y="3534227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>
                  <a:solidFill>
                    <a:srgbClr val="800080"/>
                  </a:solidFill>
                  <a:ea typeface="MS Gothic" charset="0"/>
                  <a:cs typeface="MS Gothic" charset="0"/>
                </a:rPr>
                <a:t>LacI</a:t>
              </a:r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2493865" y="3200341"/>
              <a:ext cx="1248220" cy="329468"/>
            </a:xfrm>
            <a:custGeom>
              <a:avLst/>
              <a:gdLst>
                <a:gd name="connsiteX0" fmla="*/ 0 w 4289"/>
                <a:gd name="connsiteY0" fmla="*/ 1164 h 1164"/>
                <a:gd name="connsiteX1" fmla="*/ 4289 w 4289"/>
                <a:gd name="connsiteY1" fmla="*/ 0 h 1164"/>
                <a:gd name="connsiteX0" fmla="*/ 0 w 4289"/>
                <a:gd name="connsiteY0" fmla="*/ 1008 h 1091"/>
                <a:gd name="connsiteX1" fmla="*/ 4289 w 4289"/>
                <a:gd name="connsiteY1" fmla="*/ 1091 h 1091"/>
                <a:gd name="connsiteX0" fmla="*/ 0 w 4289"/>
                <a:gd name="connsiteY0" fmla="*/ 1008 h 1008"/>
                <a:gd name="connsiteX1" fmla="*/ 4289 w 4289"/>
                <a:gd name="connsiteY1" fmla="*/ 158 h 1008"/>
                <a:gd name="connsiteX0" fmla="*/ 0 w 4289"/>
                <a:gd name="connsiteY0" fmla="*/ 1008 h 1008"/>
                <a:gd name="connsiteX1" fmla="*/ 4289 w 4289"/>
                <a:gd name="connsiteY1" fmla="*/ 158 h 1008"/>
                <a:gd name="connsiteX0" fmla="*/ 0 w 4289"/>
                <a:gd name="connsiteY0" fmla="*/ 1008 h 1008"/>
                <a:gd name="connsiteX1" fmla="*/ 4289 w 4289"/>
                <a:gd name="connsiteY1" fmla="*/ 158 h 1008"/>
                <a:gd name="connsiteX0" fmla="*/ 0 w 3822"/>
                <a:gd name="connsiteY0" fmla="*/ 1008 h 1008"/>
                <a:gd name="connsiteX1" fmla="*/ 3822 w 3822"/>
                <a:gd name="connsiteY1" fmla="*/ 158 h 1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22" h="1008">
                  <a:moveTo>
                    <a:pt x="0" y="1008"/>
                  </a:moveTo>
                  <a:cubicBezTo>
                    <a:pt x="1823" y="0"/>
                    <a:pt x="3197" y="0"/>
                    <a:pt x="3822" y="158"/>
                  </a:cubicBezTo>
                </a:path>
              </a:pathLst>
            </a:custGeom>
            <a:noFill/>
            <a:ln w="36720">
              <a:solidFill>
                <a:srgbClr val="800080"/>
              </a:solidFill>
              <a:round/>
              <a:headEnd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12"/>
            <p:cNvSpPr>
              <a:spLocks noChangeShapeType="1"/>
            </p:cNvSpPr>
            <p:nvPr/>
          </p:nvSpPr>
          <p:spPr bwMode="auto">
            <a:xfrm>
              <a:off x="3717536" y="3539908"/>
              <a:ext cx="1232640" cy="10081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3834177" y="3265492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AutoShape 14"/>
            <p:cNvSpPr>
              <a:spLocks noChangeArrowheads="1"/>
            </p:cNvSpPr>
            <p:nvPr/>
          </p:nvSpPr>
          <p:spPr bwMode="auto">
            <a:xfrm>
              <a:off x="4110657" y="3306683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F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12" name="Line 15"/>
            <p:cNvSpPr>
              <a:spLocks noChangeShapeType="1"/>
            </p:cNvSpPr>
            <p:nvPr/>
          </p:nvSpPr>
          <p:spPr bwMode="auto">
            <a:xfrm>
              <a:off x="3279127" y="2875602"/>
              <a:ext cx="1440" cy="257788"/>
            </a:xfrm>
            <a:prstGeom prst="line">
              <a:avLst/>
            </a:prstGeom>
            <a:noFill/>
            <a:ln w="36720">
              <a:solidFill>
                <a:srgbClr val="800080"/>
              </a:solidFill>
              <a:round/>
              <a:headEnd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Text Box 16"/>
            <p:cNvSpPr txBox="1">
              <a:spLocks noChangeArrowheads="1"/>
            </p:cNvSpPr>
            <p:nvPr/>
          </p:nvSpPr>
          <p:spPr bwMode="auto">
            <a:xfrm>
              <a:off x="2949366" y="2620696"/>
              <a:ext cx="728640" cy="31395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>
                <a:tabLst>
                  <a:tab pos="656650" algn="l"/>
                </a:tabLst>
              </a:pPr>
              <a:r>
                <a:rPr lang="en-US" b="1" dirty="0">
                  <a:solidFill>
                    <a:srgbClr val="800080"/>
                  </a:solidFill>
                  <a:ea typeface="MS Gothic" charset="0"/>
                  <a:cs typeface="MS Gothic" charset="0"/>
                </a:rPr>
                <a:t>IPTG</a:t>
              </a:r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4329537" y="2972568"/>
              <a:ext cx="999360" cy="329794"/>
            </a:xfrm>
            <a:custGeom>
              <a:avLst/>
              <a:gdLst/>
              <a:ahLst/>
              <a:cxnLst>
                <a:cxn ang="0">
                  <a:pos x="0" y="1008"/>
                </a:cxn>
                <a:cxn ang="0">
                  <a:pos x="3059" y="684"/>
                </a:cxn>
              </a:cxnLst>
              <a:rect l="0" t="0" r="r" b="b"/>
              <a:pathLst>
                <a:path w="3060" h="1009">
                  <a:moveTo>
                    <a:pt x="0" y="1008"/>
                  </a:moveTo>
                  <a:cubicBezTo>
                    <a:pt x="1823" y="0"/>
                    <a:pt x="3059" y="684"/>
                    <a:pt x="3059" y="684"/>
                  </a:cubicBezTo>
                </a:path>
              </a:pathLst>
            </a:custGeom>
            <a:noFill/>
            <a:ln w="36720">
              <a:solidFill>
                <a:srgbClr val="800000"/>
              </a:solidFill>
              <a:round/>
              <a:headEnd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22"/>
            <p:cNvSpPr>
              <a:spLocks noChangeShapeType="1"/>
            </p:cNvSpPr>
            <p:nvPr/>
          </p:nvSpPr>
          <p:spPr bwMode="auto">
            <a:xfrm flipV="1">
              <a:off x="5320524" y="3512625"/>
              <a:ext cx="1779981" cy="1362"/>
            </a:xfrm>
            <a:prstGeom prst="line">
              <a:avLst/>
            </a:prstGeom>
            <a:noFill/>
            <a:ln w="5472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23"/>
            <p:cNvSpPr>
              <a:spLocks/>
            </p:cNvSpPr>
            <p:nvPr/>
          </p:nvSpPr>
          <p:spPr bwMode="auto">
            <a:xfrm>
              <a:off x="5438605" y="3238130"/>
              <a:ext cx="254880" cy="254906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AutoShape 10"/>
            <p:cNvSpPr>
              <a:spLocks noChangeArrowheads="1"/>
            </p:cNvSpPr>
            <p:nvPr/>
          </p:nvSpPr>
          <p:spPr bwMode="auto">
            <a:xfrm>
              <a:off x="2760648" y="3538547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err="1" smtClean="0">
                  <a:solidFill>
                    <a:srgbClr val="800080"/>
                  </a:solidFill>
                  <a:ea typeface="MS Gothic" charset="0"/>
                  <a:cs typeface="MS Gothic" charset="0"/>
                </a:rPr>
                <a:t>TetR</a:t>
              </a:r>
              <a:endParaRPr lang="en-US" b="1" dirty="0">
                <a:solidFill>
                  <a:srgbClr val="80008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18" name="Freeform 11"/>
            <p:cNvSpPr>
              <a:spLocks/>
            </p:cNvSpPr>
            <p:nvPr/>
          </p:nvSpPr>
          <p:spPr bwMode="auto">
            <a:xfrm>
              <a:off x="2893644" y="3793554"/>
              <a:ext cx="858600" cy="632789"/>
            </a:xfrm>
            <a:custGeom>
              <a:avLst/>
              <a:gdLst>
                <a:gd name="connsiteX0" fmla="*/ 0 w 2320"/>
                <a:gd name="connsiteY0" fmla="*/ 1008 h 2778"/>
                <a:gd name="connsiteX1" fmla="*/ 2320 w 2320"/>
                <a:gd name="connsiteY1" fmla="*/ 2778 h 2778"/>
                <a:gd name="connsiteX0" fmla="*/ 309 w 2629"/>
                <a:gd name="connsiteY0" fmla="*/ 0 h 1936"/>
                <a:gd name="connsiteX1" fmla="*/ 2629 w 2629"/>
                <a:gd name="connsiteY1" fmla="*/ 1770 h 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29" h="1936">
                  <a:moveTo>
                    <a:pt x="309" y="0"/>
                  </a:moveTo>
                  <a:cubicBezTo>
                    <a:pt x="0" y="1936"/>
                    <a:pt x="2629" y="1770"/>
                    <a:pt x="2629" y="1770"/>
                  </a:cubicBezTo>
                </a:path>
              </a:pathLst>
            </a:custGeom>
            <a:noFill/>
            <a:ln w="36720">
              <a:solidFill>
                <a:srgbClr val="800080"/>
              </a:solidFill>
              <a:round/>
              <a:headEnd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12"/>
            <p:cNvSpPr>
              <a:spLocks noChangeShapeType="1"/>
            </p:cNvSpPr>
            <p:nvPr/>
          </p:nvSpPr>
          <p:spPr bwMode="auto">
            <a:xfrm>
              <a:off x="3727695" y="4705778"/>
              <a:ext cx="1232640" cy="10081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3"/>
            <p:cNvSpPr>
              <a:spLocks/>
            </p:cNvSpPr>
            <p:nvPr/>
          </p:nvSpPr>
          <p:spPr bwMode="auto">
            <a:xfrm>
              <a:off x="3844336" y="4431362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AutoShape 14"/>
            <p:cNvSpPr>
              <a:spLocks noChangeArrowheads="1"/>
            </p:cNvSpPr>
            <p:nvPr/>
          </p:nvSpPr>
          <p:spPr bwMode="auto">
            <a:xfrm>
              <a:off x="4120816" y="4472553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H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22" name="Line 15"/>
            <p:cNvSpPr>
              <a:spLocks noChangeShapeType="1"/>
            </p:cNvSpPr>
            <p:nvPr/>
          </p:nvSpPr>
          <p:spPr bwMode="auto">
            <a:xfrm>
              <a:off x="3540988" y="4018588"/>
              <a:ext cx="1440" cy="257788"/>
            </a:xfrm>
            <a:prstGeom prst="line">
              <a:avLst/>
            </a:prstGeom>
            <a:noFill/>
            <a:ln w="36720">
              <a:solidFill>
                <a:srgbClr val="800080"/>
              </a:solidFill>
              <a:round/>
              <a:headEnd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Text Box 16"/>
            <p:cNvSpPr txBox="1">
              <a:spLocks noChangeArrowheads="1"/>
            </p:cNvSpPr>
            <p:nvPr/>
          </p:nvSpPr>
          <p:spPr bwMode="auto">
            <a:xfrm>
              <a:off x="3165463" y="3740798"/>
              <a:ext cx="728640" cy="31395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>
                <a:tabLst>
                  <a:tab pos="656650" algn="l"/>
                </a:tabLst>
              </a:pPr>
              <a:r>
                <a:rPr lang="en-US" b="1" dirty="0" err="1" smtClean="0">
                  <a:solidFill>
                    <a:srgbClr val="800080"/>
                  </a:solidFill>
                  <a:ea typeface="MS Gothic" charset="0"/>
                  <a:cs typeface="MS Gothic" charset="0"/>
                </a:rPr>
                <a:t>aTc</a:t>
              </a:r>
              <a:endParaRPr lang="en-US" b="1" dirty="0">
                <a:solidFill>
                  <a:srgbClr val="80008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24" name="Line 18"/>
            <p:cNvSpPr>
              <a:spLocks noChangeShapeType="1"/>
            </p:cNvSpPr>
            <p:nvPr/>
          </p:nvSpPr>
          <p:spPr bwMode="auto">
            <a:xfrm>
              <a:off x="5320524" y="4667691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9"/>
            <p:cNvSpPr>
              <a:spLocks/>
            </p:cNvSpPr>
            <p:nvPr/>
          </p:nvSpPr>
          <p:spPr bwMode="auto">
            <a:xfrm>
              <a:off x="5437164" y="4391834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AutoShape 20"/>
            <p:cNvSpPr>
              <a:spLocks noChangeArrowheads="1"/>
            </p:cNvSpPr>
            <p:nvPr/>
          </p:nvSpPr>
          <p:spPr bwMode="auto">
            <a:xfrm>
              <a:off x="5713644" y="4433026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F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27" name="Freeform 17"/>
            <p:cNvSpPr>
              <a:spLocks/>
            </p:cNvSpPr>
            <p:nvPr/>
          </p:nvSpPr>
          <p:spPr bwMode="auto">
            <a:xfrm>
              <a:off x="4329537" y="4142759"/>
              <a:ext cx="999360" cy="329794"/>
            </a:xfrm>
            <a:custGeom>
              <a:avLst/>
              <a:gdLst/>
              <a:ahLst/>
              <a:cxnLst>
                <a:cxn ang="0">
                  <a:pos x="0" y="1008"/>
                </a:cxn>
                <a:cxn ang="0">
                  <a:pos x="3059" y="684"/>
                </a:cxn>
              </a:cxnLst>
              <a:rect l="0" t="0" r="r" b="b"/>
              <a:pathLst>
                <a:path w="3060" h="1009">
                  <a:moveTo>
                    <a:pt x="0" y="1008"/>
                  </a:moveTo>
                  <a:cubicBezTo>
                    <a:pt x="1823" y="0"/>
                    <a:pt x="3059" y="684"/>
                    <a:pt x="3059" y="684"/>
                  </a:cubicBezTo>
                </a:path>
              </a:pathLst>
            </a:custGeom>
            <a:noFill/>
            <a:ln w="36720">
              <a:solidFill>
                <a:srgbClr val="800000"/>
              </a:solidFill>
              <a:round/>
              <a:headEnd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4791345" y="3136912"/>
              <a:ext cx="1165115" cy="1310108"/>
            </a:xfrm>
            <a:custGeom>
              <a:avLst/>
              <a:gdLst>
                <a:gd name="connsiteX0" fmla="*/ 2812511 w 2812511"/>
                <a:gd name="connsiteY0" fmla="*/ 671258 h 671258"/>
                <a:gd name="connsiteX1" fmla="*/ 2171831 w 2812511"/>
                <a:gd name="connsiteY1" fmla="*/ 76279 h 671258"/>
                <a:gd name="connsiteX2" fmla="*/ 284111 w 2812511"/>
                <a:gd name="connsiteY2" fmla="*/ 213582 h 671258"/>
                <a:gd name="connsiteX3" fmla="*/ 467162 w 2812511"/>
                <a:gd name="connsiteY3" fmla="*/ 545397 h 671258"/>
                <a:gd name="connsiteX0" fmla="*/ 2812511 w 2812511"/>
                <a:gd name="connsiteY0" fmla="*/ 2052880 h 2052880"/>
                <a:gd name="connsiteX1" fmla="*/ 2171831 w 2812511"/>
                <a:gd name="connsiteY1" fmla="*/ 273654 h 2052880"/>
                <a:gd name="connsiteX2" fmla="*/ 284111 w 2812511"/>
                <a:gd name="connsiteY2" fmla="*/ 410957 h 2052880"/>
                <a:gd name="connsiteX3" fmla="*/ 467162 w 2812511"/>
                <a:gd name="connsiteY3" fmla="*/ 742772 h 2052880"/>
                <a:gd name="connsiteX0" fmla="*/ 2621330 w 2621330"/>
                <a:gd name="connsiteY0" fmla="*/ 1750235 h 1750235"/>
                <a:gd name="connsiteX1" fmla="*/ 833564 w 2621330"/>
                <a:gd name="connsiteY1" fmla="*/ 1090000 h 1750235"/>
                <a:gd name="connsiteX2" fmla="*/ 92930 w 2621330"/>
                <a:gd name="connsiteY2" fmla="*/ 108312 h 1750235"/>
                <a:gd name="connsiteX3" fmla="*/ 275981 w 2621330"/>
                <a:gd name="connsiteY3" fmla="*/ 440127 h 1750235"/>
                <a:gd name="connsiteX0" fmla="*/ 2533460 w 2533460"/>
                <a:gd name="connsiteY0" fmla="*/ 1750235 h 1750235"/>
                <a:gd name="connsiteX1" fmla="*/ 745694 w 2533460"/>
                <a:gd name="connsiteY1" fmla="*/ 1090000 h 1750235"/>
                <a:gd name="connsiteX2" fmla="*/ 5060 w 2533460"/>
                <a:gd name="connsiteY2" fmla="*/ 108312 h 1750235"/>
                <a:gd name="connsiteX3" fmla="*/ 715341 w 2533460"/>
                <a:gd name="connsiteY3" fmla="*/ 440127 h 1750235"/>
                <a:gd name="connsiteX0" fmla="*/ 2121295 w 2121295"/>
                <a:gd name="connsiteY0" fmla="*/ 1310108 h 1310108"/>
                <a:gd name="connsiteX1" fmla="*/ 333529 w 2121295"/>
                <a:gd name="connsiteY1" fmla="*/ 649873 h 1310108"/>
                <a:gd name="connsiteX2" fmla="*/ 120125 w 2121295"/>
                <a:gd name="connsiteY2" fmla="*/ 326316 h 1310108"/>
                <a:gd name="connsiteX3" fmla="*/ 303176 w 2121295"/>
                <a:gd name="connsiteY3" fmla="*/ 0 h 1310108"/>
                <a:gd name="connsiteX0" fmla="*/ 2496541 w 2496541"/>
                <a:gd name="connsiteY0" fmla="*/ 1310108 h 1310108"/>
                <a:gd name="connsiteX1" fmla="*/ 708775 w 2496541"/>
                <a:gd name="connsiteY1" fmla="*/ 649873 h 1310108"/>
                <a:gd name="connsiteX2" fmla="*/ 495371 w 2496541"/>
                <a:gd name="connsiteY2" fmla="*/ 326316 h 1310108"/>
                <a:gd name="connsiteX3" fmla="*/ 678422 w 2496541"/>
                <a:gd name="connsiteY3" fmla="*/ 0 h 1310108"/>
                <a:gd name="connsiteX0" fmla="*/ 2090786 w 2090786"/>
                <a:gd name="connsiteY0" fmla="*/ 1310108 h 1310108"/>
                <a:gd name="connsiteX1" fmla="*/ 303020 w 2090786"/>
                <a:gd name="connsiteY1" fmla="*/ 649873 h 1310108"/>
                <a:gd name="connsiteX2" fmla="*/ 272667 w 2090786"/>
                <a:gd name="connsiteY2" fmla="*/ 0 h 1310108"/>
                <a:gd name="connsiteX0" fmla="*/ 2545722 w 2545722"/>
                <a:gd name="connsiteY0" fmla="*/ 1310108 h 1310108"/>
                <a:gd name="connsiteX1" fmla="*/ 757956 w 2545722"/>
                <a:gd name="connsiteY1" fmla="*/ 649873 h 1310108"/>
                <a:gd name="connsiteX2" fmla="*/ 727603 w 2545722"/>
                <a:gd name="connsiteY2" fmla="*/ 0 h 1310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45722" h="1310108">
                  <a:moveTo>
                    <a:pt x="2545722" y="1310108"/>
                  </a:moveTo>
                  <a:cubicBezTo>
                    <a:pt x="2436082" y="1050758"/>
                    <a:pt x="1060976" y="868224"/>
                    <a:pt x="757956" y="649873"/>
                  </a:cubicBezTo>
                  <a:cubicBezTo>
                    <a:pt x="454936" y="431522"/>
                    <a:pt x="0" y="619"/>
                    <a:pt x="727603" y="0"/>
                  </a:cubicBezTo>
                </a:path>
              </a:pathLst>
            </a:custGeom>
            <a:ln w="3810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4536507" y="3532832"/>
              <a:ext cx="2193394" cy="760129"/>
            </a:xfrm>
            <a:custGeom>
              <a:avLst/>
              <a:gdLst>
                <a:gd name="connsiteX0" fmla="*/ 2812511 w 2812511"/>
                <a:gd name="connsiteY0" fmla="*/ 671258 h 671258"/>
                <a:gd name="connsiteX1" fmla="*/ 2171831 w 2812511"/>
                <a:gd name="connsiteY1" fmla="*/ 76279 h 671258"/>
                <a:gd name="connsiteX2" fmla="*/ 284111 w 2812511"/>
                <a:gd name="connsiteY2" fmla="*/ 213582 h 671258"/>
                <a:gd name="connsiteX3" fmla="*/ 467162 w 2812511"/>
                <a:gd name="connsiteY3" fmla="*/ 545397 h 671258"/>
                <a:gd name="connsiteX0" fmla="*/ 2812511 w 2812511"/>
                <a:gd name="connsiteY0" fmla="*/ 2052880 h 2052880"/>
                <a:gd name="connsiteX1" fmla="*/ 2171831 w 2812511"/>
                <a:gd name="connsiteY1" fmla="*/ 273654 h 2052880"/>
                <a:gd name="connsiteX2" fmla="*/ 284111 w 2812511"/>
                <a:gd name="connsiteY2" fmla="*/ 410957 h 2052880"/>
                <a:gd name="connsiteX3" fmla="*/ 467162 w 2812511"/>
                <a:gd name="connsiteY3" fmla="*/ 742772 h 2052880"/>
                <a:gd name="connsiteX0" fmla="*/ 2621330 w 2621330"/>
                <a:gd name="connsiteY0" fmla="*/ 1750235 h 1750235"/>
                <a:gd name="connsiteX1" fmla="*/ 833564 w 2621330"/>
                <a:gd name="connsiteY1" fmla="*/ 1090000 h 1750235"/>
                <a:gd name="connsiteX2" fmla="*/ 92930 w 2621330"/>
                <a:gd name="connsiteY2" fmla="*/ 108312 h 1750235"/>
                <a:gd name="connsiteX3" fmla="*/ 275981 w 2621330"/>
                <a:gd name="connsiteY3" fmla="*/ 440127 h 1750235"/>
                <a:gd name="connsiteX0" fmla="*/ 2533460 w 2533460"/>
                <a:gd name="connsiteY0" fmla="*/ 1750235 h 1750235"/>
                <a:gd name="connsiteX1" fmla="*/ 745694 w 2533460"/>
                <a:gd name="connsiteY1" fmla="*/ 1090000 h 1750235"/>
                <a:gd name="connsiteX2" fmla="*/ 5060 w 2533460"/>
                <a:gd name="connsiteY2" fmla="*/ 108312 h 1750235"/>
                <a:gd name="connsiteX3" fmla="*/ 715341 w 2533460"/>
                <a:gd name="connsiteY3" fmla="*/ 440127 h 1750235"/>
                <a:gd name="connsiteX0" fmla="*/ 2121295 w 2121295"/>
                <a:gd name="connsiteY0" fmla="*/ 1310108 h 1310108"/>
                <a:gd name="connsiteX1" fmla="*/ 333529 w 2121295"/>
                <a:gd name="connsiteY1" fmla="*/ 649873 h 1310108"/>
                <a:gd name="connsiteX2" fmla="*/ 120125 w 2121295"/>
                <a:gd name="connsiteY2" fmla="*/ 326316 h 1310108"/>
                <a:gd name="connsiteX3" fmla="*/ 303176 w 2121295"/>
                <a:gd name="connsiteY3" fmla="*/ 0 h 1310108"/>
                <a:gd name="connsiteX0" fmla="*/ 2496541 w 2496541"/>
                <a:gd name="connsiteY0" fmla="*/ 1310108 h 1310108"/>
                <a:gd name="connsiteX1" fmla="*/ 708775 w 2496541"/>
                <a:gd name="connsiteY1" fmla="*/ 649873 h 1310108"/>
                <a:gd name="connsiteX2" fmla="*/ 495371 w 2496541"/>
                <a:gd name="connsiteY2" fmla="*/ 326316 h 1310108"/>
                <a:gd name="connsiteX3" fmla="*/ 678422 w 2496541"/>
                <a:gd name="connsiteY3" fmla="*/ 0 h 1310108"/>
                <a:gd name="connsiteX0" fmla="*/ 2090786 w 2090786"/>
                <a:gd name="connsiteY0" fmla="*/ 1310108 h 1310108"/>
                <a:gd name="connsiteX1" fmla="*/ 303020 w 2090786"/>
                <a:gd name="connsiteY1" fmla="*/ 649873 h 1310108"/>
                <a:gd name="connsiteX2" fmla="*/ 272667 w 2090786"/>
                <a:gd name="connsiteY2" fmla="*/ 0 h 1310108"/>
                <a:gd name="connsiteX0" fmla="*/ 2545722 w 2545722"/>
                <a:gd name="connsiteY0" fmla="*/ 1310108 h 1310108"/>
                <a:gd name="connsiteX1" fmla="*/ 757956 w 2545722"/>
                <a:gd name="connsiteY1" fmla="*/ 649873 h 1310108"/>
                <a:gd name="connsiteX2" fmla="*/ 727603 w 2545722"/>
                <a:gd name="connsiteY2" fmla="*/ 0 h 1310108"/>
                <a:gd name="connsiteX0" fmla="*/ 2895607 w 2895607"/>
                <a:gd name="connsiteY0" fmla="*/ 719042 h 719042"/>
                <a:gd name="connsiteX1" fmla="*/ 1107841 w 2895607"/>
                <a:gd name="connsiteY1" fmla="*/ 58807 h 719042"/>
                <a:gd name="connsiteX2" fmla="*/ 727602 w 2895607"/>
                <a:gd name="connsiteY2" fmla="*/ 366197 h 719042"/>
                <a:gd name="connsiteX0" fmla="*/ 2587618 w 2587618"/>
                <a:gd name="connsiteY0" fmla="*/ 259350 h 1019479"/>
                <a:gd name="connsiteX1" fmla="*/ 1107841 w 2587618"/>
                <a:gd name="connsiteY1" fmla="*/ 711470 h 1019479"/>
                <a:gd name="connsiteX2" fmla="*/ 727602 w 2587618"/>
                <a:gd name="connsiteY2" fmla="*/ 1018860 h 1019479"/>
                <a:gd name="connsiteX0" fmla="*/ 2587618 w 2587618"/>
                <a:gd name="connsiteY0" fmla="*/ 0 h 760129"/>
                <a:gd name="connsiteX1" fmla="*/ 1107841 w 2587618"/>
                <a:gd name="connsiteY1" fmla="*/ 452120 h 760129"/>
                <a:gd name="connsiteX2" fmla="*/ 727602 w 2587618"/>
                <a:gd name="connsiteY2" fmla="*/ 759510 h 760129"/>
                <a:gd name="connsiteX0" fmla="*/ 2850040 w 2850040"/>
                <a:gd name="connsiteY0" fmla="*/ 0 h 760129"/>
                <a:gd name="connsiteX1" fmla="*/ 310004 w 2850040"/>
                <a:gd name="connsiteY1" fmla="*/ 299081 h 760129"/>
                <a:gd name="connsiteX2" fmla="*/ 990024 w 2850040"/>
                <a:gd name="connsiteY2" fmla="*/ 759510 h 760129"/>
                <a:gd name="connsiteX0" fmla="*/ 4792463 w 4792464"/>
                <a:gd name="connsiteY0" fmla="*/ 0 h 760129"/>
                <a:gd name="connsiteX1" fmla="*/ 587493 w 4792464"/>
                <a:gd name="connsiteY1" fmla="*/ 299081 h 760129"/>
                <a:gd name="connsiteX2" fmla="*/ 1267513 w 4792464"/>
                <a:gd name="connsiteY2" fmla="*/ 759510 h 760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92464" h="760129">
                  <a:moveTo>
                    <a:pt x="4792463" y="0"/>
                  </a:moveTo>
                  <a:cubicBezTo>
                    <a:pt x="4157878" y="403047"/>
                    <a:pt x="1174985" y="172496"/>
                    <a:pt x="587493" y="299081"/>
                  </a:cubicBezTo>
                  <a:cubicBezTo>
                    <a:pt x="1" y="425666"/>
                    <a:pt x="539910" y="760129"/>
                    <a:pt x="1267513" y="759510"/>
                  </a:cubicBezTo>
                </a:path>
              </a:pathLst>
            </a:custGeom>
            <a:ln w="3810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30" name="AutoShape 24"/>
            <p:cNvSpPr>
              <a:spLocks noChangeArrowheads="1"/>
            </p:cNvSpPr>
            <p:nvPr/>
          </p:nvSpPr>
          <p:spPr bwMode="auto">
            <a:xfrm>
              <a:off x="6466206" y="3260506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H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2429780" y="1303151"/>
            <a:ext cx="3584160" cy="35859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87452" rIns="81639" bIns="40820">
            <a:prstTxWarp prst="textNoShape">
              <a:avLst/>
            </a:prstTxWarp>
          </a:bodyPr>
          <a:lstStyle/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2200" dirty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(green (not (IPTG)))</a:t>
            </a:r>
          </a:p>
        </p:txBody>
      </p:sp>
      <p:sp>
        <p:nvSpPr>
          <p:cNvPr id="49156" name="AutoShape 4"/>
          <p:cNvSpPr>
            <a:spLocks noChangeArrowheads="1"/>
          </p:cNvSpPr>
          <p:nvPr/>
        </p:nvSpPr>
        <p:spPr bwMode="auto">
          <a:xfrm>
            <a:off x="4092180" y="1832609"/>
            <a:ext cx="419040" cy="419084"/>
          </a:xfrm>
          <a:prstGeom prst="downArrow">
            <a:avLst>
              <a:gd name="adj1" fmla="val 40009"/>
              <a:gd name="adj2" fmla="val 49926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itle 12"/>
          <p:cNvSpPr>
            <a:spLocks noGrp="1"/>
          </p:cNvSpPr>
          <p:nvPr>
            <p:ph type="title"/>
          </p:nvPr>
        </p:nvSpPr>
        <p:spPr>
          <a:xfrm>
            <a:off x="241300" y="274638"/>
            <a:ext cx="8229600" cy="682625"/>
          </a:xfrm>
        </p:spPr>
        <p:txBody>
          <a:bodyPr/>
          <a:lstStyle/>
          <a:p>
            <a:r>
              <a:rPr lang="en-US" dirty="0" smtClean="0"/>
              <a:t>BioCompiler: Proto </a:t>
            </a:r>
            <a:r>
              <a:rPr lang="en-US" dirty="0" smtClean="0">
                <a:sym typeface="Wingdings"/>
              </a:rPr>
              <a:t> GRN</a:t>
            </a:r>
            <a:endParaRPr lang="en-US" dirty="0"/>
          </a:p>
        </p:txBody>
      </p:sp>
      <p:sp>
        <p:nvSpPr>
          <p:cNvPr id="14" name="AutoShape 3"/>
          <p:cNvSpPr>
            <a:spLocks noChangeArrowheads="1"/>
          </p:cNvSpPr>
          <p:nvPr/>
        </p:nvSpPr>
        <p:spPr bwMode="auto">
          <a:xfrm>
            <a:off x="1853280" y="2494220"/>
            <a:ext cx="1046880" cy="511254"/>
          </a:xfrm>
          <a:prstGeom prst="roundRect">
            <a:avLst>
              <a:gd name="adj" fmla="val 282"/>
            </a:avLst>
          </a:prstGeom>
          <a:noFill/>
          <a:ln w="54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sz="2200" dirty="0">
                <a:solidFill>
                  <a:srgbClr val="000000"/>
                </a:solidFill>
                <a:ea typeface="MS Gothic" charset="0"/>
                <a:cs typeface="MS Gothic" charset="0"/>
              </a:rPr>
              <a:t>IPTG</a:t>
            </a:r>
          </a:p>
        </p:txBody>
      </p:sp>
      <p:sp>
        <p:nvSpPr>
          <p:cNvPr id="15" name="AutoShape 4"/>
          <p:cNvSpPr>
            <a:spLocks noChangeArrowheads="1"/>
          </p:cNvSpPr>
          <p:nvPr/>
        </p:nvSpPr>
        <p:spPr bwMode="auto">
          <a:xfrm>
            <a:off x="3780000" y="2494220"/>
            <a:ext cx="1046880" cy="511254"/>
          </a:xfrm>
          <a:prstGeom prst="roundRect">
            <a:avLst>
              <a:gd name="adj" fmla="val 282"/>
            </a:avLst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sz="2200" dirty="0">
                <a:solidFill>
                  <a:srgbClr val="000000"/>
                </a:solidFill>
                <a:ea typeface="MS Gothic" charset="0"/>
                <a:cs typeface="MS Gothic" charset="0"/>
              </a:rPr>
              <a:t>not</a:t>
            </a:r>
          </a:p>
        </p:txBody>
      </p:sp>
      <p:sp>
        <p:nvSpPr>
          <p:cNvPr id="16" name="AutoShape 5"/>
          <p:cNvSpPr>
            <a:spLocks noChangeArrowheads="1"/>
          </p:cNvSpPr>
          <p:nvPr/>
        </p:nvSpPr>
        <p:spPr bwMode="auto">
          <a:xfrm>
            <a:off x="5706720" y="2494220"/>
            <a:ext cx="1046880" cy="511254"/>
          </a:xfrm>
          <a:prstGeom prst="roundRect">
            <a:avLst>
              <a:gd name="adj" fmla="val 282"/>
            </a:avLst>
          </a:prstGeom>
          <a:noFill/>
          <a:ln w="5472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sz="2200" dirty="0">
                <a:solidFill>
                  <a:srgbClr val="000000"/>
                </a:solidFill>
                <a:ea typeface="MS Gothic" charset="0"/>
                <a:cs typeface="MS Gothic" charset="0"/>
              </a:rPr>
              <a:t>green</a:t>
            </a:r>
          </a:p>
        </p:txBody>
      </p:sp>
      <p:cxnSp>
        <p:nvCxnSpPr>
          <p:cNvPr id="17" name="AutoShape 6"/>
          <p:cNvCxnSpPr>
            <a:cxnSpLocks noChangeShapeType="1"/>
            <a:stCxn id="14" idx="3"/>
            <a:endCxn id="15" idx="1"/>
          </p:cNvCxnSpPr>
          <p:nvPr/>
        </p:nvCxnSpPr>
        <p:spPr bwMode="auto">
          <a:xfrm>
            <a:off x="2900160" y="2749847"/>
            <a:ext cx="879840" cy="1588"/>
          </a:xfrm>
          <a:prstGeom prst="straightConnector1">
            <a:avLst/>
          </a:prstGeom>
          <a:noFill/>
          <a:ln w="54720">
            <a:solidFill>
              <a:srgbClr val="00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18" name="AutoShape 7"/>
          <p:cNvCxnSpPr>
            <a:cxnSpLocks noChangeShapeType="1"/>
            <a:stCxn id="15" idx="3"/>
            <a:endCxn id="16" idx="1"/>
          </p:cNvCxnSpPr>
          <p:nvPr/>
        </p:nvCxnSpPr>
        <p:spPr bwMode="auto">
          <a:xfrm>
            <a:off x="4826880" y="2749847"/>
            <a:ext cx="879840" cy="1588"/>
          </a:xfrm>
          <a:prstGeom prst="straightConnector1">
            <a:avLst/>
          </a:prstGeom>
          <a:noFill/>
          <a:ln w="54720">
            <a:solidFill>
              <a:srgbClr val="000000"/>
            </a:solidFill>
            <a:round/>
            <a:headEnd/>
            <a:tailEnd type="triangle" w="med" len="med"/>
          </a:ln>
          <a:effectLst/>
        </p:spPr>
      </p:cxnSp>
      <p:grpSp>
        <p:nvGrpSpPr>
          <p:cNvPr id="2" name="Group 63"/>
          <p:cNvGrpSpPr/>
          <p:nvPr/>
        </p:nvGrpSpPr>
        <p:grpSpPr>
          <a:xfrm>
            <a:off x="296640" y="2795212"/>
            <a:ext cx="8510400" cy="1896678"/>
            <a:chOff x="296640" y="2579312"/>
            <a:chExt cx="8510400" cy="1896678"/>
          </a:xfrm>
        </p:grpSpPr>
        <p:grpSp>
          <p:nvGrpSpPr>
            <p:cNvPr id="3" name="Group 62"/>
            <p:cNvGrpSpPr/>
            <p:nvPr/>
          </p:nvGrpSpPr>
          <p:grpSpPr>
            <a:xfrm>
              <a:off x="296640" y="3437642"/>
              <a:ext cx="8510400" cy="1038348"/>
              <a:chOff x="296640" y="3437642"/>
              <a:chExt cx="8510400" cy="1038348"/>
            </a:xfrm>
          </p:grpSpPr>
          <p:sp>
            <p:nvSpPr>
              <p:cNvPr id="26" name="Line 25"/>
              <p:cNvSpPr>
                <a:spLocks noChangeShapeType="1"/>
              </p:cNvSpPr>
              <p:nvPr/>
            </p:nvSpPr>
            <p:spPr bwMode="auto">
              <a:xfrm>
                <a:off x="296640" y="4414064"/>
                <a:ext cx="1232640" cy="10081"/>
              </a:xfrm>
              <a:prstGeom prst="line">
                <a:avLst/>
              </a:prstGeom>
              <a:noFill/>
              <a:ln w="5472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413281" y="4138995"/>
                <a:ext cx="254880" cy="254907"/>
              </a:xfrm>
              <a:custGeom>
                <a:avLst/>
                <a:gdLst/>
                <a:ahLst/>
                <a:cxnLst>
                  <a:cxn ang="0">
                    <a:pos x="0" y="781"/>
                  </a:cxn>
                  <a:cxn ang="0">
                    <a:pos x="0" y="0"/>
                  </a:cxn>
                  <a:cxn ang="0">
                    <a:pos x="781" y="0"/>
                  </a:cxn>
                </a:cxnLst>
                <a:rect l="0" t="0" r="r" b="b"/>
                <a:pathLst>
                  <a:path w="782" h="782">
                    <a:moveTo>
                      <a:pt x="0" y="781"/>
                    </a:moveTo>
                    <a:lnTo>
                      <a:pt x="0" y="0"/>
                    </a:lnTo>
                    <a:lnTo>
                      <a:pt x="781" y="0"/>
                    </a:lnTo>
                  </a:path>
                </a:pathLst>
              </a:custGeom>
              <a:noFill/>
              <a:ln w="54720">
                <a:solidFill>
                  <a:srgbClr val="80008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AutoShape 27"/>
              <p:cNvSpPr>
                <a:spLocks noChangeArrowheads="1"/>
              </p:cNvSpPr>
              <p:nvPr/>
            </p:nvSpPr>
            <p:spPr bwMode="auto">
              <a:xfrm>
                <a:off x="689761" y="4192281"/>
                <a:ext cx="531360" cy="233304"/>
              </a:xfrm>
              <a:prstGeom prst="roundRect">
                <a:avLst>
                  <a:gd name="adj" fmla="val 616"/>
                </a:avLst>
              </a:prstGeom>
              <a:noFill/>
              <a:ln w="3672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b="1">
                    <a:solidFill>
                      <a:srgbClr val="800080"/>
                    </a:solidFill>
                    <a:ea typeface="MS Gothic" charset="0"/>
                    <a:cs typeface="MS Gothic" charset="0"/>
                  </a:rPr>
                  <a:t>LacI</a:t>
                </a:r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946081" y="3869687"/>
                <a:ext cx="999360" cy="329794"/>
              </a:xfrm>
              <a:custGeom>
                <a:avLst/>
                <a:gdLst/>
                <a:ahLst/>
                <a:cxnLst>
                  <a:cxn ang="0">
                    <a:pos x="0" y="1008"/>
                  </a:cxn>
                  <a:cxn ang="0">
                    <a:pos x="3059" y="684"/>
                  </a:cxn>
                </a:cxnLst>
                <a:rect l="0" t="0" r="r" b="b"/>
                <a:pathLst>
                  <a:path w="3060" h="1009">
                    <a:moveTo>
                      <a:pt x="0" y="1008"/>
                    </a:moveTo>
                    <a:cubicBezTo>
                      <a:pt x="1823" y="0"/>
                      <a:pt x="3059" y="684"/>
                      <a:pt x="3059" y="684"/>
                    </a:cubicBezTo>
                  </a:path>
                </a:pathLst>
              </a:custGeom>
              <a:noFill/>
              <a:ln w="36720">
                <a:solidFill>
                  <a:srgbClr val="800080"/>
                </a:solidFill>
                <a:round/>
                <a:headEnd/>
                <a:tailEnd type="oval" w="lg" len="sm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Line 29"/>
              <p:cNvSpPr>
                <a:spLocks noChangeShapeType="1"/>
              </p:cNvSpPr>
              <p:nvPr/>
            </p:nvSpPr>
            <p:spPr bwMode="auto">
              <a:xfrm>
                <a:off x="1863360" y="4414064"/>
                <a:ext cx="1232640" cy="10081"/>
              </a:xfrm>
              <a:prstGeom prst="line">
                <a:avLst/>
              </a:prstGeom>
              <a:noFill/>
              <a:ln w="5472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981440" y="4138995"/>
                <a:ext cx="254880" cy="254907"/>
              </a:xfrm>
              <a:custGeom>
                <a:avLst/>
                <a:gdLst/>
                <a:ahLst/>
                <a:cxnLst>
                  <a:cxn ang="0">
                    <a:pos x="0" y="781"/>
                  </a:cxn>
                  <a:cxn ang="0">
                    <a:pos x="0" y="0"/>
                  </a:cxn>
                  <a:cxn ang="0">
                    <a:pos x="781" y="0"/>
                  </a:cxn>
                </a:cxnLst>
                <a:rect l="0" t="0" r="r" b="b"/>
                <a:pathLst>
                  <a:path w="782" h="782">
                    <a:moveTo>
                      <a:pt x="0" y="781"/>
                    </a:moveTo>
                    <a:lnTo>
                      <a:pt x="0" y="0"/>
                    </a:lnTo>
                    <a:lnTo>
                      <a:pt x="781" y="0"/>
                    </a:lnTo>
                  </a:path>
                </a:pathLst>
              </a:custGeom>
              <a:noFill/>
              <a:ln w="54720">
                <a:solidFill>
                  <a:srgbClr val="80008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AutoShape 31"/>
              <p:cNvSpPr>
                <a:spLocks noChangeArrowheads="1"/>
              </p:cNvSpPr>
              <p:nvPr/>
            </p:nvSpPr>
            <p:spPr bwMode="auto">
              <a:xfrm>
                <a:off x="2793600" y="3750154"/>
                <a:ext cx="531360" cy="233304"/>
              </a:xfrm>
              <a:prstGeom prst="roundRect">
                <a:avLst>
                  <a:gd name="adj" fmla="val 616"/>
                </a:avLst>
              </a:prstGeom>
              <a:noFill/>
              <a:ln w="36720">
                <a:solidFill>
                  <a:srgbClr val="808080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b="1">
                    <a:solidFill>
                      <a:srgbClr val="333333"/>
                    </a:solidFill>
                    <a:ea typeface="MS Gothic" charset="0"/>
                    <a:cs typeface="MS Gothic" charset="0"/>
                  </a:rPr>
                  <a:t>A</a:t>
                </a:r>
              </a:p>
            </p:txBody>
          </p:sp>
          <p:sp>
            <p:nvSpPr>
              <p:cNvPr id="33" name="Line 32"/>
              <p:cNvSpPr>
                <a:spLocks noChangeShapeType="1"/>
              </p:cNvSpPr>
              <p:nvPr/>
            </p:nvSpPr>
            <p:spPr bwMode="auto">
              <a:xfrm>
                <a:off x="1540800" y="3692548"/>
                <a:ext cx="1440" cy="257788"/>
              </a:xfrm>
              <a:prstGeom prst="line">
                <a:avLst/>
              </a:prstGeom>
              <a:noFill/>
              <a:ln w="36720">
                <a:solidFill>
                  <a:srgbClr val="800080"/>
                </a:solidFill>
                <a:round/>
                <a:headEnd/>
                <a:tailEnd type="oval" w="lg" len="sm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Text Box 33"/>
              <p:cNvSpPr txBox="1">
                <a:spLocks noChangeArrowheads="1"/>
              </p:cNvSpPr>
              <p:nvPr/>
            </p:nvSpPr>
            <p:spPr bwMode="auto">
              <a:xfrm>
                <a:off x="1209600" y="3437642"/>
                <a:ext cx="728640" cy="31395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>
                  <a:tabLst>
                    <a:tab pos="656650" algn="l"/>
                  </a:tabLst>
                </a:pPr>
                <a:r>
                  <a:rPr lang="en-US" b="1" dirty="0">
                    <a:solidFill>
                      <a:srgbClr val="800080"/>
                    </a:solidFill>
                    <a:ea typeface="MS Gothic" charset="0"/>
                    <a:cs typeface="MS Gothic" charset="0"/>
                  </a:rPr>
                  <a:t>IPTG</a:t>
                </a:r>
              </a:p>
            </p:txBody>
          </p:sp>
          <p:sp>
            <p:nvSpPr>
              <p:cNvPr id="35" name="Freeform 34"/>
              <p:cNvSpPr>
                <a:spLocks/>
              </p:cNvSpPr>
              <p:nvPr/>
            </p:nvSpPr>
            <p:spPr bwMode="auto">
              <a:xfrm>
                <a:off x="3456000" y="3891289"/>
                <a:ext cx="999360" cy="329795"/>
              </a:xfrm>
              <a:custGeom>
                <a:avLst/>
                <a:gdLst/>
                <a:ahLst/>
                <a:cxnLst>
                  <a:cxn ang="0">
                    <a:pos x="0" y="1008"/>
                  </a:cxn>
                  <a:cxn ang="0">
                    <a:pos x="3059" y="684"/>
                  </a:cxn>
                </a:cxnLst>
                <a:rect l="0" t="0" r="r" b="b"/>
                <a:pathLst>
                  <a:path w="3060" h="1009">
                    <a:moveTo>
                      <a:pt x="0" y="1008"/>
                    </a:moveTo>
                    <a:cubicBezTo>
                      <a:pt x="1823" y="0"/>
                      <a:pt x="3059" y="684"/>
                      <a:pt x="3059" y="684"/>
                    </a:cubicBezTo>
                  </a:path>
                </a:pathLst>
              </a:custGeom>
              <a:noFill/>
              <a:ln w="36720">
                <a:solidFill>
                  <a:srgbClr val="800000"/>
                </a:solidFill>
                <a:round/>
                <a:headEnd/>
                <a:tailEnd type="oval" w="lg" len="sm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Line 35"/>
              <p:cNvSpPr>
                <a:spLocks noChangeShapeType="1"/>
              </p:cNvSpPr>
              <p:nvPr/>
            </p:nvSpPr>
            <p:spPr bwMode="auto">
              <a:xfrm>
                <a:off x="4373280" y="4437106"/>
                <a:ext cx="1232640" cy="10081"/>
              </a:xfrm>
              <a:prstGeom prst="line">
                <a:avLst/>
              </a:prstGeom>
              <a:noFill/>
              <a:ln w="54720">
                <a:solidFill>
                  <a:srgbClr val="800000"/>
                </a:solidFill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36"/>
              <p:cNvSpPr>
                <a:spLocks/>
              </p:cNvSpPr>
              <p:nvPr/>
            </p:nvSpPr>
            <p:spPr bwMode="auto">
              <a:xfrm>
                <a:off x="4491361" y="4160598"/>
                <a:ext cx="254880" cy="254906"/>
              </a:xfrm>
              <a:custGeom>
                <a:avLst/>
                <a:gdLst/>
                <a:ahLst/>
                <a:cxnLst>
                  <a:cxn ang="0">
                    <a:pos x="0" y="781"/>
                  </a:cxn>
                  <a:cxn ang="0">
                    <a:pos x="0" y="0"/>
                  </a:cxn>
                  <a:cxn ang="0">
                    <a:pos x="781" y="0"/>
                  </a:cxn>
                </a:cxnLst>
                <a:rect l="0" t="0" r="r" b="b"/>
                <a:pathLst>
                  <a:path w="782" h="782">
                    <a:moveTo>
                      <a:pt x="0" y="781"/>
                    </a:moveTo>
                    <a:lnTo>
                      <a:pt x="0" y="0"/>
                    </a:lnTo>
                    <a:lnTo>
                      <a:pt x="781" y="0"/>
                    </a:lnTo>
                  </a:path>
                </a:pathLst>
              </a:custGeom>
              <a:noFill/>
              <a:ln w="54720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AutoShape 37"/>
              <p:cNvSpPr>
                <a:spLocks noChangeArrowheads="1"/>
              </p:cNvSpPr>
              <p:nvPr/>
            </p:nvSpPr>
            <p:spPr bwMode="auto">
              <a:xfrm>
                <a:off x="5245921" y="3849525"/>
                <a:ext cx="531360" cy="233304"/>
              </a:xfrm>
              <a:prstGeom prst="roundRect">
                <a:avLst>
                  <a:gd name="adj" fmla="val 616"/>
                </a:avLst>
              </a:prstGeom>
              <a:noFill/>
              <a:ln w="36720">
                <a:solidFill>
                  <a:srgbClr val="808080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b="1">
                    <a:solidFill>
                      <a:srgbClr val="333333"/>
                    </a:solidFill>
                    <a:ea typeface="MS Gothic" charset="0"/>
                    <a:cs typeface="MS Gothic" charset="0"/>
                  </a:rPr>
                  <a:t>B</a:t>
                </a:r>
              </a:p>
            </p:txBody>
          </p:sp>
          <p:sp>
            <p:nvSpPr>
              <p:cNvPr id="39" name="Freeform 38"/>
              <p:cNvSpPr>
                <a:spLocks/>
              </p:cNvSpPr>
              <p:nvPr/>
            </p:nvSpPr>
            <p:spPr bwMode="auto">
              <a:xfrm>
                <a:off x="5974561" y="3908570"/>
                <a:ext cx="999360" cy="329795"/>
              </a:xfrm>
              <a:custGeom>
                <a:avLst/>
                <a:gdLst/>
                <a:ahLst/>
                <a:cxnLst>
                  <a:cxn ang="0">
                    <a:pos x="0" y="1008"/>
                  </a:cxn>
                  <a:cxn ang="0">
                    <a:pos x="3059" y="684"/>
                  </a:cxn>
                </a:cxnLst>
                <a:rect l="0" t="0" r="r" b="b"/>
                <a:pathLst>
                  <a:path w="3060" h="1009">
                    <a:moveTo>
                      <a:pt x="0" y="1008"/>
                    </a:moveTo>
                    <a:cubicBezTo>
                      <a:pt x="1823" y="0"/>
                      <a:pt x="3059" y="684"/>
                      <a:pt x="3059" y="684"/>
                    </a:cubicBezTo>
                  </a:path>
                </a:pathLst>
              </a:custGeom>
              <a:noFill/>
              <a:ln w="3672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Line 39"/>
              <p:cNvSpPr>
                <a:spLocks noChangeShapeType="1"/>
              </p:cNvSpPr>
              <p:nvPr/>
            </p:nvSpPr>
            <p:spPr bwMode="auto">
              <a:xfrm>
                <a:off x="6893281" y="4452948"/>
                <a:ext cx="1815840" cy="14402"/>
              </a:xfrm>
              <a:prstGeom prst="line">
                <a:avLst/>
              </a:prstGeom>
              <a:noFill/>
              <a:ln w="54720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40"/>
              <p:cNvSpPr>
                <a:spLocks/>
              </p:cNvSpPr>
              <p:nvPr/>
            </p:nvSpPr>
            <p:spPr bwMode="auto">
              <a:xfrm>
                <a:off x="7009920" y="4177880"/>
                <a:ext cx="254880" cy="254906"/>
              </a:xfrm>
              <a:custGeom>
                <a:avLst/>
                <a:gdLst/>
                <a:ahLst/>
                <a:cxnLst>
                  <a:cxn ang="0">
                    <a:pos x="0" y="781"/>
                  </a:cxn>
                  <a:cxn ang="0">
                    <a:pos x="0" y="0"/>
                  </a:cxn>
                  <a:cxn ang="0">
                    <a:pos x="781" y="0"/>
                  </a:cxn>
                </a:cxnLst>
                <a:rect l="0" t="0" r="r" b="b"/>
                <a:pathLst>
                  <a:path w="782" h="782">
                    <a:moveTo>
                      <a:pt x="0" y="781"/>
                    </a:moveTo>
                    <a:lnTo>
                      <a:pt x="0" y="0"/>
                    </a:lnTo>
                    <a:lnTo>
                      <a:pt x="781" y="0"/>
                    </a:lnTo>
                  </a:path>
                </a:pathLst>
              </a:custGeom>
              <a:noFill/>
              <a:ln w="5472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AutoShape 41"/>
              <p:cNvSpPr>
                <a:spLocks noChangeArrowheads="1"/>
              </p:cNvSpPr>
              <p:nvPr/>
            </p:nvSpPr>
            <p:spPr bwMode="auto">
              <a:xfrm>
                <a:off x="7286400" y="4231165"/>
                <a:ext cx="531360" cy="233304"/>
              </a:xfrm>
              <a:prstGeom prst="roundRect">
                <a:avLst>
                  <a:gd name="adj" fmla="val 616"/>
                </a:avLst>
              </a:prstGeom>
              <a:noFill/>
              <a:ln w="36720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b="1">
                    <a:solidFill>
                      <a:srgbClr val="008000"/>
                    </a:solidFill>
                    <a:ea typeface="MS Gothic" charset="0"/>
                    <a:cs typeface="MS Gothic" charset="0"/>
                  </a:rPr>
                  <a:t>GFP</a:t>
                </a:r>
              </a:p>
            </p:txBody>
          </p:sp>
          <p:sp>
            <p:nvSpPr>
              <p:cNvPr id="43" name="Text Box 42"/>
              <p:cNvSpPr txBox="1">
                <a:spLocks noChangeArrowheads="1"/>
              </p:cNvSpPr>
              <p:nvPr/>
            </p:nvSpPr>
            <p:spPr bwMode="auto">
              <a:xfrm>
                <a:off x="2136960" y="4128914"/>
                <a:ext cx="927360" cy="31395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>
                  <a:tabLst>
                    <a:tab pos="656650" algn="l"/>
                  </a:tabLst>
                </a:pPr>
                <a:r>
                  <a:rPr lang="en-US" b="1" i="1" dirty="0">
                    <a:solidFill>
                      <a:srgbClr val="800080"/>
                    </a:solidFill>
                    <a:ea typeface="MS Gothic" charset="0"/>
                    <a:cs typeface="MS Gothic" charset="0"/>
                  </a:rPr>
                  <a:t>outputs</a:t>
                </a:r>
              </a:p>
            </p:txBody>
          </p:sp>
          <p:sp>
            <p:nvSpPr>
              <p:cNvPr id="44" name="Text Box 43"/>
              <p:cNvSpPr txBox="1">
                <a:spLocks noChangeArrowheads="1"/>
              </p:cNvSpPr>
              <p:nvPr/>
            </p:nvSpPr>
            <p:spPr bwMode="auto">
              <a:xfrm>
                <a:off x="4652640" y="4162037"/>
                <a:ext cx="927360" cy="31395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>
                  <a:tabLst>
                    <a:tab pos="656650" algn="l"/>
                  </a:tabLst>
                </a:pPr>
                <a:r>
                  <a:rPr lang="en-US" b="1" i="1" dirty="0">
                    <a:solidFill>
                      <a:srgbClr val="800000"/>
                    </a:solidFill>
                    <a:ea typeface="MS Gothic" charset="0"/>
                    <a:cs typeface="MS Gothic" charset="0"/>
                  </a:rPr>
                  <a:t>outputs</a:t>
                </a:r>
              </a:p>
            </p:txBody>
          </p:sp>
          <p:sp>
            <p:nvSpPr>
              <p:cNvPr id="45" name="Text Box 44"/>
              <p:cNvSpPr txBox="1">
                <a:spLocks noChangeArrowheads="1"/>
              </p:cNvSpPr>
              <p:nvPr/>
            </p:nvSpPr>
            <p:spPr bwMode="auto">
              <a:xfrm>
                <a:off x="7879680" y="4159157"/>
                <a:ext cx="927360" cy="31395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>
                  <a:tabLst>
                    <a:tab pos="656650" algn="l"/>
                  </a:tabLst>
                </a:pPr>
                <a:r>
                  <a:rPr lang="en-US" b="1" i="1" dirty="0">
                    <a:solidFill>
                      <a:srgbClr val="008000"/>
                    </a:solidFill>
                    <a:ea typeface="MS Gothic" charset="0"/>
                    <a:cs typeface="MS Gothic" charset="0"/>
                  </a:rPr>
                  <a:t>outputs</a:t>
                </a:r>
              </a:p>
            </p:txBody>
          </p:sp>
          <p:sp>
            <p:nvSpPr>
              <p:cNvPr id="46" name="Text Box 45"/>
              <p:cNvSpPr txBox="1">
                <a:spLocks noChangeArrowheads="1"/>
              </p:cNvSpPr>
              <p:nvPr/>
            </p:nvSpPr>
            <p:spPr bwMode="auto">
              <a:xfrm>
                <a:off x="5500800" y="4162037"/>
                <a:ext cx="927360" cy="31395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>
                  <a:tabLst>
                    <a:tab pos="656650" algn="l"/>
                  </a:tabLst>
                </a:pPr>
                <a:r>
                  <a:rPr lang="en-US" b="1" i="1" dirty="0">
                    <a:solidFill>
                      <a:srgbClr val="008000"/>
                    </a:solidFill>
                    <a:ea typeface="MS Gothic" charset="0"/>
                    <a:cs typeface="MS Gothic" charset="0"/>
                  </a:rPr>
                  <a:t>arg0</a:t>
                </a:r>
              </a:p>
            </p:txBody>
          </p:sp>
          <p:sp>
            <p:nvSpPr>
              <p:cNvPr id="47" name="Text Box 46"/>
              <p:cNvSpPr txBox="1">
                <a:spLocks noChangeArrowheads="1"/>
              </p:cNvSpPr>
              <p:nvPr/>
            </p:nvSpPr>
            <p:spPr bwMode="auto">
              <a:xfrm>
                <a:off x="3019680" y="4162037"/>
                <a:ext cx="927360" cy="31395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>
                  <a:tabLst>
                    <a:tab pos="656650" algn="l"/>
                  </a:tabLst>
                </a:pPr>
                <a:r>
                  <a:rPr lang="en-US" b="1" i="1" dirty="0">
                    <a:solidFill>
                      <a:srgbClr val="800000"/>
                    </a:solidFill>
                    <a:ea typeface="MS Gothic" charset="0"/>
                    <a:cs typeface="MS Gothic" charset="0"/>
                  </a:rPr>
                  <a:t>arg0</a:t>
                </a:r>
              </a:p>
            </p:txBody>
          </p:sp>
        </p:grpSp>
        <p:sp>
          <p:nvSpPr>
            <p:cNvPr id="21" name="Line 47"/>
            <p:cNvSpPr>
              <a:spLocks noChangeShapeType="1"/>
            </p:cNvSpPr>
            <p:nvPr/>
          </p:nvSpPr>
          <p:spPr bwMode="auto">
            <a:xfrm flipH="1">
              <a:off x="1959841" y="2865901"/>
              <a:ext cx="388800" cy="1036909"/>
            </a:xfrm>
            <a:prstGeom prst="line">
              <a:avLst/>
            </a:prstGeom>
            <a:noFill/>
            <a:ln w="36720">
              <a:solidFill>
                <a:srgbClr val="00008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48"/>
            <p:cNvSpPr>
              <a:spLocks noChangeShapeType="1"/>
            </p:cNvSpPr>
            <p:nvPr/>
          </p:nvSpPr>
          <p:spPr bwMode="auto">
            <a:xfrm flipH="1">
              <a:off x="4330081" y="2855821"/>
              <a:ext cx="14400" cy="1124758"/>
            </a:xfrm>
            <a:prstGeom prst="line">
              <a:avLst/>
            </a:prstGeom>
            <a:noFill/>
            <a:ln w="36720">
              <a:solidFill>
                <a:srgbClr val="00008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49"/>
            <p:cNvSpPr>
              <a:spLocks noChangeShapeType="1"/>
            </p:cNvSpPr>
            <p:nvPr/>
          </p:nvSpPr>
          <p:spPr bwMode="auto">
            <a:xfrm>
              <a:off x="6327360" y="2855820"/>
              <a:ext cx="717120" cy="1202526"/>
            </a:xfrm>
            <a:prstGeom prst="line">
              <a:avLst/>
            </a:prstGeom>
            <a:noFill/>
            <a:ln w="36720">
              <a:solidFill>
                <a:srgbClr val="00008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52"/>
            <p:cNvSpPr>
              <a:spLocks noChangeShapeType="1"/>
            </p:cNvSpPr>
            <p:nvPr/>
          </p:nvSpPr>
          <p:spPr bwMode="auto">
            <a:xfrm>
              <a:off x="5169600" y="2579312"/>
              <a:ext cx="319680" cy="1234209"/>
            </a:xfrm>
            <a:prstGeom prst="line">
              <a:avLst/>
            </a:prstGeom>
            <a:noFill/>
            <a:ln w="36720">
              <a:solidFill>
                <a:srgbClr val="00008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53"/>
            <p:cNvSpPr>
              <a:spLocks noChangeShapeType="1"/>
            </p:cNvSpPr>
            <p:nvPr/>
          </p:nvSpPr>
          <p:spPr bwMode="auto">
            <a:xfrm flipH="1">
              <a:off x="3096000" y="2590833"/>
              <a:ext cx="168480" cy="1103156"/>
            </a:xfrm>
            <a:prstGeom prst="line">
              <a:avLst/>
            </a:prstGeom>
            <a:noFill/>
            <a:ln w="36720">
              <a:solidFill>
                <a:srgbClr val="00008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61"/>
          <p:cNvGrpSpPr/>
          <p:nvPr/>
        </p:nvGrpSpPr>
        <p:grpSpPr>
          <a:xfrm>
            <a:off x="1342080" y="3816278"/>
            <a:ext cx="7410240" cy="2654199"/>
            <a:chOff x="1342080" y="3600378"/>
            <a:chExt cx="7410240" cy="2654199"/>
          </a:xfrm>
        </p:grpSpPr>
        <p:grpSp>
          <p:nvGrpSpPr>
            <p:cNvPr id="5" name="Group 60"/>
            <p:cNvGrpSpPr/>
            <p:nvPr/>
          </p:nvGrpSpPr>
          <p:grpSpPr>
            <a:xfrm>
              <a:off x="1342080" y="5266634"/>
              <a:ext cx="5758560" cy="987943"/>
              <a:chOff x="1342080" y="5266634"/>
              <a:chExt cx="5758560" cy="987943"/>
            </a:xfrm>
          </p:grpSpPr>
          <p:sp>
            <p:nvSpPr>
              <p:cNvPr id="56" name="Line 8"/>
              <p:cNvSpPr>
                <a:spLocks noChangeShapeType="1"/>
              </p:cNvSpPr>
              <p:nvPr/>
            </p:nvSpPr>
            <p:spPr bwMode="auto">
              <a:xfrm>
                <a:off x="1342080" y="6243056"/>
                <a:ext cx="1232640" cy="10081"/>
              </a:xfrm>
              <a:prstGeom prst="line">
                <a:avLst/>
              </a:prstGeom>
              <a:noFill/>
              <a:ln w="5472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9"/>
              <p:cNvSpPr>
                <a:spLocks/>
              </p:cNvSpPr>
              <p:nvPr/>
            </p:nvSpPr>
            <p:spPr bwMode="auto">
              <a:xfrm>
                <a:off x="1458721" y="5967987"/>
                <a:ext cx="254880" cy="254907"/>
              </a:xfrm>
              <a:custGeom>
                <a:avLst/>
                <a:gdLst/>
                <a:ahLst/>
                <a:cxnLst>
                  <a:cxn ang="0">
                    <a:pos x="0" y="781"/>
                  </a:cxn>
                  <a:cxn ang="0">
                    <a:pos x="0" y="0"/>
                  </a:cxn>
                  <a:cxn ang="0">
                    <a:pos x="781" y="0"/>
                  </a:cxn>
                </a:cxnLst>
                <a:rect l="0" t="0" r="r" b="b"/>
                <a:pathLst>
                  <a:path w="782" h="782">
                    <a:moveTo>
                      <a:pt x="0" y="781"/>
                    </a:moveTo>
                    <a:lnTo>
                      <a:pt x="0" y="0"/>
                    </a:lnTo>
                    <a:lnTo>
                      <a:pt x="781" y="0"/>
                    </a:lnTo>
                  </a:path>
                </a:pathLst>
              </a:custGeom>
              <a:noFill/>
              <a:ln w="54720">
                <a:solidFill>
                  <a:srgbClr val="80008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AutoShape 10"/>
              <p:cNvSpPr>
                <a:spLocks noChangeArrowheads="1"/>
              </p:cNvSpPr>
              <p:nvPr/>
            </p:nvSpPr>
            <p:spPr bwMode="auto">
              <a:xfrm>
                <a:off x="1735201" y="6021273"/>
                <a:ext cx="531360" cy="233304"/>
              </a:xfrm>
              <a:prstGeom prst="roundRect">
                <a:avLst>
                  <a:gd name="adj" fmla="val 616"/>
                </a:avLst>
              </a:prstGeom>
              <a:noFill/>
              <a:ln w="3672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b="1">
                    <a:solidFill>
                      <a:srgbClr val="800080"/>
                    </a:solidFill>
                    <a:ea typeface="MS Gothic" charset="0"/>
                    <a:cs typeface="MS Gothic" charset="0"/>
                  </a:rPr>
                  <a:t>LacI</a:t>
                </a:r>
              </a:p>
            </p:txBody>
          </p:sp>
          <p:sp>
            <p:nvSpPr>
              <p:cNvPr id="59" name="Freeform 11"/>
              <p:cNvSpPr>
                <a:spLocks/>
              </p:cNvSpPr>
              <p:nvPr/>
            </p:nvSpPr>
            <p:spPr bwMode="auto">
              <a:xfrm>
                <a:off x="1991521" y="5697238"/>
                <a:ext cx="999360" cy="329795"/>
              </a:xfrm>
              <a:custGeom>
                <a:avLst/>
                <a:gdLst/>
                <a:ahLst/>
                <a:cxnLst>
                  <a:cxn ang="0">
                    <a:pos x="0" y="1008"/>
                  </a:cxn>
                  <a:cxn ang="0">
                    <a:pos x="3059" y="684"/>
                  </a:cxn>
                </a:cxnLst>
                <a:rect l="0" t="0" r="r" b="b"/>
                <a:pathLst>
                  <a:path w="3060" h="1009">
                    <a:moveTo>
                      <a:pt x="0" y="1008"/>
                    </a:moveTo>
                    <a:cubicBezTo>
                      <a:pt x="1823" y="0"/>
                      <a:pt x="3059" y="684"/>
                      <a:pt x="3059" y="684"/>
                    </a:cubicBezTo>
                  </a:path>
                </a:pathLst>
              </a:custGeom>
              <a:noFill/>
              <a:ln w="36720">
                <a:solidFill>
                  <a:srgbClr val="800080"/>
                </a:solidFill>
                <a:round/>
                <a:headEnd/>
                <a:tailEnd type="oval" w="lg" len="sm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Line 12"/>
              <p:cNvSpPr>
                <a:spLocks noChangeShapeType="1"/>
              </p:cNvSpPr>
              <p:nvPr/>
            </p:nvSpPr>
            <p:spPr bwMode="auto">
              <a:xfrm>
                <a:off x="2908800" y="6243056"/>
                <a:ext cx="1232640" cy="10081"/>
              </a:xfrm>
              <a:prstGeom prst="line">
                <a:avLst/>
              </a:prstGeom>
              <a:noFill/>
              <a:ln w="5472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13"/>
              <p:cNvSpPr>
                <a:spLocks/>
              </p:cNvSpPr>
              <p:nvPr/>
            </p:nvSpPr>
            <p:spPr bwMode="auto">
              <a:xfrm>
                <a:off x="3025441" y="5967987"/>
                <a:ext cx="254880" cy="254907"/>
              </a:xfrm>
              <a:custGeom>
                <a:avLst/>
                <a:gdLst/>
                <a:ahLst/>
                <a:cxnLst>
                  <a:cxn ang="0">
                    <a:pos x="0" y="781"/>
                  </a:cxn>
                  <a:cxn ang="0">
                    <a:pos x="0" y="0"/>
                  </a:cxn>
                  <a:cxn ang="0">
                    <a:pos x="781" y="0"/>
                  </a:cxn>
                </a:cxnLst>
                <a:rect l="0" t="0" r="r" b="b"/>
                <a:pathLst>
                  <a:path w="782" h="782">
                    <a:moveTo>
                      <a:pt x="0" y="781"/>
                    </a:moveTo>
                    <a:lnTo>
                      <a:pt x="0" y="0"/>
                    </a:lnTo>
                    <a:lnTo>
                      <a:pt x="781" y="0"/>
                    </a:lnTo>
                  </a:path>
                </a:pathLst>
              </a:custGeom>
              <a:noFill/>
              <a:ln w="54720">
                <a:solidFill>
                  <a:srgbClr val="80008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AutoShape 14"/>
              <p:cNvSpPr>
                <a:spLocks noChangeArrowheads="1"/>
              </p:cNvSpPr>
              <p:nvPr/>
            </p:nvSpPr>
            <p:spPr bwMode="auto">
              <a:xfrm>
                <a:off x="3301921" y="6021273"/>
                <a:ext cx="531360" cy="233304"/>
              </a:xfrm>
              <a:prstGeom prst="roundRect">
                <a:avLst>
                  <a:gd name="adj" fmla="val 616"/>
                </a:avLst>
              </a:prstGeom>
              <a:noFill/>
              <a:ln w="3672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b="1">
                    <a:solidFill>
                      <a:srgbClr val="800080"/>
                    </a:solidFill>
                    <a:ea typeface="MS Gothic" charset="0"/>
                    <a:cs typeface="MS Gothic" charset="0"/>
                  </a:rPr>
                  <a:t>A</a:t>
                </a:r>
              </a:p>
            </p:txBody>
          </p:sp>
          <p:sp>
            <p:nvSpPr>
              <p:cNvPr id="63" name="Line 15"/>
              <p:cNvSpPr>
                <a:spLocks noChangeShapeType="1"/>
              </p:cNvSpPr>
              <p:nvPr/>
            </p:nvSpPr>
            <p:spPr bwMode="auto">
              <a:xfrm>
                <a:off x="2584801" y="5521540"/>
                <a:ext cx="1440" cy="257788"/>
              </a:xfrm>
              <a:prstGeom prst="line">
                <a:avLst/>
              </a:prstGeom>
              <a:noFill/>
              <a:ln w="36720">
                <a:solidFill>
                  <a:srgbClr val="800080"/>
                </a:solidFill>
                <a:round/>
                <a:headEnd/>
                <a:tailEnd type="oval" w="lg" len="sm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Text Box 16"/>
              <p:cNvSpPr txBox="1">
                <a:spLocks noChangeArrowheads="1"/>
              </p:cNvSpPr>
              <p:nvPr/>
            </p:nvSpPr>
            <p:spPr bwMode="auto">
              <a:xfrm>
                <a:off x="2255040" y="5266634"/>
                <a:ext cx="728640" cy="31395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>
                  <a:tabLst>
                    <a:tab pos="656650" algn="l"/>
                  </a:tabLst>
                </a:pPr>
                <a:r>
                  <a:rPr lang="en-US" b="1" dirty="0">
                    <a:solidFill>
                      <a:srgbClr val="800080"/>
                    </a:solidFill>
                    <a:ea typeface="MS Gothic" charset="0"/>
                    <a:cs typeface="MS Gothic" charset="0"/>
                  </a:rPr>
                  <a:t>IPTG</a:t>
                </a:r>
              </a:p>
            </p:txBody>
          </p:sp>
          <p:sp>
            <p:nvSpPr>
              <p:cNvPr id="65" name="Freeform 17"/>
              <p:cNvSpPr>
                <a:spLocks/>
              </p:cNvSpPr>
              <p:nvPr/>
            </p:nvSpPr>
            <p:spPr bwMode="auto">
              <a:xfrm>
                <a:off x="3520801" y="5687158"/>
                <a:ext cx="999360" cy="329794"/>
              </a:xfrm>
              <a:custGeom>
                <a:avLst/>
                <a:gdLst/>
                <a:ahLst/>
                <a:cxnLst>
                  <a:cxn ang="0">
                    <a:pos x="0" y="1008"/>
                  </a:cxn>
                  <a:cxn ang="0">
                    <a:pos x="3059" y="684"/>
                  </a:cxn>
                </a:cxnLst>
                <a:rect l="0" t="0" r="r" b="b"/>
                <a:pathLst>
                  <a:path w="3060" h="1009">
                    <a:moveTo>
                      <a:pt x="0" y="1008"/>
                    </a:moveTo>
                    <a:cubicBezTo>
                      <a:pt x="1823" y="0"/>
                      <a:pt x="3059" y="684"/>
                      <a:pt x="3059" y="684"/>
                    </a:cubicBezTo>
                  </a:path>
                </a:pathLst>
              </a:custGeom>
              <a:noFill/>
              <a:ln w="36720">
                <a:solidFill>
                  <a:srgbClr val="800000"/>
                </a:solidFill>
                <a:round/>
                <a:headEnd/>
                <a:tailEnd type="oval" w="lg" len="sm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Line 18"/>
              <p:cNvSpPr>
                <a:spLocks noChangeShapeType="1"/>
              </p:cNvSpPr>
              <p:nvPr/>
            </p:nvSpPr>
            <p:spPr bwMode="auto">
              <a:xfrm>
                <a:off x="4439520" y="6232975"/>
                <a:ext cx="1232640" cy="10082"/>
              </a:xfrm>
              <a:prstGeom prst="line">
                <a:avLst/>
              </a:prstGeom>
              <a:noFill/>
              <a:ln w="54720">
                <a:solidFill>
                  <a:srgbClr val="800000"/>
                </a:solidFill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19"/>
              <p:cNvSpPr>
                <a:spLocks/>
              </p:cNvSpPr>
              <p:nvPr/>
            </p:nvSpPr>
            <p:spPr bwMode="auto">
              <a:xfrm>
                <a:off x="4556160" y="5956465"/>
                <a:ext cx="254880" cy="254907"/>
              </a:xfrm>
              <a:custGeom>
                <a:avLst/>
                <a:gdLst/>
                <a:ahLst/>
                <a:cxnLst>
                  <a:cxn ang="0">
                    <a:pos x="0" y="781"/>
                  </a:cxn>
                  <a:cxn ang="0">
                    <a:pos x="0" y="0"/>
                  </a:cxn>
                  <a:cxn ang="0">
                    <a:pos x="781" y="0"/>
                  </a:cxn>
                </a:cxnLst>
                <a:rect l="0" t="0" r="r" b="b"/>
                <a:pathLst>
                  <a:path w="782" h="782">
                    <a:moveTo>
                      <a:pt x="0" y="781"/>
                    </a:moveTo>
                    <a:lnTo>
                      <a:pt x="0" y="0"/>
                    </a:lnTo>
                    <a:lnTo>
                      <a:pt x="781" y="0"/>
                    </a:lnTo>
                  </a:path>
                </a:pathLst>
              </a:custGeom>
              <a:noFill/>
              <a:ln w="54720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AutoShape 20"/>
              <p:cNvSpPr>
                <a:spLocks noChangeArrowheads="1"/>
              </p:cNvSpPr>
              <p:nvPr/>
            </p:nvSpPr>
            <p:spPr bwMode="auto">
              <a:xfrm>
                <a:off x="4832640" y="6009752"/>
                <a:ext cx="531360" cy="233304"/>
              </a:xfrm>
              <a:prstGeom prst="roundRect">
                <a:avLst>
                  <a:gd name="adj" fmla="val 616"/>
                </a:avLst>
              </a:prstGeom>
              <a:noFill/>
              <a:ln w="36720">
                <a:solidFill>
                  <a:srgbClr val="800000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b="1">
                    <a:solidFill>
                      <a:srgbClr val="800000"/>
                    </a:solidFill>
                    <a:ea typeface="MS Gothic" charset="0"/>
                    <a:cs typeface="MS Gothic" charset="0"/>
                  </a:rPr>
                  <a:t>B</a:t>
                </a:r>
              </a:p>
            </p:txBody>
          </p:sp>
          <p:sp>
            <p:nvSpPr>
              <p:cNvPr id="69" name="Freeform 21"/>
              <p:cNvSpPr>
                <a:spLocks/>
              </p:cNvSpPr>
              <p:nvPr/>
            </p:nvSpPr>
            <p:spPr bwMode="auto">
              <a:xfrm>
                <a:off x="5093281" y="5671315"/>
                <a:ext cx="999360" cy="329795"/>
              </a:xfrm>
              <a:custGeom>
                <a:avLst/>
                <a:gdLst/>
                <a:ahLst/>
                <a:cxnLst>
                  <a:cxn ang="0">
                    <a:pos x="0" y="1008"/>
                  </a:cxn>
                  <a:cxn ang="0">
                    <a:pos x="3059" y="684"/>
                  </a:cxn>
                </a:cxnLst>
                <a:rect l="0" t="0" r="r" b="b"/>
                <a:pathLst>
                  <a:path w="3060" h="1009">
                    <a:moveTo>
                      <a:pt x="0" y="1008"/>
                    </a:moveTo>
                    <a:cubicBezTo>
                      <a:pt x="1823" y="0"/>
                      <a:pt x="3059" y="684"/>
                      <a:pt x="3059" y="684"/>
                    </a:cubicBezTo>
                  </a:path>
                </a:pathLst>
              </a:custGeom>
              <a:noFill/>
              <a:ln w="3672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Line 22"/>
              <p:cNvSpPr>
                <a:spLocks noChangeShapeType="1"/>
              </p:cNvSpPr>
              <p:nvPr/>
            </p:nvSpPr>
            <p:spPr bwMode="auto">
              <a:xfrm>
                <a:off x="6010560" y="6217134"/>
                <a:ext cx="1090080" cy="8641"/>
              </a:xfrm>
              <a:prstGeom prst="line">
                <a:avLst/>
              </a:prstGeom>
              <a:noFill/>
              <a:ln w="54720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3"/>
              <p:cNvSpPr>
                <a:spLocks/>
              </p:cNvSpPr>
              <p:nvPr/>
            </p:nvSpPr>
            <p:spPr bwMode="auto">
              <a:xfrm>
                <a:off x="6128640" y="5940625"/>
                <a:ext cx="254880" cy="254906"/>
              </a:xfrm>
              <a:custGeom>
                <a:avLst/>
                <a:gdLst/>
                <a:ahLst/>
                <a:cxnLst>
                  <a:cxn ang="0">
                    <a:pos x="0" y="781"/>
                  </a:cxn>
                  <a:cxn ang="0">
                    <a:pos x="0" y="0"/>
                  </a:cxn>
                  <a:cxn ang="0">
                    <a:pos x="781" y="0"/>
                  </a:cxn>
                </a:cxnLst>
                <a:rect l="0" t="0" r="r" b="b"/>
                <a:pathLst>
                  <a:path w="782" h="782">
                    <a:moveTo>
                      <a:pt x="0" y="781"/>
                    </a:moveTo>
                    <a:lnTo>
                      <a:pt x="0" y="0"/>
                    </a:lnTo>
                    <a:lnTo>
                      <a:pt x="781" y="0"/>
                    </a:lnTo>
                  </a:path>
                </a:pathLst>
              </a:custGeom>
              <a:noFill/>
              <a:ln w="5472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AutoShape 24"/>
              <p:cNvSpPr>
                <a:spLocks noChangeArrowheads="1"/>
              </p:cNvSpPr>
              <p:nvPr/>
            </p:nvSpPr>
            <p:spPr bwMode="auto">
              <a:xfrm>
                <a:off x="6403681" y="5993910"/>
                <a:ext cx="531360" cy="233304"/>
              </a:xfrm>
              <a:prstGeom prst="roundRect">
                <a:avLst>
                  <a:gd name="adj" fmla="val 616"/>
                </a:avLst>
              </a:prstGeom>
              <a:noFill/>
              <a:ln w="36720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b="1">
                    <a:solidFill>
                      <a:srgbClr val="008000"/>
                    </a:solidFill>
                    <a:ea typeface="MS Gothic" charset="0"/>
                    <a:cs typeface="MS Gothic" charset="0"/>
                  </a:rPr>
                  <a:t>GFP</a:t>
                </a:r>
              </a:p>
            </p:txBody>
          </p:sp>
        </p:grpSp>
        <p:sp>
          <p:nvSpPr>
            <p:cNvPr id="50" name="Oval 50"/>
            <p:cNvSpPr>
              <a:spLocks noChangeArrowheads="1"/>
            </p:cNvSpPr>
            <p:nvPr/>
          </p:nvSpPr>
          <p:spPr bwMode="auto">
            <a:xfrm>
              <a:off x="2178721" y="3600378"/>
              <a:ext cx="1673280" cy="1335021"/>
            </a:xfrm>
            <a:prstGeom prst="ellipse">
              <a:avLst/>
            </a:prstGeom>
            <a:noFill/>
            <a:ln w="3672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Oval 51"/>
            <p:cNvSpPr>
              <a:spLocks noChangeArrowheads="1"/>
            </p:cNvSpPr>
            <p:nvPr/>
          </p:nvSpPr>
          <p:spPr bwMode="auto">
            <a:xfrm>
              <a:off x="4692961" y="3699749"/>
              <a:ext cx="1568160" cy="1206847"/>
            </a:xfrm>
            <a:prstGeom prst="ellipse">
              <a:avLst/>
            </a:prstGeom>
            <a:noFill/>
            <a:ln w="3672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Line 54"/>
            <p:cNvSpPr>
              <a:spLocks noChangeShapeType="1"/>
            </p:cNvSpPr>
            <p:nvPr/>
          </p:nvSpPr>
          <p:spPr bwMode="auto">
            <a:xfrm>
              <a:off x="3229920" y="4961322"/>
              <a:ext cx="253440" cy="1013866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Line 55"/>
            <p:cNvSpPr>
              <a:spLocks noChangeShapeType="1"/>
            </p:cNvSpPr>
            <p:nvPr/>
          </p:nvSpPr>
          <p:spPr bwMode="auto">
            <a:xfrm flipH="1">
              <a:off x="5035680" y="4938279"/>
              <a:ext cx="344160" cy="1036909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Oval 56"/>
            <p:cNvSpPr>
              <a:spLocks noChangeArrowheads="1"/>
            </p:cNvSpPr>
            <p:nvPr/>
          </p:nvSpPr>
          <p:spPr bwMode="auto">
            <a:xfrm>
              <a:off x="7882560" y="3982019"/>
              <a:ext cx="869760" cy="694153"/>
            </a:xfrm>
            <a:prstGeom prst="ellipse">
              <a:avLst/>
            </a:prstGeom>
            <a:noFill/>
            <a:ln w="3672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Line 57"/>
            <p:cNvSpPr>
              <a:spLocks noChangeShapeType="1"/>
            </p:cNvSpPr>
            <p:nvPr/>
          </p:nvSpPr>
          <p:spPr bwMode="auto">
            <a:xfrm flipH="1">
              <a:off x="7439040" y="4717936"/>
              <a:ext cx="807840" cy="1466074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3" name="Text Box 132"/>
          <p:cNvSpPr txBox="1">
            <a:spLocks noChangeArrowheads="1"/>
          </p:cNvSpPr>
          <p:nvPr/>
        </p:nvSpPr>
        <p:spPr bwMode="auto">
          <a:xfrm>
            <a:off x="6828140" y="6437482"/>
            <a:ext cx="220896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[Beal, Lu &amp; </a:t>
            </a:r>
            <a:r>
              <a:rPr lang="en-US" dirty="0" err="1">
                <a:solidFill>
                  <a:srgbClr val="000000"/>
                </a:solidFill>
                <a:ea typeface="MS Gothic" charset="0"/>
                <a:cs typeface="MS Gothic" charset="0"/>
              </a:rPr>
              <a:t>Weiss</a:t>
            </a: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, ’11]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1608959" y="957263"/>
            <a:ext cx="5903497" cy="1404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83566" rIns="81639" bIns="40820">
            <a:prstTxWarp prst="textNoShape">
              <a:avLst/>
            </a:prstTxWarp>
          </a:bodyPr>
          <a:lstStyle/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(def </a:t>
            </a:r>
            <a:r>
              <a:rPr lang="en-US" sz="1600" b="1" dirty="0" err="1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sr</a:t>
            </a:r>
            <a:r>
              <a:rPr lang="en-US" sz="1600" b="1" dirty="0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-latch </a:t>
            </a:r>
            <a:r>
              <a:rPr lang="en-US" sz="16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s</a:t>
            </a:r>
            <a:r>
              <a:rPr lang="en-US" sz="16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r</a:t>
            </a:r>
            <a:r>
              <a:rPr lang="en-US" sz="16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(</a:t>
            </a:r>
            <a:r>
              <a:rPr lang="en-US" sz="16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letfed</a:t>
            </a:r>
            <a:r>
              <a:rPr lang="en-US" sz="16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+ ((</a:t>
            </a:r>
            <a:r>
              <a:rPr lang="en-US" sz="16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16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boolean</a:t>
            </a:r>
            <a:r>
              <a:rPr lang="en-US" sz="16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(</a:t>
            </a:r>
            <a:r>
              <a:rPr lang="en-US" sz="16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not </a:t>
            </a:r>
            <a:r>
              <a:rPr lang="en-US" sz="16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16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or </a:t>
            </a:r>
            <a:r>
              <a:rPr lang="en-US" sz="16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r</a:t>
            </a:r>
            <a:r>
              <a:rPr lang="en-US" sz="16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16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-bar)))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          (</a:t>
            </a:r>
            <a:r>
              <a:rPr lang="en-US" sz="16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16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-bar </a:t>
            </a:r>
            <a:r>
              <a:rPr lang="en-US" sz="16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boolean</a:t>
            </a:r>
            <a:r>
              <a:rPr lang="en-US" sz="16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(</a:t>
            </a:r>
            <a:r>
              <a:rPr lang="en-US" sz="16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not </a:t>
            </a:r>
            <a:r>
              <a:rPr lang="en-US" sz="16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16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or </a:t>
            </a:r>
            <a:r>
              <a:rPr lang="en-US" sz="16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s</a:t>
            </a:r>
            <a:r>
              <a:rPr lang="en-US" sz="16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16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16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endParaRPr lang="en-US" sz="1600" dirty="0" smtClean="0">
              <a:solidFill>
                <a:srgbClr val="000000"/>
              </a:solidFill>
              <a:latin typeface="Courier New" charset="0"/>
              <a:ea typeface="MS Gothic" charset="0"/>
              <a:cs typeface="MS Gothic" charset="0"/>
            </a:endParaRP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1600" b="1" dirty="0" smtClean="0">
                <a:solidFill>
                  <a:srgbClr val="008000"/>
                </a:solidFill>
                <a:latin typeface="Courier New" charset="0"/>
                <a:ea typeface="MS Gothic" charset="0"/>
                <a:cs typeface="MS Gothic" charset="0"/>
              </a:rPr>
              <a:t>green </a:t>
            </a:r>
            <a:r>
              <a:rPr lang="en-US" sz="16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1600" b="1" dirty="0" err="1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sr</a:t>
            </a:r>
            <a:r>
              <a:rPr lang="en-US" sz="1600" b="1" dirty="0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-latch </a:t>
            </a:r>
            <a:r>
              <a:rPr lang="en-US" sz="16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1600" b="1" dirty="0" err="1" smtClean="0">
                <a:solidFill>
                  <a:srgbClr val="660066"/>
                </a:solidFill>
                <a:latin typeface="Courier New" charset="0"/>
                <a:ea typeface="MS Gothic" charset="0"/>
                <a:cs typeface="MS Gothic" charset="0"/>
              </a:rPr>
              <a:t>aTc</a:t>
            </a:r>
            <a:r>
              <a:rPr lang="en-US" sz="16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 (</a:t>
            </a:r>
            <a:r>
              <a:rPr lang="en-US" sz="1600" b="1" dirty="0" smtClean="0">
                <a:solidFill>
                  <a:srgbClr val="660066"/>
                </a:solidFill>
                <a:latin typeface="Courier New" charset="0"/>
                <a:ea typeface="MS Gothic" charset="0"/>
                <a:cs typeface="MS Gothic" charset="0"/>
              </a:rPr>
              <a:t>IPTG</a:t>
            </a:r>
            <a:r>
              <a:rPr lang="en-US" sz="16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)))</a:t>
            </a:r>
          </a:p>
        </p:txBody>
      </p:sp>
      <p:sp>
        <p:nvSpPr>
          <p:cNvPr id="5" name="Title 12"/>
          <p:cNvSpPr>
            <a:spLocks noGrp="1"/>
          </p:cNvSpPr>
          <p:nvPr>
            <p:ph type="title"/>
          </p:nvPr>
        </p:nvSpPr>
        <p:spPr>
          <a:xfrm>
            <a:off x="241300" y="274638"/>
            <a:ext cx="8229600" cy="682625"/>
          </a:xfrm>
        </p:spPr>
        <p:txBody>
          <a:bodyPr/>
          <a:lstStyle/>
          <a:p>
            <a:r>
              <a:rPr lang="en-US" dirty="0" smtClean="0"/>
              <a:t>Optimization of Complex Designs</a:t>
            </a:r>
            <a:endParaRPr lang="en-US" dirty="0"/>
          </a:p>
        </p:txBody>
      </p:sp>
      <p:grpSp>
        <p:nvGrpSpPr>
          <p:cNvPr id="156" name="Group 155"/>
          <p:cNvGrpSpPr/>
          <p:nvPr/>
        </p:nvGrpSpPr>
        <p:grpSpPr>
          <a:xfrm>
            <a:off x="36929" y="2268391"/>
            <a:ext cx="7965101" cy="4564310"/>
            <a:chOff x="36929" y="2268391"/>
            <a:chExt cx="7965101" cy="4564310"/>
          </a:xfrm>
        </p:grpSpPr>
        <p:sp>
          <p:nvSpPr>
            <p:cNvPr id="44" name="AutoShape 65"/>
            <p:cNvSpPr>
              <a:spLocks noChangeArrowheads="1"/>
            </p:cNvSpPr>
            <p:nvPr/>
          </p:nvSpPr>
          <p:spPr bwMode="auto">
            <a:xfrm>
              <a:off x="4358880" y="2361831"/>
              <a:ext cx="419040" cy="419084"/>
            </a:xfrm>
            <a:prstGeom prst="downArrow">
              <a:avLst>
                <a:gd name="adj1" fmla="val 40009"/>
                <a:gd name="adj2" fmla="val 49926"/>
              </a:avLst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" name="Group 86"/>
            <p:cNvGrpSpPr/>
            <p:nvPr/>
          </p:nvGrpSpPr>
          <p:grpSpPr>
            <a:xfrm>
              <a:off x="1507417" y="2268391"/>
              <a:ext cx="6494613" cy="2309917"/>
              <a:chOff x="538864" y="3323522"/>
              <a:chExt cx="8421692" cy="2995315"/>
            </a:xfrm>
          </p:grpSpPr>
          <p:grpSp>
            <p:nvGrpSpPr>
              <p:cNvPr id="3" name="Group 86"/>
              <p:cNvGrpSpPr/>
              <p:nvPr/>
            </p:nvGrpSpPr>
            <p:grpSpPr>
              <a:xfrm>
                <a:off x="538864" y="4089492"/>
                <a:ext cx="1002926" cy="286512"/>
                <a:chOff x="812300" y="4890117"/>
                <a:chExt cx="1002926" cy="286512"/>
              </a:xfrm>
            </p:grpSpPr>
            <p:sp>
              <p:nvSpPr>
                <p:cNvPr id="6" name="Line 8"/>
                <p:cNvSpPr>
                  <a:spLocks noChangeShapeType="1"/>
                </p:cNvSpPr>
                <p:nvPr/>
              </p:nvSpPr>
              <p:spPr bwMode="auto">
                <a:xfrm>
                  <a:off x="812300" y="5176629"/>
                  <a:ext cx="1002926" cy="0"/>
                </a:xfrm>
                <a:prstGeom prst="line">
                  <a:avLst/>
                </a:prstGeom>
                <a:noFill/>
                <a:ln w="54720">
                  <a:solidFill>
                    <a:srgbClr val="800080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7" name="Freeform 9"/>
                <p:cNvSpPr>
                  <a:spLocks/>
                </p:cNvSpPr>
                <p:nvPr/>
              </p:nvSpPr>
              <p:spPr bwMode="auto">
                <a:xfrm>
                  <a:off x="928941" y="4890117"/>
                  <a:ext cx="254880" cy="254907"/>
                </a:xfrm>
                <a:custGeom>
                  <a:avLst/>
                  <a:gdLst/>
                  <a:ahLst/>
                  <a:cxnLst>
                    <a:cxn ang="0">
                      <a:pos x="0" y="781"/>
                    </a:cxn>
                    <a:cxn ang="0">
                      <a:pos x="0" y="0"/>
                    </a:cxn>
                    <a:cxn ang="0">
                      <a:pos x="781" y="0"/>
                    </a:cxn>
                  </a:cxnLst>
                  <a:rect l="0" t="0" r="r" b="b"/>
                  <a:pathLst>
                    <a:path w="782" h="782">
                      <a:moveTo>
                        <a:pt x="0" y="781"/>
                      </a:moveTo>
                      <a:lnTo>
                        <a:pt x="0" y="0"/>
                      </a:lnTo>
                      <a:lnTo>
                        <a:pt x="781" y="0"/>
                      </a:lnTo>
                    </a:path>
                  </a:pathLst>
                </a:custGeom>
                <a:noFill/>
                <a:ln w="54720">
                  <a:solidFill>
                    <a:srgbClr val="80008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8" name="AutoShape 10"/>
                <p:cNvSpPr>
                  <a:spLocks noChangeArrowheads="1"/>
                </p:cNvSpPr>
                <p:nvPr/>
              </p:nvSpPr>
              <p:spPr bwMode="auto">
                <a:xfrm>
                  <a:off x="1205421" y="4929292"/>
                  <a:ext cx="531360" cy="233304"/>
                </a:xfrm>
                <a:prstGeom prst="roundRect">
                  <a:avLst>
                    <a:gd name="adj" fmla="val 616"/>
                  </a:avLst>
                </a:prstGeom>
                <a:noFill/>
                <a:ln w="36720">
                  <a:solidFill>
                    <a:srgbClr val="800080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 anchor="ctr" anchorCtr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400" b="1">
                      <a:solidFill>
                        <a:srgbClr val="800080"/>
                      </a:solidFill>
                      <a:ea typeface="MS Gothic" charset="0"/>
                      <a:cs typeface="MS Gothic" charset="0"/>
                    </a:rPr>
                    <a:t>LacI</a:t>
                  </a:r>
                </a:p>
              </p:txBody>
            </p:sp>
          </p:grpSp>
          <p:grpSp>
            <p:nvGrpSpPr>
              <p:cNvPr id="4" name="Group 87"/>
              <p:cNvGrpSpPr/>
              <p:nvPr/>
            </p:nvGrpSpPr>
            <p:grpSpPr>
              <a:xfrm>
                <a:off x="2395404" y="4140575"/>
                <a:ext cx="1232640" cy="282481"/>
                <a:chOff x="2772114" y="4676684"/>
                <a:chExt cx="1232640" cy="282481"/>
              </a:xfrm>
            </p:grpSpPr>
            <p:sp>
              <p:nvSpPr>
                <p:cNvPr id="12" name="AutoShape 14"/>
                <p:cNvSpPr>
                  <a:spLocks noChangeArrowheads="1"/>
                </p:cNvSpPr>
                <p:nvPr/>
              </p:nvSpPr>
              <p:spPr bwMode="auto">
                <a:xfrm>
                  <a:off x="3165235" y="4701748"/>
                  <a:ext cx="531360" cy="233304"/>
                </a:xfrm>
                <a:prstGeom prst="roundRect">
                  <a:avLst>
                    <a:gd name="adj" fmla="val 616"/>
                  </a:avLst>
                </a:prstGeom>
                <a:noFill/>
                <a:ln w="36720">
                  <a:solidFill>
                    <a:srgbClr val="660066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 anchor="ctr" anchorCtr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400" b="1" dirty="0" smtClean="0">
                      <a:solidFill>
                        <a:srgbClr val="660066"/>
                      </a:solidFill>
                      <a:ea typeface="MS Gothic" charset="0"/>
                      <a:cs typeface="MS Gothic" charset="0"/>
                    </a:rPr>
                    <a:t>B</a:t>
                  </a:r>
                  <a:endParaRPr lang="en-US" sz="1400" b="1" dirty="0">
                    <a:solidFill>
                      <a:srgbClr val="660066"/>
                    </a:solidFill>
                    <a:ea typeface="MS Gothic" charset="0"/>
                    <a:cs typeface="MS Gothic" charset="0"/>
                  </a:endParaRPr>
                </a:p>
              </p:txBody>
            </p:sp>
            <p:sp>
              <p:nvSpPr>
                <p:cNvPr id="10" name="Line 12"/>
                <p:cNvSpPr>
                  <a:spLocks noChangeShapeType="1"/>
                </p:cNvSpPr>
                <p:nvPr/>
              </p:nvSpPr>
              <p:spPr bwMode="auto">
                <a:xfrm>
                  <a:off x="2772114" y="4949084"/>
                  <a:ext cx="1232640" cy="10081"/>
                </a:xfrm>
                <a:prstGeom prst="line">
                  <a:avLst/>
                </a:prstGeom>
                <a:noFill/>
                <a:ln w="54720">
                  <a:solidFill>
                    <a:srgbClr val="660066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1400">
                    <a:solidFill>
                      <a:srgbClr val="800000"/>
                    </a:solidFill>
                  </a:endParaRPr>
                </a:p>
              </p:txBody>
            </p:sp>
            <p:sp>
              <p:nvSpPr>
                <p:cNvPr id="11" name="Freeform 13"/>
                <p:cNvSpPr>
                  <a:spLocks/>
                </p:cNvSpPr>
                <p:nvPr/>
              </p:nvSpPr>
              <p:spPr bwMode="auto">
                <a:xfrm>
                  <a:off x="2888755" y="4676684"/>
                  <a:ext cx="254880" cy="254907"/>
                </a:xfrm>
                <a:custGeom>
                  <a:avLst/>
                  <a:gdLst/>
                  <a:ahLst/>
                  <a:cxnLst>
                    <a:cxn ang="0">
                      <a:pos x="0" y="781"/>
                    </a:cxn>
                    <a:cxn ang="0">
                      <a:pos x="0" y="0"/>
                    </a:cxn>
                    <a:cxn ang="0">
                      <a:pos x="781" y="0"/>
                    </a:cxn>
                  </a:cxnLst>
                  <a:rect l="0" t="0" r="r" b="b"/>
                  <a:pathLst>
                    <a:path w="782" h="782">
                      <a:moveTo>
                        <a:pt x="0" y="781"/>
                      </a:moveTo>
                      <a:lnTo>
                        <a:pt x="0" y="0"/>
                      </a:lnTo>
                      <a:lnTo>
                        <a:pt x="781" y="0"/>
                      </a:lnTo>
                    </a:path>
                  </a:pathLst>
                </a:custGeom>
                <a:noFill/>
                <a:ln w="5472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1400">
                    <a:solidFill>
                      <a:srgbClr val="800000"/>
                    </a:solidFill>
                  </a:endParaRPr>
                </a:p>
              </p:txBody>
            </p:sp>
          </p:grpSp>
          <p:sp>
            <p:nvSpPr>
              <p:cNvPr id="13" name="Line 15"/>
              <p:cNvSpPr>
                <a:spLocks noChangeShapeType="1"/>
              </p:cNvSpPr>
              <p:nvPr/>
            </p:nvSpPr>
            <p:spPr bwMode="auto">
              <a:xfrm>
                <a:off x="1760550" y="3605763"/>
                <a:ext cx="1440" cy="257788"/>
              </a:xfrm>
              <a:prstGeom prst="line">
                <a:avLst/>
              </a:prstGeom>
              <a:noFill/>
              <a:ln w="36720">
                <a:solidFill>
                  <a:srgbClr val="800080"/>
                </a:solidFill>
                <a:round/>
                <a:headEnd/>
                <a:tailEnd type="oval" w="lg" len="sm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4" name="Text Box 16"/>
              <p:cNvSpPr txBox="1">
                <a:spLocks noChangeArrowheads="1"/>
              </p:cNvSpPr>
              <p:nvPr/>
            </p:nvSpPr>
            <p:spPr bwMode="auto">
              <a:xfrm>
                <a:off x="1383060" y="3323522"/>
                <a:ext cx="728640" cy="31395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>
                  <a:tabLst>
                    <a:tab pos="656650" algn="l"/>
                  </a:tabLst>
                </a:pPr>
                <a:r>
                  <a:rPr lang="en-US" sz="1400" b="1" dirty="0">
                    <a:solidFill>
                      <a:srgbClr val="800080"/>
                    </a:solidFill>
                    <a:ea typeface="MS Gothic" charset="0"/>
                    <a:cs typeface="MS Gothic" charset="0"/>
                  </a:rPr>
                  <a:t>IPTG</a:t>
                </a:r>
              </a:p>
            </p:txBody>
          </p:sp>
          <p:grpSp>
            <p:nvGrpSpPr>
              <p:cNvPr id="9" name="Group 45"/>
              <p:cNvGrpSpPr/>
              <p:nvPr/>
            </p:nvGrpSpPr>
            <p:grpSpPr>
              <a:xfrm>
                <a:off x="3855448" y="4665723"/>
                <a:ext cx="1232640" cy="283923"/>
                <a:chOff x="6878854" y="4556677"/>
                <a:chExt cx="1232640" cy="283923"/>
              </a:xfrm>
            </p:grpSpPr>
            <p:sp>
              <p:nvSpPr>
                <p:cNvPr id="40" name="AutoShape 24"/>
                <p:cNvSpPr>
                  <a:spLocks noChangeArrowheads="1"/>
                </p:cNvSpPr>
                <p:nvPr/>
              </p:nvSpPr>
              <p:spPr bwMode="auto">
                <a:xfrm>
                  <a:off x="7308108" y="4581295"/>
                  <a:ext cx="531360" cy="233304"/>
                </a:xfrm>
                <a:prstGeom prst="roundRect">
                  <a:avLst>
                    <a:gd name="adj" fmla="val 616"/>
                  </a:avLst>
                </a:prstGeom>
                <a:noFill/>
                <a:ln w="36720">
                  <a:solidFill>
                    <a:srgbClr val="800000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 anchor="ctr" anchorCtr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400" b="1" dirty="0" smtClean="0">
                      <a:solidFill>
                        <a:srgbClr val="800000"/>
                      </a:solidFill>
                      <a:ea typeface="MS Gothic" charset="0"/>
                      <a:cs typeface="MS Gothic" charset="0"/>
                    </a:rPr>
                    <a:t>I</a:t>
                  </a:r>
                  <a:endParaRPr lang="en-US" sz="1400" b="1" dirty="0">
                    <a:solidFill>
                      <a:srgbClr val="800000"/>
                    </a:solidFill>
                    <a:ea typeface="MS Gothic" charset="0"/>
                    <a:cs typeface="MS Gothic" charset="0"/>
                  </a:endParaRPr>
                </a:p>
              </p:txBody>
            </p:sp>
            <p:sp>
              <p:nvSpPr>
                <p:cNvPr id="34" name="Line 18"/>
                <p:cNvSpPr>
                  <a:spLocks noChangeShapeType="1"/>
                </p:cNvSpPr>
                <p:nvPr/>
              </p:nvSpPr>
              <p:spPr bwMode="auto">
                <a:xfrm>
                  <a:off x="6878854" y="4830518"/>
                  <a:ext cx="1232640" cy="10082"/>
                </a:xfrm>
                <a:prstGeom prst="line">
                  <a:avLst/>
                </a:prstGeom>
                <a:noFill/>
                <a:ln w="54720">
                  <a:solidFill>
                    <a:srgbClr val="800000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1400">
                    <a:solidFill>
                      <a:srgbClr val="800000"/>
                    </a:solidFill>
                  </a:endParaRPr>
                </a:p>
              </p:txBody>
            </p:sp>
            <p:sp>
              <p:nvSpPr>
                <p:cNvPr id="35" name="Freeform 19"/>
                <p:cNvSpPr>
                  <a:spLocks/>
                </p:cNvSpPr>
                <p:nvPr/>
              </p:nvSpPr>
              <p:spPr bwMode="auto">
                <a:xfrm>
                  <a:off x="6995494" y="4556677"/>
                  <a:ext cx="254880" cy="254907"/>
                </a:xfrm>
                <a:custGeom>
                  <a:avLst/>
                  <a:gdLst/>
                  <a:ahLst/>
                  <a:cxnLst>
                    <a:cxn ang="0">
                      <a:pos x="0" y="781"/>
                    </a:cxn>
                    <a:cxn ang="0">
                      <a:pos x="0" y="0"/>
                    </a:cxn>
                    <a:cxn ang="0">
                      <a:pos x="781" y="0"/>
                    </a:cxn>
                  </a:cxnLst>
                  <a:rect l="0" t="0" r="r" b="b"/>
                  <a:pathLst>
                    <a:path w="782" h="782">
                      <a:moveTo>
                        <a:pt x="0" y="781"/>
                      </a:moveTo>
                      <a:lnTo>
                        <a:pt x="0" y="0"/>
                      </a:lnTo>
                      <a:lnTo>
                        <a:pt x="781" y="0"/>
                      </a:lnTo>
                    </a:path>
                  </a:pathLst>
                </a:custGeom>
                <a:noFill/>
                <a:ln w="54720">
                  <a:solidFill>
                    <a:srgbClr val="80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1400">
                    <a:solidFill>
                      <a:srgbClr val="800000"/>
                    </a:solidFill>
                  </a:endParaRPr>
                </a:p>
              </p:txBody>
            </p:sp>
          </p:grpSp>
          <p:grpSp>
            <p:nvGrpSpPr>
              <p:cNvPr id="15" name="Group 38"/>
              <p:cNvGrpSpPr/>
              <p:nvPr/>
            </p:nvGrpSpPr>
            <p:grpSpPr>
              <a:xfrm>
                <a:off x="6767742" y="5750290"/>
                <a:ext cx="1232640" cy="283923"/>
                <a:chOff x="6876033" y="5005408"/>
                <a:chExt cx="1232640" cy="283923"/>
              </a:xfrm>
            </p:grpSpPr>
            <p:sp>
              <p:nvSpPr>
                <p:cNvPr id="36" name="AutoShape 24"/>
                <p:cNvSpPr>
                  <a:spLocks noChangeArrowheads="1"/>
                </p:cNvSpPr>
                <p:nvPr/>
              </p:nvSpPr>
              <p:spPr bwMode="auto">
                <a:xfrm>
                  <a:off x="7305287" y="5030026"/>
                  <a:ext cx="531360" cy="233304"/>
                </a:xfrm>
                <a:prstGeom prst="roundRect">
                  <a:avLst>
                    <a:gd name="adj" fmla="val 616"/>
                  </a:avLst>
                </a:prstGeom>
                <a:noFill/>
                <a:ln w="36720">
                  <a:solidFill>
                    <a:srgbClr val="800000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 anchor="ctr" anchorCtr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400" b="1" dirty="0" smtClean="0">
                      <a:solidFill>
                        <a:srgbClr val="800000"/>
                      </a:solidFill>
                      <a:ea typeface="MS Gothic" charset="0"/>
                      <a:cs typeface="MS Gothic" charset="0"/>
                    </a:rPr>
                    <a:t>G</a:t>
                  </a:r>
                  <a:endParaRPr lang="en-US" sz="1400" b="1" dirty="0">
                    <a:solidFill>
                      <a:srgbClr val="800000"/>
                    </a:solidFill>
                    <a:ea typeface="MS Gothic" charset="0"/>
                    <a:cs typeface="MS Gothic" charset="0"/>
                  </a:endParaRPr>
                </a:p>
              </p:txBody>
            </p:sp>
            <p:sp>
              <p:nvSpPr>
                <p:cNvPr id="37" name="Line 18"/>
                <p:cNvSpPr>
                  <a:spLocks noChangeShapeType="1"/>
                </p:cNvSpPr>
                <p:nvPr/>
              </p:nvSpPr>
              <p:spPr bwMode="auto">
                <a:xfrm>
                  <a:off x="6876033" y="5279249"/>
                  <a:ext cx="1232640" cy="10082"/>
                </a:xfrm>
                <a:prstGeom prst="line">
                  <a:avLst/>
                </a:prstGeom>
                <a:noFill/>
                <a:ln w="54720">
                  <a:solidFill>
                    <a:srgbClr val="800000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1400">
                    <a:solidFill>
                      <a:srgbClr val="800000"/>
                    </a:solidFill>
                  </a:endParaRPr>
                </a:p>
              </p:txBody>
            </p:sp>
            <p:sp>
              <p:nvSpPr>
                <p:cNvPr id="38" name="Freeform 19"/>
                <p:cNvSpPr>
                  <a:spLocks/>
                </p:cNvSpPr>
                <p:nvPr/>
              </p:nvSpPr>
              <p:spPr bwMode="auto">
                <a:xfrm>
                  <a:off x="6992673" y="5005408"/>
                  <a:ext cx="254880" cy="254907"/>
                </a:xfrm>
                <a:custGeom>
                  <a:avLst/>
                  <a:gdLst/>
                  <a:ahLst/>
                  <a:cxnLst>
                    <a:cxn ang="0">
                      <a:pos x="0" y="781"/>
                    </a:cxn>
                    <a:cxn ang="0">
                      <a:pos x="0" y="0"/>
                    </a:cxn>
                    <a:cxn ang="0">
                      <a:pos x="781" y="0"/>
                    </a:cxn>
                  </a:cxnLst>
                  <a:rect l="0" t="0" r="r" b="b"/>
                  <a:pathLst>
                    <a:path w="782" h="782">
                      <a:moveTo>
                        <a:pt x="0" y="781"/>
                      </a:moveTo>
                      <a:lnTo>
                        <a:pt x="0" y="0"/>
                      </a:lnTo>
                      <a:lnTo>
                        <a:pt x="781" y="0"/>
                      </a:lnTo>
                    </a:path>
                  </a:pathLst>
                </a:custGeom>
                <a:noFill/>
                <a:ln w="54720">
                  <a:solidFill>
                    <a:srgbClr val="80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1400">
                    <a:solidFill>
                      <a:srgbClr val="800000"/>
                    </a:solidFill>
                  </a:endParaRPr>
                </a:p>
              </p:txBody>
            </p:sp>
          </p:grpSp>
          <p:grpSp>
            <p:nvGrpSpPr>
              <p:cNvPr id="16" name="Group 61"/>
              <p:cNvGrpSpPr/>
              <p:nvPr/>
            </p:nvGrpSpPr>
            <p:grpSpPr>
              <a:xfrm>
                <a:off x="3855448" y="4154686"/>
                <a:ext cx="1232640" cy="283923"/>
                <a:chOff x="6876033" y="5005408"/>
                <a:chExt cx="1232640" cy="283923"/>
              </a:xfrm>
            </p:grpSpPr>
            <p:sp>
              <p:nvSpPr>
                <p:cNvPr id="63" name="AutoShape 24"/>
                <p:cNvSpPr>
                  <a:spLocks noChangeArrowheads="1"/>
                </p:cNvSpPr>
                <p:nvPr/>
              </p:nvSpPr>
              <p:spPr bwMode="auto">
                <a:xfrm>
                  <a:off x="7305287" y="5030026"/>
                  <a:ext cx="531360" cy="233304"/>
                </a:xfrm>
                <a:prstGeom prst="roundRect">
                  <a:avLst>
                    <a:gd name="adj" fmla="val 616"/>
                  </a:avLst>
                </a:prstGeom>
                <a:noFill/>
                <a:ln w="36720">
                  <a:solidFill>
                    <a:srgbClr val="800000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 anchor="ctr" anchorCtr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400" b="1" dirty="0" smtClean="0">
                      <a:solidFill>
                        <a:srgbClr val="800000"/>
                      </a:solidFill>
                      <a:ea typeface="MS Gothic" charset="0"/>
                      <a:cs typeface="MS Gothic" charset="0"/>
                    </a:rPr>
                    <a:t>I</a:t>
                  </a:r>
                  <a:endParaRPr lang="en-US" sz="1400" b="1" dirty="0">
                    <a:solidFill>
                      <a:srgbClr val="800000"/>
                    </a:solidFill>
                    <a:ea typeface="MS Gothic" charset="0"/>
                    <a:cs typeface="MS Gothic" charset="0"/>
                  </a:endParaRPr>
                </a:p>
              </p:txBody>
            </p:sp>
            <p:sp>
              <p:nvSpPr>
                <p:cNvPr id="64" name="Line 18"/>
                <p:cNvSpPr>
                  <a:spLocks noChangeShapeType="1"/>
                </p:cNvSpPr>
                <p:nvPr/>
              </p:nvSpPr>
              <p:spPr bwMode="auto">
                <a:xfrm>
                  <a:off x="6876033" y="5279249"/>
                  <a:ext cx="1232640" cy="10082"/>
                </a:xfrm>
                <a:prstGeom prst="line">
                  <a:avLst/>
                </a:prstGeom>
                <a:noFill/>
                <a:ln w="54720">
                  <a:solidFill>
                    <a:srgbClr val="800000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1400">
                    <a:solidFill>
                      <a:srgbClr val="800000"/>
                    </a:solidFill>
                  </a:endParaRPr>
                </a:p>
              </p:txBody>
            </p:sp>
            <p:sp>
              <p:nvSpPr>
                <p:cNvPr id="65" name="Freeform 19"/>
                <p:cNvSpPr>
                  <a:spLocks/>
                </p:cNvSpPr>
                <p:nvPr/>
              </p:nvSpPr>
              <p:spPr bwMode="auto">
                <a:xfrm>
                  <a:off x="6992673" y="5005408"/>
                  <a:ext cx="254880" cy="254907"/>
                </a:xfrm>
                <a:custGeom>
                  <a:avLst/>
                  <a:gdLst/>
                  <a:ahLst/>
                  <a:cxnLst>
                    <a:cxn ang="0">
                      <a:pos x="0" y="781"/>
                    </a:cxn>
                    <a:cxn ang="0">
                      <a:pos x="0" y="0"/>
                    </a:cxn>
                    <a:cxn ang="0">
                      <a:pos x="781" y="0"/>
                    </a:cxn>
                  </a:cxnLst>
                  <a:rect l="0" t="0" r="r" b="b"/>
                  <a:pathLst>
                    <a:path w="782" h="782">
                      <a:moveTo>
                        <a:pt x="0" y="781"/>
                      </a:moveTo>
                      <a:lnTo>
                        <a:pt x="0" y="0"/>
                      </a:lnTo>
                      <a:lnTo>
                        <a:pt x="781" y="0"/>
                      </a:lnTo>
                    </a:path>
                  </a:pathLst>
                </a:custGeom>
                <a:noFill/>
                <a:ln w="54720">
                  <a:solidFill>
                    <a:srgbClr val="80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1400">
                    <a:solidFill>
                      <a:srgbClr val="800000"/>
                    </a:solidFill>
                  </a:endParaRPr>
                </a:p>
              </p:txBody>
            </p:sp>
          </p:grpSp>
          <p:grpSp>
            <p:nvGrpSpPr>
              <p:cNvPr id="17" name="Group 65"/>
              <p:cNvGrpSpPr/>
              <p:nvPr/>
            </p:nvGrpSpPr>
            <p:grpSpPr>
              <a:xfrm>
                <a:off x="5377898" y="4434639"/>
                <a:ext cx="1232640" cy="283923"/>
                <a:chOff x="6878854" y="4556677"/>
                <a:chExt cx="1232640" cy="283923"/>
              </a:xfrm>
            </p:grpSpPr>
            <p:sp>
              <p:nvSpPr>
                <p:cNvPr id="67" name="AutoShape 24"/>
                <p:cNvSpPr>
                  <a:spLocks noChangeArrowheads="1"/>
                </p:cNvSpPr>
                <p:nvPr/>
              </p:nvSpPr>
              <p:spPr bwMode="auto">
                <a:xfrm>
                  <a:off x="7308108" y="4581295"/>
                  <a:ext cx="531360" cy="233304"/>
                </a:xfrm>
                <a:prstGeom prst="roundRect">
                  <a:avLst>
                    <a:gd name="adj" fmla="val 616"/>
                  </a:avLst>
                </a:prstGeom>
                <a:noFill/>
                <a:ln w="36720">
                  <a:solidFill>
                    <a:srgbClr val="800000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 anchor="ctr" anchorCtr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400" b="1" dirty="0" smtClean="0">
                      <a:solidFill>
                        <a:srgbClr val="800000"/>
                      </a:solidFill>
                      <a:ea typeface="MS Gothic" charset="0"/>
                      <a:cs typeface="MS Gothic" charset="0"/>
                    </a:rPr>
                    <a:t>F</a:t>
                  </a:r>
                  <a:endParaRPr lang="en-US" sz="1400" b="1" dirty="0">
                    <a:solidFill>
                      <a:srgbClr val="800000"/>
                    </a:solidFill>
                    <a:ea typeface="MS Gothic" charset="0"/>
                    <a:cs typeface="MS Gothic" charset="0"/>
                  </a:endParaRPr>
                </a:p>
              </p:txBody>
            </p:sp>
            <p:sp>
              <p:nvSpPr>
                <p:cNvPr id="68" name="Line 18"/>
                <p:cNvSpPr>
                  <a:spLocks noChangeShapeType="1"/>
                </p:cNvSpPr>
                <p:nvPr/>
              </p:nvSpPr>
              <p:spPr bwMode="auto">
                <a:xfrm>
                  <a:off x="6878854" y="4830518"/>
                  <a:ext cx="1232640" cy="10082"/>
                </a:xfrm>
                <a:prstGeom prst="line">
                  <a:avLst/>
                </a:prstGeom>
                <a:noFill/>
                <a:ln w="54720">
                  <a:solidFill>
                    <a:srgbClr val="800000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1400">
                    <a:solidFill>
                      <a:srgbClr val="800000"/>
                    </a:solidFill>
                  </a:endParaRPr>
                </a:p>
              </p:txBody>
            </p:sp>
            <p:sp>
              <p:nvSpPr>
                <p:cNvPr id="69" name="Freeform 19"/>
                <p:cNvSpPr>
                  <a:spLocks/>
                </p:cNvSpPr>
                <p:nvPr/>
              </p:nvSpPr>
              <p:spPr bwMode="auto">
                <a:xfrm>
                  <a:off x="6995494" y="4556677"/>
                  <a:ext cx="254880" cy="254907"/>
                </a:xfrm>
                <a:custGeom>
                  <a:avLst/>
                  <a:gdLst/>
                  <a:ahLst/>
                  <a:cxnLst>
                    <a:cxn ang="0">
                      <a:pos x="0" y="781"/>
                    </a:cxn>
                    <a:cxn ang="0">
                      <a:pos x="0" y="0"/>
                    </a:cxn>
                    <a:cxn ang="0">
                      <a:pos x="781" y="0"/>
                    </a:cxn>
                  </a:cxnLst>
                  <a:rect l="0" t="0" r="r" b="b"/>
                  <a:pathLst>
                    <a:path w="782" h="782">
                      <a:moveTo>
                        <a:pt x="0" y="781"/>
                      </a:moveTo>
                      <a:lnTo>
                        <a:pt x="0" y="0"/>
                      </a:lnTo>
                      <a:lnTo>
                        <a:pt x="781" y="0"/>
                      </a:lnTo>
                    </a:path>
                  </a:pathLst>
                </a:custGeom>
                <a:noFill/>
                <a:ln w="54720">
                  <a:solidFill>
                    <a:srgbClr val="80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1400">
                    <a:solidFill>
                      <a:srgbClr val="800000"/>
                    </a:solidFill>
                  </a:endParaRPr>
                </a:p>
              </p:txBody>
            </p:sp>
          </p:grpSp>
          <p:grpSp>
            <p:nvGrpSpPr>
              <p:cNvPr id="18" name="Group 73"/>
              <p:cNvGrpSpPr/>
              <p:nvPr/>
            </p:nvGrpSpPr>
            <p:grpSpPr>
              <a:xfrm>
                <a:off x="7419858" y="3766421"/>
                <a:ext cx="1232640" cy="283923"/>
                <a:chOff x="6878854" y="4556677"/>
                <a:chExt cx="1232640" cy="283923"/>
              </a:xfrm>
            </p:grpSpPr>
            <p:sp>
              <p:nvSpPr>
                <p:cNvPr id="75" name="AutoShape 24"/>
                <p:cNvSpPr>
                  <a:spLocks noChangeArrowheads="1"/>
                </p:cNvSpPr>
                <p:nvPr/>
              </p:nvSpPr>
              <p:spPr bwMode="auto">
                <a:xfrm>
                  <a:off x="7308108" y="4581295"/>
                  <a:ext cx="531360" cy="233304"/>
                </a:xfrm>
                <a:prstGeom prst="roundRect">
                  <a:avLst>
                    <a:gd name="adj" fmla="val 616"/>
                  </a:avLst>
                </a:prstGeom>
                <a:noFill/>
                <a:ln w="36720">
                  <a:solidFill>
                    <a:srgbClr val="008000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 anchor="ctr" anchorCtr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400" b="1">
                      <a:solidFill>
                        <a:srgbClr val="008000"/>
                      </a:solidFill>
                      <a:ea typeface="MS Gothic" charset="0"/>
                      <a:cs typeface="MS Gothic" charset="0"/>
                    </a:rPr>
                    <a:t>GFP</a:t>
                  </a:r>
                </a:p>
              </p:txBody>
            </p:sp>
            <p:sp>
              <p:nvSpPr>
                <p:cNvPr id="76" name="Line 18"/>
                <p:cNvSpPr>
                  <a:spLocks noChangeShapeType="1"/>
                </p:cNvSpPr>
                <p:nvPr/>
              </p:nvSpPr>
              <p:spPr bwMode="auto">
                <a:xfrm>
                  <a:off x="6878854" y="4830518"/>
                  <a:ext cx="1232640" cy="10082"/>
                </a:xfrm>
                <a:prstGeom prst="line">
                  <a:avLst/>
                </a:prstGeom>
                <a:noFill/>
                <a:ln w="54720">
                  <a:solidFill>
                    <a:srgbClr val="008000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77" name="Freeform 19"/>
                <p:cNvSpPr>
                  <a:spLocks/>
                </p:cNvSpPr>
                <p:nvPr/>
              </p:nvSpPr>
              <p:spPr bwMode="auto">
                <a:xfrm>
                  <a:off x="6995494" y="4556677"/>
                  <a:ext cx="254880" cy="254907"/>
                </a:xfrm>
                <a:custGeom>
                  <a:avLst/>
                  <a:gdLst/>
                  <a:ahLst/>
                  <a:cxnLst>
                    <a:cxn ang="0">
                      <a:pos x="0" y="781"/>
                    </a:cxn>
                    <a:cxn ang="0">
                      <a:pos x="0" y="0"/>
                    </a:cxn>
                    <a:cxn ang="0">
                      <a:pos x="781" y="0"/>
                    </a:cxn>
                  </a:cxnLst>
                  <a:rect l="0" t="0" r="r" b="b"/>
                  <a:pathLst>
                    <a:path w="782" h="782">
                      <a:moveTo>
                        <a:pt x="0" y="781"/>
                      </a:moveTo>
                      <a:lnTo>
                        <a:pt x="0" y="0"/>
                      </a:lnTo>
                      <a:lnTo>
                        <a:pt x="781" y="0"/>
                      </a:lnTo>
                    </a:path>
                  </a:pathLst>
                </a:custGeom>
                <a:noFill/>
                <a:ln w="54720">
                  <a:solidFill>
                    <a:srgbClr val="008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</p:grpSp>
          <p:grpSp>
            <p:nvGrpSpPr>
              <p:cNvPr id="19" name="Group 77"/>
              <p:cNvGrpSpPr/>
              <p:nvPr/>
            </p:nvGrpSpPr>
            <p:grpSpPr>
              <a:xfrm>
                <a:off x="2395404" y="4665723"/>
                <a:ext cx="1232640" cy="283923"/>
                <a:chOff x="6876033" y="5005408"/>
                <a:chExt cx="1232640" cy="283923"/>
              </a:xfrm>
            </p:grpSpPr>
            <p:sp>
              <p:nvSpPr>
                <p:cNvPr id="79" name="AutoShape 24"/>
                <p:cNvSpPr>
                  <a:spLocks noChangeArrowheads="1"/>
                </p:cNvSpPr>
                <p:nvPr/>
              </p:nvSpPr>
              <p:spPr bwMode="auto">
                <a:xfrm>
                  <a:off x="7305287" y="5030026"/>
                  <a:ext cx="531360" cy="233304"/>
                </a:xfrm>
                <a:prstGeom prst="roundRect">
                  <a:avLst>
                    <a:gd name="adj" fmla="val 616"/>
                  </a:avLst>
                </a:prstGeom>
                <a:noFill/>
                <a:ln w="36720">
                  <a:solidFill>
                    <a:srgbClr val="800000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 anchor="ctr" anchorCtr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400" b="1" dirty="0" smtClean="0">
                      <a:solidFill>
                        <a:srgbClr val="800000"/>
                      </a:solidFill>
                      <a:ea typeface="MS Gothic" charset="0"/>
                      <a:cs typeface="MS Gothic" charset="0"/>
                    </a:rPr>
                    <a:t>D</a:t>
                  </a:r>
                  <a:endParaRPr lang="en-US" sz="1400" b="1" dirty="0">
                    <a:solidFill>
                      <a:srgbClr val="800000"/>
                    </a:solidFill>
                    <a:ea typeface="MS Gothic" charset="0"/>
                    <a:cs typeface="MS Gothic" charset="0"/>
                  </a:endParaRPr>
                </a:p>
              </p:txBody>
            </p:sp>
            <p:sp>
              <p:nvSpPr>
                <p:cNvPr id="80" name="Line 18"/>
                <p:cNvSpPr>
                  <a:spLocks noChangeShapeType="1"/>
                </p:cNvSpPr>
                <p:nvPr/>
              </p:nvSpPr>
              <p:spPr bwMode="auto">
                <a:xfrm>
                  <a:off x="6876033" y="5279249"/>
                  <a:ext cx="1232640" cy="10082"/>
                </a:xfrm>
                <a:prstGeom prst="line">
                  <a:avLst/>
                </a:prstGeom>
                <a:noFill/>
                <a:ln w="54720">
                  <a:solidFill>
                    <a:srgbClr val="800000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1400">
                    <a:solidFill>
                      <a:srgbClr val="800000"/>
                    </a:solidFill>
                  </a:endParaRPr>
                </a:p>
              </p:txBody>
            </p:sp>
            <p:sp>
              <p:nvSpPr>
                <p:cNvPr id="81" name="Freeform 19"/>
                <p:cNvSpPr>
                  <a:spLocks/>
                </p:cNvSpPr>
                <p:nvPr/>
              </p:nvSpPr>
              <p:spPr bwMode="auto">
                <a:xfrm>
                  <a:off x="6992673" y="5005408"/>
                  <a:ext cx="254880" cy="254907"/>
                </a:xfrm>
                <a:custGeom>
                  <a:avLst/>
                  <a:gdLst/>
                  <a:ahLst/>
                  <a:cxnLst>
                    <a:cxn ang="0">
                      <a:pos x="0" y="781"/>
                    </a:cxn>
                    <a:cxn ang="0">
                      <a:pos x="0" y="0"/>
                    </a:cxn>
                    <a:cxn ang="0">
                      <a:pos x="781" y="0"/>
                    </a:cxn>
                  </a:cxnLst>
                  <a:rect l="0" t="0" r="r" b="b"/>
                  <a:pathLst>
                    <a:path w="782" h="782">
                      <a:moveTo>
                        <a:pt x="0" y="781"/>
                      </a:moveTo>
                      <a:lnTo>
                        <a:pt x="0" y="0"/>
                      </a:lnTo>
                      <a:lnTo>
                        <a:pt x="781" y="0"/>
                      </a:lnTo>
                    </a:path>
                  </a:pathLst>
                </a:custGeom>
                <a:noFill/>
                <a:ln w="54720">
                  <a:solidFill>
                    <a:srgbClr val="80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1400">
                    <a:solidFill>
                      <a:srgbClr val="800000"/>
                    </a:solidFill>
                  </a:endParaRPr>
                </a:p>
              </p:txBody>
            </p:sp>
          </p:grpSp>
          <p:grpSp>
            <p:nvGrpSpPr>
              <p:cNvPr id="20" name="Group 90"/>
              <p:cNvGrpSpPr/>
              <p:nvPr/>
            </p:nvGrpSpPr>
            <p:grpSpPr>
              <a:xfrm>
                <a:off x="6805374" y="4449289"/>
                <a:ext cx="1847124" cy="288949"/>
                <a:chOff x="4375102" y="5803026"/>
                <a:chExt cx="1847124" cy="288949"/>
              </a:xfrm>
            </p:grpSpPr>
            <p:sp>
              <p:nvSpPr>
                <p:cNvPr id="41" name="Line 18"/>
                <p:cNvSpPr>
                  <a:spLocks noChangeShapeType="1"/>
                </p:cNvSpPr>
                <p:nvPr/>
              </p:nvSpPr>
              <p:spPr bwMode="auto">
                <a:xfrm>
                  <a:off x="4375102" y="6076867"/>
                  <a:ext cx="1847124" cy="15108"/>
                </a:xfrm>
                <a:prstGeom prst="line">
                  <a:avLst/>
                </a:prstGeom>
                <a:noFill/>
                <a:ln w="54720">
                  <a:solidFill>
                    <a:srgbClr val="800000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42" name="Freeform 19"/>
                <p:cNvSpPr>
                  <a:spLocks/>
                </p:cNvSpPr>
                <p:nvPr/>
              </p:nvSpPr>
              <p:spPr bwMode="auto">
                <a:xfrm>
                  <a:off x="4491742" y="5803026"/>
                  <a:ext cx="254880" cy="254907"/>
                </a:xfrm>
                <a:custGeom>
                  <a:avLst/>
                  <a:gdLst/>
                  <a:ahLst/>
                  <a:cxnLst>
                    <a:cxn ang="0">
                      <a:pos x="0" y="781"/>
                    </a:cxn>
                    <a:cxn ang="0">
                      <a:pos x="0" y="0"/>
                    </a:cxn>
                    <a:cxn ang="0">
                      <a:pos x="781" y="0"/>
                    </a:cxn>
                  </a:cxnLst>
                  <a:rect l="0" t="0" r="r" b="b"/>
                  <a:pathLst>
                    <a:path w="782" h="782">
                      <a:moveTo>
                        <a:pt x="0" y="781"/>
                      </a:moveTo>
                      <a:lnTo>
                        <a:pt x="0" y="0"/>
                      </a:lnTo>
                      <a:lnTo>
                        <a:pt x="781" y="0"/>
                      </a:lnTo>
                    </a:path>
                  </a:pathLst>
                </a:custGeom>
                <a:noFill/>
                <a:ln w="54720">
                  <a:solidFill>
                    <a:srgbClr val="80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43" name="AutoShape 20"/>
                <p:cNvSpPr>
                  <a:spLocks noChangeArrowheads="1"/>
                </p:cNvSpPr>
                <p:nvPr/>
              </p:nvSpPr>
              <p:spPr bwMode="auto">
                <a:xfrm>
                  <a:off x="4768222" y="5828091"/>
                  <a:ext cx="531360" cy="233304"/>
                </a:xfrm>
                <a:prstGeom prst="roundRect">
                  <a:avLst>
                    <a:gd name="adj" fmla="val 616"/>
                  </a:avLst>
                </a:prstGeom>
                <a:noFill/>
                <a:ln w="36720">
                  <a:solidFill>
                    <a:srgbClr val="800000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 anchor="ctr" anchorCtr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400" b="1" dirty="0" smtClean="0">
                      <a:solidFill>
                        <a:srgbClr val="800000"/>
                      </a:solidFill>
                      <a:ea typeface="MS Gothic" charset="0"/>
                      <a:cs typeface="MS Gothic" charset="0"/>
                    </a:rPr>
                    <a:t>E1</a:t>
                  </a:r>
                  <a:endParaRPr lang="en-US" sz="1400" b="1" dirty="0">
                    <a:solidFill>
                      <a:srgbClr val="800000"/>
                    </a:solidFill>
                    <a:ea typeface="MS Gothic" charset="0"/>
                    <a:cs typeface="MS Gothic" charset="0"/>
                  </a:endParaRPr>
                </a:p>
              </p:txBody>
            </p:sp>
            <p:sp>
              <p:nvSpPr>
                <p:cNvPr id="90" name="AutoShape 20"/>
                <p:cNvSpPr>
                  <a:spLocks noChangeArrowheads="1"/>
                </p:cNvSpPr>
                <p:nvPr/>
              </p:nvSpPr>
              <p:spPr bwMode="auto">
                <a:xfrm>
                  <a:off x="5442729" y="5839381"/>
                  <a:ext cx="531360" cy="233304"/>
                </a:xfrm>
                <a:prstGeom prst="roundRect">
                  <a:avLst>
                    <a:gd name="adj" fmla="val 616"/>
                  </a:avLst>
                </a:prstGeom>
                <a:noFill/>
                <a:ln w="36720">
                  <a:solidFill>
                    <a:srgbClr val="800000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 anchor="ctr" anchorCtr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400" b="1" dirty="0" smtClean="0">
                      <a:solidFill>
                        <a:srgbClr val="800000"/>
                      </a:solidFill>
                      <a:ea typeface="MS Gothic" charset="0"/>
                      <a:cs typeface="MS Gothic" charset="0"/>
                    </a:rPr>
                    <a:t>E2</a:t>
                  </a:r>
                  <a:endParaRPr lang="en-US" sz="1400" b="1" dirty="0">
                    <a:solidFill>
                      <a:srgbClr val="800000"/>
                    </a:solidFill>
                    <a:ea typeface="MS Gothic" charset="0"/>
                    <a:cs typeface="MS Gothic" charset="0"/>
                  </a:endParaRPr>
                </a:p>
              </p:txBody>
            </p:sp>
          </p:grpSp>
          <p:grpSp>
            <p:nvGrpSpPr>
              <p:cNvPr id="21" name="Group 91"/>
              <p:cNvGrpSpPr/>
              <p:nvPr/>
            </p:nvGrpSpPr>
            <p:grpSpPr>
              <a:xfrm>
                <a:off x="2378405" y="6008212"/>
                <a:ext cx="1232640" cy="296592"/>
                <a:chOff x="2782273" y="5828443"/>
                <a:chExt cx="1232640" cy="296592"/>
              </a:xfrm>
            </p:grpSpPr>
            <p:sp>
              <p:nvSpPr>
                <p:cNvPr id="95" name="AutoShape 14"/>
                <p:cNvSpPr>
                  <a:spLocks noChangeArrowheads="1"/>
                </p:cNvSpPr>
                <p:nvPr/>
              </p:nvSpPr>
              <p:spPr bwMode="auto">
                <a:xfrm>
                  <a:off x="3175394" y="5867618"/>
                  <a:ext cx="531360" cy="233304"/>
                </a:xfrm>
                <a:prstGeom prst="roundRect">
                  <a:avLst>
                    <a:gd name="adj" fmla="val 616"/>
                  </a:avLst>
                </a:prstGeom>
                <a:noFill/>
                <a:ln w="36720">
                  <a:solidFill>
                    <a:srgbClr val="660066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 anchor="ctr" anchorCtr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400" b="1" dirty="0" smtClean="0">
                      <a:solidFill>
                        <a:srgbClr val="660066"/>
                      </a:solidFill>
                      <a:ea typeface="MS Gothic" charset="0"/>
                      <a:cs typeface="MS Gothic" charset="0"/>
                    </a:rPr>
                    <a:t>A</a:t>
                  </a:r>
                  <a:endParaRPr lang="en-US" sz="1400" b="1" dirty="0">
                    <a:solidFill>
                      <a:srgbClr val="660066"/>
                    </a:solidFill>
                    <a:ea typeface="MS Gothic" charset="0"/>
                    <a:cs typeface="MS Gothic" charset="0"/>
                  </a:endParaRPr>
                </a:p>
              </p:txBody>
            </p:sp>
            <p:sp>
              <p:nvSpPr>
                <p:cNvPr id="93" name="Line 12"/>
                <p:cNvSpPr>
                  <a:spLocks noChangeShapeType="1"/>
                </p:cNvSpPr>
                <p:nvPr/>
              </p:nvSpPr>
              <p:spPr bwMode="auto">
                <a:xfrm>
                  <a:off x="2782273" y="6114954"/>
                  <a:ext cx="1232640" cy="10081"/>
                </a:xfrm>
                <a:prstGeom prst="line">
                  <a:avLst/>
                </a:prstGeom>
                <a:noFill/>
                <a:ln w="54720">
                  <a:solidFill>
                    <a:srgbClr val="660066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1400">
                    <a:solidFill>
                      <a:srgbClr val="800000"/>
                    </a:solidFill>
                  </a:endParaRPr>
                </a:p>
              </p:txBody>
            </p:sp>
            <p:sp>
              <p:nvSpPr>
                <p:cNvPr id="94" name="Freeform 13"/>
                <p:cNvSpPr>
                  <a:spLocks/>
                </p:cNvSpPr>
                <p:nvPr/>
              </p:nvSpPr>
              <p:spPr bwMode="auto">
                <a:xfrm>
                  <a:off x="2898914" y="5828443"/>
                  <a:ext cx="254880" cy="254907"/>
                </a:xfrm>
                <a:custGeom>
                  <a:avLst/>
                  <a:gdLst/>
                  <a:ahLst/>
                  <a:cxnLst>
                    <a:cxn ang="0">
                      <a:pos x="0" y="781"/>
                    </a:cxn>
                    <a:cxn ang="0">
                      <a:pos x="0" y="0"/>
                    </a:cxn>
                    <a:cxn ang="0">
                      <a:pos x="781" y="0"/>
                    </a:cxn>
                  </a:cxnLst>
                  <a:rect l="0" t="0" r="r" b="b"/>
                  <a:pathLst>
                    <a:path w="782" h="782">
                      <a:moveTo>
                        <a:pt x="0" y="781"/>
                      </a:moveTo>
                      <a:lnTo>
                        <a:pt x="0" y="0"/>
                      </a:lnTo>
                      <a:lnTo>
                        <a:pt x="781" y="0"/>
                      </a:lnTo>
                    </a:path>
                  </a:pathLst>
                </a:custGeom>
                <a:noFill/>
                <a:ln w="5472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1400">
                    <a:solidFill>
                      <a:srgbClr val="800000"/>
                    </a:solidFill>
                  </a:endParaRPr>
                </a:p>
              </p:txBody>
            </p:sp>
          </p:grpSp>
          <p:sp>
            <p:nvSpPr>
              <p:cNvPr id="96" name="Line 15"/>
              <p:cNvSpPr>
                <a:spLocks noChangeShapeType="1"/>
              </p:cNvSpPr>
              <p:nvPr/>
            </p:nvSpPr>
            <p:spPr bwMode="auto">
              <a:xfrm>
                <a:off x="1759110" y="5526633"/>
                <a:ext cx="1440" cy="257788"/>
              </a:xfrm>
              <a:prstGeom prst="line">
                <a:avLst/>
              </a:prstGeom>
              <a:noFill/>
              <a:ln w="36720">
                <a:solidFill>
                  <a:srgbClr val="800080"/>
                </a:solidFill>
                <a:round/>
                <a:headEnd/>
                <a:tailEnd type="oval" w="lg" len="sm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7" name="Text Box 16"/>
              <p:cNvSpPr txBox="1">
                <a:spLocks noChangeArrowheads="1"/>
              </p:cNvSpPr>
              <p:nvPr/>
            </p:nvSpPr>
            <p:spPr bwMode="auto">
              <a:xfrm>
                <a:off x="1383585" y="5248843"/>
                <a:ext cx="728640" cy="31395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>
                  <a:tabLst>
                    <a:tab pos="656650" algn="l"/>
                  </a:tabLst>
                </a:pPr>
                <a:r>
                  <a:rPr lang="en-US" sz="1400" b="1" dirty="0" err="1" smtClean="0">
                    <a:solidFill>
                      <a:srgbClr val="800080"/>
                    </a:solidFill>
                    <a:ea typeface="MS Gothic" charset="0"/>
                    <a:cs typeface="MS Gothic" charset="0"/>
                  </a:rPr>
                  <a:t>aTc</a:t>
                </a:r>
                <a:endParaRPr lang="en-US" sz="1400" b="1" dirty="0">
                  <a:solidFill>
                    <a:srgbClr val="800080"/>
                  </a:solidFill>
                  <a:ea typeface="MS Gothic" charset="0"/>
                  <a:cs typeface="MS Gothic" charset="0"/>
                </a:endParaRPr>
              </a:p>
            </p:txBody>
          </p:sp>
          <p:grpSp>
            <p:nvGrpSpPr>
              <p:cNvPr id="22" name="Group 97"/>
              <p:cNvGrpSpPr/>
              <p:nvPr/>
            </p:nvGrpSpPr>
            <p:grpSpPr>
              <a:xfrm>
                <a:off x="3832298" y="5451975"/>
                <a:ext cx="1232640" cy="283923"/>
                <a:chOff x="6878854" y="4556677"/>
                <a:chExt cx="1232640" cy="283923"/>
              </a:xfrm>
            </p:grpSpPr>
            <p:sp>
              <p:nvSpPr>
                <p:cNvPr id="99" name="AutoShape 24"/>
                <p:cNvSpPr>
                  <a:spLocks noChangeArrowheads="1"/>
                </p:cNvSpPr>
                <p:nvPr/>
              </p:nvSpPr>
              <p:spPr bwMode="auto">
                <a:xfrm>
                  <a:off x="7308108" y="4581295"/>
                  <a:ext cx="531360" cy="233304"/>
                </a:xfrm>
                <a:prstGeom prst="roundRect">
                  <a:avLst>
                    <a:gd name="adj" fmla="val 616"/>
                  </a:avLst>
                </a:prstGeom>
                <a:noFill/>
                <a:ln w="36720">
                  <a:solidFill>
                    <a:srgbClr val="800000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 anchor="ctr" anchorCtr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400" b="1" dirty="0" smtClean="0">
                      <a:solidFill>
                        <a:srgbClr val="800000"/>
                      </a:solidFill>
                      <a:ea typeface="MS Gothic" charset="0"/>
                      <a:cs typeface="MS Gothic" charset="0"/>
                    </a:rPr>
                    <a:t>J</a:t>
                  </a:r>
                  <a:endParaRPr lang="en-US" sz="1400" b="1" dirty="0">
                    <a:solidFill>
                      <a:srgbClr val="800000"/>
                    </a:solidFill>
                    <a:ea typeface="MS Gothic" charset="0"/>
                    <a:cs typeface="MS Gothic" charset="0"/>
                  </a:endParaRPr>
                </a:p>
              </p:txBody>
            </p:sp>
            <p:sp>
              <p:nvSpPr>
                <p:cNvPr id="100" name="Line 18"/>
                <p:cNvSpPr>
                  <a:spLocks noChangeShapeType="1"/>
                </p:cNvSpPr>
                <p:nvPr/>
              </p:nvSpPr>
              <p:spPr bwMode="auto">
                <a:xfrm>
                  <a:off x="6878854" y="4830518"/>
                  <a:ext cx="1232640" cy="10082"/>
                </a:xfrm>
                <a:prstGeom prst="line">
                  <a:avLst/>
                </a:prstGeom>
                <a:noFill/>
                <a:ln w="54720">
                  <a:solidFill>
                    <a:srgbClr val="800000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1400">
                    <a:solidFill>
                      <a:srgbClr val="800000"/>
                    </a:solidFill>
                  </a:endParaRPr>
                </a:p>
              </p:txBody>
            </p:sp>
            <p:sp>
              <p:nvSpPr>
                <p:cNvPr id="101" name="Freeform 19"/>
                <p:cNvSpPr>
                  <a:spLocks/>
                </p:cNvSpPr>
                <p:nvPr/>
              </p:nvSpPr>
              <p:spPr bwMode="auto">
                <a:xfrm>
                  <a:off x="6995494" y="4556677"/>
                  <a:ext cx="254880" cy="254907"/>
                </a:xfrm>
                <a:custGeom>
                  <a:avLst/>
                  <a:gdLst/>
                  <a:ahLst/>
                  <a:cxnLst>
                    <a:cxn ang="0">
                      <a:pos x="0" y="781"/>
                    </a:cxn>
                    <a:cxn ang="0">
                      <a:pos x="0" y="0"/>
                    </a:cxn>
                    <a:cxn ang="0">
                      <a:pos x="781" y="0"/>
                    </a:cxn>
                  </a:cxnLst>
                  <a:rect l="0" t="0" r="r" b="b"/>
                  <a:pathLst>
                    <a:path w="782" h="782">
                      <a:moveTo>
                        <a:pt x="0" y="781"/>
                      </a:moveTo>
                      <a:lnTo>
                        <a:pt x="0" y="0"/>
                      </a:lnTo>
                      <a:lnTo>
                        <a:pt x="781" y="0"/>
                      </a:lnTo>
                    </a:path>
                  </a:pathLst>
                </a:custGeom>
                <a:noFill/>
                <a:ln w="54720">
                  <a:solidFill>
                    <a:srgbClr val="80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1400">
                    <a:solidFill>
                      <a:srgbClr val="800000"/>
                    </a:solidFill>
                  </a:endParaRPr>
                </a:p>
              </p:txBody>
            </p:sp>
          </p:grpSp>
          <p:grpSp>
            <p:nvGrpSpPr>
              <p:cNvPr id="23" name="Group 101"/>
              <p:cNvGrpSpPr/>
              <p:nvPr/>
            </p:nvGrpSpPr>
            <p:grpSpPr>
              <a:xfrm>
                <a:off x="5354748" y="5731192"/>
                <a:ext cx="1232640" cy="283923"/>
                <a:chOff x="6876033" y="5005408"/>
                <a:chExt cx="1232640" cy="283923"/>
              </a:xfrm>
            </p:grpSpPr>
            <p:sp>
              <p:nvSpPr>
                <p:cNvPr id="103" name="AutoShape 24"/>
                <p:cNvSpPr>
                  <a:spLocks noChangeArrowheads="1"/>
                </p:cNvSpPr>
                <p:nvPr/>
              </p:nvSpPr>
              <p:spPr bwMode="auto">
                <a:xfrm>
                  <a:off x="7305287" y="5030026"/>
                  <a:ext cx="531360" cy="233304"/>
                </a:xfrm>
                <a:prstGeom prst="roundRect">
                  <a:avLst>
                    <a:gd name="adj" fmla="val 616"/>
                  </a:avLst>
                </a:prstGeom>
                <a:noFill/>
                <a:ln w="36720">
                  <a:solidFill>
                    <a:srgbClr val="800000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 anchor="ctr" anchorCtr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400" b="1" dirty="0" smtClean="0">
                      <a:solidFill>
                        <a:srgbClr val="800000"/>
                      </a:solidFill>
                      <a:ea typeface="MS Gothic" charset="0"/>
                      <a:cs typeface="MS Gothic" charset="0"/>
                    </a:rPr>
                    <a:t>H</a:t>
                  </a:r>
                  <a:endParaRPr lang="en-US" sz="1400" b="1" dirty="0">
                    <a:solidFill>
                      <a:srgbClr val="800000"/>
                    </a:solidFill>
                    <a:ea typeface="MS Gothic" charset="0"/>
                    <a:cs typeface="MS Gothic" charset="0"/>
                  </a:endParaRPr>
                </a:p>
              </p:txBody>
            </p:sp>
            <p:sp>
              <p:nvSpPr>
                <p:cNvPr id="104" name="Line 18"/>
                <p:cNvSpPr>
                  <a:spLocks noChangeShapeType="1"/>
                </p:cNvSpPr>
                <p:nvPr/>
              </p:nvSpPr>
              <p:spPr bwMode="auto">
                <a:xfrm>
                  <a:off x="6876033" y="5279249"/>
                  <a:ext cx="1232640" cy="10082"/>
                </a:xfrm>
                <a:prstGeom prst="line">
                  <a:avLst/>
                </a:prstGeom>
                <a:noFill/>
                <a:ln w="54720">
                  <a:solidFill>
                    <a:srgbClr val="800000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1400">
                    <a:solidFill>
                      <a:srgbClr val="800000"/>
                    </a:solidFill>
                  </a:endParaRPr>
                </a:p>
              </p:txBody>
            </p:sp>
            <p:sp>
              <p:nvSpPr>
                <p:cNvPr id="105" name="Freeform 19"/>
                <p:cNvSpPr>
                  <a:spLocks/>
                </p:cNvSpPr>
                <p:nvPr/>
              </p:nvSpPr>
              <p:spPr bwMode="auto">
                <a:xfrm>
                  <a:off x="6992673" y="5005408"/>
                  <a:ext cx="254880" cy="254907"/>
                </a:xfrm>
                <a:custGeom>
                  <a:avLst/>
                  <a:gdLst/>
                  <a:ahLst/>
                  <a:cxnLst>
                    <a:cxn ang="0">
                      <a:pos x="0" y="781"/>
                    </a:cxn>
                    <a:cxn ang="0">
                      <a:pos x="0" y="0"/>
                    </a:cxn>
                    <a:cxn ang="0">
                      <a:pos x="781" y="0"/>
                    </a:cxn>
                  </a:cxnLst>
                  <a:rect l="0" t="0" r="r" b="b"/>
                  <a:pathLst>
                    <a:path w="782" h="782">
                      <a:moveTo>
                        <a:pt x="0" y="781"/>
                      </a:moveTo>
                      <a:lnTo>
                        <a:pt x="0" y="0"/>
                      </a:lnTo>
                      <a:lnTo>
                        <a:pt x="781" y="0"/>
                      </a:lnTo>
                    </a:path>
                  </a:pathLst>
                </a:custGeom>
                <a:noFill/>
                <a:ln w="54720">
                  <a:solidFill>
                    <a:srgbClr val="80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1400">
                    <a:solidFill>
                      <a:srgbClr val="800000"/>
                    </a:solidFill>
                  </a:endParaRPr>
                </a:p>
              </p:txBody>
            </p:sp>
          </p:grpSp>
          <p:grpSp>
            <p:nvGrpSpPr>
              <p:cNvPr id="24" name="Group 105"/>
              <p:cNvGrpSpPr/>
              <p:nvPr/>
            </p:nvGrpSpPr>
            <p:grpSpPr>
              <a:xfrm>
                <a:off x="2378405" y="5439095"/>
                <a:ext cx="1232640" cy="283923"/>
                <a:chOff x="6878854" y="4556677"/>
                <a:chExt cx="1232640" cy="283923"/>
              </a:xfrm>
            </p:grpSpPr>
            <p:sp>
              <p:nvSpPr>
                <p:cNvPr id="107" name="AutoShape 24"/>
                <p:cNvSpPr>
                  <a:spLocks noChangeArrowheads="1"/>
                </p:cNvSpPr>
                <p:nvPr/>
              </p:nvSpPr>
              <p:spPr bwMode="auto">
                <a:xfrm>
                  <a:off x="7308108" y="4581295"/>
                  <a:ext cx="531360" cy="233304"/>
                </a:xfrm>
                <a:prstGeom prst="roundRect">
                  <a:avLst>
                    <a:gd name="adj" fmla="val 616"/>
                  </a:avLst>
                </a:prstGeom>
                <a:noFill/>
                <a:ln w="36720">
                  <a:solidFill>
                    <a:srgbClr val="800000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 anchor="ctr" anchorCtr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400" b="1" dirty="0" smtClean="0">
                      <a:solidFill>
                        <a:srgbClr val="800000"/>
                      </a:solidFill>
                      <a:ea typeface="MS Gothic" charset="0"/>
                      <a:cs typeface="MS Gothic" charset="0"/>
                    </a:rPr>
                    <a:t>C</a:t>
                  </a:r>
                  <a:endParaRPr lang="en-US" sz="1400" b="1" dirty="0">
                    <a:solidFill>
                      <a:srgbClr val="800000"/>
                    </a:solidFill>
                    <a:ea typeface="MS Gothic" charset="0"/>
                    <a:cs typeface="MS Gothic" charset="0"/>
                  </a:endParaRPr>
                </a:p>
              </p:txBody>
            </p:sp>
            <p:sp>
              <p:nvSpPr>
                <p:cNvPr id="108" name="Line 18"/>
                <p:cNvSpPr>
                  <a:spLocks noChangeShapeType="1"/>
                </p:cNvSpPr>
                <p:nvPr/>
              </p:nvSpPr>
              <p:spPr bwMode="auto">
                <a:xfrm>
                  <a:off x="6878854" y="4830518"/>
                  <a:ext cx="1232640" cy="10082"/>
                </a:xfrm>
                <a:prstGeom prst="line">
                  <a:avLst/>
                </a:prstGeom>
                <a:noFill/>
                <a:ln w="54720">
                  <a:solidFill>
                    <a:srgbClr val="800000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1400">
                    <a:solidFill>
                      <a:srgbClr val="800000"/>
                    </a:solidFill>
                  </a:endParaRPr>
                </a:p>
              </p:txBody>
            </p:sp>
            <p:sp>
              <p:nvSpPr>
                <p:cNvPr id="109" name="Freeform 19"/>
                <p:cNvSpPr>
                  <a:spLocks/>
                </p:cNvSpPr>
                <p:nvPr/>
              </p:nvSpPr>
              <p:spPr bwMode="auto">
                <a:xfrm>
                  <a:off x="6995494" y="4556677"/>
                  <a:ext cx="254880" cy="254907"/>
                </a:xfrm>
                <a:custGeom>
                  <a:avLst/>
                  <a:gdLst/>
                  <a:ahLst/>
                  <a:cxnLst>
                    <a:cxn ang="0">
                      <a:pos x="0" y="781"/>
                    </a:cxn>
                    <a:cxn ang="0">
                      <a:pos x="0" y="0"/>
                    </a:cxn>
                    <a:cxn ang="0">
                      <a:pos x="781" y="0"/>
                    </a:cxn>
                  </a:cxnLst>
                  <a:rect l="0" t="0" r="r" b="b"/>
                  <a:pathLst>
                    <a:path w="782" h="782">
                      <a:moveTo>
                        <a:pt x="0" y="781"/>
                      </a:moveTo>
                      <a:lnTo>
                        <a:pt x="0" y="0"/>
                      </a:lnTo>
                      <a:lnTo>
                        <a:pt x="781" y="0"/>
                      </a:lnTo>
                    </a:path>
                  </a:pathLst>
                </a:custGeom>
                <a:noFill/>
                <a:ln w="54720">
                  <a:solidFill>
                    <a:srgbClr val="80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1400">
                    <a:solidFill>
                      <a:srgbClr val="800000"/>
                    </a:solidFill>
                  </a:endParaRPr>
                </a:p>
              </p:txBody>
            </p:sp>
          </p:grpSp>
          <p:grpSp>
            <p:nvGrpSpPr>
              <p:cNvPr id="25" name="Group 109"/>
              <p:cNvGrpSpPr/>
              <p:nvPr/>
            </p:nvGrpSpPr>
            <p:grpSpPr>
              <a:xfrm>
                <a:off x="3832298" y="6008212"/>
                <a:ext cx="1232640" cy="298034"/>
                <a:chOff x="6876033" y="4991297"/>
                <a:chExt cx="1232640" cy="298034"/>
              </a:xfrm>
            </p:grpSpPr>
            <p:sp>
              <p:nvSpPr>
                <p:cNvPr id="111" name="AutoShape 24"/>
                <p:cNvSpPr>
                  <a:spLocks noChangeArrowheads="1"/>
                </p:cNvSpPr>
                <p:nvPr/>
              </p:nvSpPr>
              <p:spPr bwMode="auto">
                <a:xfrm>
                  <a:off x="7305287" y="5030026"/>
                  <a:ext cx="531360" cy="233304"/>
                </a:xfrm>
                <a:prstGeom prst="roundRect">
                  <a:avLst>
                    <a:gd name="adj" fmla="val 616"/>
                  </a:avLst>
                </a:prstGeom>
                <a:noFill/>
                <a:ln w="36720">
                  <a:solidFill>
                    <a:srgbClr val="800000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 anchor="ctr" anchorCtr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400" b="1" dirty="0" smtClean="0">
                      <a:solidFill>
                        <a:srgbClr val="800000"/>
                      </a:solidFill>
                      <a:ea typeface="MS Gothic" charset="0"/>
                      <a:cs typeface="MS Gothic" charset="0"/>
                    </a:rPr>
                    <a:t>J</a:t>
                  </a:r>
                  <a:endParaRPr lang="en-US" sz="1400" b="1" dirty="0">
                    <a:solidFill>
                      <a:srgbClr val="800000"/>
                    </a:solidFill>
                    <a:ea typeface="MS Gothic" charset="0"/>
                    <a:cs typeface="MS Gothic" charset="0"/>
                  </a:endParaRPr>
                </a:p>
              </p:txBody>
            </p:sp>
            <p:sp>
              <p:nvSpPr>
                <p:cNvPr id="112" name="Line 18"/>
                <p:cNvSpPr>
                  <a:spLocks noChangeShapeType="1"/>
                </p:cNvSpPr>
                <p:nvPr/>
              </p:nvSpPr>
              <p:spPr bwMode="auto">
                <a:xfrm>
                  <a:off x="6876033" y="5279249"/>
                  <a:ext cx="1232640" cy="10082"/>
                </a:xfrm>
                <a:prstGeom prst="line">
                  <a:avLst/>
                </a:prstGeom>
                <a:noFill/>
                <a:ln w="54720">
                  <a:solidFill>
                    <a:srgbClr val="800000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1400">
                    <a:solidFill>
                      <a:srgbClr val="800000"/>
                    </a:solidFill>
                  </a:endParaRPr>
                </a:p>
              </p:txBody>
            </p:sp>
            <p:sp>
              <p:nvSpPr>
                <p:cNvPr id="113" name="Freeform 19"/>
                <p:cNvSpPr>
                  <a:spLocks/>
                </p:cNvSpPr>
                <p:nvPr/>
              </p:nvSpPr>
              <p:spPr bwMode="auto">
                <a:xfrm>
                  <a:off x="6992673" y="4991297"/>
                  <a:ext cx="254880" cy="254907"/>
                </a:xfrm>
                <a:custGeom>
                  <a:avLst/>
                  <a:gdLst/>
                  <a:ahLst/>
                  <a:cxnLst>
                    <a:cxn ang="0">
                      <a:pos x="0" y="781"/>
                    </a:cxn>
                    <a:cxn ang="0">
                      <a:pos x="0" y="0"/>
                    </a:cxn>
                    <a:cxn ang="0">
                      <a:pos x="781" y="0"/>
                    </a:cxn>
                  </a:cxnLst>
                  <a:rect l="0" t="0" r="r" b="b"/>
                  <a:pathLst>
                    <a:path w="782" h="782">
                      <a:moveTo>
                        <a:pt x="0" y="781"/>
                      </a:moveTo>
                      <a:lnTo>
                        <a:pt x="0" y="0"/>
                      </a:lnTo>
                      <a:lnTo>
                        <a:pt x="781" y="0"/>
                      </a:lnTo>
                    </a:path>
                  </a:pathLst>
                </a:custGeom>
                <a:noFill/>
                <a:ln w="54720">
                  <a:solidFill>
                    <a:srgbClr val="80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1400">
                    <a:solidFill>
                      <a:srgbClr val="800000"/>
                    </a:solidFill>
                  </a:endParaRPr>
                </a:p>
              </p:txBody>
            </p:sp>
          </p:grpSp>
          <p:grpSp>
            <p:nvGrpSpPr>
              <p:cNvPr id="26" name="Group 113"/>
              <p:cNvGrpSpPr/>
              <p:nvPr/>
            </p:nvGrpSpPr>
            <p:grpSpPr>
              <a:xfrm>
                <a:off x="542617" y="6046436"/>
                <a:ext cx="1002926" cy="272401"/>
                <a:chOff x="837701" y="5479958"/>
                <a:chExt cx="1002926" cy="272401"/>
              </a:xfrm>
            </p:grpSpPr>
            <p:sp>
              <p:nvSpPr>
                <p:cNvPr id="115" name="Line 8"/>
                <p:cNvSpPr>
                  <a:spLocks noChangeShapeType="1"/>
                </p:cNvSpPr>
                <p:nvPr/>
              </p:nvSpPr>
              <p:spPr bwMode="auto">
                <a:xfrm>
                  <a:off x="837701" y="5752359"/>
                  <a:ext cx="1002926" cy="0"/>
                </a:xfrm>
                <a:prstGeom prst="line">
                  <a:avLst/>
                </a:prstGeom>
                <a:noFill/>
                <a:ln w="54720">
                  <a:solidFill>
                    <a:srgbClr val="800080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116" name="Freeform 9"/>
                <p:cNvSpPr>
                  <a:spLocks/>
                </p:cNvSpPr>
                <p:nvPr/>
              </p:nvSpPr>
              <p:spPr bwMode="auto">
                <a:xfrm>
                  <a:off x="954342" y="5479958"/>
                  <a:ext cx="254880" cy="254907"/>
                </a:xfrm>
                <a:custGeom>
                  <a:avLst/>
                  <a:gdLst/>
                  <a:ahLst/>
                  <a:cxnLst>
                    <a:cxn ang="0">
                      <a:pos x="0" y="781"/>
                    </a:cxn>
                    <a:cxn ang="0">
                      <a:pos x="0" y="0"/>
                    </a:cxn>
                    <a:cxn ang="0">
                      <a:pos x="781" y="0"/>
                    </a:cxn>
                  </a:cxnLst>
                  <a:rect l="0" t="0" r="r" b="b"/>
                  <a:pathLst>
                    <a:path w="782" h="782">
                      <a:moveTo>
                        <a:pt x="0" y="781"/>
                      </a:moveTo>
                      <a:lnTo>
                        <a:pt x="0" y="0"/>
                      </a:lnTo>
                      <a:lnTo>
                        <a:pt x="781" y="0"/>
                      </a:lnTo>
                    </a:path>
                  </a:pathLst>
                </a:custGeom>
                <a:noFill/>
                <a:ln w="54720">
                  <a:solidFill>
                    <a:srgbClr val="80008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117" name="AutoShape 10"/>
                <p:cNvSpPr>
                  <a:spLocks noChangeArrowheads="1"/>
                </p:cNvSpPr>
                <p:nvPr/>
              </p:nvSpPr>
              <p:spPr bwMode="auto">
                <a:xfrm>
                  <a:off x="1230822" y="5505022"/>
                  <a:ext cx="531360" cy="233304"/>
                </a:xfrm>
                <a:prstGeom prst="roundRect">
                  <a:avLst>
                    <a:gd name="adj" fmla="val 616"/>
                  </a:avLst>
                </a:prstGeom>
                <a:noFill/>
                <a:ln w="36720">
                  <a:solidFill>
                    <a:srgbClr val="800080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 anchor="ctr" anchorCtr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400" b="1" dirty="0" err="1" smtClean="0">
                      <a:solidFill>
                        <a:srgbClr val="800080"/>
                      </a:solidFill>
                      <a:ea typeface="MS Gothic" charset="0"/>
                      <a:cs typeface="MS Gothic" charset="0"/>
                    </a:rPr>
                    <a:t>TetR</a:t>
                  </a:r>
                  <a:endParaRPr lang="en-US" sz="1400" b="1" dirty="0">
                    <a:solidFill>
                      <a:srgbClr val="800080"/>
                    </a:solidFill>
                    <a:ea typeface="MS Gothic" charset="0"/>
                    <a:cs typeface="MS Gothic" charset="0"/>
                  </a:endParaRPr>
                </a:p>
              </p:txBody>
            </p:sp>
          </p:grpSp>
          <p:sp>
            <p:nvSpPr>
              <p:cNvPr id="118" name="Freeform 11"/>
              <p:cNvSpPr>
                <a:spLocks/>
              </p:cNvSpPr>
              <p:nvPr/>
            </p:nvSpPr>
            <p:spPr bwMode="auto">
              <a:xfrm>
                <a:off x="1130185" y="5727129"/>
                <a:ext cx="1248220" cy="329468"/>
              </a:xfrm>
              <a:custGeom>
                <a:avLst/>
                <a:gdLst>
                  <a:gd name="connsiteX0" fmla="*/ 0 w 4289"/>
                  <a:gd name="connsiteY0" fmla="*/ 1164 h 1164"/>
                  <a:gd name="connsiteX1" fmla="*/ 4289 w 4289"/>
                  <a:gd name="connsiteY1" fmla="*/ 0 h 1164"/>
                  <a:gd name="connsiteX0" fmla="*/ 0 w 4289"/>
                  <a:gd name="connsiteY0" fmla="*/ 1008 h 1091"/>
                  <a:gd name="connsiteX1" fmla="*/ 4289 w 4289"/>
                  <a:gd name="connsiteY1" fmla="*/ 1091 h 1091"/>
                  <a:gd name="connsiteX0" fmla="*/ 0 w 4289"/>
                  <a:gd name="connsiteY0" fmla="*/ 1008 h 1008"/>
                  <a:gd name="connsiteX1" fmla="*/ 4289 w 4289"/>
                  <a:gd name="connsiteY1" fmla="*/ 158 h 1008"/>
                  <a:gd name="connsiteX0" fmla="*/ 0 w 4289"/>
                  <a:gd name="connsiteY0" fmla="*/ 1008 h 1008"/>
                  <a:gd name="connsiteX1" fmla="*/ 4289 w 4289"/>
                  <a:gd name="connsiteY1" fmla="*/ 158 h 1008"/>
                  <a:gd name="connsiteX0" fmla="*/ 0 w 4289"/>
                  <a:gd name="connsiteY0" fmla="*/ 1008 h 1008"/>
                  <a:gd name="connsiteX1" fmla="*/ 4289 w 4289"/>
                  <a:gd name="connsiteY1" fmla="*/ 158 h 1008"/>
                  <a:gd name="connsiteX0" fmla="*/ 0 w 3822"/>
                  <a:gd name="connsiteY0" fmla="*/ 1008 h 1008"/>
                  <a:gd name="connsiteX1" fmla="*/ 3822 w 3822"/>
                  <a:gd name="connsiteY1" fmla="*/ 158 h 1008"/>
                  <a:gd name="connsiteX0" fmla="*/ 0 w 3822"/>
                  <a:gd name="connsiteY0" fmla="*/ 1008 h 1008"/>
                  <a:gd name="connsiteX1" fmla="*/ 3822 w 3822"/>
                  <a:gd name="connsiteY1" fmla="*/ 857 h 1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22" h="1008">
                    <a:moveTo>
                      <a:pt x="0" y="1008"/>
                    </a:moveTo>
                    <a:cubicBezTo>
                      <a:pt x="1823" y="0"/>
                      <a:pt x="3197" y="699"/>
                      <a:pt x="3822" y="857"/>
                    </a:cubicBezTo>
                  </a:path>
                </a:pathLst>
              </a:custGeom>
              <a:noFill/>
              <a:ln w="36720">
                <a:solidFill>
                  <a:srgbClr val="800080"/>
                </a:solidFill>
                <a:round/>
                <a:headEnd/>
                <a:tailEnd type="oval" w="lg" len="sm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19" name="Freeform 11"/>
              <p:cNvSpPr>
                <a:spLocks/>
              </p:cNvSpPr>
              <p:nvPr/>
            </p:nvSpPr>
            <p:spPr bwMode="auto">
              <a:xfrm>
                <a:off x="1127364" y="3805212"/>
                <a:ext cx="1248220" cy="329468"/>
              </a:xfrm>
              <a:custGeom>
                <a:avLst/>
                <a:gdLst>
                  <a:gd name="connsiteX0" fmla="*/ 0 w 4289"/>
                  <a:gd name="connsiteY0" fmla="*/ 1164 h 1164"/>
                  <a:gd name="connsiteX1" fmla="*/ 4289 w 4289"/>
                  <a:gd name="connsiteY1" fmla="*/ 0 h 1164"/>
                  <a:gd name="connsiteX0" fmla="*/ 0 w 4289"/>
                  <a:gd name="connsiteY0" fmla="*/ 1008 h 1091"/>
                  <a:gd name="connsiteX1" fmla="*/ 4289 w 4289"/>
                  <a:gd name="connsiteY1" fmla="*/ 1091 h 1091"/>
                  <a:gd name="connsiteX0" fmla="*/ 0 w 4289"/>
                  <a:gd name="connsiteY0" fmla="*/ 1008 h 1008"/>
                  <a:gd name="connsiteX1" fmla="*/ 4289 w 4289"/>
                  <a:gd name="connsiteY1" fmla="*/ 158 h 1008"/>
                  <a:gd name="connsiteX0" fmla="*/ 0 w 4289"/>
                  <a:gd name="connsiteY0" fmla="*/ 1008 h 1008"/>
                  <a:gd name="connsiteX1" fmla="*/ 4289 w 4289"/>
                  <a:gd name="connsiteY1" fmla="*/ 158 h 1008"/>
                  <a:gd name="connsiteX0" fmla="*/ 0 w 4289"/>
                  <a:gd name="connsiteY0" fmla="*/ 1008 h 1008"/>
                  <a:gd name="connsiteX1" fmla="*/ 4289 w 4289"/>
                  <a:gd name="connsiteY1" fmla="*/ 158 h 1008"/>
                  <a:gd name="connsiteX0" fmla="*/ 0 w 3822"/>
                  <a:gd name="connsiteY0" fmla="*/ 1008 h 1008"/>
                  <a:gd name="connsiteX1" fmla="*/ 3822 w 3822"/>
                  <a:gd name="connsiteY1" fmla="*/ 158 h 1008"/>
                  <a:gd name="connsiteX0" fmla="*/ 0 w 3822"/>
                  <a:gd name="connsiteY0" fmla="*/ 1008 h 1008"/>
                  <a:gd name="connsiteX1" fmla="*/ 3822 w 3822"/>
                  <a:gd name="connsiteY1" fmla="*/ 857 h 1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22" h="1008">
                    <a:moveTo>
                      <a:pt x="0" y="1008"/>
                    </a:moveTo>
                    <a:cubicBezTo>
                      <a:pt x="1823" y="0"/>
                      <a:pt x="3197" y="699"/>
                      <a:pt x="3822" y="857"/>
                    </a:cubicBezTo>
                  </a:path>
                </a:pathLst>
              </a:custGeom>
              <a:noFill/>
              <a:ln w="36720">
                <a:solidFill>
                  <a:srgbClr val="800080"/>
                </a:solidFill>
                <a:round/>
                <a:headEnd/>
                <a:tailEnd type="oval" w="lg" len="sm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22" name="Freeform 11"/>
              <p:cNvSpPr>
                <a:spLocks/>
              </p:cNvSpPr>
              <p:nvPr/>
            </p:nvSpPr>
            <p:spPr bwMode="auto">
              <a:xfrm>
                <a:off x="4492200" y="5147125"/>
                <a:ext cx="918000" cy="568099"/>
              </a:xfrm>
              <a:custGeom>
                <a:avLst/>
                <a:gdLst>
                  <a:gd name="connsiteX0" fmla="*/ 0 w 4289"/>
                  <a:gd name="connsiteY0" fmla="*/ 1164 h 1164"/>
                  <a:gd name="connsiteX1" fmla="*/ 4289 w 4289"/>
                  <a:gd name="connsiteY1" fmla="*/ 0 h 1164"/>
                  <a:gd name="connsiteX0" fmla="*/ 0 w 4289"/>
                  <a:gd name="connsiteY0" fmla="*/ 1008 h 1091"/>
                  <a:gd name="connsiteX1" fmla="*/ 4289 w 4289"/>
                  <a:gd name="connsiteY1" fmla="*/ 1091 h 1091"/>
                  <a:gd name="connsiteX0" fmla="*/ 0 w 4289"/>
                  <a:gd name="connsiteY0" fmla="*/ 1008 h 1008"/>
                  <a:gd name="connsiteX1" fmla="*/ 4289 w 4289"/>
                  <a:gd name="connsiteY1" fmla="*/ 158 h 1008"/>
                  <a:gd name="connsiteX0" fmla="*/ 0 w 4289"/>
                  <a:gd name="connsiteY0" fmla="*/ 1008 h 1008"/>
                  <a:gd name="connsiteX1" fmla="*/ 4289 w 4289"/>
                  <a:gd name="connsiteY1" fmla="*/ 158 h 1008"/>
                  <a:gd name="connsiteX0" fmla="*/ 0 w 4289"/>
                  <a:gd name="connsiteY0" fmla="*/ 1008 h 1008"/>
                  <a:gd name="connsiteX1" fmla="*/ 4289 w 4289"/>
                  <a:gd name="connsiteY1" fmla="*/ 158 h 1008"/>
                  <a:gd name="connsiteX0" fmla="*/ 0 w 3822"/>
                  <a:gd name="connsiteY0" fmla="*/ 1008 h 1008"/>
                  <a:gd name="connsiteX1" fmla="*/ 3822 w 3822"/>
                  <a:gd name="connsiteY1" fmla="*/ 158 h 1008"/>
                  <a:gd name="connsiteX0" fmla="*/ 0 w 3822"/>
                  <a:gd name="connsiteY0" fmla="*/ 1008 h 1008"/>
                  <a:gd name="connsiteX1" fmla="*/ 3822 w 3822"/>
                  <a:gd name="connsiteY1" fmla="*/ 857 h 1008"/>
                  <a:gd name="connsiteX0" fmla="*/ 0 w 2655"/>
                  <a:gd name="connsiteY0" fmla="*/ 1008 h 1323"/>
                  <a:gd name="connsiteX1" fmla="*/ 2655 w 2655"/>
                  <a:gd name="connsiteY1" fmla="*/ 1323 h 1323"/>
                  <a:gd name="connsiteX0" fmla="*/ 0 w 2655"/>
                  <a:gd name="connsiteY0" fmla="*/ 1008 h 1323"/>
                  <a:gd name="connsiteX1" fmla="*/ 2655 w 2655"/>
                  <a:gd name="connsiteY1" fmla="*/ 1323 h 1323"/>
                  <a:gd name="connsiteX0" fmla="*/ 0 w 2655"/>
                  <a:gd name="connsiteY0" fmla="*/ 1008 h 1566"/>
                  <a:gd name="connsiteX1" fmla="*/ 2655 w 2655"/>
                  <a:gd name="connsiteY1" fmla="*/ 1566 h 1566"/>
                  <a:gd name="connsiteX0" fmla="*/ 0 w 2655"/>
                  <a:gd name="connsiteY0" fmla="*/ 1008 h 1809"/>
                  <a:gd name="connsiteX1" fmla="*/ 2655 w 2655"/>
                  <a:gd name="connsiteY1" fmla="*/ 1809 h 1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55" h="1809">
                    <a:moveTo>
                      <a:pt x="0" y="1008"/>
                    </a:moveTo>
                    <a:cubicBezTo>
                      <a:pt x="1823" y="0"/>
                      <a:pt x="2135" y="1450"/>
                      <a:pt x="2655" y="1809"/>
                    </a:cubicBezTo>
                  </a:path>
                </a:pathLst>
              </a:custGeom>
              <a:noFill/>
              <a:ln w="36720">
                <a:solidFill>
                  <a:srgbClr val="800000"/>
                </a:solidFill>
                <a:round/>
                <a:headEnd/>
                <a:tailEnd type="triangle" w="med" len="lg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sz="1400" dirty="0"/>
              </a:p>
            </p:txBody>
          </p:sp>
          <p:sp>
            <p:nvSpPr>
              <p:cNvPr id="124" name="Freeform 11"/>
              <p:cNvSpPr>
                <a:spLocks/>
              </p:cNvSpPr>
              <p:nvPr/>
            </p:nvSpPr>
            <p:spPr bwMode="auto">
              <a:xfrm>
                <a:off x="4529828" y="3844876"/>
                <a:ext cx="918000" cy="568099"/>
              </a:xfrm>
              <a:custGeom>
                <a:avLst/>
                <a:gdLst>
                  <a:gd name="connsiteX0" fmla="*/ 0 w 4289"/>
                  <a:gd name="connsiteY0" fmla="*/ 1164 h 1164"/>
                  <a:gd name="connsiteX1" fmla="*/ 4289 w 4289"/>
                  <a:gd name="connsiteY1" fmla="*/ 0 h 1164"/>
                  <a:gd name="connsiteX0" fmla="*/ 0 w 4289"/>
                  <a:gd name="connsiteY0" fmla="*/ 1008 h 1091"/>
                  <a:gd name="connsiteX1" fmla="*/ 4289 w 4289"/>
                  <a:gd name="connsiteY1" fmla="*/ 1091 h 1091"/>
                  <a:gd name="connsiteX0" fmla="*/ 0 w 4289"/>
                  <a:gd name="connsiteY0" fmla="*/ 1008 h 1008"/>
                  <a:gd name="connsiteX1" fmla="*/ 4289 w 4289"/>
                  <a:gd name="connsiteY1" fmla="*/ 158 h 1008"/>
                  <a:gd name="connsiteX0" fmla="*/ 0 w 4289"/>
                  <a:gd name="connsiteY0" fmla="*/ 1008 h 1008"/>
                  <a:gd name="connsiteX1" fmla="*/ 4289 w 4289"/>
                  <a:gd name="connsiteY1" fmla="*/ 158 h 1008"/>
                  <a:gd name="connsiteX0" fmla="*/ 0 w 4289"/>
                  <a:gd name="connsiteY0" fmla="*/ 1008 h 1008"/>
                  <a:gd name="connsiteX1" fmla="*/ 4289 w 4289"/>
                  <a:gd name="connsiteY1" fmla="*/ 158 h 1008"/>
                  <a:gd name="connsiteX0" fmla="*/ 0 w 3822"/>
                  <a:gd name="connsiteY0" fmla="*/ 1008 h 1008"/>
                  <a:gd name="connsiteX1" fmla="*/ 3822 w 3822"/>
                  <a:gd name="connsiteY1" fmla="*/ 158 h 1008"/>
                  <a:gd name="connsiteX0" fmla="*/ 0 w 3822"/>
                  <a:gd name="connsiteY0" fmla="*/ 1008 h 1008"/>
                  <a:gd name="connsiteX1" fmla="*/ 3822 w 3822"/>
                  <a:gd name="connsiteY1" fmla="*/ 857 h 1008"/>
                  <a:gd name="connsiteX0" fmla="*/ 0 w 2655"/>
                  <a:gd name="connsiteY0" fmla="*/ 1008 h 1323"/>
                  <a:gd name="connsiteX1" fmla="*/ 2655 w 2655"/>
                  <a:gd name="connsiteY1" fmla="*/ 1323 h 1323"/>
                  <a:gd name="connsiteX0" fmla="*/ 0 w 2655"/>
                  <a:gd name="connsiteY0" fmla="*/ 1008 h 1323"/>
                  <a:gd name="connsiteX1" fmla="*/ 2655 w 2655"/>
                  <a:gd name="connsiteY1" fmla="*/ 1323 h 1323"/>
                  <a:gd name="connsiteX0" fmla="*/ 0 w 2655"/>
                  <a:gd name="connsiteY0" fmla="*/ 1008 h 1566"/>
                  <a:gd name="connsiteX1" fmla="*/ 2655 w 2655"/>
                  <a:gd name="connsiteY1" fmla="*/ 1566 h 1566"/>
                  <a:gd name="connsiteX0" fmla="*/ 0 w 2655"/>
                  <a:gd name="connsiteY0" fmla="*/ 1008 h 1809"/>
                  <a:gd name="connsiteX1" fmla="*/ 2655 w 2655"/>
                  <a:gd name="connsiteY1" fmla="*/ 1809 h 1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55" h="1809">
                    <a:moveTo>
                      <a:pt x="0" y="1008"/>
                    </a:moveTo>
                    <a:cubicBezTo>
                      <a:pt x="1823" y="0"/>
                      <a:pt x="2135" y="1450"/>
                      <a:pt x="2655" y="1809"/>
                    </a:cubicBezTo>
                  </a:path>
                </a:pathLst>
              </a:custGeom>
              <a:noFill/>
              <a:ln w="36720">
                <a:solidFill>
                  <a:srgbClr val="800000"/>
                </a:solidFill>
                <a:round/>
                <a:headEnd/>
                <a:tailEnd type="triangle" w="med" len="lg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sz="1400" dirty="0"/>
              </a:p>
            </p:txBody>
          </p:sp>
          <p:sp>
            <p:nvSpPr>
              <p:cNvPr id="125" name="Freeform 11"/>
              <p:cNvSpPr>
                <a:spLocks/>
              </p:cNvSpPr>
              <p:nvPr/>
            </p:nvSpPr>
            <p:spPr bwMode="auto">
              <a:xfrm>
                <a:off x="6050965" y="5415837"/>
                <a:ext cx="763812" cy="329468"/>
              </a:xfrm>
              <a:custGeom>
                <a:avLst/>
                <a:gdLst>
                  <a:gd name="connsiteX0" fmla="*/ 0 w 4289"/>
                  <a:gd name="connsiteY0" fmla="*/ 1164 h 1164"/>
                  <a:gd name="connsiteX1" fmla="*/ 4289 w 4289"/>
                  <a:gd name="connsiteY1" fmla="*/ 0 h 1164"/>
                  <a:gd name="connsiteX0" fmla="*/ 0 w 4289"/>
                  <a:gd name="connsiteY0" fmla="*/ 1008 h 1091"/>
                  <a:gd name="connsiteX1" fmla="*/ 4289 w 4289"/>
                  <a:gd name="connsiteY1" fmla="*/ 1091 h 1091"/>
                  <a:gd name="connsiteX0" fmla="*/ 0 w 4289"/>
                  <a:gd name="connsiteY0" fmla="*/ 1008 h 1008"/>
                  <a:gd name="connsiteX1" fmla="*/ 4289 w 4289"/>
                  <a:gd name="connsiteY1" fmla="*/ 158 h 1008"/>
                  <a:gd name="connsiteX0" fmla="*/ 0 w 4289"/>
                  <a:gd name="connsiteY0" fmla="*/ 1008 h 1008"/>
                  <a:gd name="connsiteX1" fmla="*/ 4289 w 4289"/>
                  <a:gd name="connsiteY1" fmla="*/ 158 h 1008"/>
                  <a:gd name="connsiteX0" fmla="*/ 0 w 4289"/>
                  <a:gd name="connsiteY0" fmla="*/ 1008 h 1008"/>
                  <a:gd name="connsiteX1" fmla="*/ 4289 w 4289"/>
                  <a:gd name="connsiteY1" fmla="*/ 158 h 1008"/>
                  <a:gd name="connsiteX0" fmla="*/ 0 w 3822"/>
                  <a:gd name="connsiteY0" fmla="*/ 1008 h 1008"/>
                  <a:gd name="connsiteX1" fmla="*/ 3822 w 3822"/>
                  <a:gd name="connsiteY1" fmla="*/ 158 h 1008"/>
                  <a:gd name="connsiteX0" fmla="*/ 0 w 3822"/>
                  <a:gd name="connsiteY0" fmla="*/ 1008 h 1008"/>
                  <a:gd name="connsiteX1" fmla="*/ 3822 w 3822"/>
                  <a:gd name="connsiteY1" fmla="*/ 857 h 1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22" h="1008">
                    <a:moveTo>
                      <a:pt x="0" y="1008"/>
                    </a:moveTo>
                    <a:cubicBezTo>
                      <a:pt x="1823" y="0"/>
                      <a:pt x="3197" y="699"/>
                      <a:pt x="3822" y="857"/>
                    </a:cubicBezTo>
                  </a:path>
                </a:pathLst>
              </a:custGeom>
              <a:noFill/>
              <a:ln w="36720">
                <a:solidFill>
                  <a:srgbClr val="800000"/>
                </a:solidFill>
                <a:round/>
                <a:headEnd/>
                <a:tailEnd type="oval" w="lg" len="sm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26" name="Freeform 11"/>
              <p:cNvSpPr>
                <a:spLocks/>
              </p:cNvSpPr>
              <p:nvPr/>
            </p:nvSpPr>
            <p:spPr bwMode="auto">
              <a:xfrm>
                <a:off x="6050965" y="4119821"/>
                <a:ext cx="763812" cy="329468"/>
              </a:xfrm>
              <a:custGeom>
                <a:avLst/>
                <a:gdLst>
                  <a:gd name="connsiteX0" fmla="*/ 0 w 4289"/>
                  <a:gd name="connsiteY0" fmla="*/ 1164 h 1164"/>
                  <a:gd name="connsiteX1" fmla="*/ 4289 w 4289"/>
                  <a:gd name="connsiteY1" fmla="*/ 0 h 1164"/>
                  <a:gd name="connsiteX0" fmla="*/ 0 w 4289"/>
                  <a:gd name="connsiteY0" fmla="*/ 1008 h 1091"/>
                  <a:gd name="connsiteX1" fmla="*/ 4289 w 4289"/>
                  <a:gd name="connsiteY1" fmla="*/ 1091 h 1091"/>
                  <a:gd name="connsiteX0" fmla="*/ 0 w 4289"/>
                  <a:gd name="connsiteY0" fmla="*/ 1008 h 1008"/>
                  <a:gd name="connsiteX1" fmla="*/ 4289 w 4289"/>
                  <a:gd name="connsiteY1" fmla="*/ 158 h 1008"/>
                  <a:gd name="connsiteX0" fmla="*/ 0 w 4289"/>
                  <a:gd name="connsiteY0" fmla="*/ 1008 h 1008"/>
                  <a:gd name="connsiteX1" fmla="*/ 4289 w 4289"/>
                  <a:gd name="connsiteY1" fmla="*/ 158 h 1008"/>
                  <a:gd name="connsiteX0" fmla="*/ 0 w 4289"/>
                  <a:gd name="connsiteY0" fmla="*/ 1008 h 1008"/>
                  <a:gd name="connsiteX1" fmla="*/ 4289 w 4289"/>
                  <a:gd name="connsiteY1" fmla="*/ 158 h 1008"/>
                  <a:gd name="connsiteX0" fmla="*/ 0 w 3822"/>
                  <a:gd name="connsiteY0" fmla="*/ 1008 h 1008"/>
                  <a:gd name="connsiteX1" fmla="*/ 3822 w 3822"/>
                  <a:gd name="connsiteY1" fmla="*/ 158 h 1008"/>
                  <a:gd name="connsiteX0" fmla="*/ 0 w 3822"/>
                  <a:gd name="connsiteY0" fmla="*/ 1008 h 1008"/>
                  <a:gd name="connsiteX1" fmla="*/ 3822 w 3822"/>
                  <a:gd name="connsiteY1" fmla="*/ 857 h 1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22" h="1008">
                    <a:moveTo>
                      <a:pt x="0" y="1008"/>
                    </a:moveTo>
                    <a:cubicBezTo>
                      <a:pt x="1823" y="0"/>
                      <a:pt x="3197" y="699"/>
                      <a:pt x="3822" y="857"/>
                    </a:cubicBezTo>
                  </a:path>
                </a:pathLst>
              </a:custGeom>
              <a:noFill/>
              <a:ln w="36720">
                <a:solidFill>
                  <a:srgbClr val="800000"/>
                </a:solidFill>
                <a:round/>
                <a:headEnd/>
                <a:tailEnd type="oval" w="lg" len="sm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29" name="Freeform 128"/>
              <p:cNvSpPr/>
              <p:nvPr/>
            </p:nvSpPr>
            <p:spPr>
              <a:xfrm>
                <a:off x="4553185" y="4153371"/>
                <a:ext cx="705556" cy="531518"/>
              </a:xfrm>
              <a:custGeom>
                <a:avLst/>
                <a:gdLst>
                  <a:gd name="connsiteX0" fmla="*/ 0 w 705556"/>
                  <a:gd name="connsiteY0" fmla="*/ 531518 h 531518"/>
                  <a:gd name="connsiteX1" fmla="*/ 225778 w 705556"/>
                  <a:gd name="connsiteY1" fmla="*/ 399814 h 531518"/>
                  <a:gd name="connsiteX2" fmla="*/ 620889 w 705556"/>
                  <a:gd name="connsiteY2" fmla="*/ 428036 h 531518"/>
                  <a:gd name="connsiteX3" fmla="*/ 536222 w 705556"/>
                  <a:gd name="connsiteY3" fmla="*/ 61148 h 531518"/>
                  <a:gd name="connsiteX4" fmla="*/ 705556 w 705556"/>
                  <a:gd name="connsiteY4" fmla="*/ 61148 h 531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5556" h="531518">
                    <a:moveTo>
                      <a:pt x="0" y="531518"/>
                    </a:moveTo>
                    <a:cubicBezTo>
                      <a:pt x="61148" y="474289"/>
                      <a:pt x="122297" y="417061"/>
                      <a:pt x="225778" y="399814"/>
                    </a:cubicBezTo>
                    <a:cubicBezTo>
                      <a:pt x="329259" y="382567"/>
                      <a:pt x="569148" y="484480"/>
                      <a:pt x="620889" y="428036"/>
                    </a:cubicBezTo>
                    <a:cubicBezTo>
                      <a:pt x="672630" y="371592"/>
                      <a:pt x="522111" y="122296"/>
                      <a:pt x="536222" y="61148"/>
                    </a:cubicBezTo>
                    <a:cubicBezTo>
                      <a:pt x="550333" y="0"/>
                      <a:pt x="705556" y="61148"/>
                      <a:pt x="705556" y="61148"/>
                    </a:cubicBezTo>
                  </a:path>
                </a:pathLst>
              </a:custGeom>
              <a:ln w="38100" cap="flat" cmpd="sng" algn="ctr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30" name="Freeform 129"/>
              <p:cNvSpPr/>
              <p:nvPr/>
            </p:nvSpPr>
            <p:spPr>
              <a:xfrm>
                <a:off x="4529828" y="5451975"/>
                <a:ext cx="705556" cy="590850"/>
              </a:xfrm>
              <a:custGeom>
                <a:avLst/>
                <a:gdLst>
                  <a:gd name="connsiteX0" fmla="*/ 0 w 705556"/>
                  <a:gd name="connsiteY0" fmla="*/ 531518 h 531518"/>
                  <a:gd name="connsiteX1" fmla="*/ 225778 w 705556"/>
                  <a:gd name="connsiteY1" fmla="*/ 399814 h 531518"/>
                  <a:gd name="connsiteX2" fmla="*/ 620889 w 705556"/>
                  <a:gd name="connsiteY2" fmla="*/ 428036 h 531518"/>
                  <a:gd name="connsiteX3" fmla="*/ 536222 w 705556"/>
                  <a:gd name="connsiteY3" fmla="*/ 61148 h 531518"/>
                  <a:gd name="connsiteX4" fmla="*/ 705556 w 705556"/>
                  <a:gd name="connsiteY4" fmla="*/ 61148 h 531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5556" h="531518">
                    <a:moveTo>
                      <a:pt x="0" y="531518"/>
                    </a:moveTo>
                    <a:cubicBezTo>
                      <a:pt x="61148" y="474289"/>
                      <a:pt x="122297" y="417061"/>
                      <a:pt x="225778" y="399814"/>
                    </a:cubicBezTo>
                    <a:cubicBezTo>
                      <a:pt x="329259" y="382567"/>
                      <a:pt x="569148" y="484480"/>
                      <a:pt x="620889" y="428036"/>
                    </a:cubicBezTo>
                    <a:cubicBezTo>
                      <a:pt x="672630" y="371592"/>
                      <a:pt x="522111" y="122296"/>
                      <a:pt x="536222" y="61148"/>
                    </a:cubicBezTo>
                    <a:cubicBezTo>
                      <a:pt x="550333" y="0"/>
                      <a:pt x="705556" y="61148"/>
                      <a:pt x="705556" y="61148"/>
                    </a:cubicBezTo>
                  </a:path>
                </a:pathLst>
              </a:custGeom>
              <a:ln w="38100" cap="flat" cmpd="sng" algn="ctr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31" name="Freeform 11"/>
              <p:cNvSpPr>
                <a:spLocks/>
              </p:cNvSpPr>
              <p:nvPr/>
            </p:nvSpPr>
            <p:spPr bwMode="auto">
              <a:xfrm>
                <a:off x="3054088" y="3846197"/>
                <a:ext cx="841932" cy="316553"/>
              </a:xfrm>
              <a:custGeom>
                <a:avLst/>
                <a:gdLst>
                  <a:gd name="connsiteX0" fmla="*/ 0 w 4289"/>
                  <a:gd name="connsiteY0" fmla="*/ 1164 h 1164"/>
                  <a:gd name="connsiteX1" fmla="*/ 4289 w 4289"/>
                  <a:gd name="connsiteY1" fmla="*/ 0 h 1164"/>
                  <a:gd name="connsiteX0" fmla="*/ 0 w 4289"/>
                  <a:gd name="connsiteY0" fmla="*/ 1008 h 1091"/>
                  <a:gd name="connsiteX1" fmla="*/ 4289 w 4289"/>
                  <a:gd name="connsiteY1" fmla="*/ 1091 h 1091"/>
                  <a:gd name="connsiteX0" fmla="*/ 0 w 4289"/>
                  <a:gd name="connsiteY0" fmla="*/ 1008 h 1008"/>
                  <a:gd name="connsiteX1" fmla="*/ 4289 w 4289"/>
                  <a:gd name="connsiteY1" fmla="*/ 158 h 1008"/>
                  <a:gd name="connsiteX0" fmla="*/ 0 w 4289"/>
                  <a:gd name="connsiteY0" fmla="*/ 1008 h 1008"/>
                  <a:gd name="connsiteX1" fmla="*/ 4289 w 4289"/>
                  <a:gd name="connsiteY1" fmla="*/ 158 h 1008"/>
                  <a:gd name="connsiteX0" fmla="*/ 0 w 4289"/>
                  <a:gd name="connsiteY0" fmla="*/ 1008 h 1008"/>
                  <a:gd name="connsiteX1" fmla="*/ 4289 w 4289"/>
                  <a:gd name="connsiteY1" fmla="*/ 158 h 1008"/>
                  <a:gd name="connsiteX0" fmla="*/ 0 w 3822"/>
                  <a:gd name="connsiteY0" fmla="*/ 1008 h 1008"/>
                  <a:gd name="connsiteX1" fmla="*/ 3822 w 3822"/>
                  <a:gd name="connsiteY1" fmla="*/ 158 h 1008"/>
                  <a:gd name="connsiteX0" fmla="*/ 0 w 3822"/>
                  <a:gd name="connsiteY0" fmla="*/ 1008 h 1008"/>
                  <a:gd name="connsiteX1" fmla="*/ 3822 w 3822"/>
                  <a:gd name="connsiteY1" fmla="*/ 857 h 1008"/>
                  <a:gd name="connsiteX0" fmla="*/ 0 w 2655"/>
                  <a:gd name="connsiteY0" fmla="*/ 1008 h 1323"/>
                  <a:gd name="connsiteX1" fmla="*/ 2655 w 2655"/>
                  <a:gd name="connsiteY1" fmla="*/ 1323 h 1323"/>
                  <a:gd name="connsiteX0" fmla="*/ 0 w 2655"/>
                  <a:gd name="connsiteY0" fmla="*/ 1008 h 1323"/>
                  <a:gd name="connsiteX1" fmla="*/ 2655 w 2655"/>
                  <a:gd name="connsiteY1" fmla="*/ 1323 h 1323"/>
                  <a:gd name="connsiteX0" fmla="*/ 0 w 2655"/>
                  <a:gd name="connsiteY0" fmla="*/ 1008 h 1566"/>
                  <a:gd name="connsiteX1" fmla="*/ 2655 w 2655"/>
                  <a:gd name="connsiteY1" fmla="*/ 1566 h 1566"/>
                  <a:gd name="connsiteX0" fmla="*/ 0 w 2655"/>
                  <a:gd name="connsiteY0" fmla="*/ 1008 h 1809"/>
                  <a:gd name="connsiteX1" fmla="*/ 2655 w 2655"/>
                  <a:gd name="connsiteY1" fmla="*/ 1809 h 1809"/>
                  <a:gd name="connsiteX0" fmla="*/ 0 w 2435"/>
                  <a:gd name="connsiteY0" fmla="*/ 1008 h 1008"/>
                  <a:gd name="connsiteX1" fmla="*/ 2435 w 2435"/>
                  <a:gd name="connsiteY1" fmla="*/ 838 h 1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35" h="1008">
                    <a:moveTo>
                      <a:pt x="0" y="1008"/>
                    </a:moveTo>
                    <a:cubicBezTo>
                      <a:pt x="1823" y="0"/>
                      <a:pt x="1915" y="479"/>
                      <a:pt x="2435" y="838"/>
                    </a:cubicBezTo>
                  </a:path>
                </a:pathLst>
              </a:custGeom>
              <a:noFill/>
              <a:ln w="36720">
                <a:solidFill>
                  <a:srgbClr val="800000"/>
                </a:solidFill>
                <a:round/>
                <a:headEnd/>
                <a:tailEnd type="triangle" w="med" len="lg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sz="1400" dirty="0"/>
              </a:p>
            </p:txBody>
          </p:sp>
          <p:sp>
            <p:nvSpPr>
              <p:cNvPr id="132" name="Freeform 11"/>
              <p:cNvSpPr>
                <a:spLocks/>
              </p:cNvSpPr>
              <p:nvPr/>
            </p:nvSpPr>
            <p:spPr bwMode="auto">
              <a:xfrm>
                <a:off x="3054088" y="4378236"/>
                <a:ext cx="841932" cy="316553"/>
              </a:xfrm>
              <a:custGeom>
                <a:avLst/>
                <a:gdLst>
                  <a:gd name="connsiteX0" fmla="*/ 0 w 4289"/>
                  <a:gd name="connsiteY0" fmla="*/ 1164 h 1164"/>
                  <a:gd name="connsiteX1" fmla="*/ 4289 w 4289"/>
                  <a:gd name="connsiteY1" fmla="*/ 0 h 1164"/>
                  <a:gd name="connsiteX0" fmla="*/ 0 w 4289"/>
                  <a:gd name="connsiteY0" fmla="*/ 1008 h 1091"/>
                  <a:gd name="connsiteX1" fmla="*/ 4289 w 4289"/>
                  <a:gd name="connsiteY1" fmla="*/ 1091 h 1091"/>
                  <a:gd name="connsiteX0" fmla="*/ 0 w 4289"/>
                  <a:gd name="connsiteY0" fmla="*/ 1008 h 1008"/>
                  <a:gd name="connsiteX1" fmla="*/ 4289 w 4289"/>
                  <a:gd name="connsiteY1" fmla="*/ 158 h 1008"/>
                  <a:gd name="connsiteX0" fmla="*/ 0 w 4289"/>
                  <a:gd name="connsiteY0" fmla="*/ 1008 h 1008"/>
                  <a:gd name="connsiteX1" fmla="*/ 4289 w 4289"/>
                  <a:gd name="connsiteY1" fmla="*/ 158 h 1008"/>
                  <a:gd name="connsiteX0" fmla="*/ 0 w 4289"/>
                  <a:gd name="connsiteY0" fmla="*/ 1008 h 1008"/>
                  <a:gd name="connsiteX1" fmla="*/ 4289 w 4289"/>
                  <a:gd name="connsiteY1" fmla="*/ 158 h 1008"/>
                  <a:gd name="connsiteX0" fmla="*/ 0 w 3822"/>
                  <a:gd name="connsiteY0" fmla="*/ 1008 h 1008"/>
                  <a:gd name="connsiteX1" fmla="*/ 3822 w 3822"/>
                  <a:gd name="connsiteY1" fmla="*/ 158 h 1008"/>
                  <a:gd name="connsiteX0" fmla="*/ 0 w 3822"/>
                  <a:gd name="connsiteY0" fmla="*/ 1008 h 1008"/>
                  <a:gd name="connsiteX1" fmla="*/ 3822 w 3822"/>
                  <a:gd name="connsiteY1" fmla="*/ 857 h 1008"/>
                  <a:gd name="connsiteX0" fmla="*/ 0 w 2655"/>
                  <a:gd name="connsiteY0" fmla="*/ 1008 h 1323"/>
                  <a:gd name="connsiteX1" fmla="*/ 2655 w 2655"/>
                  <a:gd name="connsiteY1" fmla="*/ 1323 h 1323"/>
                  <a:gd name="connsiteX0" fmla="*/ 0 w 2655"/>
                  <a:gd name="connsiteY0" fmla="*/ 1008 h 1323"/>
                  <a:gd name="connsiteX1" fmla="*/ 2655 w 2655"/>
                  <a:gd name="connsiteY1" fmla="*/ 1323 h 1323"/>
                  <a:gd name="connsiteX0" fmla="*/ 0 w 2655"/>
                  <a:gd name="connsiteY0" fmla="*/ 1008 h 1566"/>
                  <a:gd name="connsiteX1" fmla="*/ 2655 w 2655"/>
                  <a:gd name="connsiteY1" fmla="*/ 1566 h 1566"/>
                  <a:gd name="connsiteX0" fmla="*/ 0 w 2655"/>
                  <a:gd name="connsiteY0" fmla="*/ 1008 h 1809"/>
                  <a:gd name="connsiteX1" fmla="*/ 2655 w 2655"/>
                  <a:gd name="connsiteY1" fmla="*/ 1809 h 1809"/>
                  <a:gd name="connsiteX0" fmla="*/ 0 w 2435"/>
                  <a:gd name="connsiteY0" fmla="*/ 1008 h 1008"/>
                  <a:gd name="connsiteX1" fmla="*/ 2435 w 2435"/>
                  <a:gd name="connsiteY1" fmla="*/ 838 h 1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35" h="1008">
                    <a:moveTo>
                      <a:pt x="0" y="1008"/>
                    </a:moveTo>
                    <a:cubicBezTo>
                      <a:pt x="1823" y="0"/>
                      <a:pt x="1915" y="479"/>
                      <a:pt x="2435" y="838"/>
                    </a:cubicBezTo>
                  </a:path>
                </a:pathLst>
              </a:custGeom>
              <a:noFill/>
              <a:ln w="36720">
                <a:solidFill>
                  <a:srgbClr val="800000"/>
                </a:solidFill>
                <a:round/>
                <a:headEnd/>
                <a:tailEnd type="triangle" w="med" len="lg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sz="1400" dirty="0"/>
              </a:p>
            </p:txBody>
          </p:sp>
          <p:sp>
            <p:nvSpPr>
              <p:cNvPr id="133" name="Freeform 11"/>
              <p:cNvSpPr>
                <a:spLocks/>
              </p:cNvSpPr>
              <p:nvPr/>
            </p:nvSpPr>
            <p:spPr bwMode="auto">
              <a:xfrm>
                <a:off x="3054088" y="5135422"/>
                <a:ext cx="841932" cy="316553"/>
              </a:xfrm>
              <a:custGeom>
                <a:avLst/>
                <a:gdLst>
                  <a:gd name="connsiteX0" fmla="*/ 0 w 4289"/>
                  <a:gd name="connsiteY0" fmla="*/ 1164 h 1164"/>
                  <a:gd name="connsiteX1" fmla="*/ 4289 w 4289"/>
                  <a:gd name="connsiteY1" fmla="*/ 0 h 1164"/>
                  <a:gd name="connsiteX0" fmla="*/ 0 w 4289"/>
                  <a:gd name="connsiteY0" fmla="*/ 1008 h 1091"/>
                  <a:gd name="connsiteX1" fmla="*/ 4289 w 4289"/>
                  <a:gd name="connsiteY1" fmla="*/ 1091 h 1091"/>
                  <a:gd name="connsiteX0" fmla="*/ 0 w 4289"/>
                  <a:gd name="connsiteY0" fmla="*/ 1008 h 1008"/>
                  <a:gd name="connsiteX1" fmla="*/ 4289 w 4289"/>
                  <a:gd name="connsiteY1" fmla="*/ 158 h 1008"/>
                  <a:gd name="connsiteX0" fmla="*/ 0 w 4289"/>
                  <a:gd name="connsiteY0" fmla="*/ 1008 h 1008"/>
                  <a:gd name="connsiteX1" fmla="*/ 4289 w 4289"/>
                  <a:gd name="connsiteY1" fmla="*/ 158 h 1008"/>
                  <a:gd name="connsiteX0" fmla="*/ 0 w 4289"/>
                  <a:gd name="connsiteY0" fmla="*/ 1008 h 1008"/>
                  <a:gd name="connsiteX1" fmla="*/ 4289 w 4289"/>
                  <a:gd name="connsiteY1" fmla="*/ 158 h 1008"/>
                  <a:gd name="connsiteX0" fmla="*/ 0 w 3822"/>
                  <a:gd name="connsiteY0" fmla="*/ 1008 h 1008"/>
                  <a:gd name="connsiteX1" fmla="*/ 3822 w 3822"/>
                  <a:gd name="connsiteY1" fmla="*/ 158 h 1008"/>
                  <a:gd name="connsiteX0" fmla="*/ 0 w 3822"/>
                  <a:gd name="connsiteY0" fmla="*/ 1008 h 1008"/>
                  <a:gd name="connsiteX1" fmla="*/ 3822 w 3822"/>
                  <a:gd name="connsiteY1" fmla="*/ 857 h 1008"/>
                  <a:gd name="connsiteX0" fmla="*/ 0 w 2655"/>
                  <a:gd name="connsiteY0" fmla="*/ 1008 h 1323"/>
                  <a:gd name="connsiteX1" fmla="*/ 2655 w 2655"/>
                  <a:gd name="connsiteY1" fmla="*/ 1323 h 1323"/>
                  <a:gd name="connsiteX0" fmla="*/ 0 w 2655"/>
                  <a:gd name="connsiteY0" fmla="*/ 1008 h 1323"/>
                  <a:gd name="connsiteX1" fmla="*/ 2655 w 2655"/>
                  <a:gd name="connsiteY1" fmla="*/ 1323 h 1323"/>
                  <a:gd name="connsiteX0" fmla="*/ 0 w 2655"/>
                  <a:gd name="connsiteY0" fmla="*/ 1008 h 1566"/>
                  <a:gd name="connsiteX1" fmla="*/ 2655 w 2655"/>
                  <a:gd name="connsiteY1" fmla="*/ 1566 h 1566"/>
                  <a:gd name="connsiteX0" fmla="*/ 0 w 2655"/>
                  <a:gd name="connsiteY0" fmla="*/ 1008 h 1809"/>
                  <a:gd name="connsiteX1" fmla="*/ 2655 w 2655"/>
                  <a:gd name="connsiteY1" fmla="*/ 1809 h 1809"/>
                  <a:gd name="connsiteX0" fmla="*/ 0 w 2435"/>
                  <a:gd name="connsiteY0" fmla="*/ 1008 h 1008"/>
                  <a:gd name="connsiteX1" fmla="*/ 2435 w 2435"/>
                  <a:gd name="connsiteY1" fmla="*/ 838 h 1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35" h="1008">
                    <a:moveTo>
                      <a:pt x="0" y="1008"/>
                    </a:moveTo>
                    <a:cubicBezTo>
                      <a:pt x="1823" y="0"/>
                      <a:pt x="1915" y="479"/>
                      <a:pt x="2435" y="838"/>
                    </a:cubicBezTo>
                  </a:path>
                </a:pathLst>
              </a:custGeom>
              <a:noFill/>
              <a:ln w="36720">
                <a:solidFill>
                  <a:srgbClr val="800000"/>
                </a:solidFill>
                <a:round/>
                <a:headEnd/>
                <a:tailEnd type="triangle" w="med" len="lg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sz="1400" dirty="0"/>
              </a:p>
            </p:txBody>
          </p:sp>
          <p:sp>
            <p:nvSpPr>
              <p:cNvPr id="134" name="Freeform 11"/>
              <p:cNvSpPr>
                <a:spLocks/>
              </p:cNvSpPr>
              <p:nvPr/>
            </p:nvSpPr>
            <p:spPr bwMode="auto">
              <a:xfrm>
                <a:off x="3009180" y="5725696"/>
                <a:ext cx="841932" cy="316553"/>
              </a:xfrm>
              <a:custGeom>
                <a:avLst/>
                <a:gdLst>
                  <a:gd name="connsiteX0" fmla="*/ 0 w 4289"/>
                  <a:gd name="connsiteY0" fmla="*/ 1164 h 1164"/>
                  <a:gd name="connsiteX1" fmla="*/ 4289 w 4289"/>
                  <a:gd name="connsiteY1" fmla="*/ 0 h 1164"/>
                  <a:gd name="connsiteX0" fmla="*/ 0 w 4289"/>
                  <a:gd name="connsiteY0" fmla="*/ 1008 h 1091"/>
                  <a:gd name="connsiteX1" fmla="*/ 4289 w 4289"/>
                  <a:gd name="connsiteY1" fmla="*/ 1091 h 1091"/>
                  <a:gd name="connsiteX0" fmla="*/ 0 w 4289"/>
                  <a:gd name="connsiteY0" fmla="*/ 1008 h 1008"/>
                  <a:gd name="connsiteX1" fmla="*/ 4289 w 4289"/>
                  <a:gd name="connsiteY1" fmla="*/ 158 h 1008"/>
                  <a:gd name="connsiteX0" fmla="*/ 0 w 4289"/>
                  <a:gd name="connsiteY0" fmla="*/ 1008 h 1008"/>
                  <a:gd name="connsiteX1" fmla="*/ 4289 w 4289"/>
                  <a:gd name="connsiteY1" fmla="*/ 158 h 1008"/>
                  <a:gd name="connsiteX0" fmla="*/ 0 w 4289"/>
                  <a:gd name="connsiteY0" fmla="*/ 1008 h 1008"/>
                  <a:gd name="connsiteX1" fmla="*/ 4289 w 4289"/>
                  <a:gd name="connsiteY1" fmla="*/ 158 h 1008"/>
                  <a:gd name="connsiteX0" fmla="*/ 0 w 3822"/>
                  <a:gd name="connsiteY0" fmla="*/ 1008 h 1008"/>
                  <a:gd name="connsiteX1" fmla="*/ 3822 w 3822"/>
                  <a:gd name="connsiteY1" fmla="*/ 158 h 1008"/>
                  <a:gd name="connsiteX0" fmla="*/ 0 w 3822"/>
                  <a:gd name="connsiteY0" fmla="*/ 1008 h 1008"/>
                  <a:gd name="connsiteX1" fmla="*/ 3822 w 3822"/>
                  <a:gd name="connsiteY1" fmla="*/ 857 h 1008"/>
                  <a:gd name="connsiteX0" fmla="*/ 0 w 2655"/>
                  <a:gd name="connsiteY0" fmla="*/ 1008 h 1323"/>
                  <a:gd name="connsiteX1" fmla="*/ 2655 w 2655"/>
                  <a:gd name="connsiteY1" fmla="*/ 1323 h 1323"/>
                  <a:gd name="connsiteX0" fmla="*/ 0 w 2655"/>
                  <a:gd name="connsiteY0" fmla="*/ 1008 h 1323"/>
                  <a:gd name="connsiteX1" fmla="*/ 2655 w 2655"/>
                  <a:gd name="connsiteY1" fmla="*/ 1323 h 1323"/>
                  <a:gd name="connsiteX0" fmla="*/ 0 w 2655"/>
                  <a:gd name="connsiteY0" fmla="*/ 1008 h 1566"/>
                  <a:gd name="connsiteX1" fmla="*/ 2655 w 2655"/>
                  <a:gd name="connsiteY1" fmla="*/ 1566 h 1566"/>
                  <a:gd name="connsiteX0" fmla="*/ 0 w 2655"/>
                  <a:gd name="connsiteY0" fmla="*/ 1008 h 1809"/>
                  <a:gd name="connsiteX1" fmla="*/ 2655 w 2655"/>
                  <a:gd name="connsiteY1" fmla="*/ 1809 h 1809"/>
                  <a:gd name="connsiteX0" fmla="*/ 0 w 2435"/>
                  <a:gd name="connsiteY0" fmla="*/ 1008 h 1008"/>
                  <a:gd name="connsiteX1" fmla="*/ 2435 w 2435"/>
                  <a:gd name="connsiteY1" fmla="*/ 838 h 1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35" h="1008">
                    <a:moveTo>
                      <a:pt x="0" y="1008"/>
                    </a:moveTo>
                    <a:cubicBezTo>
                      <a:pt x="1823" y="0"/>
                      <a:pt x="1915" y="479"/>
                      <a:pt x="2435" y="838"/>
                    </a:cubicBezTo>
                  </a:path>
                </a:pathLst>
              </a:custGeom>
              <a:noFill/>
              <a:ln w="36720">
                <a:solidFill>
                  <a:srgbClr val="800000"/>
                </a:solidFill>
                <a:round/>
                <a:headEnd/>
                <a:tailEnd type="triangle" w="med" len="lg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sz="1400" dirty="0"/>
              </a:p>
            </p:txBody>
          </p:sp>
          <p:sp>
            <p:nvSpPr>
              <p:cNvPr id="135" name="Freeform 134"/>
              <p:cNvSpPr/>
              <p:nvPr/>
            </p:nvSpPr>
            <p:spPr>
              <a:xfrm>
                <a:off x="1788975" y="4778963"/>
                <a:ext cx="5901580" cy="978370"/>
              </a:xfrm>
              <a:custGeom>
                <a:avLst/>
                <a:gdLst>
                  <a:gd name="connsiteX0" fmla="*/ 5671099 w 5901580"/>
                  <a:gd name="connsiteY0" fmla="*/ 978370 h 978370"/>
                  <a:gd name="connsiteX1" fmla="*/ 5379469 w 5901580"/>
                  <a:gd name="connsiteY1" fmla="*/ 517407 h 978370"/>
                  <a:gd name="connsiteX2" fmla="*/ 2538432 w 5901580"/>
                  <a:gd name="connsiteY2" fmla="*/ 329259 h 978370"/>
                  <a:gd name="connsiteX3" fmla="*/ 318284 w 5901580"/>
                  <a:gd name="connsiteY3" fmla="*/ 291630 h 978370"/>
                  <a:gd name="connsiteX4" fmla="*/ 628729 w 5901580"/>
                  <a:gd name="connsiteY4" fmla="*/ 0 h 97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1580" h="978370">
                    <a:moveTo>
                      <a:pt x="5671099" y="978370"/>
                    </a:moveTo>
                    <a:cubicBezTo>
                      <a:pt x="5786339" y="801981"/>
                      <a:pt x="5901580" y="625592"/>
                      <a:pt x="5379469" y="517407"/>
                    </a:cubicBezTo>
                    <a:cubicBezTo>
                      <a:pt x="4857358" y="409222"/>
                      <a:pt x="3381963" y="366888"/>
                      <a:pt x="2538432" y="329259"/>
                    </a:cubicBezTo>
                    <a:cubicBezTo>
                      <a:pt x="1694901" y="291630"/>
                      <a:pt x="636568" y="346507"/>
                      <a:pt x="318284" y="291630"/>
                    </a:cubicBezTo>
                    <a:cubicBezTo>
                      <a:pt x="0" y="236754"/>
                      <a:pt x="628729" y="0"/>
                      <a:pt x="628729" y="0"/>
                    </a:cubicBezTo>
                  </a:path>
                </a:pathLst>
              </a:custGeom>
              <a:ln w="38100" cap="flat" cmpd="sng" algn="ctr">
                <a:solidFill>
                  <a:srgbClr val="800000"/>
                </a:solidFill>
                <a:prstDash val="solid"/>
                <a:round/>
                <a:headEnd type="none" w="med" len="med"/>
                <a:tailEnd type="triangle" w="med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36" name="Freeform 135"/>
              <p:cNvSpPr/>
              <p:nvPr/>
            </p:nvSpPr>
            <p:spPr>
              <a:xfrm>
                <a:off x="1392297" y="4722519"/>
                <a:ext cx="7568259" cy="790222"/>
              </a:xfrm>
              <a:custGeom>
                <a:avLst/>
                <a:gdLst>
                  <a:gd name="connsiteX0" fmla="*/ 6773333 w 7568259"/>
                  <a:gd name="connsiteY0" fmla="*/ 0 h 790222"/>
                  <a:gd name="connsiteX1" fmla="*/ 6594592 w 7568259"/>
                  <a:gd name="connsiteY1" fmla="*/ 395111 h 790222"/>
                  <a:gd name="connsiteX2" fmla="*/ 931333 w 7568259"/>
                  <a:gd name="connsiteY2" fmla="*/ 460962 h 790222"/>
                  <a:gd name="connsiteX3" fmla="*/ 1006592 w 7568259"/>
                  <a:gd name="connsiteY3" fmla="*/ 790222 h 79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68259" h="790222">
                    <a:moveTo>
                      <a:pt x="6773333" y="0"/>
                    </a:moveTo>
                    <a:cubicBezTo>
                      <a:pt x="7170796" y="159142"/>
                      <a:pt x="7568259" y="318284"/>
                      <a:pt x="6594592" y="395111"/>
                    </a:cubicBezTo>
                    <a:cubicBezTo>
                      <a:pt x="5620925" y="471938"/>
                      <a:pt x="1862666" y="395110"/>
                      <a:pt x="931333" y="460962"/>
                    </a:cubicBezTo>
                    <a:cubicBezTo>
                      <a:pt x="0" y="526814"/>
                      <a:pt x="1006592" y="790222"/>
                      <a:pt x="1006592" y="790222"/>
                    </a:cubicBezTo>
                  </a:path>
                </a:pathLst>
              </a:custGeom>
              <a:ln w="38100" cap="flat" cmpd="sng" algn="ctr">
                <a:solidFill>
                  <a:srgbClr val="800000"/>
                </a:solidFill>
                <a:prstDash val="solid"/>
                <a:round/>
                <a:headEnd type="none" w="med" len="med"/>
                <a:tailEnd type="triangle" w="med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37" name="Freeform 136"/>
              <p:cNvSpPr/>
              <p:nvPr/>
            </p:nvSpPr>
            <p:spPr>
              <a:xfrm>
                <a:off x="7240568" y="3894667"/>
                <a:ext cx="219506" cy="573852"/>
              </a:xfrm>
              <a:custGeom>
                <a:avLst/>
                <a:gdLst>
                  <a:gd name="connsiteX0" fmla="*/ 200691 w 219506"/>
                  <a:gd name="connsiteY0" fmla="*/ 573852 h 573852"/>
                  <a:gd name="connsiteX1" fmla="*/ 3136 w 219506"/>
                  <a:gd name="connsiteY1" fmla="*/ 225777 h 573852"/>
                  <a:gd name="connsiteX2" fmla="*/ 219506 w 219506"/>
                  <a:gd name="connsiteY2" fmla="*/ 0 h 573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506" h="573852">
                    <a:moveTo>
                      <a:pt x="200691" y="573852"/>
                    </a:moveTo>
                    <a:cubicBezTo>
                      <a:pt x="100345" y="447635"/>
                      <a:pt x="0" y="321419"/>
                      <a:pt x="3136" y="225777"/>
                    </a:cubicBezTo>
                    <a:cubicBezTo>
                      <a:pt x="6272" y="130135"/>
                      <a:pt x="219506" y="0"/>
                      <a:pt x="219506" y="0"/>
                    </a:cubicBezTo>
                  </a:path>
                </a:pathLst>
              </a:custGeom>
              <a:ln w="38100" cap="flat" cmpd="sng" algn="ctr">
                <a:solidFill>
                  <a:srgbClr val="800000"/>
                </a:solidFill>
                <a:prstDash val="solid"/>
                <a:round/>
                <a:headEnd type="none" w="med" len="med"/>
                <a:tailEnd type="triangle" w="med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38" name="TextBox 137"/>
            <p:cNvSpPr txBox="1"/>
            <p:nvPr/>
          </p:nvSpPr>
          <p:spPr>
            <a:xfrm>
              <a:off x="36929" y="6432591"/>
              <a:ext cx="68704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 err="1" smtClean="0"/>
                <a:t>Unoptimized</a:t>
              </a:r>
              <a:r>
                <a:rPr lang="en-US" sz="2000" i="1" dirty="0" smtClean="0"/>
                <a:t>: 15 functional units, 13 transcription factors</a:t>
              </a: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1818384" y="4645389"/>
            <a:ext cx="7414517" cy="1835246"/>
            <a:chOff x="1818384" y="4645389"/>
            <a:chExt cx="7414517" cy="1835246"/>
          </a:xfrm>
        </p:grpSpPr>
        <p:sp>
          <p:nvSpPr>
            <p:cNvPr id="88" name="TextBox 87"/>
            <p:cNvSpPr txBox="1"/>
            <p:nvPr/>
          </p:nvSpPr>
          <p:spPr>
            <a:xfrm>
              <a:off x="6214059" y="5178173"/>
              <a:ext cx="3018842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smtClean="0">
                  <a:solidFill>
                    <a:srgbClr val="4F81BD"/>
                  </a:solidFill>
                </a:rPr>
                <a:t>Final Optimized:</a:t>
              </a:r>
            </a:p>
            <a:p>
              <a:r>
                <a:rPr lang="en-US" sz="2400" b="1" i="1" dirty="0" smtClean="0">
                  <a:solidFill>
                    <a:srgbClr val="4F81BD"/>
                  </a:solidFill>
                </a:rPr>
                <a:t>5 functional units</a:t>
              </a:r>
            </a:p>
            <a:p>
              <a:r>
                <a:rPr lang="en-US" sz="2400" b="1" i="1" dirty="0" smtClean="0">
                  <a:solidFill>
                    <a:srgbClr val="4F81BD"/>
                  </a:solidFill>
                </a:rPr>
                <a:t>4 transcription factors</a:t>
              </a:r>
            </a:p>
          </p:txBody>
        </p:sp>
        <p:grpSp>
          <p:nvGrpSpPr>
            <p:cNvPr id="27" name="Group 88"/>
            <p:cNvGrpSpPr/>
            <p:nvPr/>
          </p:nvGrpSpPr>
          <p:grpSpPr>
            <a:xfrm>
              <a:off x="1818384" y="4784986"/>
              <a:ext cx="4323999" cy="1695649"/>
              <a:chOff x="812300" y="4029872"/>
              <a:chExt cx="5342783" cy="2095163"/>
            </a:xfrm>
          </p:grpSpPr>
          <p:sp>
            <p:nvSpPr>
              <p:cNvPr id="91" name="AutoShape 24"/>
              <p:cNvSpPr>
                <a:spLocks noChangeArrowheads="1"/>
              </p:cNvSpPr>
              <p:nvPr/>
            </p:nvSpPr>
            <p:spPr bwMode="auto">
              <a:xfrm>
                <a:off x="4806141" y="4658240"/>
                <a:ext cx="531360" cy="233304"/>
              </a:xfrm>
              <a:prstGeom prst="roundRect">
                <a:avLst>
                  <a:gd name="adj" fmla="val 616"/>
                </a:avLst>
              </a:prstGeom>
              <a:noFill/>
              <a:ln w="36720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400" b="1" dirty="0">
                    <a:solidFill>
                      <a:srgbClr val="008000"/>
                    </a:solidFill>
                    <a:ea typeface="MS Gothic" charset="0"/>
                    <a:cs typeface="MS Gothic" charset="0"/>
                  </a:rPr>
                  <a:t>GFP</a:t>
                </a:r>
              </a:p>
            </p:txBody>
          </p:sp>
          <p:sp>
            <p:nvSpPr>
              <p:cNvPr id="92" name="Line 8"/>
              <p:cNvSpPr>
                <a:spLocks noChangeShapeType="1"/>
              </p:cNvSpPr>
              <p:nvPr/>
            </p:nvSpPr>
            <p:spPr bwMode="auto">
              <a:xfrm>
                <a:off x="812300" y="5176628"/>
                <a:ext cx="1647414" cy="4399"/>
              </a:xfrm>
              <a:prstGeom prst="line">
                <a:avLst/>
              </a:prstGeom>
              <a:noFill/>
              <a:ln w="5472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8" name="Freeform 9"/>
              <p:cNvSpPr>
                <a:spLocks/>
              </p:cNvSpPr>
              <p:nvPr/>
            </p:nvSpPr>
            <p:spPr bwMode="auto">
              <a:xfrm>
                <a:off x="928941" y="4890117"/>
                <a:ext cx="254880" cy="254907"/>
              </a:xfrm>
              <a:custGeom>
                <a:avLst/>
                <a:gdLst/>
                <a:ahLst/>
                <a:cxnLst>
                  <a:cxn ang="0">
                    <a:pos x="0" y="781"/>
                  </a:cxn>
                  <a:cxn ang="0">
                    <a:pos x="0" y="0"/>
                  </a:cxn>
                  <a:cxn ang="0">
                    <a:pos x="781" y="0"/>
                  </a:cxn>
                </a:cxnLst>
                <a:rect l="0" t="0" r="r" b="b"/>
                <a:pathLst>
                  <a:path w="782" h="782">
                    <a:moveTo>
                      <a:pt x="0" y="781"/>
                    </a:moveTo>
                    <a:lnTo>
                      <a:pt x="0" y="0"/>
                    </a:lnTo>
                    <a:lnTo>
                      <a:pt x="781" y="0"/>
                    </a:lnTo>
                  </a:path>
                </a:pathLst>
              </a:custGeom>
              <a:noFill/>
              <a:ln w="54720">
                <a:solidFill>
                  <a:srgbClr val="80008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2" name="AutoShape 10"/>
              <p:cNvSpPr>
                <a:spLocks noChangeArrowheads="1"/>
              </p:cNvSpPr>
              <p:nvPr/>
            </p:nvSpPr>
            <p:spPr bwMode="auto">
              <a:xfrm>
                <a:off x="1205421" y="4943403"/>
                <a:ext cx="531360" cy="233304"/>
              </a:xfrm>
              <a:prstGeom prst="roundRect">
                <a:avLst>
                  <a:gd name="adj" fmla="val 616"/>
                </a:avLst>
              </a:prstGeom>
              <a:noFill/>
              <a:ln w="3672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400" b="1">
                    <a:solidFill>
                      <a:srgbClr val="800080"/>
                    </a:solidFill>
                    <a:ea typeface="MS Gothic" charset="0"/>
                    <a:cs typeface="MS Gothic" charset="0"/>
                  </a:rPr>
                  <a:t>LacI</a:t>
                </a:r>
              </a:p>
            </p:txBody>
          </p:sp>
          <p:sp>
            <p:nvSpPr>
              <p:cNvPr id="106" name="Freeform 11"/>
              <p:cNvSpPr>
                <a:spLocks/>
              </p:cNvSpPr>
              <p:nvPr/>
            </p:nvSpPr>
            <p:spPr bwMode="auto">
              <a:xfrm>
                <a:off x="1548443" y="4609517"/>
                <a:ext cx="1248220" cy="329468"/>
              </a:xfrm>
              <a:custGeom>
                <a:avLst/>
                <a:gdLst>
                  <a:gd name="connsiteX0" fmla="*/ 0 w 4289"/>
                  <a:gd name="connsiteY0" fmla="*/ 1164 h 1164"/>
                  <a:gd name="connsiteX1" fmla="*/ 4289 w 4289"/>
                  <a:gd name="connsiteY1" fmla="*/ 0 h 1164"/>
                  <a:gd name="connsiteX0" fmla="*/ 0 w 4289"/>
                  <a:gd name="connsiteY0" fmla="*/ 1008 h 1091"/>
                  <a:gd name="connsiteX1" fmla="*/ 4289 w 4289"/>
                  <a:gd name="connsiteY1" fmla="*/ 1091 h 1091"/>
                  <a:gd name="connsiteX0" fmla="*/ 0 w 4289"/>
                  <a:gd name="connsiteY0" fmla="*/ 1008 h 1008"/>
                  <a:gd name="connsiteX1" fmla="*/ 4289 w 4289"/>
                  <a:gd name="connsiteY1" fmla="*/ 158 h 1008"/>
                  <a:gd name="connsiteX0" fmla="*/ 0 w 4289"/>
                  <a:gd name="connsiteY0" fmla="*/ 1008 h 1008"/>
                  <a:gd name="connsiteX1" fmla="*/ 4289 w 4289"/>
                  <a:gd name="connsiteY1" fmla="*/ 158 h 1008"/>
                  <a:gd name="connsiteX0" fmla="*/ 0 w 4289"/>
                  <a:gd name="connsiteY0" fmla="*/ 1008 h 1008"/>
                  <a:gd name="connsiteX1" fmla="*/ 4289 w 4289"/>
                  <a:gd name="connsiteY1" fmla="*/ 158 h 1008"/>
                  <a:gd name="connsiteX0" fmla="*/ 0 w 3822"/>
                  <a:gd name="connsiteY0" fmla="*/ 1008 h 1008"/>
                  <a:gd name="connsiteX1" fmla="*/ 3822 w 3822"/>
                  <a:gd name="connsiteY1" fmla="*/ 158 h 1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22" h="1008">
                    <a:moveTo>
                      <a:pt x="0" y="1008"/>
                    </a:moveTo>
                    <a:cubicBezTo>
                      <a:pt x="1823" y="0"/>
                      <a:pt x="3197" y="0"/>
                      <a:pt x="3822" y="158"/>
                    </a:cubicBezTo>
                  </a:path>
                </a:pathLst>
              </a:custGeom>
              <a:noFill/>
              <a:ln w="36720">
                <a:solidFill>
                  <a:srgbClr val="800080"/>
                </a:solidFill>
                <a:round/>
                <a:headEnd/>
                <a:tailEnd type="oval" w="lg" len="sm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10" name="Line 12"/>
              <p:cNvSpPr>
                <a:spLocks noChangeShapeType="1"/>
              </p:cNvSpPr>
              <p:nvPr/>
            </p:nvSpPr>
            <p:spPr bwMode="auto">
              <a:xfrm>
                <a:off x="2772114" y="4949084"/>
                <a:ext cx="1232640" cy="10081"/>
              </a:xfrm>
              <a:prstGeom prst="line">
                <a:avLst/>
              </a:prstGeom>
              <a:noFill/>
              <a:ln w="54720">
                <a:solidFill>
                  <a:srgbClr val="800000"/>
                </a:solidFill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14" name="Freeform 13"/>
              <p:cNvSpPr>
                <a:spLocks/>
              </p:cNvSpPr>
              <p:nvPr/>
            </p:nvSpPr>
            <p:spPr bwMode="auto">
              <a:xfrm>
                <a:off x="2888755" y="4674668"/>
                <a:ext cx="254880" cy="254907"/>
              </a:xfrm>
              <a:custGeom>
                <a:avLst/>
                <a:gdLst/>
                <a:ahLst/>
                <a:cxnLst>
                  <a:cxn ang="0">
                    <a:pos x="0" y="781"/>
                  </a:cxn>
                  <a:cxn ang="0">
                    <a:pos x="0" y="0"/>
                  </a:cxn>
                  <a:cxn ang="0">
                    <a:pos x="781" y="0"/>
                  </a:cxn>
                </a:cxnLst>
                <a:rect l="0" t="0" r="r" b="b"/>
                <a:pathLst>
                  <a:path w="782" h="782">
                    <a:moveTo>
                      <a:pt x="0" y="781"/>
                    </a:moveTo>
                    <a:lnTo>
                      <a:pt x="0" y="0"/>
                    </a:lnTo>
                    <a:lnTo>
                      <a:pt x="781" y="0"/>
                    </a:lnTo>
                  </a:path>
                </a:pathLst>
              </a:custGeom>
              <a:noFill/>
              <a:ln w="54720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20" name="AutoShape 14"/>
              <p:cNvSpPr>
                <a:spLocks noChangeArrowheads="1"/>
              </p:cNvSpPr>
              <p:nvPr/>
            </p:nvSpPr>
            <p:spPr bwMode="auto">
              <a:xfrm>
                <a:off x="3165235" y="4715859"/>
                <a:ext cx="531360" cy="233304"/>
              </a:xfrm>
              <a:prstGeom prst="roundRect">
                <a:avLst>
                  <a:gd name="adj" fmla="val 616"/>
                </a:avLst>
              </a:prstGeom>
              <a:noFill/>
              <a:ln w="36720">
                <a:solidFill>
                  <a:srgbClr val="800000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400" b="1" dirty="0" smtClean="0">
                    <a:solidFill>
                      <a:srgbClr val="800000"/>
                    </a:solidFill>
                    <a:ea typeface="MS Gothic" charset="0"/>
                    <a:cs typeface="MS Gothic" charset="0"/>
                  </a:rPr>
                  <a:t>F</a:t>
                </a:r>
                <a:endParaRPr lang="en-US" sz="1400" b="1" dirty="0">
                  <a:solidFill>
                    <a:srgbClr val="800000"/>
                  </a:solidFill>
                  <a:ea typeface="MS Gothic" charset="0"/>
                  <a:cs typeface="MS Gothic" charset="0"/>
                </a:endParaRPr>
              </a:p>
            </p:txBody>
          </p:sp>
          <p:sp>
            <p:nvSpPr>
              <p:cNvPr id="121" name="Line 15"/>
              <p:cNvSpPr>
                <a:spLocks noChangeShapeType="1"/>
              </p:cNvSpPr>
              <p:nvPr/>
            </p:nvSpPr>
            <p:spPr bwMode="auto">
              <a:xfrm>
                <a:off x="2333705" y="4284778"/>
                <a:ext cx="1440" cy="257788"/>
              </a:xfrm>
              <a:prstGeom prst="line">
                <a:avLst/>
              </a:prstGeom>
              <a:noFill/>
              <a:ln w="36720">
                <a:solidFill>
                  <a:srgbClr val="800080"/>
                </a:solidFill>
                <a:round/>
                <a:headEnd/>
                <a:tailEnd type="oval" w="lg" len="sm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23" name="Text Box 16"/>
              <p:cNvSpPr txBox="1">
                <a:spLocks noChangeArrowheads="1"/>
              </p:cNvSpPr>
              <p:nvPr/>
            </p:nvSpPr>
            <p:spPr bwMode="auto">
              <a:xfrm>
                <a:off x="2003944" y="4029872"/>
                <a:ext cx="728640" cy="31395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>
                  <a:tabLst>
                    <a:tab pos="656650" algn="l"/>
                  </a:tabLst>
                </a:pPr>
                <a:r>
                  <a:rPr lang="en-US" sz="1400" b="1" dirty="0">
                    <a:solidFill>
                      <a:srgbClr val="800080"/>
                    </a:solidFill>
                    <a:ea typeface="MS Gothic" charset="0"/>
                    <a:cs typeface="MS Gothic" charset="0"/>
                  </a:rPr>
                  <a:t>IPTG</a:t>
                </a:r>
              </a:p>
            </p:txBody>
          </p:sp>
          <p:sp>
            <p:nvSpPr>
              <p:cNvPr id="127" name="Freeform 17"/>
              <p:cNvSpPr>
                <a:spLocks/>
              </p:cNvSpPr>
              <p:nvPr/>
            </p:nvSpPr>
            <p:spPr bwMode="auto">
              <a:xfrm>
                <a:off x="3384115" y="4381744"/>
                <a:ext cx="999360" cy="329794"/>
              </a:xfrm>
              <a:custGeom>
                <a:avLst/>
                <a:gdLst/>
                <a:ahLst/>
                <a:cxnLst>
                  <a:cxn ang="0">
                    <a:pos x="0" y="1008"/>
                  </a:cxn>
                  <a:cxn ang="0">
                    <a:pos x="3059" y="684"/>
                  </a:cxn>
                </a:cxnLst>
                <a:rect l="0" t="0" r="r" b="b"/>
                <a:pathLst>
                  <a:path w="3060" h="1009">
                    <a:moveTo>
                      <a:pt x="0" y="1008"/>
                    </a:moveTo>
                    <a:cubicBezTo>
                      <a:pt x="1823" y="0"/>
                      <a:pt x="3059" y="684"/>
                      <a:pt x="3059" y="684"/>
                    </a:cubicBezTo>
                  </a:path>
                </a:pathLst>
              </a:custGeom>
              <a:noFill/>
              <a:ln w="36720">
                <a:solidFill>
                  <a:srgbClr val="800000"/>
                </a:solidFill>
                <a:round/>
                <a:headEnd/>
                <a:tailEnd type="oval" w="lg" len="sm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28" name="Line 22"/>
              <p:cNvSpPr>
                <a:spLocks noChangeShapeType="1"/>
              </p:cNvSpPr>
              <p:nvPr/>
            </p:nvSpPr>
            <p:spPr bwMode="auto">
              <a:xfrm flipV="1">
                <a:off x="4375102" y="4921801"/>
                <a:ext cx="1779981" cy="1362"/>
              </a:xfrm>
              <a:prstGeom prst="line">
                <a:avLst/>
              </a:prstGeom>
              <a:noFill/>
              <a:ln w="54720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39" name="Freeform 23"/>
              <p:cNvSpPr>
                <a:spLocks/>
              </p:cNvSpPr>
              <p:nvPr/>
            </p:nvSpPr>
            <p:spPr bwMode="auto">
              <a:xfrm>
                <a:off x="4493183" y="4647306"/>
                <a:ext cx="254880" cy="254906"/>
              </a:xfrm>
              <a:custGeom>
                <a:avLst/>
                <a:gdLst/>
                <a:ahLst/>
                <a:cxnLst>
                  <a:cxn ang="0">
                    <a:pos x="0" y="781"/>
                  </a:cxn>
                  <a:cxn ang="0">
                    <a:pos x="0" y="0"/>
                  </a:cxn>
                  <a:cxn ang="0">
                    <a:pos x="781" y="0"/>
                  </a:cxn>
                </a:cxnLst>
                <a:rect l="0" t="0" r="r" b="b"/>
                <a:pathLst>
                  <a:path w="782" h="782">
                    <a:moveTo>
                      <a:pt x="0" y="781"/>
                    </a:moveTo>
                    <a:lnTo>
                      <a:pt x="0" y="0"/>
                    </a:lnTo>
                    <a:lnTo>
                      <a:pt x="781" y="0"/>
                    </a:lnTo>
                  </a:path>
                </a:pathLst>
              </a:custGeom>
              <a:noFill/>
              <a:ln w="5472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40" name="AutoShape 10"/>
              <p:cNvSpPr>
                <a:spLocks noChangeArrowheads="1"/>
              </p:cNvSpPr>
              <p:nvPr/>
            </p:nvSpPr>
            <p:spPr bwMode="auto">
              <a:xfrm>
                <a:off x="1815226" y="4947723"/>
                <a:ext cx="531360" cy="233304"/>
              </a:xfrm>
              <a:prstGeom prst="roundRect">
                <a:avLst>
                  <a:gd name="adj" fmla="val 616"/>
                </a:avLst>
              </a:prstGeom>
              <a:noFill/>
              <a:ln w="3672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400" b="1" dirty="0" err="1" smtClean="0">
                    <a:solidFill>
                      <a:srgbClr val="800080"/>
                    </a:solidFill>
                    <a:ea typeface="MS Gothic" charset="0"/>
                    <a:cs typeface="MS Gothic" charset="0"/>
                  </a:rPr>
                  <a:t>TetR</a:t>
                </a:r>
                <a:endParaRPr lang="en-US" sz="1400" b="1" dirty="0">
                  <a:solidFill>
                    <a:srgbClr val="800080"/>
                  </a:solidFill>
                  <a:ea typeface="MS Gothic" charset="0"/>
                  <a:cs typeface="MS Gothic" charset="0"/>
                </a:endParaRPr>
              </a:p>
            </p:txBody>
          </p:sp>
          <p:sp>
            <p:nvSpPr>
              <p:cNvPr id="141" name="Freeform 11"/>
              <p:cNvSpPr>
                <a:spLocks/>
              </p:cNvSpPr>
              <p:nvPr/>
            </p:nvSpPr>
            <p:spPr bwMode="auto">
              <a:xfrm>
                <a:off x="1948222" y="5202730"/>
                <a:ext cx="858600" cy="632789"/>
              </a:xfrm>
              <a:custGeom>
                <a:avLst/>
                <a:gdLst>
                  <a:gd name="connsiteX0" fmla="*/ 0 w 2320"/>
                  <a:gd name="connsiteY0" fmla="*/ 1008 h 2778"/>
                  <a:gd name="connsiteX1" fmla="*/ 2320 w 2320"/>
                  <a:gd name="connsiteY1" fmla="*/ 2778 h 2778"/>
                  <a:gd name="connsiteX0" fmla="*/ 309 w 2629"/>
                  <a:gd name="connsiteY0" fmla="*/ 0 h 1936"/>
                  <a:gd name="connsiteX1" fmla="*/ 2629 w 2629"/>
                  <a:gd name="connsiteY1" fmla="*/ 1770 h 1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29" h="1936">
                    <a:moveTo>
                      <a:pt x="309" y="0"/>
                    </a:moveTo>
                    <a:cubicBezTo>
                      <a:pt x="0" y="1936"/>
                      <a:pt x="2629" y="1770"/>
                      <a:pt x="2629" y="1770"/>
                    </a:cubicBezTo>
                  </a:path>
                </a:pathLst>
              </a:custGeom>
              <a:noFill/>
              <a:ln w="36720">
                <a:solidFill>
                  <a:srgbClr val="800080"/>
                </a:solidFill>
                <a:round/>
                <a:headEnd/>
                <a:tailEnd type="oval" w="lg" len="sm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42" name="Line 12"/>
              <p:cNvSpPr>
                <a:spLocks noChangeShapeType="1"/>
              </p:cNvSpPr>
              <p:nvPr/>
            </p:nvSpPr>
            <p:spPr bwMode="auto">
              <a:xfrm>
                <a:off x="2782273" y="6114954"/>
                <a:ext cx="1232640" cy="10081"/>
              </a:xfrm>
              <a:prstGeom prst="line">
                <a:avLst/>
              </a:prstGeom>
              <a:noFill/>
              <a:ln w="54720">
                <a:solidFill>
                  <a:srgbClr val="800000"/>
                </a:solidFill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43" name="Freeform 13"/>
              <p:cNvSpPr>
                <a:spLocks/>
              </p:cNvSpPr>
              <p:nvPr/>
            </p:nvSpPr>
            <p:spPr bwMode="auto">
              <a:xfrm>
                <a:off x="2898914" y="5840538"/>
                <a:ext cx="254880" cy="254907"/>
              </a:xfrm>
              <a:custGeom>
                <a:avLst/>
                <a:gdLst/>
                <a:ahLst/>
                <a:cxnLst>
                  <a:cxn ang="0">
                    <a:pos x="0" y="781"/>
                  </a:cxn>
                  <a:cxn ang="0">
                    <a:pos x="0" y="0"/>
                  </a:cxn>
                  <a:cxn ang="0">
                    <a:pos x="781" y="0"/>
                  </a:cxn>
                </a:cxnLst>
                <a:rect l="0" t="0" r="r" b="b"/>
                <a:pathLst>
                  <a:path w="782" h="782">
                    <a:moveTo>
                      <a:pt x="0" y="781"/>
                    </a:moveTo>
                    <a:lnTo>
                      <a:pt x="0" y="0"/>
                    </a:lnTo>
                    <a:lnTo>
                      <a:pt x="781" y="0"/>
                    </a:lnTo>
                  </a:path>
                </a:pathLst>
              </a:custGeom>
              <a:noFill/>
              <a:ln w="54720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44" name="AutoShape 14"/>
              <p:cNvSpPr>
                <a:spLocks noChangeArrowheads="1"/>
              </p:cNvSpPr>
              <p:nvPr/>
            </p:nvSpPr>
            <p:spPr bwMode="auto">
              <a:xfrm>
                <a:off x="3175394" y="5881729"/>
                <a:ext cx="531360" cy="233304"/>
              </a:xfrm>
              <a:prstGeom prst="roundRect">
                <a:avLst>
                  <a:gd name="adj" fmla="val 616"/>
                </a:avLst>
              </a:prstGeom>
              <a:noFill/>
              <a:ln w="36720">
                <a:solidFill>
                  <a:srgbClr val="800000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400" b="1" dirty="0" smtClean="0">
                    <a:solidFill>
                      <a:srgbClr val="800000"/>
                    </a:solidFill>
                    <a:ea typeface="MS Gothic" charset="0"/>
                    <a:cs typeface="MS Gothic" charset="0"/>
                  </a:rPr>
                  <a:t>H</a:t>
                </a:r>
                <a:endParaRPr lang="en-US" sz="1400" b="1" dirty="0">
                  <a:solidFill>
                    <a:srgbClr val="800000"/>
                  </a:solidFill>
                  <a:ea typeface="MS Gothic" charset="0"/>
                  <a:cs typeface="MS Gothic" charset="0"/>
                </a:endParaRPr>
              </a:p>
            </p:txBody>
          </p:sp>
          <p:sp>
            <p:nvSpPr>
              <p:cNvPr id="145" name="Line 15"/>
              <p:cNvSpPr>
                <a:spLocks noChangeShapeType="1"/>
              </p:cNvSpPr>
              <p:nvPr/>
            </p:nvSpPr>
            <p:spPr bwMode="auto">
              <a:xfrm>
                <a:off x="2595566" y="5427764"/>
                <a:ext cx="1440" cy="257788"/>
              </a:xfrm>
              <a:prstGeom prst="line">
                <a:avLst/>
              </a:prstGeom>
              <a:noFill/>
              <a:ln w="36720">
                <a:solidFill>
                  <a:srgbClr val="800080"/>
                </a:solidFill>
                <a:round/>
                <a:headEnd/>
                <a:tailEnd type="oval" w="lg" len="sm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46" name="Text Box 16"/>
              <p:cNvSpPr txBox="1">
                <a:spLocks noChangeArrowheads="1"/>
              </p:cNvSpPr>
              <p:nvPr/>
            </p:nvSpPr>
            <p:spPr bwMode="auto">
              <a:xfrm>
                <a:off x="2220041" y="5149974"/>
                <a:ext cx="728640" cy="31395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>
                  <a:tabLst>
                    <a:tab pos="656650" algn="l"/>
                  </a:tabLst>
                </a:pPr>
                <a:r>
                  <a:rPr lang="en-US" sz="1400" b="1" dirty="0" err="1" smtClean="0">
                    <a:solidFill>
                      <a:srgbClr val="800080"/>
                    </a:solidFill>
                    <a:ea typeface="MS Gothic" charset="0"/>
                    <a:cs typeface="MS Gothic" charset="0"/>
                  </a:rPr>
                  <a:t>aTc</a:t>
                </a:r>
                <a:endParaRPr lang="en-US" sz="1400" b="1" dirty="0">
                  <a:solidFill>
                    <a:srgbClr val="800080"/>
                  </a:solidFill>
                  <a:ea typeface="MS Gothic" charset="0"/>
                  <a:cs typeface="MS Gothic" charset="0"/>
                </a:endParaRPr>
              </a:p>
            </p:txBody>
          </p:sp>
          <p:sp>
            <p:nvSpPr>
              <p:cNvPr id="147" name="Line 18"/>
              <p:cNvSpPr>
                <a:spLocks noChangeShapeType="1"/>
              </p:cNvSpPr>
              <p:nvPr/>
            </p:nvSpPr>
            <p:spPr bwMode="auto">
              <a:xfrm>
                <a:off x="4375102" y="6076867"/>
                <a:ext cx="1232640" cy="10082"/>
              </a:xfrm>
              <a:prstGeom prst="line">
                <a:avLst/>
              </a:prstGeom>
              <a:noFill/>
              <a:ln w="54720">
                <a:solidFill>
                  <a:srgbClr val="800000"/>
                </a:solidFill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48" name="Freeform 19"/>
              <p:cNvSpPr>
                <a:spLocks/>
              </p:cNvSpPr>
              <p:nvPr/>
            </p:nvSpPr>
            <p:spPr bwMode="auto">
              <a:xfrm>
                <a:off x="4491742" y="5801010"/>
                <a:ext cx="254880" cy="254907"/>
              </a:xfrm>
              <a:custGeom>
                <a:avLst/>
                <a:gdLst/>
                <a:ahLst/>
                <a:cxnLst>
                  <a:cxn ang="0">
                    <a:pos x="0" y="781"/>
                  </a:cxn>
                  <a:cxn ang="0">
                    <a:pos x="0" y="0"/>
                  </a:cxn>
                  <a:cxn ang="0">
                    <a:pos x="781" y="0"/>
                  </a:cxn>
                </a:cxnLst>
                <a:rect l="0" t="0" r="r" b="b"/>
                <a:pathLst>
                  <a:path w="782" h="782">
                    <a:moveTo>
                      <a:pt x="0" y="781"/>
                    </a:moveTo>
                    <a:lnTo>
                      <a:pt x="0" y="0"/>
                    </a:lnTo>
                    <a:lnTo>
                      <a:pt x="781" y="0"/>
                    </a:lnTo>
                  </a:path>
                </a:pathLst>
              </a:custGeom>
              <a:noFill/>
              <a:ln w="54720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49" name="AutoShape 20"/>
              <p:cNvSpPr>
                <a:spLocks noChangeArrowheads="1"/>
              </p:cNvSpPr>
              <p:nvPr/>
            </p:nvSpPr>
            <p:spPr bwMode="auto">
              <a:xfrm>
                <a:off x="4768222" y="5842202"/>
                <a:ext cx="531360" cy="233304"/>
              </a:xfrm>
              <a:prstGeom prst="roundRect">
                <a:avLst>
                  <a:gd name="adj" fmla="val 616"/>
                </a:avLst>
              </a:prstGeom>
              <a:noFill/>
              <a:ln w="36720">
                <a:solidFill>
                  <a:srgbClr val="800000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400" b="1" dirty="0" smtClean="0">
                    <a:solidFill>
                      <a:srgbClr val="800000"/>
                    </a:solidFill>
                    <a:ea typeface="MS Gothic" charset="0"/>
                    <a:cs typeface="MS Gothic" charset="0"/>
                  </a:rPr>
                  <a:t>F</a:t>
                </a:r>
                <a:endParaRPr lang="en-US" sz="1400" b="1" dirty="0">
                  <a:solidFill>
                    <a:srgbClr val="800000"/>
                  </a:solidFill>
                  <a:ea typeface="MS Gothic" charset="0"/>
                  <a:cs typeface="MS Gothic" charset="0"/>
                </a:endParaRPr>
              </a:p>
            </p:txBody>
          </p:sp>
          <p:sp>
            <p:nvSpPr>
              <p:cNvPr id="150" name="Freeform 17"/>
              <p:cNvSpPr>
                <a:spLocks/>
              </p:cNvSpPr>
              <p:nvPr/>
            </p:nvSpPr>
            <p:spPr bwMode="auto">
              <a:xfrm>
                <a:off x="3384115" y="5551935"/>
                <a:ext cx="999360" cy="329794"/>
              </a:xfrm>
              <a:custGeom>
                <a:avLst/>
                <a:gdLst/>
                <a:ahLst/>
                <a:cxnLst>
                  <a:cxn ang="0">
                    <a:pos x="0" y="1008"/>
                  </a:cxn>
                  <a:cxn ang="0">
                    <a:pos x="3059" y="684"/>
                  </a:cxn>
                </a:cxnLst>
                <a:rect l="0" t="0" r="r" b="b"/>
                <a:pathLst>
                  <a:path w="3060" h="1009">
                    <a:moveTo>
                      <a:pt x="0" y="1008"/>
                    </a:moveTo>
                    <a:cubicBezTo>
                      <a:pt x="1823" y="0"/>
                      <a:pt x="3059" y="684"/>
                      <a:pt x="3059" y="684"/>
                    </a:cubicBezTo>
                  </a:path>
                </a:pathLst>
              </a:custGeom>
              <a:noFill/>
              <a:ln w="36720">
                <a:solidFill>
                  <a:srgbClr val="800000"/>
                </a:solidFill>
                <a:round/>
                <a:headEnd/>
                <a:tailEnd type="oval" w="lg" len="sm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51" name="Freeform 150"/>
              <p:cNvSpPr/>
              <p:nvPr/>
            </p:nvSpPr>
            <p:spPr>
              <a:xfrm>
                <a:off x="3845923" y="4546088"/>
                <a:ext cx="1165115" cy="1310108"/>
              </a:xfrm>
              <a:custGeom>
                <a:avLst/>
                <a:gdLst>
                  <a:gd name="connsiteX0" fmla="*/ 2812511 w 2812511"/>
                  <a:gd name="connsiteY0" fmla="*/ 671258 h 671258"/>
                  <a:gd name="connsiteX1" fmla="*/ 2171831 w 2812511"/>
                  <a:gd name="connsiteY1" fmla="*/ 76279 h 671258"/>
                  <a:gd name="connsiteX2" fmla="*/ 284111 w 2812511"/>
                  <a:gd name="connsiteY2" fmla="*/ 213582 h 671258"/>
                  <a:gd name="connsiteX3" fmla="*/ 467162 w 2812511"/>
                  <a:gd name="connsiteY3" fmla="*/ 545397 h 671258"/>
                  <a:gd name="connsiteX0" fmla="*/ 2812511 w 2812511"/>
                  <a:gd name="connsiteY0" fmla="*/ 2052880 h 2052880"/>
                  <a:gd name="connsiteX1" fmla="*/ 2171831 w 2812511"/>
                  <a:gd name="connsiteY1" fmla="*/ 273654 h 2052880"/>
                  <a:gd name="connsiteX2" fmla="*/ 284111 w 2812511"/>
                  <a:gd name="connsiteY2" fmla="*/ 410957 h 2052880"/>
                  <a:gd name="connsiteX3" fmla="*/ 467162 w 2812511"/>
                  <a:gd name="connsiteY3" fmla="*/ 742772 h 2052880"/>
                  <a:gd name="connsiteX0" fmla="*/ 2621330 w 2621330"/>
                  <a:gd name="connsiteY0" fmla="*/ 1750235 h 1750235"/>
                  <a:gd name="connsiteX1" fmla="*/ 833564 w 2621330"/>
                  <a:gd name="connsiteY1" fmla="*/ 1090000 h 1750235"/>
                  <a:gd name="connsiteX2" fmla="*/ 92930 w 2621330"/>
                  <a:gd name="connsiteY2" fmla="*/ 108312 h 1750235"/>
                  <a:gd name="connsiteX3" fmla="*/ 275981 w 2621330"/>
                  <a:gd name="connsiteY3" fmla="*/ 440127 h 1750235"/>
                  <a:gd name="connsiteX0" fmla="*/ 2533460 w 2533460"/>
                  <a:gd name="connsiteY0" fmla="*/ 1750235 h 1750235"/>
                  <a:gd name="connsiteX1" fmla="*/ 745694 w 2533460"/>
                  <a:gd name="connsiteY1" fmla="*/ 1090000 h 1750235"/>
                  <a:gd name="connsiteX2" fmla="*/ 5060 w 2533460"/>
                  <a:gd name="connsiteY2" fmla="*/ 108312 h 1750235"/>
                  <a:gd name="connsiteX3" fmla="*/ 715341 w 2533460"/>
                  <a:gd name="connsiteY3" fmla="*/ 440127 h 1750235"/>
                  <a:gd name="connsiteX0" fmla="*/ 2121295 w 2121295"/>
                  <a:gd name="connsiteY0" fmla="*/ 1310108 h 1310108"/>
                  <a:gd name="connsiteX1" fmla="*/ 333529 w 2121295"/>
                  <a:gd name="connsiteY1" fmla="*/ 649873 h 1310108"/>
                  <a:gd name="connsiteX2" fmla="*/ 120125 w 2121295"/>
                  <a:gd name="connsiteY2" fmla="*/ 326316 h 1310108"/>
                  <a:gd name="connsiteX3" fmla="*/ 303176 w 2121295"/>
                  <a:gd name="connsiteY3" fmla="*/ 0 h 1310108"/>
                  <a:gd name="connsiteX0" fmla="*/ 2496541 w 2496541"/>
                  <a:gd name="connsiteY0" fmla="*/ 1310108 h 1310108"/>
                  <a:gd name="connsiteX1" fmla="*/ 708775 w 2496541"/>
                  <a:gd name="connsiteY1" fmla="*/ 649873 h 1310108"/>
                  <a:gd name="connsiteX2" fmla="*/ 495371 w 2496541"/>
                  <a:gd name="connsiteY2" fmla="*/ 326316 h 1310108"/>
                  <a:gd name="connsiteX3" fmla="*/ 678422 w 2496541"/>
                  <a:gd name="connsiteY3" fmla="*/ 0 h 1310108"/>
                  <a:gd name="connsiteX0" fmla="*/ 2090786 w 2090786"/>
                  <a:gd name="connsiteY0" fmla="*/ 1310108 h 1310108"/>
                  <a:gd name="connsiteX1" fmla="*/ 303020 w 2090786"/>
                  <a:gd name="connsiteY1" fmla="*/ 649873 h 1310108"/>
                  <a:gd name="connsiteX2" fmla="*/ 272667 w 2090786"/>
                  <a:gd name="connsiteY2" fmla="*/ 0 h 1310108"/>
                  <a:gd name="connsiteX0" fmla="*/ 2545722 w 2545722"/>
                  <a:gd name="connsiteY0" fmla="*/ 1310108 h 1310108"/>
                  <a:gd name="connsiteX1" fmla="*/ 757956 w 2545722"/>
                  <a:gd name="connsiteY1" fmla="*/ 649873 h 1310108"/>
                  <a:gd name="connsiteX2" fmla="*/ 727603 w 2545722"/>
                  <a:gd name="connsiteY2" fmla="*/ 0 h 1310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45722" h="1310108">
                    <a:moveTo>
                      <a:pt x="2545722" y="1310108"/>
                    </a:moveTo>
                    <a:cubicBezTo>
                      <a:pt x="2436082" y="1050758"/>
                      <a:pt x="1060976" y="868224"/>
                      <a:pt x="757956" y="649873"/>
                    </a:cubicBezTo>
                    <a:cubicBezTo>
                      <a:pt x="454936" y="431522"/>
                      <a:pt x="0" y="619"/>
                      <a:pt x="727603" y="0"/>
                    </a:cubicBezTo>
                  </a:path>
                </a:pathLst>
              </a:custGeom>
              <a:ln w="38100" cap="flat" cmpd="sng" algn="ctr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800000"/>
                  </a:solidFill>
                </a:endParaRPr>
              </a:p>
            </p:txBody>
          </p:sp>
          <p:sp>
            <p:nvSpPr>
              <p:cNvPr id="152" name="Freeform 151"/>
              <p:cNvSpPr/>
              <p:nvPr/>
            </p:nvSpPr>
            <p:spPr>
              <a:xfrm>
                <a:off x="3591085" y="4942008"/>
                <a:ext cx="2193394" cy="760129"/>
              </a:xfrm>
              <a:custGeom>
                <a:avLst/>
                <a:gdLst>
                  <a:gd name="connsiteX0" fmla="*/ 2812511 w 2812511"/>
                  <a:gd name="connsiteY0" fmla="*/ 671258 h 671258"/>
                  <a:gd name="connsiteX1" fmla="*/ 2171831 w 2812511"/>
                  <a:gd name="connsiteY1" fmla="*/ 76279 h 671258"/>
                  <a:gd name="connsiteX2" fmla="*/ 284111 w 2812511"/>
                  <a:gd name="connsiteY2" fmla="*/ 213582 h 671258"/>
                  <a:gd name="connsiteX3" fmla="*/ 467162 w 2812511"/>
                  <a:gd name="connsiteY3" fmla="*/ 545397 h 671258"/>
                  <a:gd name="connsiteX0" fmla="*/ 2812511 w 2812511"/>
                  <a:gd name="connsiteY0" fmla="*/ 2052880 h 2052880"/>
                  <a:gd name="connsiteX1" fmla="*/ 2171831 w 2812511"/>
                  <a:gd name="connsiteY1" fmla="*/ 273654 h 2052880"/>
                  <a:gd name="connsiteX2" fmla="*/ 284111 w 2812511"/>
                  <a:gd name="connsiteY2" fmla="*/ 410957 h 2052880"/>
                  <a:gd name="connsiteX3" fmla="*/ 467162 w 2812511"/>
                  <a:gd name="connsiteY3" fmla="*/ 742772 h 2052880"/>
                  <a:gd name="connsiteX0" fmla="*/ 2621330 w 2621330"/>
                  <a:gd name="connsiteY0" fmla="*/ 1750235 h 1750235"/>
                  <a:gd name="connsiteX1" fmla="*/ 833564 w 2621330"/>
                  <a:gd name="connsiteY1" fmla="*/ 1090000 h 1750235"/>
                  <a:gd name="connsiteX2" fmla="*/ 92930 w 2621330"/>
                  <a:gd name="connsiteY2" fmla="*/ 108312 h 1750235"/>
                  <a:gd name="connsiteX3" fmla="*/ 275981 w 2621330"/>
                  <a:gd name="connsiteY3" fmla="*/ 440127 h 1750235"/>
                  <a:gd name="connsiteX0" fmla="*/ 2533460 w 2533460"/>
                  <a:gd name="connsiteY0" fmla="*/ 1750235 h 1750235"/>
                  <a:gd name="connsiteX1" fmla="*/ 745694 w 2533460"/>
                  <a:gd name="connsiteY1" fmla="*/ 1090000 h 1750235"/>
                  <a:gd name="connsiteX2" fmla="*/ 5060 w 2533460"/>
                  <a:gd name="connsiteY2" fmla="*/ 108312 h 1750235"/>
                  <a:gd name="connsiteX3" fmla="*/ 715341 w 2533460"/>
                  <a:gd name="connsiteY3" fmla="*/ 440127 h 1750235"/>
                  <a:gd name="connsiteX0" fmla="*/ 2121295 w 2121295"/>
                  <a:gd name="connsiteY0" fmla="*/ 1310108 h 1310108"/>
                  <a:gd name="connsiteX1" fmla="*/ 333529 w 2121295"/>
                  <a:gd name="connsiteY1" fmla="*/ 649873 h 1310108"/>
                  <a:gd name="connsiteX2" fmla="*/ 120125 w 2121295"/>
                  <a:gd name="connsiteY2" fmla="*/ 326316 h 1310108"/>
                  <a:gd name="connsiteX3" fmla="*/ 303176 w 2121295"/>
                  <a:gd name="connsiteY3" fmla="*/ 0 h 1310108"/>
                  <a:gd name="connsiteX0" fmla="*/ 2496541 w 2496541"/>
                  <a:gd name="connsiteY0" fmla="*/ 1310108 h 1310108"/>
                  <a:gd name="connsiteX1" fmla="*/ 708775 w 2496541"/>
                  <a:gd name="connsiteY1" fmla="*/ 649873 h 1310108"/>
                  <a:gd name="connsiteX2" fmla="*/ 495371 w 2496541"/>
                  <a:gd name="connsiteY2" fmla="*/ 326316 h 1310108"/>
                  <a:gd name="connsiteX3" fmla="*/ 678422 w 2496541"/>
                  <a:gd name="connsiteY3" fmla="*/ 0 h 1310108"/>
                  <a:gd name="connsiteX0" fmla="*/ 2090786 w 2090786"/>
                  <a:gd name="connsiteY0" fmla="*/ 1310108 h 1310108"/>
                  <a:gd name="connsiteX1" fmla="*/ 303020 w 2090786"/>
                  <a:gd name="connsiteY1" fmla="*/ 649873 h 1310108"/>
                  <a:gd name="connsiteX2" fmla="*/ 272667 w 2090786"/>
                  <a:gd name="connsiteY2" fmla="*/ 0 h 1310108"/>
                  <a:gd name="connsiteX0" fmla="*/ 2545722 w 2545722"/>
                  <a:gd name="connsiteY0" fmla="*/ 1310108 h 1310108"/>
                  <a:gd name="connsiteX1" fmla="*/ 757956 w 2545722"/>
                  <a:gd name="connsiteY1" fmla="*/ 649873 h 1310108"/>
                  <a:gd name="connsiteX2" fmla="*/ 727603 w 2545722"/>
                  <a:gd name="connsiteY2" fmla="*/ 0 h 1310108"/>
                  <a:gd name="connsiteX0" fmla="*/ 2895607 w 2895607"/>
                  <a:gd name="connsiteY0" fmla="*/ 719042 h 719042"/>
                  <a:gd name="connsiteX1" fmla="*/ 1107841 w 2895607"/>
                  <a:gd name="connsiteY1" fmla="*/ 58807 h 719042"/>
                  <a:gd name="connsiteX2" fmla="*/ 727602 w 2895607"/>
                  <a:gd name="connsiteY2" fmla="*/ 366197 h 719042"/>
                  <a:gd name="connsiteX0" fmla="*/ 2587618 w 2587618"/>
                  <a:gd name="connsiteY0" fmla="*/ 259350 h 1019479"/>
                  <a:gd name="connsiteX1" fmla="*/ 1107841 w 2587618"/>
                  <a:gd name="connsiteY1" fmla="*/ 711470 h 1019479"/>
                  <a:gd name="connsiteX2" fmla="*/ 727602 w 2587618"/>
                  <a:gd name="connsiteY2" fmla="*/ 1018860 h 1019479"/>
                  <a:gd name="connsiteX0" fmla="*/ 2587618 w 2587618"/>
                  <a:gd name="connsiteY0" fmla="*/ 0 h 760129"/>
                  <a:gd name="connsiteX1" fmla="*/ 1107841 w 2587618"/>
                  <a:gd name="connsiteY1" fmla="*/ 452120 h 760129"/>
                  <a:gd name="connsiteX2" fmla="*/ 727602 w 2587618"/>
                  <a:gd name="connsiteY2" fmla="*/ 759510 h 760129"/>
                  <a:gd name="connsiteX0" fmla="*/ 2850040 w 2850040"/>
                  <a:gd name="connsiteY0" fmla="*/ 0 h 760129"/>
                  <a:gd name="connsiteX1" fmla="*/ 310004 w 2850040"/>
                  <a:gd name="connsiteY1" fmla="*/ 299081 h 760129"/>
                  <a:gd name="connsiteX2" fmla="*/ 990024 w 2850040"/>
                  <a:gd name="connsiteY2" fmla="*/ 759510 h 760129"/>
                  <a:gd name="connsiteX0" fmla="*/ 4792463 w 4792464"/>
                  <a:gd name="connsiteY0" fmla="*/ 0 h 760129"/>
                  <a:gd name="connsiteX1" fmla="*/ 587493 w 4792464"/>
                  <a:gd name="connsiteY1" fmla="*/ 299081 h 760129"/>
                  <a:gd name="connsiteX2" fmla="*/ 1267513 w 4792464"/>
                  <a:gd name="connsiteY2" fmla="*/ 759510 h 760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92464" h="760129">
                    <a:moveTo>
                      <a:pt x="4792463" y="0"/>
                    </a:moveTo>
                    <a:cubicBezTo>
                      <a:pt x="4157878" y="403047"/>
                      <a:pt x="1174985" y="172496"/>
                      <a:pt x="587493" y="299081"/>
                    </a:cubicBezTo>
                    <a:cubicBezTo>
                      <a:pt x="1" y="425666"/>
                      <a:pt x="539910" y="760129"/>
                      <a:pt x="1267513" y="759510"/>
                    </a:cubicBezTo>
                  </a:path>
                </a:pathLst>
              </a:custGeom>
              <a:ln w="38100" cap="flat" cmpd="sng" algn="ctr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800000"/>
                  </a:solidFill>
                </a:endParaRPr>
              </a:p>
            </p:txBody>
          </p:sp>
          <p:sp>
            <p:nvSpPr>
              <p:cNvPr id="153" name="AutoShape 24"/>
              <p:cNvSpPr>
                <a:spLocks noChangeArrowheads="1"/>
              </p:cNvSpPr>
              <p:nvPr/>
            </p:nvSpPr>
            <p:spPr bwMode="auto">
              <a:xfrm>
                <a:off x="5520784" y="4669682"/>
                <a:ext cx="531360" cy="233304"/>
              </a:xfrm>
              <a:prstGeom prst="roundRect">
                <a:avLst>
                  <a:gd name="adj" fmla="val 616"/>
                </a:avLst>
              </a:prstGeom>
              <a:noFill/>
              <a:ln w="36720">
                <a:solidFill>
                  <a:srgbClr val="800000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400" b="1" dirty="0" smtClean="0">
                    <a:solidFill>
                      <a:srgbClr val="800000"/>
                    </a:solidFill>
                    <a:ea typeface="MS Gothic" charset="0"/>
                    <a:cs typeface="MS Gothic" charset="0"/>
                  </a:rPr>
                  <a:t>H</a:t>
                </a:r>
                <a:endParaRPr lang="en-US" sz="1400" b="1" dirty="0">
                  <a:solidFill>
                    <a:srgbClr val="800000"/>
                  </a:solidFill>
                  <a:ea typeface="MS Gothic" charset="0"/>
                  <a:cs typeface="MS Gothic" charset="0"/>
                </a:endParaRPr>
              </a:p>
            </p:txBody>
          </p:sp>
        </p:grpSp>
        <p:sp>
          <p:nvSpPr>
            <p:cNvPr id="154" name="AutoShape 65"/>
            <p:cNvSpPr>
              <a:spLocks noChangeArrowheads="1"/>
            </p:cNvSpPr>
            <p:nvPr/>
          </p:nvSpPr>
          <p:spPr bwMode="auto">
            <a:xfrm>
              <a:off x="4314841" y="4645389"/>
              <a:ext cx="419040" cy="419084"/>
            </a:xfrm>
            <a:prstGeom prst="downArrow">
              <a:avLst>
                <a:gd name="adj1" fmla="val 40009"/>
                <a:gd name="adj2" fmla="val 49926"/>
              </a:avLst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TASBE Tool-Chain</a:t>
            </a:r>
            <a:endParaRPr lang="en-US" dirty="0"/>
          </a:p>
        </p:txBody>
      </p:sp>
      <p:grpSp>
        <p:nvGrpSpPr>
          <p:cNvPr id="3" name="Group 37"/>
          <p:cNvGrpSpPr/>
          <p:nvPr/>
        </p:nvGrpSpPr>
        <p:grpSpPr>
          <a:xfrm>
            <a:off x="7467597" y="1413714"/>
            <a:ext cx="1513946" cy="4979896"/>
            <a:chOff x="2945216" y="1358152"/>
            <a:chExt cx="1513946" cy="4979896"/>
          </a:xfrm>
        </p:grpSpPr>
        <p:sp>
          <p:nvSpPr>
            <p:cNvPr id="118" name="AutoShape 2"/>
            <p:cNvSpPr>
              <a:spLocks noChangeArrowheads="1"/>
            </p:cNvSpPr>
            <p:nvPr/>
          </p:nvSpPr>
          <p:spPr bwMode="auto">
            <a:xfrm>
              <a:off x="2945216" y="1358152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29" name="AutoShape 3"/>
            <p:cNvSpPr>
              <a:spLocks noChangeArrowheads="1"/>
            </p:cNvSpPr>
            <p:nvPr/>
          </p:nvSpPr>
          <p:spPr bwMode="auto">
            <a:xfrm>
              <a:off x="2945216" y="3129262"/>
              <a:ext cx="1513945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36" name="AutoShape 4"/>
            <p:cNvSpPr>
              <a:spLocks noChangeArrowheads="1"/>
            </p:cNvSpPr>
            <p:nvPr/>
          </p:nvSpPr>
          <p:spPr bwMode="auto">
            <a:xfrm>
              <a:off x="2945217" y="4011822"/>
              <a:ext cx="1508141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0" name="AutoShape 5"/>
            <p:cNvSpPr>
              <a:spLocks noChangeArrowheads="1"/>
            </p:cNvSpPr>
            <p:nvPr/>
          </p:nvSpPr>
          <p:spPr bwMode="auto">
            <a:xfrm>
              <a:off x="2945218" y="4905584"/>
              <a:ext cx="1513943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4" name="AutoShape 6"/>
            <p:cNvSpPr>
              <a:spLocks noChangeArrowheads="1"/>
            </p:cNvSpPr>
            <p:nvPr/>
          </p:nvSpPr>
          <p:spPr bwMode="auto">
            <a:xfrm>
              <a:off x="2945219" y="5804648"/>
              <a:ext cx="1508140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5" name="Line 7"/>
            <p:cNvSpPr>
              <a:spLocks noChangeShapeType="1"/>
            </p:cNvSpPr>
            <p:nvPr/>
          </p:nvSpPr>
          <p:spPr bwMode="auto">
            <a:xfrm>
              <a:off x="3670174" y="189155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51" name="AutoShape 21"/>
            <p:cNvSpPr>
              <a:spLocks noChangeArrowheads="1"/>
            </p:cNvSpPr>
            <p:nvPr/>
          </p:nvSpPr>
          <p:spPr bwMode="auto">
            <a:xfrm>
              <a:off x="2945216" y="2237986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pic>
          <p:nvPicPr>
            <p:cNvPr id="152" name="Picture 1029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81759" y="5818936"/>
              <a:ext cx="1066800" cy="49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" name="Picture 70" descr="compile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68562" y="3149899"/>
              <a:ext cx="609600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4" name="Picture 4"/>
            <p:cNvPicPr>
              <a:picLocks noChangeAspect="1" noChangeArrowheads="1"/>
            </p:cNvPicPr>
            <p:nvPr/>
          </p:nvPicPr>
          <p:blipFill>
            <a:blip r:embed="rId4"/>
            <a:srcRect l="23079" t="80577" r="25359" b="2951"/>
            <a:stretch>
              <a:fillRect/>
            </a:stretch>
          </p:blipFill>
          <p:spPr bwMode="auto">
            <a:xfrm>
              <a:off x="3157959" y="4067384"/>
              <a:ext cx="12192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5" name="Picture 16" descr="automation screensho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42875" y="4981784"/>
              <a:ext cx="762000" cy="4000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6" name="Text Box 1056"/>
            <p:cNvSpPr txBox="1">
              <a:spLocks noChangeArrowheads="1"/>
            </p:cNvSpPr>
            <p:nvPr/>
          </p:nvSpPr>
          <p:spPr bwMode="auto">
            <a:xfrm>
              <a:off x="3163762" y="2293548"/>
              <a:ext cx="1219200" cy="400110"/>
            </a:xfrm>
            <a:prstGeom prst="rect">
              <a:avLst/>
            </a:prstGeom>
            <a:solidFill>
              <a:srgbClr val="E4DEBA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detect explosives: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 emit signal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signal &gt; threshold: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glow red</a:t>
              </a:r>
            </a:p>
          </p:txBody>
        </p:sp>
        <p:sp>
          <p:nvSpPr>
            <p:cNvPr id="157" name="AutoShape 1030"/>
            <p:cNvSpPr>
              <a:spLocks noChangeArrowheads="1"/>
            </p:cNvSpPr>
            <p:nvPr/>
          </p:nvSpPr>
          <p:spPr bwMode="auto">
            <a:xfrm>
              <a:off x="3316162" y="1413714"/>
              <a:ext cx="533400" cy="457200"/>
            </a:xfrm>
            <a:prstGeom prst="cloudCallout">
              <a:avLst>
                <a:gd name="adj1" fmla="val 101787"/>
                <a:gd name="adj2" fmla="val -26389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 b="0"/>
            </a:p>
          </p:txBody>
        </p:sp>
        <p:pic>
          <p:nvPicPr>
            <p:cNvPr id="158" name="Picture 1031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92362" y="1458164"/>
              <a:ext cx="3952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9" name="Picture 1043" descr="scientist"/>
            <p:cNvPicPr>
              <a:picLocks noChangeAspect="1" noChangeArrowheads="1"/>
            </p:cNvPicPr>
            <p:nvPr/>
          </p:nvPicPr>
          <p:blipFill>
            <a:blip r:embed="rId6"/>
            <a:srcRect r="38776" b="26315"/>
            <a:stretch>
              <a:fillRect/>
            </a:stretch>
          </p:blipFill>
          <p:spPr bwMode="auto">
            <a:xfrm>
              <a:off x="4132137" y="1413714"/>
              <a:ext cx="3270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0" name="Line 7"/>
            <p:cNvSpPr>
              <a:spLocks noChangeShapeType="1"/>
            </p:cNvSpPr>
            <p:nvPr/>
          </p:nvSpPr>
          <p:spPr bwMode="auto">
            <a:xfrm>
              <a:off x="3671762" y="2771386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2" name="Line 7"/>
            <p:cNvSpPr>
              <a:spLocks noChangeShapeType="1"/>
            </p:cNvSpPr>
            <p:nvPr/>
          </p:nvSpPr>
          <p:spPr bwMode="auto">
            <a:xfrm>
              <a:off x="3668586" y="366266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5" name="Line 7"/>
            <p:cNvSpPr>
              <a:spLocks noChangeShapeType="1"/>
            </p:cNvSpPr>
            <p:nvPr/>
          </p:nvSpPr>
          <p:spPr bwMode="auto">
            <a:xfrm>
              <a:off x="3661195" y="454522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6" name="Line 7"/>
            <p:cNvSpPr>
              <a:spLocks noChangeShapeType="1"/>
            </p:cNvSpPr>
            <p:nvPr/>
          </p:nvSpPr>
          <p:spPr bwMode="auto">
            <a:xfrm>
              <a:off x="3659607" y="5443388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</p:grpSp>
      <p:grpSp>
        <p:nvGrpSpPr>
          <p:cNvPr id="6" name="Group 36"/>
          <p:cNvGrpSpPr/>
          <p:nvPr/>
        </p:nvGrpSpPr>
        <p:grpSpPr>
          <a:xfrm>
            <a:off x="241300" y="1282700"/>
            <a:ext cx="8826500" cy="3162082"/>
            <a:chOff x="241300" y="1282700"/>
            <a:chExt cx="8826500" cy="3162082"/>
          </a:xfrm>
        </p:grpSpPr>
        <p:sp>
          <p:nvSpPr>
            <p:cNvPr id="90" name="Rectangle 89"/>
            <p:cNvSpPr/>
            <p:nvPr/>
          </p:nvSpPr>
          <p:spPr>
            <a:xfrm>
              <a:off x="241300" y="2628900"/>
              <a:ext cx="6858000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 smtClean="0">
                  <a:latin typeface="Courier"/>
                  <a:cs typeface="Courier"/>
                </a:rPr>
                <a:t>(</a:t>
              </a:r>
              <a:r>
                <a:rPr lang="en-US" sz="2800" dirty="0" err="1" smtClean="0">
                  <a:latin typeface="Courier"/>
                  <a:cs typeface="Courier"/>
                </a:rPr>
                <a:t>def</a:t>
              </a:r>
              <a:r>
                <a:rPr lang="en-US" sz="2800" dirty="0" smtClean="0">
                  <a:latin typeface="Courier"/>
                  <a:cs typeface="Courier"/>
                </a:rPr>
                <a:t> </a:t>
              </a:r>
              <a:r>
                <a:rPr lang="en-US" sz="2800" b="1" dirty="0" smtClean="0">
                  <a:latin typeface="Courier"/>
                  <a:cs typeface="Courier"/>
                </a:rPr>
                <a:t>simple-sensor-actuator</a:t>
              </a:r>
              <a:r>
                <a:rPr lang="en-US" sz="2800" dirty="0" smtClean="0">
                  <a:latin typeface="Courier"/>
                  <a:cs typeface="Courier"/>
                </a:rPr>
                <a:t> ()</a:t>
              </a:r>
            </a:p>
            <a:p>
              <a:r>
                <a:rPr lang="en-US" sz="2800" dirty="0" smtClean="0">
                  <a:latin typeface="Courier"/>
                  <a:cs typeface="Courier"/>
                </a:rPr>
                <a:t>  (let ((x (</a:t>
              </a:r>
              <a:r>
                <a:rPr lang="en-US" sz="2800" b="1" dirty="0" smtClean="0">
                  <a:solidFill>
                    <a:srgbClr val="008000"/>
                  </a:solidFill>
                  <a:latin typeface="Courier"/>
                  <a:cs typeface="Courier"/>
                </a:rPr>
                <a:t>test-sensor</a:t>
              </a:r>
              <a:r>
                <a:rPr lang="en-US" sz="2800" dirty="0" smtClean="0">
                  <a:latin typeface="Courier"/>
                  <a:cs typeface="Courier"/>
                </a:rPr>
                <a:t>)))</a:t>
              </a:r>
            </a:p>
            <a:p>
              <a:r>
                <a:rPr lang="en-US" sz="2800" dirty="0" smtClean="0">
                  <a:latin typeface="Courier"/>
                  <a:cs typeface="Courier"/>
                </a:rPr>
                <a:t>    (</a:t>
              </a:r>
              <a:r>
                <a:rPr lang="en-US" sz="2800" b="1" dirty="0" smtClean="0">
                  <a:solidFill>
                    <a:schemeClr val="accent4"/>
                  </a:solidFill>
                  <a:latin typeface="Courier"/>
                  <a:cs typeface="Courier"/>
                </a:rPr>
                <a:t>debug-1</a:t>
              </a:r>
              <a:r>
                <a:rPr lang="en-US" sz="2800" dirty="0" smtClean="0">
                  <a:solidFill>
                    <a:schemeClr val="accent4"/>
                  </a:solidFill>
                  <a:latin typeface="Courier"/>
                  <a:cs typeface="Courier"/>
                </a:rPr>
                <a:t> </a:t>
              </a:r>
              <a:r>
                <a:rPr lang="en-US" sz="2800" dirty="0" smtClean="0">
                  <a:latin typeface="Courier"/>
                  <a:cs typeface="Courier"/>
                </a:rPr>
                <a:t>x)</a:t>
              </a:r>
            </a:p>
            <a:p>
              <a:r>
                <a:rPr lang="en-US" sz="2800" dirty="0" smtClean="0">
                  <a:latin typeface="Courier"/>
                  <a:cs typeface="Courier"/>
                </a:rPr>
                <a:t>    (</a:t>
              </a:r>
              <a:r>
                <a:rPr lang="en-US" sz="2800" b="1" dirty="0" smtClean="0">
                  <a:solidFill>
                    <a:srgbClr val="8064A2"/>
                  </a:solidFill>
                  <a:latin typeface="Courier"/>
                  <a:cs typeface="Courier"/>
                </a:rPr>
                <a:t>debug-2</a:t>
              </a:r>
              <a:r>
                <a:rPr lang="en-US" sz="2800" dirty="0" smtClean="0">
                  <a:latin typeface="Courier"/>
                  <a:cs typeface="Courier"/>
                </a:rPr>
                <a:t> (</a:t>
              </a:r>
              <a:r>
                <a:rPr lang="en-US" sz="2800" b="1" dirty="0" smtClean="0">
                  <a:solidFill>
                    <a:schemeClr val="accent2"/>
                  </a:solidFill>
                  <a:latin typeface="Courier"/>
                  <a:cs typeface="Courier"/>
                </a:rPr>
                <a:t>not</a:t>
              </a:r>
              <a:r>
                <a:rPr lang="en-US" sz="2800" dirty="0" smtClean="0">
                  <a:solidFill>
                    <a:srgbClr val="4F81BD"/>
                  </a:solidFill>
                  <a:latin typeface="Courier"/>
                  <a:cs typeface="Courier"/>
                </a:rPr>
                <a:t> </a:t>
              </a:r>
              <a:r>
                <a:rPr lang="en-US" sz="2800" dirty="0" smtClean="0">
                  <a:latin typeface="Courier"/>
                  <a:cs typeface="Courier"/>
                </a:rPr>
                <a:t>x))))</a:t>
              </a:r>
              <a:endParaRPr lang="en-US" sz="2800" dirty="0">
                <a:latin typeface="Courier"/>
                <a:cs typeface="Courier"/>
              </a:endParaRPr>
            </a:p>
          </p:txBody>
        </p:sp>
        <p:sp>
          <p:nvSpPr>
            <p:cNvPr id="167" name="Rounded Rectangle 166"/>
            <p:cNvSpPr/>
            <p:nvPr/>
          </p:nvSpPr>
          <p:spPr>
            <a:xfrm>
              <a:off x="7391397" y="1282700"/>
              <a:ext cx="1676403" cy="774700"/>
            </a:xfrm>
            <a:prstGeom prst="roundRect">
              <a:avLst/>
            </a:prstGeom>
            <a:noFill/>
            <a:ln w="5715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30"/>
          <p:cNvGrpSpPr/>
          <p:nvPr/>
        </p:nvGrpSpPr>
        <p:grpSpPr>
          <a:xfrm>
            <a:off x="800100" y="5769184"/>
            <a:ext cx="5543966" cy="469213"/>
            <a:chOff x="800100" y="5769184"/>
            <a:chExt cx="5543966" cy="469213"/>
          </a:xfrm>
        </p:grpSpPr>
        <p:sp>
          <p:nvSpPr>
            <p:cNvPr id="171" name="TextBox 170"/>
            <p:cNvSpPr txBox="1"/>
            <p:nvPr/>
          </p:nvSpPr>
          <p:spPr>
            <a:xfrm>
              <a:off x="800100" y="5776732"/>
              <a:ext cx="27117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chemeClr val="accent1"/>
                  </a:solidFill>
                </a:rPr>
                <a:t>Mammalian Target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457700" y="5769184"/>
              <a:ext cx="18863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chemeClr val="accent1"/>
                  </a:solidFill>
                </a:rPr>
                <a:t>E. coli Target</a:t>
              </a:r>
            </a:p>
          </p:txBody>
        </p:sp>
      </p:grpSp>
      <p:grpSp>
        <p:nvGrpSpPr>
          <p:cNvPr id="8" name="Group 29"/>
          <p:cNvGrpSpPr/>
          <p:nvPr/>
        </p:nvGrpSpPr>
        <p:grpSpPr>
          <a:xfrm>
            <a:off x="1619135" y="3538259"/>
            <a:ext cx="4039019" cy="2197869"/>
            <a:chOff x="1619135" y="3538259"/>
            <a:chExt cx="4039019" cy="2197869"/>
          </a:xfrm>
        </p:grpSpPr>
        <p:sp>
          <p:nvSpPr>
            <p:cNvPr id="170" name="Circular Arrow 169"/>
            <p:cNvSpPr/>
            <p:nvPr/>
          </p:nvSpPr>
          <p:spPr>
            <a:xfrm rot="5003723">
              <a:off x="1533537" y="3623857"/>
              <a:ext cx="2197868" cy="2026671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125513"/>
                <a:gd name="adj5" fmla="val 125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3" name="Circular Arrow 172"/>
            <p:cNvSpPr/>
            <p:nvPr/>
          </p:nvSpPr>
          <p:spPr>
            <a:xfrm rot="16596277" flipH="1">
              <a:off x="3545885" y="3623858"/>
              <a:ext cx="2197868" cy="2026671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125513"/>
                <a:gd name="adj5" fmla="val 125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41300" y="1282700"/>
            <a:ext cx="6691618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high-level program of a system that reacts depending on sensor output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301218" y="6426200"/>
            <a:ext cx="1825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[Beal et al., 2012]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TASBE Tool-Chain</a:t>
            </a:r>
            <a:endParaRPr lang="en-US" dirty="0"/>
          </a:p>
        </p:txBody>
      </p:sp>
      <p:grpSp>
        <p:nvGrpSpPr>
          <p:cNvPr id="3" name="Group 37"/>
          <p:cNvGrpSpPr/>
          <p:nvPr/>
        </p:nvGrpSpPr>
        <p:grpSpPr>
          <a:xfrm>
            <a:off x="7467597" y="1413714"/>
            <a:ext cx="1513946" cy="4979896"/>
            <a:chOff x="2945216" y="1358152"/>
            <a:chExt cx="1513946" cy="4979896"/>
          </a:xfrm>
        </p:grpSpPr>
        <p:sp>
          <p:nvSpPr>
            <p:cNvPr id="118" name="AutoShape 2"/>
            <p:cNvSpPr>
              <a:spLocks noChangeArrowheads="1"/>
            </p:cNvSpPr>
            <p:nvPr/>
          </p:nvSpPr>
          <p:spPr bwMode="auto">
            <a:xfrm>
              <a:off x="2945216" y="1358152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29" name="AutoShape 3"/>
            <p:cNvSpPr>
              <a:spLocks noChangeArrowheads="1"/>
            </p:cNvSpPr>
            <p:nvPr/>
          </p:nvSpPr>
          <p:spPr bwMode="auto">
            <a:xfrm>
              <a:off x="2945216" y="3129262"/>
              <a:ext cx="1513945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36" name="AutoShape 4"/>
            <p:cNvSpPr>
              <a:spLocks noChangeArrowheads="1"/>
            </p:cNvSpPr>
            <p:nvPr/>
          </p:nvSpPr>
          <p:spPr bwMode="auto">
            <a:xfrm>
              <a:off x="2945217" y="4011822"/>
              <a:ext cx="1508141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0" name="AutoShape 5"/>
            <p:cNvSpPr>
              <a:spLocks noChangeArrowheads="1"/>
            </p:cNvSpPr>
            <p:nvPr/>
          </p:nvSpPr>
          <p:spPr bwMode="auto">
            <a:xfrm>
              <a:off x="2945218" y="4905584"/>
              <a:ext cx="1513943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4" name="AutoShape 6"/>
            <p:cNvSpPr>
              <a:spLocks noChangeArrowheads="1"/>
            </p:cNvSpPr>
            <p:nvPr/>
          </p:nvSpPr>
          <p:spPr bwMode="auto">
            <a:xfrm>
              <a:off x="2945219" y="5804648"/>
              <a:ext cx="1508140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5" name="Line 7"/>
            <p:cNvSpPr>
              <a:spLocks noChangeShapeType="1"/>
            </p:cNvSpPr>
            <p:nvPr/>
          </p:nvSpPr>
          <p:spPr bwMode="auto">
            <a:xfrm>
              <a:off x="3670174" y="189155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51" name="AutoShape 21"/>
            <p:cNvSpPr>
              <a:spLocks noChangeArrowheads="1"/>
            </p:cNvSpPr>
            <p:nvPr/>
          </p:nvSpPr>
          <p:spPr bwMode="auto">
            <a:xfrm>
              <a:off x="2945216" y="2237986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pic>
          <p:nvPicPr>
            <p:cNvPr id="152" name="Picture 1029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81759" y="5818936"/>
              <a:ext cx="1066800" cy="49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" name="Picture 70" descr="compile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68562" y="3149899"/>
              <a:ext cx="609600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4" name="Picture 4"/>
            <p:cNvPicPr>
              <a:picLocks noChangeAspect="1" noChangeArrowheads="1"/>
            </p:cNvPicPr>
            <p:nvPr/>
          </p:nvPicPr>
          <p:blipFill>
            <a:blip r:embed="rId4"/>
            <a:srcRect l="23079" t="80577" r="25359" b="2951"/>
            <a:stretch>
              <a:fillRect/>
            </a:stretch>
          </p:blipFill>
          <p:spPr bwMode="auto">
            <a:xfrm>
              <a:off x="3157959" y="4067384"/>
              <a:ext cx="12192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5" name="Picture 16" descr="automation screensho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42875" y="4981784"/>
              <a:ext cx="762000" cy="4000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6" name="Text Box 1056"/>
            <p:cNvSpPr txBox="1">
              <a:spLocks noChangeArrowheads="1"/>
            </p:cNvSpPr>
            <p:nvPr/>
          </p:nvSpPr>
          <p:spPr bwMode="auto">
            <a:xfrm>
              <a:off x="3163762" y="2293548"/>
              <a:ext cx="1219200" cy="400110"/>
            </a:xfrm>
            <a:prstGeom prst="rect">
              <a:avLst/>
            </a:prstGeom>
            <a:solidFill>
              <a:srgbClr val="E4DEBA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detect explosives: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 emit signal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signal &gt; threshold: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glow red</a:t>
              </a:r>
            </a:p>
          </p:txBody>
        </p:sp>
        <p:sp>
          <p:nvSpPr>
            <p:cNvPr id="157" name="AutoShape 1030"/>
            <p:cNvSpPr>
              <a:spLocks noChangeArrowheads="1"/>
            </p:cNvSpPr>
            <p:nvPr/>
          </p:nvSpPr>
          <p:spPr bwMode="auto">
            <a:xfrm>
              <a:off x="3316162" y="1413714"/>
              <a:ext cx="533400" cy="457200"/>
            </a:xfrm>
            <a:prstGeom prst="cloudCallout">
              <a:avLst>
                <a:gd name="adj1" fmla="val 101787"/>
                <a:gd name="adj2" fmla="val -26389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 b="0"/>
            </a:p>
          </p:txBody>
        </p:sp>
        <p:pic>
          <p:nvPicPr>
            <p:cNvPr id="158" name="Picture 1031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92362" y="1458164"/>
              <a:ext cx="3952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9" name="Picture 1043" descr="scientist"/>
            <p:cNvPicPr>
              <a:picLocks noChangeAspect="1" noChangeArrowheads="1"/>
            </p:cNvPicPr>
            <p:nvPr/>
          </p:nvPicPr>
          <p:blipFill>
            <a:blip r:embed="rId6"/>
            <a:srcRect r="38776" b="26315"/>
            <a:stretch>
              <a:fillRect/>
            </a:stretch>
          </p:blipFill>
          <p:spPr bwMode="auto">
            <a:xfrm>
              <a:off x="4132137" y="1413714"/>
              <a:ext cx="3270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0" name="Line 7"/>
            <p:cNvSpPr>
              <a:spLocks noChangeShapeType="1"/>
            </p:cNvSpPr>
            <p:nvPr/>
          </p:nvSpPr>
          <p:spPr bwMode="auto">
            <a:xfrm>
              <a:off x="3671762" y="2771386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2" name="Line 7"/>
            <p:cNvSpPr>
              <a:spLocks noChangeShapeType="1"/>
            </p:cNvSpPr>
            <p:nvPr/>
          </p:nvSpPr>
          <p:spPr bwMode="auto">
            <a:xfrm>
              <a:off x="3668586" y="366266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5" name="Line 7"/>
            <p:cNvSpPr>
              <a:spLocks noChangeShapeType="1"/>
            </p:cNvSpPr>
            <p:nvPr/>
          </p:nvSpPr>
          <p:spPr bwMode="auto">
            <a:xfrm>
              <a:off x="3661195" y="454522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6" name="Line 7"/>
            <p:cNvSpPr>
              <a:spLocks noChangeShapeType="1"/>
            </p:cNvSpPr>
            <p:nvPr/>
          </p:nvSpPr>
          <p:spPr bwMode="auto">
            <a:xfrm>
              <a:off x="3659607" y="5443388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</p:grpSp>
      <p:grpSp>
        <p:nvGrpSpPr>
          <p:cNvPr id="5" name="Group 30"/>
          <p:cNvGrpSpPr/>
          <p:nvPr/>
        </p:nvGrpSpPr>
        <p:grpSpPr>
          <a:xfrm>
            <a:off x="800100" y="5769184"/>
            <a:ext cx="5543966" cy="469213"/>
            <a:chOff x="800100" y="5769184"/>
            <a:chExt cx="5543966" cy="469213"/>
          </a:xfrm>
        </p:grpSpPr>
        <p:sp>
          <p:nvSpPr>
            <p:cNvPr id="171" name="TextBox 170"/>
            <p:cNvSpPr txBox="1"/>
            <p:nvPr/>
          </p:nvSpPr>
          <p:spPr>
            <a:xfrm>
              <a:off x="800100" y="5776732"/>
              <a:ext cx="27117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chemeClr val="accent1"/>
                  </a:solidFill>
                </a:rPr>
                <a:t>Mammalian Target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457700" y="5769184"/>
              <a:ext cx="18863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chemeClr val="accent1"/>
                  </a:solidFill>
                </a:rPr>
                <a:t>E. coli Target</a:t>
              </a:r>
            </a:p>
          </p:txBody>
        </p:sp>
      </p:grpSp>
      <p:sp>
        <p:nvSpPr>
          <p:cNvPr id="35" name="Rounded Rectangle 34"/>
          <p:cNvSpPr/>
          <p:nvPr/>
        </p:nvSpPr>
        <p:spPr>
          <a:xfrm>
            <a:off x="7391397" y="2159000"/>
            <a:ext cx="1676403" cy="774700"/>
          </a:xfrm>
          <a:prstGeom prst="roundRect">
            <a:avLst/>
          </a:prstGeom>
          <a:noFill/>
          <a:ln w="571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241300" y="1282700"/>
            <a:ext cx="6691618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Program instantiated for two target platforms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2" name="Picture 31" descr="ecoli-optimized-DFG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4112184" y="2584120"/>
            <a:ext cx="2517213" cy="2363098"/>
          </a:xfrm>
          <a:prstGeom prst="rect">
            <a:avLst/>
          </a:prstGeom>
        </p:spPr>
      </p:pic>
      <p:pic>
        <p:nvPicPr>
          <p:cNvPr id="36" name="Picture 35" descr="mammalian-optimized-DFG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906255" y="2584120"/>
            <a:ext cx="2516657" cy="2363098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7301218" y="6426200"/>
            <a:ext cx="1825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[Beal et al., 2012]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4965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TASBE Tool-Chain</a:t>
            </a:r>
            <a:endParaRPr lang="en-US" dirty="0"/>
          </a:p>
        </p:txBody>
      </p:sp>
      <p:grpSp>
        <p:nvGrpSpPr>
          <p:cNvPr id="3" name="Group 37"/>
          <p:cNvGrpSpPr/>
          <p:nvPr/>
        </p:nvGrpSpPr>
        <p:grpSpPr>
          <a:xfrm>
            <a:off x="7467597" y="1413714"/>
            <a:ext cx="1513946" cy="4979896"/>
            <a:chOff x="2945216" y="1358152"/>
            <a:chExt cx="1513946" cy="4979896"/>
          </a:xfrm>
        </p:grpSpPr>
        <p:sp>
          <p:nvSpPr>
            <p:cNvPr id="118" name="AutoShape 2"/>
            <p:cNvSpPr>
              <a:spLocks noChangeArrowheads="1"/>
            </p:cNvSpPr>
            <p:nvPr/>
          </p:nvSpPr>
          <p:spPr bwMode="auto">
            <a:xfrm>
              <a:off x="2945216" y="1358152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29" name="AutoShape 3"/>
            <p:cNvSpPr>
              <a:spLocks noChangeArrowheads="1"/>
            </p:cNvSpPr>
            <p:nvPr/>
          </p:nvSpPr>
          <p:spPr bwMode="auto">
            <a:xfrm>
              <a:off x="2945216" y="3129262"/>
              <a:ext cx="1513945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36" name="AutoShape 4"/>
            <p:cNvSpPr>
              <a:spLocks noChangeArrowheads="1"/>
            </p:cNvSpPr>
            <p:nvPr/>
          </p:nvSpPr>
          <p:spPr bwMode="auto">
            <a:xfrm>
              <a:off x="2945217" y="4011822"/>
              <a:ext cx="1508141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0" name="AutoShape 5"/>
            <p:cNvSpPr>
              <a:spLocks noChangeArrowheads="1"/>
            </p:cNvSpPr>
            <p:nvPr/>
          </p:nvSpPr>
          <p:spPr bwMode="auto">
            <a:xfrm>
              <a:off x="2945218" y="4905584"/>
              <a:ext cx="1513943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4" name="AutoShape 6"/>
            <p:cNvSpPr>
              <a:spLocks noChangeArrowheads="1"/>
            </p:cNvSpPr>
            <p:nvPr/>
          </p:nvSpPr>
          <p:spPr bwMode="auto">
            <a:xfrm>
              <a:off x="2945219" y="5804648"/>
              <a:ext cx="1508140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5" name="Line 7"/>
            <p:cNvSpPr>
              <a:spLocks noChangeShapeType="1"/>
            </p:cNvSpPr>
            <p:nvPr/>
          </p:nvSpPr>
          <p:spPr bwMode="auto">
            <a:xfrm>
              <a:off x="3670174" y="189155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51" name="AutoShape 21"/>
            <p:cNvSpPr>
              <a:spLocks noChangeArrowheads="1"/>
            </p:cNvSpPr>
            <p:nvPr/>
          </p:nvSpPr>
          <p:spPr bwMode="auto">
            <a:xfrm>
              <a:off x="2945216" y="2237986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pic>
          <p:nvPicPr>
            <p:cNvPr id="152" name="Picture 1029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81759" y="5818936"/>
              <a:ext cx="1066800" cy="49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" name="Picture 70" descr="compile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68562" y="3149899"/>
              <a:ext cx="609600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4" name="Picture 4"/>
            <p:cNvPicPr>
              <a:picLocks noChangeAspect="1" noChangeArrowheads="1"/>
            </p:cNvPicPr>
            <p:nvPr/>
          </p:nvPicPr>
          <p:blipFill>
            <a:blip r:embed="rId4"/>
            <a:srcRect l="23079" t="80577" r="25359" b="2951"/>
            <a:stretch>
              <a:fillRect/>
            </a:stretch>
          </p:blipFill>
          <p:spPr bwMode="auto">
            <a:xfrm>
              <a:off x="3157959" y="4067384"/>
              <a:ext cx="12192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5" name="Picture 16" descr="automation screensho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42875" y="4981784"/>
              <a:ext cx="762000" cy="4000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6" name="Text Box 1056"/>
            <p:cNvSpPr txBox="1">
              <a:spLocks noChangeArrowheads="1"/>
            </p:cNvSpPr>
            <p:nvPr/>
          </p:nvSpPr>
          <p:spPr bwMode="auto">
            <a:xfrm>
              <a:off x="3163762" y="2293548"/>
              <a:ext cx="1219200" cy="400110"/>
            </a:xfrm>
            <a:prstGeom prst="rect">
              <a:avLst/>
            </a:prstGeom>
            <a:solidFill>
              <a:srgbClr val="E4DEBA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detect explosives: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 emit signal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signal &gt; threshold: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glow red</a:t>
              </a:r>
            </a:p>
          </p:txBody>
        </p:sp>
        <p:sp>
          <p:nvSpPr>
            <p:cNvPr id="157" name="AutoShape 1030"/>
            <p:cNvSpPr>
              <a:spLocks noChangeArrowheads="1"/>
            </p:cNvSpPr>
            <p:nvPr/>
          </p:nvSpPr>
          <p:spPr bwMode="auto">
            <a:xfrm>
              <a:off x="3316162" y="1413714"/>
              <a:ext cx="533400" cy="457200"/>
            </a:xfrm>
            <a:prstGeom prst="cloudCallout">
              <a:avLst>
                <a:gd name="adj1" fmla="val 101787"/>
                <a:gd name="adj2" fmla="val -26389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 b="0"/>
            </a:p>
          </p:txBody>
        </p:sp>
        <p:pic>
          <p:nvPicPr>
            <p:cNvPr id="158" name="Picture 1031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92362" y="1458164"/>
              <a:ext cx="3952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9" name="Picture 1043" descr="scientist"/>
            <p:cNvPicPr>
              <a:picLocks noChangeAspect="1" noChangeArrowheads="1"/>
            </p:cNvPicPr>
            <p:nvPr/>
          </p:nvPicPr>
          <p:blipFill>
            <a:blip r:embed="rId6"/>
            <a:srcRect r="38776" b="26315"/>
            <a:stretch>
              <a:fillRect/>
            </a:stretch>
          </p:blipFill>
          <p:spPr bwMode="auto">
            <a:xfrm>
              <a:off x="4132137" y="1413714"/>
              <a:ext cx="3270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0" name="Line 7"/>
            <p:cNvSpPr>
              <a:spLocks noChangeShapeType="1"/>
            </p:cNvSpPr>
            <p:nvPr/>
          </p:nvSpPr>
          <p:spPr bwMode="auto">
            <a:xfrm>
              <a:off x="3671762" y="2771386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2" name="Line 7"/>
            <p:cNvSpPr>
              <a:spLocks noChangeShapeType="1"/>
            </p:cNvSpPr>
            <p:nvPr/>
          </p:nvSpPr>
          <p:spPr bwMode="auto">
            <a:xfrm>
              <a:off x="3668586" y="366266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5" name="Line 7"/>
            <p:cNvSpPr>
              <a:spLocks noChangeShapeType="1"/>
            </p:cNvSpPr>
            <p:nvPr/>
          </p:nvSpPr>
          <p:spPr bwMode="auto">
            <a:xfrm>
              <a:off x="3661195" y="454522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6" name="Line 7"/>
            <p:cNvSpPr>
              <a:spLocks noChangeShapeType="1"/>
            </p:cNvSpPr>
            <p:nvPr/>
          </p:nvSpPr>
          <p:spPr bwMode="auto">
            <a:xfrm>
              <a:off x="3659607" y="5443388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</p:grpSp>
      <p:grpSp>
        <p:nvGrpSpPr>
          <p:cNvPr id="5" name="Group 30"/>
          <p:cNvGrpSpPr/>
          <p:nvPr/>
        </p:nvGrpSpPr>
        <p:grpSpPr>
          <a:xfrm>
            <a:off x="800100" y="5769184"/>
            <a:ext cx="5543966" cy="469213"/>
            <a:chOff x="800100" y="5769184"/>
            <a:chExt cx="5543966" cy="469213"/>
          </a:xfrm>
        </p:grpSpPr>
        <p:sp>
          <p:nvSpPr>
            <p:cNvPr id="171" name="TextBox 170"/>
            <p:cNvSpPr txBox="1"/>
            <p:nvPr/>
          </p:nvSpPr>
          <p:spPr>
            <a:xfrm>
              <a:off x="800100" y="5776732"/>
              <a:ext cx="27117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chemeClr val="accent1"/>
                  </a:solidFill>
                </a:rPr>
                <a:t>Mammalian Target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457700" y="5769184"/>
              <a:ext cx="18863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chemeClr val="accent1"/>
                  </a:solidFill>
                </a:rPr>
                <a:t>E. coli Target</a:t>
              </a: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41300" y="1282700"/>
            <a:ext cx="6691618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Abstract genetic regulatory networks</a:t>
            </a:r>
            <a:br>
              <a:rPr lang="en-US" dirty="0" smtClean="0"/>
            </a:br>
            <a:endParaRPr lang="en-US" dirty="0"/>
          </a:p>
        </p:txBody>
      </p:sp>
      <p:cxnSp>
        <p:nvCxnSpPr>
          <p:cNvPr id="6" name="Straight Arrow Connector 5"/>
          <p:cNvCxnSpPr>
            <a:stCxn id="171" idx="0"/>
          </p:cNvCxnSpPr>
          <p:nvPr/>
        </p:nvCxnSpPr>
        <p:spPr>
          <a:xfrm flipH="1" flipV="1">
            <a:off x="2151148" y="3718224"/>
            <a:ext cx="4808" cy="2058508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172" idx="0"/>
          </p:cNvCxnSpPr>
          <p:nvPr/>
        </p:nvCxnSpPr>
        <p:spPr>
          <a:xfrm flipV="1">
            <a:off x="5400883" y="5437396"/>
            <a:ext cx="2905" cy="331788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mammalian-optimized-agr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241300" y="2324128"/>
            <a:ext cx="4346798" cy="1416591"/>
          </a:xfrm>
          <a:prstGeom prst="rect">
            <a:avLst/>
          </a:prstGeom>
        </p:spPr>
      </p:pic>
      <p:pic>
        <p:nvPicPr>
          <p:cNvPr id="35" name="Picture 34" descr="ecoli-optimized-agr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2720957" y="4227092"/>
            <a:ext cx="4746640" cy="1108704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7391397" y="3057824"/>
            <a:ext cx="1676403" cy="774700"/>
          </a:xfrm>
          <a:prstGeom prst="roundRect">
            <a:avLst/>
          </a:prstGeom>
          <a:noFill/>
          <a:ln w="571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7301218" y="6426200"/>
            <a:ext cx="1825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[Beal et al., 2012]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9667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TASBE Tool-Chain</a:t>
            </a:r>
            <a:endParaRPr lang="en-US" dirty="0"/>
          </a:p>
        </p:txBody>
      </p:sp>
      <p:grpSp>
        <p:nvGrpSpPr>
          <p:cNvPr id="3" name="Group 37"/>
          <p:cNvGrpSpPr/>
          <p:nvPr/>
        </p:nvGrpSpPr>
        <p:grpSpPr>
          <a:xfrm>
            <a:off x="7467597" y="1413714"/>
            <a:ext cx="1513946" cy="4979896"/>
            <a:chOff x="2945216" y="1358152"/>
            <a:chExt cx="1513946" cy="4979896"/>
          </a:xfrm>
        </p:grpSpPr>
        <p:sp>
          <p:nvSpPr>
            <p:cNvPr id="118" name="AutoShape 2"/>
            <p:cNvSpPr>
              <a:spLocks noChangeArrowheads="1"/>
            </p:cNvSpPr>
            <p:nvPr/>
          </p:nvSpPr>
          <p:spPr bwMode="auto">
            <a:xfrm>
              <a:off x="2945216" y="1358152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29" name="AutoShape 3"/>
            <p:cNvSpPr>
              <a:spLocks noChangeArrowheads="1"/>
            </p:cNvSpPr>
            <p:nvPr/>
          </p:nvSpPr>
          <p:spPr bwMode="auto">
            <a:xfrm>
              <a:off x="2945216" y="3129262"/>
              <a:ext cx="1513945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36" name="AutoShape 4"/>
            <p:cNvSpPr>
              <a:spLocks noChangeArrowheads="1"/>
            </p:cNvSpPr>
            <p:nvPr/>
          </p:nvSpPr>
          <p:spPr bwMode="auto">
            <a:xfrm>
              <a:off x="2945217" y="4011822"/>
              <a:ext cx="1508141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0" name="AutoShape 5"/>
            <p:cNvSpPr>
              <a:spLocks noChangeArrowheads="1"/>
            </p:cNvSpPr>
            <p:nvPr/>
          </p:nvSpPr>
          <p:spPr bwMode="auto">
            <a:xfrm>
              <a:off x="2945218" y="4905584"/>
              <a:ext cx="1513943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4" name="AutoShape 6"/>
            <p:cNvSpPr>
              <a:spLocks noChangeArrowheads="1"/>
            </p:cNvSpPr>
            <p:nvPr/>
          </p:nvSpPr>
          <p:spPr bwMode="auto">
            <a:xfrm>
              <a:off x="2945219" y="5804648"/>
              <a:ext cx="1508140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5" name="Line 7"/>
            <p:cNvSpPr>
              <a:spLocks noChangeShapeType="1"/>
            </p:cNvSpPr>
            <p:nvPr/>
          </p:nvSpPr>
          <p:spPr bwMode="auto">
            <a:xfrm>
              <a:off x="3670174" y="189155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51" name="AutoShape 21"/>
            <p:cNvSpPr>
              <a:spLocks noChangeArrowheads="1"/>
            </p:cNvSpPr>
            <p:nvPr/>
          </p:nvSpPr>
          <p:spPr bwMode="auto">
            <a:xfrm>
              <a:off x="2945216" y="2237986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pic>
          <p:nvPicPr>
            <p:cNvPr id="152" name="Picture 1029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81759" y="5818936"/>
              <a:ext cx="1066800" cy="49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" name="Picture 70" descr="compile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68562" y="3149899"/>
              <a:ext cx="609600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4" name="Picture 4"/>
            <p:cNvPicPr>
              <a:picLocks noChangeAspect="1" noChangeArrowheads="1"/>
            </p:cNvPicPr>
            <p:nvPr/>
          </p:nvPicPr>
          <p:blipFill>
            <a:blip r:embed="rId4"/>
            <a:srcRect l="23079" t="80577" r="25359" b="2951"/>
            <a:stretch>
              <a:fillRect/>
            </a:stretch>
          </p:blipFill>
          <p:spPr bwMode="auto">
            <a:xfrm>
              <a:off x="3157959" y="4067384"/>
              <a:ext cx="12192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5" name="Picture 16" descr="automation screensho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42875" y="4981784"/>
              <a:ext cx="762000" cy="4000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6" name="Text Box 1056"/>
            <p:cNvSpPr txBox="1">
              <a:spLocks noChangeArrowheads="1"/>
            </p:cNvSpPr>
            <p:nvPr/>
          </p:nvSpPr>
          <p:spPr bwMode="auto">
            <a:xfrm>
              <a:off x="3163762" y="2293548"/>
              <a:ext cx="1219200" cy="400110"/>
            </a:xfrm>
            <a:prstGeom prst="rect">
              <a:avLst/>
            </a:prstGeom>
            <a:solidFill>
              <a:srgbClr val="E4DEBA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detect explosives: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 emit signal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signal &gt; threshold: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glow red</a:t>
              </a:r>
            </a:p>
          </p:txBody>
        </p:sp>
        <p:sp>
          <p:nvSpPr>
            <p:cNvPr id="157" name="AutoShape 1030"/>
            <p:cNvSpPr>
              <a:spLocks noChangeArrowheads="1"/>
            </p:cNvSpPr>
            <p:nvPr/>
          </p:nvSpPr>
          <p:spPr bwMode="auto">
            <a:xfrm>
              <a:off x="3316162" y="1413714"/>
              <a:ext cx="533400" cy="457200"/>
            </a:xfrm>
            <a:prstGeom prst="cloudCallout">
              <a:avLst>
                <a:gd name="adj1" fmla="val 101787"/>
                <a:gd name="adj2" fmla="val -26389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 b="0"/>
            </a:p>
          </p:txBody>
        </p:sp>
        <p:pic>
          <p:nvPicPr>
            <p:cNvPr id="158" name="Picture 1031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92362" y="1458164"/>
              <a:ext cx="3952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9" name="Picture 1043" descr="scientist"/>
            <p:cNvPicPr>
              <a:picLocks noChangeAspect="1" noChangeArrowheads="1"/>
            </p:cNvPicPr>
            <p:nvPr/>
          </p:nvPicPr>
          <p:blipFill>
            <a:blip r:embed="rId6"/>
            <a:srcRect r="38776" b="26315"/>
            <a:stretch>
              <a:fillRect/>
            </a:stretch>
          </p:blipFill>
          <p:spPr bwMode="auto">
            <a:xfrm>
              <a:off x="4132137" y="1413714"/>
              <a:ext cx="3270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0" name="Line 7"/>
            <p:cNvSpPr>
              <a:spLocks noChangeShapeType="1"/>
            </p:cNvSpPr>
            <p:nvPr/>
          </p:nvSpPr>
          <p:spPr bwMode="auto">
            <a:xfrm>
              <a:off x="3671762" y="2771386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2" name="Line 7"/>
            <p:cNvSpPr>
              <a:spLocks noChangeShapeType="1"/>
            </p:cNvSpPr>
            <p:nvPr/>
          </p:nvSpPr>
          <p:spPr bwMode="auto">
            <a:xfrm>
              <a:off x="3668586" y="366266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5" name="Line 7"/>
            <p:cNvSpPr>
              <a:spLocks noChangeShapeType="1"/>
            </p:cNvSpPr>
            <p:nvPr/>
          </p:nvSpPr>
          <p:spPr bwMode="auto">
            <a:xfrm>
              <a:off x="3661195" y="454522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6" name="Line 7"/>
            <p:cNvSpPr>
              <a:spLocks noChangeShapeType="1"/>
            </p:cNvSpPr>
            <p:nvPr/>
          </p:nvSpPr>
          <p:spPr bwMode="auto">
            <a:xfrm>
              <a:off x="3659607" y="5443388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</p:grpSp>
      <p:grpSp>
        <p:nvGrpSpPr>
          <p:cNvPr id="5" name="Group 30"/>
          <p:cNvGrpSpPr/>
          <p:nvPr/>
        </p:nvGrpSpPr>
        <p:grpSpPr>
          <a:xfrm>
            <a:off x="800100" y="5769184"/>
            <a:ext cx="5543966" cy="469213"/>
            <a:chOff x="800100" y="5769184"/>
            <a:chExt cx="5543966" cy="469213"/>
          </a:xfrm>
        </p:grpSpPr>
        <p:sp>
          <p:nvSpPr>
            <p:cNvPr id="171" name="TextBox 170"/>
            <p:cNvSpPr txBox="1"/>
            <p:nvPr/>
          </p:nvSpPr>
          <p:spPr>
            <a:xfrm>
              <a:off x="800100" y="5776732"/>
              <a:ext cx="27117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chemeClr val="accent1"/>
                  </a:solidFill>
                </a:rPr>
                <a:t>Mammalian Target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457700" y="5769184"/>
              <a:ext cx="18863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chemeClr val="accent1"/>
                  </a:solidFill>
                </a:rPr>
                <a:t>E. coli Target</a:t>
              </a: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41300" y="1282700"/>
            <a:ext cx="6691618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Automated part selection using database of known part behaviors</a:t>
            </a:r>
          </a:p>
          <a:p>
            <a:pPr algn="ctr"/>
            <a:endParaRPr lang="en-US" dirty="0"/>
          </a:p>
        </p:txBody>
      </p:sp>
      <p:pic>
        <p:nvPicPr>
          <p:cNvPr id="32" name="Picture 31" descr="mm_mammalia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320814" y="2193325"/>
            <a:ext cx="3443434" cy="2844021"/>
          </a:xfrm>
          <a:prstGeom prst="rect">
            <a:avLst/>
          </a:prstGeom>
        </p:spPr>
      </p:pic>
      <p:pic>
        <p:nvPicPr>
          <p:cNvPr id="33" name="Picture 32" descr="mm_ecoli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3848100" y="2205012"/>
            <a:ext cx="3289300" cy="2813050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391397" y="3950269"/>
            <a:ext cx="1676403" cy="774700"/>
          </a:xfrm>
          <a:prstGeom prst="roundRect">
            <a:avLst/>
          </a:prstGeom>
          <a:noFill/>
          <a:ln w="571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301218" y="6426200"/>
            <a:ext cx="1825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[Beal et al., 2012]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5462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TASBE Tool-Chain</a:t>
            </a:r>
            <a:endParaRPr lang="en-US" dirty="0"/>
          </a:p>
        </p:txBody>
      </p:sp>
      <p:grpSp>
        <p:nvGrpSpPr>
          <p:cNvPr id="3" name="Group 37"/>
          <p:cNvGrpSpPr/>
          <p:nvPr/>
        </p:nvGrpSpPr>
        <p:grpSpPr>
          <a:xfrm>
            <a:off x="7467597" y="1413714"/>
            <a:ext cx="1513946" cy="4979896"/>
            <a:chOff x="2945216" y="1358152"/>
            <a:chExt cx="1513946" cy="4979896"/>
          </a:xfrm>
        </p:grpSpPr>
        <p:sp>
          <p:nvSpPr>
            <p:cNvPr id="118" name="AutoShape 2"/>
            <p:cNvSpPr>
              <a:spLocks noChangeArrowheads="1"/>
            </p:cNvSpPr>
            <p:nvPr/>
          </p:nvSpPr>
          <p:spPr bwMode="auto">
            <a:xfrm>
              <a:off x="2945216" y="1358152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29" name="AutoShape 3"/>
            <p:cNvSpPr>
              <a:spLocks noChangeArrowheads="1"/>
            </p:cNvSpPr>
            <p:nvPr/>
          </p:nvSpPr>
          <p:spPr bwMode="auto">
            <a:xfrm>
              <a:off x="2945216" y="3129262"/>
              <a:ext cx="1513945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36" name="AutoShape 4"/>
            <p:cNvSpPr>
              <a:spLocks noChangeArrowheads="1"/>
            </p:cNvSpPr>
            <p:nvPr/>
          </p:nvSpPr>
          <p:spPr bwMode="auto">
            <a:xfrm>
              <a:off x="2945217" y="4011822"/>
              <a:ext cx="1508141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0" name="AutoShape 5"/>
            <p:cNvSpPr>
              <a:spLocks noChangeArrowheads="1"/>
            </p:cNvSpPr>
            <p:nvPr/>
          </p:nvSpPr>
          <p:spPr bwMode="auto">
            <a:xfrm>
              <a:off x="2945218" y="4905584"/>
              <a:ext cx="1513943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4" name="AutoShape 6"/>
            <p:cNvSpPr>
              <a:spLocks noChangeArrowheads="1"/>
            </p:cNvSpPr>
            <p:nvPr/>
          </p:nvSpPr>
          <p:spPr bwMode="auto">
            <a:xfrm>
              <a:off x="2945219" y="5804648"/>
              <a:ext cx="1508140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5" name="Line 7"/>
            <p:cNvSpPr>
              <a:spLocks noChangeShapeType="1"/>
            </p:cNvSpPr>
            <p:nvPr/>
          </p:nvSpPr>
          <p:spPr bwMode="auto">
            <a:xfrm>
              <a:off x="3670174" y="189155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51" name="AutoShape 21"/>
            <p:cNvSpPr>
              <a:spLocks noChangeArrowheads="1"/>
            </p:cNvSpPr>
            <p:nvPr/>
          </p:nvSpPr>
          <p:spPr bwMode="auto">
            <a:xfrm>
              <a:off x="2945216" y="2237986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pic>
          <p:nvPicPr>
            <p:cNvPr id="152" name="Picture 1029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81759" y="5818936"/>
              <a:ext cx="1066800" cy="49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" name="Picture 70" descr="compile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68562" y="3149899"/>
              <a:ext cx="609600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4" name="Picture 4"/>
            <p:cNvPicPr>
              <a:picLocks noChangeAspect="1" noChangeArrowheads="1"/>
            </p:cNvPicPr>
            <p:nvPr/>
          </p:nvPicPr>
          <p:blipFill>
            <a:blip r:embed="rId4"/>
            <a:srcRect l="23079" t="80577" r="25359" b="2951"/>
            <a:stretch>
              <a:fillRect/>
            </a:stretch>
          </p:blipFill>
          <p:spPr bwMode="auto">
            <a:xfrm>
              <a:off x="3157959" y="4067384"/>
              <a:ext cx="12192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5" name="Picture 16" descr="automation screensho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42875" y="4981784"/>
              <a:ext cx="762000" cy="4000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6" name="Text Box 1056"/>
            <p:cNvSpPr txBox="1">
              <a:spLocks noChangeArrowheads="1"/>
            </p:cNvSpPr>
            <p:nvPr/>
          </p:nvSpPr>
          <p:spPr bwMode="auto">
            <a:xfrm>
              <a:off x="3163762" y="2293548"/>
              <a:ext cx="1219200" cy="400110"/>
            </a:xfrm>
            <a:prstGeom prst="rect">
              <a:avLst/>
            </a:prstGeom>
            <a:solidFill>
              <a:srgbClr val="E4DEBA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detect explosives: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 emit signal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signal &gt; threshold: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glow red</a:t>
              </a:r>
            </a:p>
          </p:txBody>
        </p:sp>
        <p:sp>
          <p:nvSpPr>
            <p:cNvPr id="157" name="AutoShape 1030"/>
            <p:cNvSpPr>
              <a:spLocks noChangeArrowheads="1"/>
            </p:cNvSpPr>
            <p:nvPr/>
          </p:nvSpPr>
          <p:spPr bwMode="auto">
            <a:xfrm>
              <a:off x="3316162" y="1413714"/>
              <a:ext cx="533400" cy="457200"/>
            </a:xfrm>
            <a:prstGeom prst="cloudCallout">
              <a:avLst>
                <a:gd name="adj1" fmla="val 101787"/>
                <a:gd name="adj2" fmla="val -26389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 b="0"/>
            </a:p>
          </p:txBody>
        </p:sp>
        <p:pic>
          <p:nvPicPr>
            <p:cNvPr id="158" name="Picture 1031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92362" y="1458164"/>
              <a:ext cx="3952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9" name="Picture 1043" descr="scientist"/>
            <p:cNvPicPr>
              <a:picLocks noChangeAspect="1" noChangeArrowheads="1"/>
            </p:cNvPicPr>
            <p:nvPr/>
          </p:nvPicPr>
          <p:blipFill>
            <a:blip r:embed="rId6"/>
            <a:srcRect r="38776" b="26315"/>
            <a:stretch>
              <a:fillRect/>
            </a:stretch>
          </p:blipFill>
          <p:spPr bwMode="auto">
            <a:xfrm>
              <a:off x="4132137" y="1413714"/>
              <a:ext cx="3270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0" name="Line 7"/>
            <p:cNvSpPr>
              <a:spLocks noChangeShapeType="1"/>
            </p:cNvSpPr>
            <p:nvPr/>
          </p:nvSpPr>
          <p:spPr bwMode="auto">
            <a:xfrm>
              <a:off x="3671762" y="2771386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2" name="Line 7"/>
            <p:cNvSpPr>
              <a:spLocks noChangeShapeType="1"/>
            </p:cNvSpPr>
            <p:nvPr/>
          </p:nvSpPr>
          <p:spPr bwMode="auto">
            <a:xfrm>
              <a:off x="3668586" y="366266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5" name="Line 7"/>
            <p:cNvSpPr>
              <a:spLocks noChangeShapeType="1"/>
            </p:cNvSpPr>
            <p:nvPr/>
          </p:nvSpPr>
          <p:spPr bwMode="auto">
            <a:xfrm>
              <a:off x="3661195" y="454522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6" name="Line 7"/>
            <p:cNvSpPr>
              <a:spLocks noChangeShapeType="1"/>
            </p:cNvSpPr>
            <p:nvPr/>
          </p:nvSpPr>
          <p:spPr bwMode="auto">
            <a:xfrm>
              <a:off x="3659607" y="5443388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</p:grpSp>
      <p:grpSp>
        <p:nvGrpSpPr>
          <p:cNvPr id="5" name="Group 30"/>
          <p:cNvGrpSpPr/>
          <p:nvPr/>
        </p:nvGrpSpPr>
        <p:grpSpPr>
          <a:xfrm>
            <a:off x="800100" y="5769184"/>
            <a:ext cx="5543966" cy="469213"/>
            <a:chOff x="800100" y="5769184"/>
            <a:chExt cx="5543966" cy="469213"/>
          </a:xfrm>
        </p:grpSpPr>
        <p:sp>
          <p:nvSpPr>
            <p:cNvPr id="171" name="TextBox 170"/>
            <p:cNvSpPr txBox="1"/>
            <p:nvPr/>
          </p:nvSpPr>
          <p:spPr>
            <a:xfrm>
              <a:off x="800100" y="5776732"/>
              <a:ext cx="27117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chemeClr val="accent1"/>
                  </a:solidFill>
                </a:rPr>
                <a:t>Mammalian Target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457700" y="5769184"/>
              <a:ext cx="18863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chemeClr val="accent1"/>
                  </a:solidFill>
                </a:rPr>
                <a:t>E. coli Target</a:t>
              </a:r>
            </a:p>
          </p:txBody>
        </p:sp>
      </p:grpSp>
      <p:grpSp>
        <p:nvGrpSpPr>
          <p:cNvPr id="6" name="Group 45"/>
          <p:cNvGrpSpPr/>
          <p:nvPr/>
        </p:nvGrpSpPr>
        <p:grpSpPr>
          <a:xfrm>
            <a:off x="0" y="2649966"/>
            <a:ext cx="9067800" cy="2970352"/>
            <a:chOff x="0" y="2649966"/>
            <a:chExt cx="9067800" cy="2970352"/>
          </a:xfrm>
        </p:grpSpPr>
        <p:sp>
          <p:nvSpPr>
            <p:cNvPr id="47" name="Rounded Rectangle 46"/>
            <p:cNvSpPr/>
            <p:nvPr/>
          </p:nvSpPr>
          <p:spPr>
            <a:xfrm>
              <a:off x="7391397" y="4845618"/>
              <a:ext cx="1676403" cy="774700"/>
            </a:xfrm>
            <a:prstGeom prst="roundRect">
              <a:avLst/>
            </a:prstGeom>
            <a:noFill/>
            <a:ln w="5715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 descr="ecoli-asm-tree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78512" y="2713466"/>
              <a:ext cx="3454400" cy="2088930"/>
            </a:xfrm>
            <a:prstGeom prst="rect">
              <a:avLst/>
            </a:prstGeom>
          </p:spPr>
        </p:pic>
        <p:pic>
          <p:nvPicPr>
            <p:cNvPr id="49" name="Picture 48" descr="Mammalian_Assembly_Tree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2649966"/>
              <a:ext cx="3777387" cy="2328284"/>
            </a:xfrm>
            <a:prstGeom prst="rect">
              <a:avLst/>
            </a:prstGeom>
          </p:spPr>
        </p:pic>
      </p:grpSp>
      <p:sp>
        <p:nvSpPr>
          <p:cNvPr id="60" name="TextBox 59"/>
          <p:cNvSpPr txBox="1"/>
          <p:nvPr/>
        </p:nvSpPr>
        <p:spPr>
          <a:xfrm>
            <a:off x="241300" y="1282700"/>
            <a:ext cx="6691618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Automated assembly step selection for two different platform-specific assembly protocols 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7301218" y="6426200"/>
            <a:ext cx="1825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[Beal et al., 2012]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5715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TASBE Tool-Chain</a:t>
            </a:r>
            <a:endParaRPr lang="en-US" dirty="0"/>
          </a:p>
        </p:txBody>
      </p:sp>
      <p:grpSp>
        <p:nvGrpSpPr>
          <p:cNvPr id="3" name="Group 37"/>
          <p:cNvGrpSpPr/>
          <p:nvPr/>
        </p:nvGrpSpPr>
        <p:grpSpPr>
          <a:xfrm>
            <a:off x="7467597" y="1413714"/>
            <a:ext cx="1513946" cy="4979896"/>
            <a:chOff x="2945216" y="1358152"/>
            <a:chExt cx="1513946" cy="4979896"/>
          </a:xfrm>
        </p:grpSpPr>
        <p:sp>
          <p:nvSpPr>
            <p:cNvPr id="118" name="AutoShape 2"/>
            <p:cNvSpPr>
              <a:spLocks noChangeArrowheads="1"/>
            </p:cNvSpPr>
            <p:nvPr/>
          </p:nvSpPr>
          <p:spPr bwMode="auto">
            <a:xfrm>
              <a:off x="2945216" y="1358152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29" name="AutoShape 3"/>
            <p:cNvSpPr>
              <a:spLocks noChangeArrowheads="1"/>
            </p:cNvSpPr>
            <p:nvPr/>
          </p:nvSpPr>
          <p:spPr bwMode="auto">
            <a:xfrm>
              <a:off x="2945216" y="3129262"/>
              <a:ext cx="1513945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36" name="AutoShape 4"/>
            <p:cNvSpPr>
              <a:spLocks noChangeArrowheads="1"/>
            </p:cNvSpPr>
            <p:nvPr/>
          </p:nvSpPr>
          <p:spPr bwMode="auto">
            <a:xfrm>
              <a:off x="2945217" y="4011822"/>
              <a:ext cx="1508141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0" name="AutoShape 5"/>
            <p:cNvSpPr>
              <a:spLocks noChangeArrowheads="1"/>
            </p:cNvSpPr>
            <p:nvPr/>
          </p:nvSpPr>
          <p:spPr bwMode="auto">
            <a:xfrm>
              <a:off x="2945218" y="4905584"/>
              <a:ext cx="1513943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4" name="AutoShape 6"/>
            <p:cNvSpPr>
              <a:spLocks noChangeArrowheads="1"/>
            </p:cNvSpPr>
            <p:nvPr/>
          </p:nvSpPr>
          <p:spPr bwMode="auto">
            <a:xfrm>
              <a:off x="2945219" y="5804648"/>
              <a:ext cx="1508140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5" name="Line 7"/>
            <p:cNvSpPr>
              <a:spLocks noChangeShapeType="1"/>
            </p:cNvSpPr>
            <p:nvPr/>
          </p:nvSpPr>
          <p:spPr bwMode="auto">
            <a:xfrm>
              <a:off x="3670174" y="189155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51" name="AutoShape 21"/>
            <p:cNvSpPr>
              <a:spLocks noChangeArrowheads="1"/>
            </p:cNvSpPr>
            <p:nvPr/>
          </p:nvSpPr>
          <p:spPr bwMode="auto">
            <a:xfrm>
              <a:off x="2945216" y="2237986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pic>
          <p:nvPicPr>
            <p:cNvPr id="152" name="Picture 1029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81759" y="5818936"/>
              <a:ext cx="1066800" cy="49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" name="Picture 70" descr="compile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68562" y="3149899"/>
              <a:ext cx="609600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4" name="Picture 4"/>
            <p:cNvPicPr>
              <a:picLocks noChangeAspect="1" noChangeArrowheads="1"/>
            </p:cNvPicPr>
            <p:nvPr/>
          </p:nvPicPr>
          <p:blipFill>
            <a:blip r:embed="rId4"/>
            <a:srcRect l="23079" t="80577" r="25359" b="2951"/>
            <a:stretch>
              <a:fillRect/>
            </a:stretch>
          </p:blipFill>
          <p:spPr bwMode="auto">
            <a:xfrm>
              <a:off x="3157959" y="4067384"/>
              <a:ext cx="12192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5" name="Picture 16" descr="automation screensho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42875" y="4981784"/>
              <a:ext cx="762000" cy="4000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6" name="Text Box 1056"/>
            <p:cNvSpPr txBox="1">
              <a:spLocks noChangeArrowheads="1"/>
            </p:cNvSpPr>
            <p:nvPr/>
          </p:nvSpPr>
          <p:spPr bwMode="auto">
            <a:xfrm>
              <a:off x="3163762" y="2293548"/>
              <a:ext cx="1219200" cy="400110"/>
            </a:xfrm>
            <a:prstGeom prst="rect">
              <a:avLst/>
            </a:prstGeom>
            <a:solidFill>
              <a:srgbClr val="E4DEBA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detect explosives: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 emit signal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signal &gt; threshold: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glow red</a:t>
              </a:r>
            </a:p>
          </p:txBody>
        </p:sp>
        <p:sp>
          <p:nvSpPr>
            <p:cNvPr id="157" name="AutoShape 1030"/>
            <p:cNvSpPr>
              <a:spLocks noChangeArrowheads="1"/>
            </p:cNvSpPr>
            <p:nvPr/>
          </p:nvSpPr>
          <p:spPr bwMode="auto">
            <a:xfrm>
              <a:off x="3316162" y="1413714"/>
              <a:ext cx="533400" cy="457200"/>
            </a:xfrm>
            <a:prstGeom prst="cloudCallout">
              <a:avLst>
                <a:gd name="adj1" fmla="val 101787"/>
                <a:gd name="adj2" fmla="val -26389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 b="0"/>
            </a:p>
          </p:txBody>
        </p:sp>
        <p:pic>
          <p:nvPicPr>
            <p:cNvPr id="158" name="Picture 1031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92362" y="1458164"/>
              <a:ext cx="3952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9" name="Picture 1043" descr="scientist"/>
            <p:cNvPicPr>
              <a:picLocks noChangeAspect="1" noChangeArrowheads="1"/>
            </p:cNvPicPr>
            <p:nvPr/>
          </p:nvPicPr>
          <p:blipFill>
            <a:blip r:embed="rId6"/>
            <a:srcRect r="38776" b="26315"/>
            <a:stretch>
              <a:fillRect/>
            </a:stretch>
          </p:blipFill>
          <p:spPr bwMode="auto">
            <a:xfrm>
              <a:off x="4132137" y="1413714"/>
              <a:ext cx="3270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0" name="Line 7"/>
            <p:cNvSpPr>
              <a:spLocks noChangeShapeType="1"/>
            </p:cNvSpPr>
            <p:nvPr/>
          </p:nvSpPr>
          <p:spPr bwMode="auto">
            <a:xfrm>
              <a:off x="3671762" y="2771386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2" name="Line 7"/>
            <p:cNvSpPr>
              <a:spLocks noChangeShapeType="1"/>
            </p:cNvSpPr>
            <p:nvPr/>
          </p:nvSpPr>
          <p:spPr bwMode="auto">
            <a:xfrm>
              <a:off x="3668586" y="366266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5" name="Line 7"/>
            <p:cNvSpPr>
              <a:spLocks noChangeShapeType="1"/>
            </p:cNvSpPr>
            <p:nvPr/>
          </p:nvSpPr>
          <p:spPr bwMode="auto">
            <a:xfrm>
              <a:off x="3661195" y="454522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6" name="Line 7"/>
            <p:cNvSpPr>
              <a:spLocks noChangeShapeType="1"/>
            </p:cNvSpPr>
            <p:nvPr/>
          </p:nvSpPr>
          <p:spPr bwMode="auto">
            <a:xfrm>
              <a:off x="3659607" y="5443388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</p:grpSp>
      <p:grpSp>
        <p:nvGrpSpPr>
          <p:cNvPr id="5" name="Group 30"/>
          <p:cNvGrpSpPr/>
          <p:nvPr/>
        </p:nvGrpSpPr>
        <p:grpSpPr>
          <a:xfrm>
            <a:off x="800100" y="5769184"/>
            <a:ext cx="5543966" cy="469213"/>
            <a:chOff x="800100" y="5769184"/>
            <a:chExt cx="5543966" cy="469213"/>
          </a:xfrm>
        </p:grpSpPr>
        <p:sp>
          <p:nvSpPr>
            <p:cNvPr id="171" name="TextBox 170"/>
            <p:cNvSpPr txBox="1"/>
            <p:nvPr/>
          </p:nvSpPr>
          <p:spPr>
            <a:xfrm>
              <a:off x="800100" y="5776732"/>
              <a:ext cx="27117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chemeClr val="accent1"/>
                  </a:solidFill>
                </a:rPr>
                <a:t>Mammalian Target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457700" y="5769184"/>
              <a:ext cx="18863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chemeClr val="accent1"/>
                  </a:solidFill>
                </a:rPr>
                <a:t>E. coli Target</a:t>
              </a:r>
            </a:p>
          </p:txBody>
        </p:sp>
      </p:grpSp>
      <p:grpSp>
        <p:nvGrpSpPr>
          <p:cNvPr id="6" name="Group 58"/>
          <p:cNvGrpSpPr/>
          <p:nvPr/>
        </p:nvGrpSpPr>
        <p:grpSpPr>
          <a:xfrm>
            <a:off x="1002880" y="1937452"/>
            <a:ext cx="8064920" cy="4546466"/>
            <a:chOff x="1002880" y="1937452"/>
            <a:chExt cx="8064920" cy="4546466"/>
          </a:xfrm>
        </p:grpSpPr>
        <p:sp>
          <p:nvSpPr>
            <p:cNvPr id="50" name="Rounded Rectangle 49"/>
            <p:cNvSpPr/>
            <p:nvPr/>
          </p:nvSpPr>
          <p:spPr>
            <a:xfrm>
              <a:off x="7391397" y="5709218"/>
              <a:ext cx="1676403" cy="774700"/>
            </a:xfrm>
            <a:prstGeom prst="roundRect">
              <a:avLst/>
            </a:prstGeom>
            <a:noFill/>
            <a:ln w="5715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Picture 50" descr="uninducedl_red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08358" y="2252537"/>
              <a:ext cx="2235708" cy="1670357"/>
            </a:xfrm>
            <a:prstGeom prst="rect">
              <a:avLst/>
            </a:prstGeom>
          </p:spPr>
        </p:pic>
        <p:pic>
          <p:nvPicPr>
            <p:cNvPr id="52" name="Picture 51" descr="induced1_green_7p5mM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01680" y="4210628"/>
              <a:ext cx="2242386" cy="1675346"/>
            </a:xfrm>
            <a:prstGeom prst="rect">
              <a:avLst/>
            </a:prstGeom>
          </p:spPr>
        </p:pic>
        <p:pic>
          <p:nvPicPr>
            <p:cNvPr id="53" name="Picture 52" descr="uninducedl_red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09558" y="2247989"/>
              <a:ext cx="2235708" cy="1665505"/>
            </a:xfrm>
            <a:prstGeom prst="rect">
              <a:avLst/>
            </a:prstGeom>
          </p:spPr>
        </p:pic>
        <p:pic>
          <p:nvPicPr>
            <p:cNvPr id="54" name="Picture 53" descr="induced1_green_7p5mM.jpg"/>
            <p:cNvPicPr>
              <a:picLocks noChangeAspect="1"/>
            </p:cNvPicPr>
            <p:nvPr/>
          </p:nvPicPr>
          <p:blipFill>
            <a:blip r:embed="rId10">
              <a:lum bright="10000"/>
            </a:blip>
            <a:stretch>
              <a:fillRect/>
            </a:stretch>
          </p:blipFill>
          <p:spPr>
            <a:xfrm>
              <a:off x="1002880" y="4206087"/>
              <a:ext cx="2242386" cy="1670480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1549400" y="1937452"/>
              <a:ext cx="12404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/>
                <a:t>Uninduced</a:t>
              </a:r>
              <a:endParaRPr lang="en-US" i="1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660900" y="1937452"/>
              <a:ext cx="12404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/>
                <a:t>Uninduced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651000" y="3900771"/>
              <a:ext cx="978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Induced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762500" y="3900771"/>
              <a:ext cx="978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/>
                <a:t>Induced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241300" y="1282700"/>
            <a:ext cx="6691618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Resulting cells demonstrating expected behavior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7301218" y="6426200"/>
            <a:ext cx="1825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[Beal et al., 2012]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9393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4817957" y="5749731"/>
            <a:ext cx="3843443" cy="272170"/>
            <a:chOff x="1342488" y="2692400"/>
            <a:chExt cx="5120244" cy="362585"/>
          </a:xfrm>
        </p:grpSpPr>
        <p:pic>
          <p:nvPicPr>
            <p:cNvPr id="22" name="Picture 21" descr="DNA2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2488" y="2692400"/>
              <a:ext cx="1324511" cy="362585"/>
            </a:xfrm>
            <a:prstGeom prst="rect">
              <a:avLst/>
            </a:prstGeom>
          </p:spPr>
        </p:pic>
        <p:pic>
          <p:nvPicPr>
            <p:cNvPr id="23" name="Picture 22" descr="DNA2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2591829" y="2692400"/>
              <a:ext cx="1324511" cy="362585"/>
            </a:xfrm>
            <a:prstGeom prst="rect">
              <a:avLst/>
            </a:prstGeom>
          </p:spPr>
        </p:pic>
        <p:pic>
          <p:nvPicPr>
            <p:cNvPr id="24" name="Picture 23" descr="DNA2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88880" y="2692400"/>
              <a:ext cx="1324511" cy="362585"/>
            </a:xfrm>
            <a:prstGeom prst="rect">
              <a:avLst/>
            </a:prstGeom>
          </p:spPr>
        </p:pic>
        <p:pic>
          <p:nvPicPr>
            <p:cNvPr id="25" name="Picture 24" descr="DNA2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5138221" y="2692400"/>
              <a:ext cx="1324511" cy="362585"/>
            </a:xfrm>
            <a:prstGeom prst="rect">
              <a:avLst/>
            </a:prstGeom>
          </p:spPr>
        </p:pic>
      </p:grpSp>
      <p:sp>
        <p:nvSpPr>
          <p:cNvPr id="94" name="Freeform 93"/>
          <p:cNvSpPr/>
          <p:nvPr/>
        </p:nvSpPr>
        <p:spPr>
          <a:xfrm>
            <a:off x="5155419" y="5024951"/>
            <a:ext cx="1528233" cy="1035050"/>
          </a:xfrm>
          <a:custGeom>
            <a:avLst/>
            <a:gdLst>
              <a:gd name="connsiteX0" fmla="*/ 1346200 w 1528233"/>
              <a:gd name="connsiteY0" fmla="*/ 446617 h 1035050"/>
              <a:gd name="connsiteX1" fmla="*/ 508000 w 1528233"/>
              <a:gd name="connsiteY1" fmla="*/ 78317 h 1035050"/>
              <a:gd name="connsiteX2" fmla="*/ 38100 w 1528233"/>
              <a:gd name="connsiteY2" fmla="*/ 916517 h 1035050"/>
              <a:gd name="connsiteX3" fmla="*/ 736600 w 1528233"/>
              <a:gd name="connsiteY3" fmla="*/ 789517 h 1035050"/>
              <a:gd name="connsiteX4" fmla="*/ 774700 w 1528233"/>
              <a:gd name="connsiteY4" fmla="*/ 522817 h 1035050"/>
              <a:gd name="connsiteX5" fmla="*/ 1435100 w 1528233"/>
              <a:gd name="connsiteY5" fmla="*/ 751417 h 1035050"/>
              <a:gd name="connsiteX6" fmla="*/ 1346200 w 1528233"/>
              <a:gd name="connsiteY6" fmla="*/ 446617 h 1035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8233" h="1035050">
                <a:moveTo>
                  <a:pt x="1346200" y="446617"/>
                </a:moveTo>
                <a:cubicBezTo>
                  <a:pt x="1191683" y="334434"/>
                  <a:pt x="726017" y="0"/>
                  <a:pt x="508000" y="78317"/>
                </a:cubicBezTo>
                <a:cubicBezTo>
                  <a:pt x="289983" y="156634"/>
                  <a:pt x="0" y="797984"/>
                  <a:pt x="38100" y="916517"/>
                </a:cubicBezTo>
                <a:cubicBezTo>
                  <a:pt x="76200" y="1035050"/>
                  <a:pt x="613833" y="855134"/>
                  <a:pt x="736600" y="789517"/>
                </a:cubicBezTo>
                <a:cubicBezTo>
                  <a:pt x="859367" y="723900"/>
                  <a:pt x="658283" y="529167"/>
                  <a:pt x="774700" y="522817"/>
                </a:cubicBezTo>
                <a:cubicBezTo>
                  <a:pt x="891117" y="516467"/>
                  <a:pt x="1341967" y="768350"/>
                  <a:pt x="1435100" y="751417"/>
                </a:cubicBezTo>
                <a:cubicBezTo>
                  <a:pt x="1528233" y="734484"/>
                  <a:pt x="1500717" y="558800"/>
                  <a:pt x="1346200" y="446617"/>
                </a:cubicBezTo>
                <a:close/>
              </a:path>
            </a:pathLst>
          </a:cu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Challenge: Synthetic Device Libraries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1709" y="1054101"/>
            <a:ext cx="5869264" cy="1265534"/>
          </a:xfrm>
        </p:spPr>
        <p:txBody>
          <a:bodyPr/>
          <a:lstStyle/>
          <a:p>
            <a:pPr>
              <a:buNone/>
            </a:pPr>
            <a:r>
              <a:rPr lang="en-US" i="1">
                <a:solidFill>
                  <a:srgbClr val="1F497D"/>
                </a:solidFill>
              </a:rPr>
              <a:t>Can use a device only once/circuit </a:t>
            </a:r>
          </a:p>
          <a:p>
            <a:pPr>
              <a:buNone/>
            </a:pPr>
            <a:r>
              <a:rPr lang="en-US" i="1">
                <a:solidFill>
                  <a:srgbClr val="1F497D"/>
                </a:solidFill>
                <a:sym typeface="Wingdings"/>
              </a:rPr>
              <a:t>			 </a:t>
            </a:r>
            <a:r>
              <a:rPr lang="en-US" i="1">
                <a:solidFill>
                  <a:srgbClr val="1F497D"/>
                </a:solidFill>
              </a:rPr>
              <a:t>need lots of devices!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61991" y="3784600"/>
            <a:ext cx="3843443" cy="272170"/>
            <a:chOff x="1342488" y="2692400"/>
            <a:chExt cx="5120244" cy="362585"/>
          </a:xfrm>
        </p:grpSpPr>
        <p:pic>
          <p:nvPicPr>
            <p:cNvPr id="6" name="Picture 5" descr="DNA2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2488" y="2692400"/>
              <a:ext cx="1324511" cy="362585"/>
            </a:xfrm>
            <a:prstGeom prst="rect">
              <a:avLst/>
            </a:prstGeom>
          </p:spPr>
        </p:pic>
        <p:pic>
          <p:nvPicPr>
            <p:cNvPr id="7" name="Picture 6" descr="DNA2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2591829" y="2692400"/>
              <a:ext cx="1324511" cy="362585"/>
            </a:xfrm>
            <a:prstGeom prst="rect">
              <a:avLst/>
            </a:prstGeom>
          </p:spPr>
        </p:pic>
        <p:pic>
          <p:nvPicPr>
            <p:cNvPr id="8" name="Picture 7" descr="DNA2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88880" y="2692400"/>
              <a:ext cx="1324511" cy="362585"/>
            </a:xfrm>
            <a:prstGeom prst="rect">
              <a:avLst/>
            </a:prstGeom>
          </p:spPr>
        </p:pic>
        <p:pic>
          <p:nvPicPr>
            <p:cNvPr id="9" name="Picture 8" descr="DNA2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5138221" y="2692400"/>
              <a:ext cx="1324511" cy="362585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4843357" y="3784600"/>
            <a:ext cx="3843443" cy="272170"/>
            <a:chOff x="1342488" y="2692400"/>
            <a:chExt cx="5120244" cy="362585"/>
          </a:xfrm>
        </p:grpSpPr>
        <p:pic>
          <p:nvPicPr>
            <p:cNvPr id="12" name="Picture 11" descr="DNA2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2488" y="2692400"/>
              <a:ext cx="1324511" cy="362585"/>
            </a:xfrm>
            <a:prstGeom prst="rect">
              <a:avLst/>
            </a:prstGeom>
          </p:spPr>
        </p:pic>
        <p:pic>
          <p:nvPicPr>
            <p:cNvPr id="13" name="Picture 12" descr="DNA2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2591829" y="2692400"/>
              <a:ext cx="1324511" cy="362585"/>
            </a:xfrm>
            <a:prstGeom prst="rect">
              <a:avLst/>
            </a:prstGeom>
          </p:spPr>
        </p:pic>
        <p:pic>
          <p:nvPicPr>
            <p:cNvPr id="14" name="Picture 13" descr="DNA2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88880" y="2692400"/>
              <a:ext cx="1324511" cy="362585"/>
            </a:xfrm>
            <a:prstGeom prst="rect">
              <a:avLst/>
            </a:prstGeom>
          </p:spPr>
        </p:pic>
        <p:pic>
          <p:nvPicPr>
            <p:cNvPr id="15" name="Picture 14" descr="DNA2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5138221" y="2692400"/>
              <a:ext cx="1324511" cy="362585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351684" y="5733416"/>
            <a:ext cx="3843443" cy="272170"/>
            <a:chOff x="1342488" y="2692400"/>
            <a:chExt cx="5120244" cy="362585"/>
          </a:xfrm>
        </p:grpSpPr>
        <p:pic>
          <p:nvPicPr>
            <p:cNvPr id="17" name="Picture 16" descr="DNA2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2488" y="2692400"/>
              <a:ext cx="1324511" cy="362585"/>
            </a:xfrm>
            <a:prstGeom prst="rect">
              <a:avLst/>
            </a:prstGeom>
          </p:spPr>
        </p:pic>
        <p:pic>
          <p:nvPicPr>
            <p:cNvPr id="18" name="Picture 17" descr="DNA2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2591829" y="2692400"/>
              <a:ext cx="1324511" cy="362585"/>
            </a:xfrm>
            <a:prstGeom prst="rect">
              <a:avLst/>
            </a:prstGeom>
          </p:spPr>
        </p:pic>
        <p:pic>
          <p:nvPicPr>
            <p:cNvPr id="19" name="Picture 18" descr="DNA2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88880" y="2692400"/>
              <a:ext cx="1324511" cy="362585"/>
            </a:xfrm>
            <a:prstGeom prst="rect">
              <a:avLst/>
            </a:prstGeom>
          </p:spPr>
        </p:pic>
        <p:pic>
          <p:nvPicPr>
            <p:cNvPr id="20" name="Picture 19" descr="DNA2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5138221" y="2692400"/>
              <a:ext cx="1324511" cy="362585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5806558" y="2743200"/>
            <a:ext cx="1346994" cy="1003300"/>
            <a:chOff x="5806558" y="2514600"/>
            <a:chExt cx="1346994" cy="1003300"/>
          </a:xfrm>
        </p:grpSpPr>
        <p:sp>
          <p:nvSpPr>
            <p:cNvPr id="53" name="Oval 52"/>
            <p:cNvSpPr/>
            <p:nvPr/>
          </p:nvSpPr>
          <p:spPr>
            <a:xfrm>
              <a:off x="6402664" y="2514600"/>
              <a:ext cx="253999" cy="253999"/>
            </a:xfrm>
            <a:prstGeom prst="ellipse">
              <a:avLst/>
            </a:prstGeom>
            <a:noFill/>
            <a:ln w="38100" cap="flat" cmpd="sng" algn="ctr">
              <a:solidFill>
                <a:srgbClr val="604A7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6366152" y="2743199"/>
              <a:ext cx="317500" cy="2032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5806558" y="3352006"/>
              <a:ext cx="670442" cy="794"/>
            </a:xfrm>
            <a:prstGeom prst="line">
              <a:avLst/>
            </a:prstGeom>
            <a:ln w="38100" cap="flat" cmpd="sng" algn="ctr">
              <a:solidFill>
                <a:srgbClr val="604A7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5743058" y="3440906"/>
              <a:ext cx="152400" cy="1588"/>
            </a:xfrm>
            <a:prstGeom prst="line">
              <a:avLst/>
            </a:prstGeom>
            <a:ln w="38100" cap="flat" cmpd="sng" algn="ctr">
              <a:solidFill>
                <a:srgbClr val="604A7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5844658" y="3440906"/>
              <a:ext cx="152400" cy="1588"/>
            </a:xfrm>
            <a:prstGeom prst="line">
              <a:avLst/>
            </a:prstGeom>
            <a:ln w="38100" cap="flat" cmpd="sng" algn="ctr">
              <a:solidFill>
                <a:srgbClr val="604A7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5946258" y="3440906"/>
              <a:ext cx="152400" cy="1588"/>
            </a:xfrm>
            <a:prstGeom prst="line">
              <a:avLst/>
            </a:prstGeom>
            <a:ln w="38100" cap="flat" cmpd="sng" algn="ctr">
              <a:solidFill>
                <a:srgbClr val="604A7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6035158" y="3440906"/>
              <a:ext cx="152400" cy="1588"/>
            </a:xfrm>
            <a:prstGeom prst="line">
              <a:avLst/>
            </a:prstGeom>
            <a:ln w="38100" cap="flat" cmpd="sng" algn="ctr">
              <a:solidFill>
                <a:srgbClr val="604A7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 flipH="1" flipV="1">
              <a:off x="6136758" y="3440906"/>
              <a:ext cx="152400" cy="1588"/>
            </a:xfrm>
            <a:prstGeom prst="line">
              <a:avLst/>
            </a:prstGeom>
            <a:ln w="38100" cap="flat" cmpd="sng" algn="ctr">
              <a:solidFill>
                <a:srgbClr val="604A7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 flipH="1" flipV="1">
              <a:off x="6225658" y="3440906"/>
              <a:ext cx="152400" cy="1588"/>
            </a:xfrm>
            <a:prstGeom prst="line">
              <a:avLst/>
            </a:prstGeom>
            <a:ln w="38100" cap="flat" cmpd="sng" algn="ctr">
              <a:solidFill>
                <a:srgbClr val="604A7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 flipH="1" flipV="1">
              <a:off x="6327258" y="3440906"/>
              <a:ext cx="152400" cy="1588"/>
            </a:xfrm>
            <a:prstGeom prst="line">
              <a:avLst/>
            </a:prstGeom>
            <a:ln w="38100" cap="flat" cmpd="sng" algn="ctr">
              <a:solidFill>
                <a:srgbClr val="604A7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5400000" flipH="1" flipV="1">
              <a:off x="6517758" y="3440906"/>
              <a:ext cx="152400" cy="1588"/>
            </a:xfrm>
            <a:prstGeom prst="line">
              <a:avLst/>
            </a:prstGeom>
            <a:ln w="38100" cap="flat" cmpd="sng" algn="ctr">
              <a:solidFill>
                <a:srgbClr val="604A7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5400000" flipH="1" flipV="1">
              <a:off x="6619358" y="3440906"/>
              <a:ext cx="152400" cy="1588"/>
            </a:xfrm>
            <a:prstGeom prst="line">
              <a:avLst/>
            </a:prstGeom>
            <a:ln w="38100" cap="flat" cmpd="sng" algn="ctr">
              <a:solidFill>
                <a:srgbClr val="604A7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 flipH="1" flipV="1">
              <a:off x="6708258" y="3440906"/>
              <a:ext cx="152400" cy="1588"/>
            </a:xfrm>
            <a:prstGeom prst="line">
              <a:avLst/>
            </a:prstGeom>
            <a:ln w="38100" cap="flat" cmpd="sng" algn="ctr">
              <a:solidFill>
                <a:srgbClr val="604A7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 flipH="1" flipV="1">
              <a:off x="6809858" y="3440906"/>
              <a:ext cx="152400" cy="1588"/>
            </a:xfrm>
            <a:prstGeom prst="line">
              <a:avLst/>
            </a:prstGeom>
            <a:ln w="38100" cap="flat" cmpd="sng" algn="ctr">
              <a:solidFill>
                <a:srgbClr val="604A7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 flipH="1" flipV="1">
              <a:off x="6911458" y="3440906"/>
              <a:ext cx="152400" cy="1588"/>
            </a:xfrm>
            <a:prstGeom prst="line">
              <a:avLst/>
            </a:prstGeom>
            <a:ln w="38100" cap="flat" cmpd="sng" algn="ctr">
              <a:solidFill>
                <a:srgbClr val="604A7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 flipH="1" flipV="1">
              <a:off x="7000358" y="3440906"/>
              <a:ext cx="152400" cy="1588"/>
            </a:xfrm>
            <a:prstGeom prst="line">
              <a:avLst/>
            </a:prstGeom>
            <a:ln w="38100" cap="flat" cmpd="sng" algn="ctr">
              <a:solidFill>
                <a:srgbClr val="604A7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 flipH="1" flipV="1">
              <a:off x="7076558" y="3440906"/>
              <a:ext cx="152400" cy="1588"/>
            </a:xfrm>
            <a:prstGeom prst="line">
              <a:avLst/>
            </a:prstGeom>
            <a:ln w="38100" cap="flat" cmpd="sng" algn="ctr">
              <a:solidFill>
                <a:srgbClr val="604A7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6567764" y="3350418"/>
              <a:ext cx="585788" cy="1588"/>
            </a:xfrm>
            <a:prstGeom prst="line">
              <a:avLst/>
            </a:prstGeom>
            <a:ln w="38100" cap="flat" cmpd="sng" algn="ctr">
              <a:solidFill>
                <a:srgbClr val="604A7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6157793" y="3040459"/>
              <a:ext cx="619920" cy="1"/>
            </a:xfrm>
            <a:prstGeom prst="line">
              <a:avLst/>
            </a:prstGeom>
            <a:ln w="38100" cap="flat" cmpd="sng" algn="ctr">
              <a:solidFill>
                <a:srgbClr val="604A7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16200000" flipH="1">
              <a:off x="6272093" y="3040459"/>
              <a:ext cx="619920" cy="1"/>
            </a:xfrm>
            <a:prstGeom prst="line">
              <a:avLst/>
            </a:prstGeom>
            <a:ln w="38100" cap="flat" cmpd="sng" algn="ctr">
              <a:solidFill>
                <a:srgbClr val="604A7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Group 62"/>
            <p:cNvGrpSpPr/>
            <p:nvPr/>
          </p:nvGrpSpPr>
          <p:grpSpPr>
            <a:xfrm rot="16200000">
              <a:off x="6289158" y="2971800"/>
              <a:ext cx="484188" cy="152400"/>
              <a:chOff x="6745564" y="3517900"/>
              <a:chExt cx="484188" cy="152400"/>
            </a:xfrm>
          </p:grpSpPr>
          <p:cxnSp>
            <p:nvCxnSpPr>
              <p:cNvPr id="55" name="Straight Connector 54"/>
              <p:cNvCxnSpPr/>
              <p:nvPr/>
            </p:nvCxnSpPr>
            <p:spPr>
              <a:xfrm rot="5400000" flipH="1" flipV="1">
                <a:off x="6670158" y="3593306"/>
                <a:ext cx="152400" cy="1588"/>
              </a:xfrm>
              <a:prstGeom prst="line">
                <a:avLst/>
              </a:prstGeom>
              <a:ln w="38100" cap="flat" cmpd="sng" algn="ctr">
                <a:solidFill>
                  <a:srgbClr val="604A7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5400000" flipH="1" flipV="1">
                <a:off x="6771758" y="3593306"/>
                <a:ext cx="152400" cy="1588"/>
              </a:xfrm>
              <a:prstGeom prst="line">
                <a:avLst/>
              </a:prstGeom>
              <a:ln w="38100" cap="flat" cmpd="sng" algn="ctr">
                <a:solidFill>
                  <a:srgbClr val="604A7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5400000" flipH="1" flipV="1">
                <a:off x="6860658" y="3593306"/>
                <a:ext cx="152400" cy="1588"/>
              </a:xfrm>
              <a:prstGeom prst="line">
                <a:avLst/>
              </a:prstGeom>
              <a:ln w="38100" cap="flat" cmpd="sng" algn="ctr">
                <a:solidFill>
                  <a:srgbClr val="604A7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5400000" flipH="1" flipV="1">
                <a:off x="6962258" y="3593306"/>
                <a:ext cx="152400" cy="1588"/>
              </a:xfrm>
              <a:prstGeom prst="line">
                <a:avLst/>
              </a:prstGeom>
              <a:ln w="38100" cap="flat" cmpd="sng" algn="ctr">
                <a:solidFill>
                  <a:srgbClr val="604A7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5400000" flipH="1" flipV="1">
                <a:off x="7063858" y="3593306"/>
                <a:ext cx="152400" cy="1588"/>
              </a:xfrm>
              <a:prstGeom prst="line">
                <a:avLst/>
              </a:prstGeom>
              <a:ln w="38100" cap="flat" cmpd="sng" algn="ctr">
                <a:solidFill>
                  <a:srgbClr val="604A7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5400000" flipH="1" flipV="1">
                <a:off x="7152758" y="3593306"/>
                <a:ext cx="152400" cy="1588"/>
              </a:xfrm>
              <a:prstGeom prst="line">
                <a:avLst/>
              </a:prstGeom>
              <a:ln w="38100" cap="flat" cmpd="sng" algn="ctr">
                <a:solidFill>
                  <a:srgbClr val="604A7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5" name="Group 64"/>
          <p:cNvGrpSpPr/>
          <p:nvPr/>
        </p:nvGrpSpPr>
        <p:grpSpPr>
          <a:xfrm>
            <a:off x="5936652" y="5542476"/>
            <a:ext cx="1233488" cy="168276"/>
            <a:chOff x="5920064" y="3350418"/>
            <a:chExt cx="1233488" cy="168276"/>
          </a:xfrm>
        </p:grpSpPr>
        <p:cxnSp>
          <p:nvCxnSpPr>
            <p:cNvPr id="68" name="Straight Connector 67"/>
            <p:cNvCxnSpPr/>
            <p:nvPr/>
          </p:nvCxnSpPr>
          <p:spPr>
            <a:xfrm>
              <a:off x="5920858" y="3352006"/>
              <a:ext cx="670442" cy="794"/>
            </a:xfrm>
            <a:prstGeom prst="line">
              <a:avLst/>
            </a:prstGeom>
            <a:ln w="3810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6415364" y="3441700"/>
              <a:ext cx="152400" cy="1588"/>
            </a:xfrm>
            <a:prstGeom prst="line">
              <a:avLst/>
            </a:prstGeom>
            <a:ln w="3810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5844658" y="3440906"/>
              <a:ext cx="152400" cy="1588"/>
            </a:xfrm>
            <a:prstGeom prst="line">
              <a:avLst/>
            </a:prstGeom>
            <a:ln w="3810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5946258" y="3440906"/>
              <a:ext cx="152400" cy="1588"/>
            </a:xfrm>
            <a:prstGeom prst="line">
              <a:avLst/>
            </a:prstGeom>
            <a:ln w="3810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6035158" y="3440906"/>
              <a:ext cx="152400" cy="1588"/>
            </a:xfrm>
            <a:prstGeom prst="line">
              <a:avLst/>
            </a:prstGeom>
            <a:ln w="3810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6136758" y="3440906"/>
              <a:ext cx="152400" cy="1588"/>
            </a:xfrm>
            <a:prstGeom prst="line">
              <a:avLst/>
            </a:prstGeom>
            <a:ln w="3810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6225658" y="3440906"/>
              <a:ext cx="152400" cy="1588"/>
            </a:xfrm>
            <a:prstGeom prst="line">
              <a:avLst/>
            </a:prstGeom>
            <a:ln w="3810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327258" y="3440906"/>
              <a:ext cx="152400" cy="1588"/>
            </a:xfrm>
            <a:prstGeom prst="line">
              <a:avLst/>
            </a:prstGeom>
            <a:ln w="3810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6517758" y="3440906"/>
              <a:ext cx="152400" cy="1588"/>
            </a:xfrm>
            <a:prstGeom prst="line">
              <a:avLst/>
            </a:prstGeom>
            <a:ln w="3810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6619358" y="3440906"/>
              <a:ext cx="152400" cy="1588"/>
            </a:xfrm>
            <a:prstGeom prst="line">
              <a:avLst/>
            </a:prstGeom>
            <a:ln w="3810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5400000" flipH="1" flipV="1">
              <a:off x="6708258" y="3440906"/>
              <a:ext cx="152400" cy="1588"/>
            </a:xfrm>
            <a:prstGeom prst="line">
              <a:avLst/>
            </a:prstGeom>
            <a:ln w="3810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 flipH="1" flipV="1">
              <a:off x="6809858" y="3440906"/>
              <a:ext cx="152400" cy="1588"/>
            </a:xfrm>
            <a:prstGeom prst="line">
              <a:avLst/>
            </a:prstGeom>
            <a:ln w="3810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 flipH="1" flipV="1">
              <a:off x="6911458" y="3440906"/>
              <a:ext cx="152400" cy="1588"/>
            </a:xfrm>
            <a:prstGeom prst="line">
              <a:avLst/>
            </a:prstGeom>
            <a:ln w="3810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5400000" flipH="1" flipV="1">
              <a:off x="7000358" y="3440906"/>
              <a:ext cx="152400" cy="1588"/>
            </a:xfrm>
            <a:prstGeom prst="line">
              <a:avLst/>
            </a:prstGeom>
            <a:ln w="3810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 flipH="1" flipV="1">
              <a:off x="7076558" y="3440906"/>
              <a:ext cx="152400" cy="1588"/>
            </a:xfrm>
            <a:prstGeom prst="line">
              <a:avLst/>
            </a:prstGeom>
            <a:ln w="3810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6567764" y="3350418"/>
              <a:ext cx="585788" cy="1588"/>
            </a:xfrm>
            <a:prstGeom prst="line">
              <a:avLst/>
            </a:prstGeom>
            <a:ln w="3810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Oval 94"/>
          <p:cNvSpPr/>
          <p:nvPr/>
        </p:nvSpPr>
        <p:spPr>
          <a:xfrm>
            <a:off x="673100" y="5372100"/>
            <a:ext cx="683118" cy="390331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1238685" y="5372100"/>
            <a:ext cx="683118" cy="390331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1807503" y="5397500"/>
            <a:ext cx="683118" cy="390331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2365382" y="5384800"/>
            <a:ext cx="683118" cy="390331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Freeform 98"/>
          <p:cNvSpPr/>
          <p:nvPr/>
        </p:nvSpPr>
        <p:spPr>
          <a:xfrm>
            <a:off x="2880783" y="5285317"/>
            <a:ext cx="730250" cy="886883"/>
          </a:xfrm>
          <a:custGeom>
            <a:avLst/>
            <a:gdLst>
              <a:gd name="connsiteX0" fmla="*/ 713317 w 730250"/>
              <a:gd name="connsiteY0" fmla="*/ 493183 h 886883"/>
              <a:gd name="connsiteX1" fmla="*/ 535517 w 730250"/>
              <a:gd name="connsiteY1" fmla="*/ 35983 h 886883"/>
              <a:gd name="connsiteX2" fmla="*/ 27517 w 730250"/>
              <a:gd name="connsiteY2" fmla="*/ 277283 h 886883"/>
              <a:gd name="connsiteX3" fmla="*/ 370417 w 730250"/>
              <a:gd name="connsiteY3" fmla="*/ 696383 h 886883"/>
              <a:gd name="connsiteX4" fmla="*/ 637117 w 730250"/>
              <a:gd name="connsiteY4" fmla="*/ 848783 h 886883"/>
              <a:gd name="connsiteX5" fmla="*/ 713317 w 730250"/>
              <a:gd name="connsiteY5" fmla="*/ 493183 h 88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0250" h="886883">
                <a:moveTo>
                  <a:pt x="713317" y="493183"/>
                </a:moveTo>
                <a:cubicBezTo>
                  <a:pt x="696384" y="357716"/>
                  <a:pt x="649817" y="71966"/>
                  <a:pt x="535517" y="35983"/>
                </a:cubicBezTo>
                <a:cubicBezTo>
                  <a:pt x="421217" y="0"/>
                  <a:pt x="55034" y="167216"/>
                  <a:pt x="27517" y="277283"/>
                </a:cubicBezTo>
                <a:cubicBezTo>
                  <a:pt x="0" y="387350"/>
                  <a:pt x="268817" y="601133"/>
                  <a:pt x="370417" y="696383"/>
                </a:cubicBezTo>
                <a:cubicBezTo>
                  <a:pt x="472017" y="791633"/>
                  <a:pt x="584200" y="886883"/>
                  <a:pt x="637117" y="848783"/>
                </a:cubicBezTo>
                <a:cubicBezTo>
                  <a:pt x="690034" y="810683"/>
                  <a:pt x="730250" y="628650"/>
                  <a:pt x="713317" y="493183"/>
                </a:cubicBezTo>
                <a:close/>
              </a:path>
            </a:pathLst>
          </a:cu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Freeform 102"/>
          <p:cNvSpPr/>
          <p:nvPr/>
        </p:nvSpPr>
        <p:spPr>
          <a:xfrm>
            <a:off x="822325" y="3212041"/>
            <a:ext cx="730250" cy="1054100"/>
          </a:xfrm>
          <a:custGeom>
            <a:avLst/>
            <a:gdLst>
              <a:gd name="connsiteX0" fmla="*/ 723900 w 730250"/>
              <a:gd name="connsiteY0" fmla="*/ 207433 h 1054100"/>
              <a:gd name="connsiteX1" fmla="*/ 469900 w 730250"/>
              <a:gd name="connsiteY1" fmla="*/ 16933 h 1054100"/>
              <a:gd name="connsiteX2" fmla="*/ 38100 w 730250"/>
              <a:gd name="connsiteY2" fmla="*/ 309033 h 1054100"/>
              <a:gd name="connsiteX3" fmla="*/ 241300 w 730250"/>
              <a:gd name="connsiteY3" fmla="*/ 550333 h 1054100"/>
              <a:gd name="connsiteX4" fmla="*/ 101600 w 730250"/>
              <a:gd name="connsiteY4" fmla="*/ 1020233 h 1054100"/>
              <a:gd name="connsiteX5" fmla="*/ 508000 w 730250"/>
              <a:gd name="connsiteY5" fmla="*/ 753533 h 1054100"/>
              <a:gd name="connsiteX6" fmla="*/ 723900 w 730250"/>
              <a:gd name="connsiteY6" fmla="*/ 207433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0250" h="1054100">
                <a:moveTo>
                  <a:pt x="723900" y="207433"/>
                </a:moveTo>
                <a:cubicBezTo>
                  <a:pt x="717550" y="84666"/>
                  <a:pt x="584200" y="0"/>
                  <a:pt x="469900" y="16933"/>
                </a:cubicBezTo>
                <a:cubicBezTo>
                  <a:pt x="355600" y="33866"/>
                  <a:pt x="76200" y="220133"/>
                  <a:pt x="38100" y="309033"/>
                </a:cubicBezTo>
                <a:cubicBezTo>
                  <a:pt x="0" y="397933"/>
                  <a:pt x="230717" y="431800"/>
                  <a:pt x="241300" y="550333"/>
                </a:cubicBezTo>
                <a:cubicBezTo>
                  <a:pt x="251883" y="668866"/>
                  <a:pt x="57150" y="986366"/>
                  <a:pt x="101600" y="1020233"/>
                </a:cubicBezTo>
                <a:cubicBezTo>
                  <a:pt x="146050" y="1054100"/>
                  <a:pt x="406400" y="889000"/>
                  <a:pt x="508000" y="753533"/>
                </a:cubicBezTo>
                <a:cubicBezTo>
                  <a:pt x="609600" y="618066"/>
                  <a:pt x="730250" y="330200"/>
                  <a:pt x="723900" y="207433"/>
                </a:cubicBezTo>
                <a:close/>
              </a:path>
            </a:pathLst>
          </a:cu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Freeform 101"/>
          <p:cNvSpPr/>
          <p:nvPr/>
        </p:nvSpPr>
        <p:spPr>
          <a:xfrm>
            <a:off x="1408511" y="3212041"/>
            <a:ext cx="797984" cy="764117"/>
          </a:xfrm>
          <a:custGeom>
            <a:avLst/>
            <a:gdLst>
              <a:gd name="connsiteX0" fmla="*/ 745067 w 797984"/>
              <a:gd name="connsiteY0" fmla="*/ 205317 h 764117"/>
              <a:gd name="connsiteX1" fmla="*/ 364067 w 797984"/>
              <a:gd name="connsiteY1" fmla="*/ 14817 h 764117"/>
              <a:gd name="connsiteX2" fmla="*/ 33867 w 797984"/>
              <a:gd name="connsiteY2" fmla="*/ 294217 h 764117"/>
              <a:gd name="connsiteX3" fmla="*/ 160867 w 797984"/>
              <a:gd name="connsiteY3" fmla="*/ 675217 h 764117"/>
              <a:gd name="connsiteX4" fmla="*/ 452967 w 797984"/>
              <a:gd name="connsiteY4" fmla="*/ 548217 h 764117"/>
              <a:gd name="connsiteX5" fmla="*/ 681567 w 797984"/>
              <a:gd name="connsiteY5" fmla="*/ 713317 h 764117"/>
              <a:gd name="connsiteX6" fmla="*/ 745067 w 797984"/>
              <a:gd name="connsiteY6" fmla="*/ 205317 h 764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7984" h="764117">
                <a:moveTo>
                  <a:pt x="745067" y="205317"/>
                </a:moveTo>
                <a:cubicBezTo>
                  <a:pt x="692150" y="88901"/>
                  <a:pt x="482600" y="0"/>
                  <a:pt x="364067" y="14817"/>
                </a:cubicBezTo>
                <a:cubicBezTo>
                  <a:pt x="245534" y="29634"/>
                  <a:pt x="67734" y="184150"/>
                  <a:pt x="33867" y="294217"/>
                </a:cubicBezTo>
                <a:cubicBezTo>
                  <a:pt x="0" y="404284"/>
                  <a:pt x="91017" y="632884"/>
                  <a:pt x="160867" y="675217"/>
                </a:cubicBezTo>
                <a:cubicBezTo>
                  <a:pt x="230717" y="717550"/>
                  <a:pt x="366184" y="541867"/>
                  <a:pt x="452967" y="548217"/>
                </a:cubicBezTo>
                <a:cubicBezTo>
                  <a:pt x="539750" y="554567"/>
                  <a:pt x="632884" y="764117"/>
                  <a:pt x="681567" y="713317"/>
                </a:cubicBezTo>
                <a:cubicBezTo>
                  <a:pt x="730250" y="662517"/>
                  <a:pt x="797984" y="321733"/>
                  <a:pt x="745067" y="205317"/>
                </a:cubicBezTo>
                <a:close/>
              </a:path>
            </a:pathLst>
          </a:cu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Freeform 100"/>
          <p:cNvSpPr/>
          <p:nvPr/>
        </p:nvSpPr>
        <p:spPr>
          <a:xfrm>
            <a:off x="2057400" y="3155950"/>
            <a:ext cx="789516" cy="781050"/>
          </a:xfrm>
          <a:custGeom>
            <a:avLst/>
            <a:gdLst>
              <a:gd name="connsiteX0" fmla="*/ 571500 w 789516"/>
              <a:gd name="connsiteY0" fmla="*/ 323850 h 781050"/>
              <a:gd name="connsiteX1" fmla="*/ 381000 w 789516"/>
              <a:gd name="connsiteY1" fmla="*/ 6350 h 781050"/>
              <a:gd name="connsiteX2" fmla="*/ 38100 w 789516"/>
              <a:gd name="connsiteY2" fmla="*/ 361950 h 781050"/>
              <a:gd name="connsiteX3" fmla="*/ 152400 w 789516"/>
              <a:gd name="connsiteY3" fmla="*/ 755650 h 781050"/>
              <a:gd name="connsiteX4" fmla="*/ 723900 w 789516"/>
              <a:gd name="connsiteY4" fmla="*/ 514350 h 781050"/>
              <a:gd name="connsiteX5" fmla="*/ 571500 w 789516"/>
              <a:gd name="connsiteY5" fmla="*/ 323850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9516" h="781050">
                <a:moveTo>
                  <a:pt x="571500" y="323850"/>
                </a:moveTo>
                <a:cubicBezTo>
                  <a:pt x="514350" y="239183"/>
                  <a:pt x="469900" y="0"/>
                  <a:pt x="381000" y="6350"/>
                </a:cubicBezTo>
                <a:cubicBezTo>
                  <a:pt x="292100" y="12700"/>
                  <a:pt x="76200" y="237067"/>
                  <a:pt x="38100" y="361950"/>
                </a:cubicBezTo>
                <a:cubicBezTo>
                  <a:pt x="0" y="486833"/>
                  <a:pt x="38100" y="730250"/>
                  <a:pt x="152400" y="755650"/>
                </a:cubicBezTo>
                <a:cubicBezTo>
                  <a:pt x="266700" y="781050"/>
                  <a:pt x="658284" y="586316"/>
                  <a:pt x="723900" y="514350"/>
                </a:cubicBezTo>
                <a:cubicBezTo>
                  <a:pt x="789516" y="442384"/>
                  <a:pt x="628650" y="408517"/>
                  <a:pt x="571500" y="323850"/>
                </a:cubicBezTo>
                <a:close/>
              </a:path>
            </a:pathLst>
          </a:cu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Freeform 99"/>
          <p:cNvSpPr/>
          <p:nvPr/>
        </p:nvSpPr>
        <p:spPr>
          <a:xfrm>
            <a:off x="2470650" y="3353594"/>
            <a:ext cx="730250" cy="886883"/>
          </a:xfrm>
          <a:custGeom>
            <a:avLst/>
            <a:gdLst>
              <a:gd name="connsiteX0" fmla="*/ 713317 w 730250"/>
              <a:gd name="connsiteY0" fmla="*/ 493183 h 886883"/>
              <a:gd name="connsiteX1" fmla="*/ 535517 w 730250"/>
              <a:gd name="connsiteY1" fmla="*/ 35983 h 886883"/>
              <a:gd name="connsiteX2" fmla="*/ 27517 w 730250"/>
              <a:gd name="connsiteY2" fmla="*/ 277283 h 886883"/>
              <a:gd name="connsiteX3" fmla="*/ 370417 w 730250"/>
              <a:gd name="connsiteY3" fmla="*/ 696383 h 886883"/>
              <a:gd name="connsiteX4" fmla="*/ 637117 w 730250"/>
              <a:gd name="connsiteY4" fmla="*/ 848783 h 886883"/>
              <a:gd name="connsiteX5" fmla="*/ 713317 w 730250"/>
              <a:gd name="connsiteY5" fmla="*/ 493183 h 88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0250" h="886883">
                <a:moveTo>
                  <a:pt x="713317" y="493183"/>
                </a:moveTo>
                <a:cubicBezTo>
                  <a:pt x="696384" y="357716"/>
                  <a:pt x="649817" y="71966"/>
                  <a:pt x="535517" y="35983"/>
                </a:cubicBezTo>
                <a:cubicBezTo>
                  <a:pt x="421217" y="0"/>
                  <a:pt x="55034" y="167216"/>
                  <a:pt x="27517" y="277283"/>
                </a:cubicBezTo>
                <a:cubicBezTo>
                  <a:pt x="0" y="387350"/>
                  <a:pt x="268817" y="601133"/>
                  <a:pt x="370417" y="696383"/>
                </a:cubicBezTo>
                <a:cubicBezTo>
                  <a:pt x="472017" y="791633"/>
                  <a:pt x="584200" y="886883"/>
                  <a:pt x="637117" y="848783"/>
                </a:cubicBezTo>
                <a:cubicBezTo>
                  <a:pt x="690034" y="810683"/>
                  <a:pt x="730250" y="628650"/>
                  <a:pt x="713317" y="493183"/>
                </a:cubicBezTo>
                <a:close/>
              </a:path>
            </a:pathLst>
          </a:cu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extBox 103"/>
          <p:cNvSpPr txBox="1"/>
          <p:nvPr/>
        </p:nvSpPr>
        <p:spPr>
          <a:xfrm>
            <a:off x="323890" y="2349500"/>
            <a:ext cx="3117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Zinc-Finger Proteins: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323890" y="4555836"/>
            <a:ext cx="2838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TALE Proteins: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4950041" y="4555836"/>
            <a:ext cx="3117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CRISPR: CAS/gRNA: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4950041" y="2281535"/>
            <a:ext cx="3117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micro RNAs: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From Monolithic to Spatial Computing</a:t>
            </a:r>
          </a:p>
          <a:p>
            <a:r>
              <a:rPr lang="en-US"/>
              <a:t>Amorphous Medium &amp; Field Calculus</a:t>
            </a:r>
          </a:p>
          <a:p>
            <a:r>
              <a:rPr lang="en-US"/>
              <a:t>Biological / Hybrid Computational Substrate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Challenge: Predictable Composition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44600"/>
            <a:ext cx="8229600" cy="1142607"/>
          </a:xfrm>
        </p:spPr>
        <p:txBody>
          <a:bodyPr/>
          <a:lstStyle/>
          <a:p>
            <a:pPr algn="ctr">
              <a:buNone/>
            </a:pPr>
            <a:r>
              <a:rPr lang="en-US" i="1">
                <a:solidFill>
                  <a:schemeClr val="tx2"/>
                </a:solidFill>
              </a:rPr>
              <a:t>Improved models &amp; metrology 				</a:t>
            </a:r>
            <a:endParaRPr lang="en-US" i="1">
              <a:solidFill>
                <a:schemeClr val="tx2"/>
              </a:solidFill>
              <a:sym typeface="Wingdings"/>
            </a:endParaRPr>
          </a:p>
          <a:p>
            <a:pPr algn="ctr">
              <a:buNone/>
            </a:pPr>
            <a:r>
              <a:rPr lang="en-US" i="1">
                <a:solidFill>
                  <a:schemeClr val="tx2"/>
                </a:solidFill>
                <a:sym typeface="Wingdings"/>
              </a:rPr>
              <a:t>			 </a:t>
            </a:r>
            <a:r>
              <a:rPr lang="en-US" i="1">
                <a:solidFill>
                  <a:schemeClr val="tx2"/>
                </a:solidFill>
              </a:rPr>
              <a:t>high-precision circuit prediction</a:t>
            </a:r>
          </a:p>
        </p:txBody>
      </p:sp>
      <p:pic>
        <p:nvPicPr>
          <p:cNvPr id="4" name="Picture 3" descr="TAL14-TAL21-Prediction-Step1-e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3500" y="2387208"/>
            <a:ext cx="4302094" cy="3378332"/>
          </a:xfrm>
          <a:prstGeom prst="rect">
            <a:avLst/>
          </a:prstGeom>
        </p:spPr>
      </p:pic>
      <p:pic>
        <p:nvPicPr>
          <p:cNvPr id="5" name="Picture 4" descr="TAL14-TAL21-BinHistogram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004" y="4403438"/>
            <a:ext cx="1077977" cy="882883"/>
          </a:xfrm>
          <a:prstGeom prst="rect">
            <a:avLst/>
          </a:prstGeom>
        </p:spPr>
      </p:pic>
      <p:pic>
        <p:nvPicPr>
          <p:cNvPr id="8" name="Picture 7" descr="Distributions_4_34hr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429575" y="2336408"/>
            <a:ext cx="4523925" cy="33783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6600" y="5689340"/>
            <a:ext cx="3130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Two-Repressor Cascade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32400" y="5702040"/>
            <a:ext cx="3128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Three-Replicon Mixture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12708" y="6524823"/>
            <a:ext cx="21564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[Davidsohn et al., 2013]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 descr="camera-sma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830337" flipH="1">
            <a:off x="8234178" y="5261366"/>
            <a:ext cx="456292" cy="4562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" y="274638"/>
            <a:ext cx="8229600" cy="682625"/>
          </a:xfrm>
        </p:spPr>
        <p:txBody>
          <a:bodyPr/>
          <a:lstStyle/>
          <a:p>
            <a:r>
              <a:rPr lang="en-US" sz="2800"/>
              <a:t>Biological/Hybrid Substrates: where we stand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6071809" y="1323202"/>
            <a:ext cx="2684740" cy="1837730"/>
            <a:chOff x="470773" y="2577068"/>
            <a:chExt cx="2684740" cy="1837730"/>
          </a:xfrm>
        </p:grpSpPr>
        <p:grpSp>
          <p:nvGrpSpPr>
            <p:cNvPr id="7" name="Group 6"/>
            <p:cNvGrpSpPr/>
            <p:nvPr/>
          </p:nvGrpSpPr>
          <p:grpSpPr>
            <a:xfrm>
              <a:off x="1168400" y="2946400"/>
              <a:ext cx="697627" cy="369332"/>
              <a:chOff x="1168400" y="2946400"/>
              <a:chExt cx="697627" cy="369332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1168400" y="2946400"/>
                <a:ext cx="6976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P     R</a:t>
                </a:r>
              </a:p>
            </p:txBody>
          </p:sp>
          <p:cxnSp>
            <p:nvCxnSpPr>
              <p:cNvPr id="6" name="Straight Connector 5"/>
              <p:cNvCxnSpPr/>
              <p:nvPr/>
            </p:nvCxnSpPr>
            <p:spPr>
              <a:xfrm>
                <a:off x="1397000" y="3149600"/>
                <a:ext cx="190500" cy="1588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oval" w="lg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/>
            <p:cNvGrpSpPr/>
            <p:nvPr/>
          </p:nvGrpSpPr>
          <p:grpSpPr>
            <a:xfrm>
              <a:off x="1517213" y="3251200"/>
              <a:ext cx="697627" cy="369332"/>
              <a:chOff x="1168400" y="2946400"/>
              <a:chExt cx="697627" cy="369332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1168400" y="2946400"/>
                <a:ext cx="6976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P     R</a:t>
                </a:r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>
                <a:off x="1397000" y="3149600"/>
                <a:ext cx="190500" cy="1588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oval" w="lg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/>
          </p:nvGrpSpPr>
          <p:grpSpPr>
            <a:xfrm>
              <a:off x="470773" y="3034268"/>
              <a:ext cx="697627" cy="369332"/>
              <a:chOff x="1168400" y="2946400"/>
              <a:chExt cx="697627" cy="369332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168400" y="2946400"/>
                <a:ext cx="6976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P     R</a:t>
                </a:r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>
                <a:off x="1397000" y="3149600"/>
                <a:ext cx="190500" cy="1588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oval" w="lg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/>
          </p:nvGrpSpPr>
          <p:grpSpPr>
            <a:xfrm>
              <a:off x="1701800" y="3588266"/>
              <a:ext cx="697627" cy="369332"/>
              <a:chOff x="1168400" y="2946400"/>
              <a:chExt cx="697627" cy="369332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1168400" y="2946400"/>
                <a:ext cx="6976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P     R</a:t>
                </a: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1397000" y="3149600"/>
                <a:ext cx="190500" cy="1588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oval" w="lg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/>
            <p:cNvGrpSpPr/>
            <p:nvPr/>
          </p:nvGrpSpPr>
          <p:grpSpPr>
            <a:xfrm>
              <a:off x="573245" y="3925332"/>
              <a:ext cx="697627" cy="369332"/>
              <a:chOff x="1168400" y="2946400"/>
              <a:chExt cx="697627" cy="369332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1168400" y="2946400"/>
                <a:ext cx="6976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P     R</a:t>
                </a:r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>
                <a:off x="1397000" y="3149600"/>
                <a:ext cx="190500" cy="1588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oval" w="lg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/>
            <p:cNvGrpSpPr/>
            <p:nvPr/>
          </p:nvGrpSpPr>
          <p:grpSpPr>
            <a:xfrm>
              <a:off x="2349500" y="3860800"/>
              <a:ext cx="697627" cy="369332"/>
              <a:chOff x="1168400" y="2946400"/>
              <a:chExt cx="697627" cy="369332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1168400" y="2946400"/>
                <a:ext cx="6976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P     R</a:t>
                </a:r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>
                <a:off x="1397000" y="3149600"/>
                <a:ext cx="190500" cy="1588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oval" w="lg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/>
            <p:cNvGrpSpPr/>
            <p:nvPr/>
          </p:nvGrpSpPr>
          <p:grpSpPr>
            <a:xfrm>
              <a:off x="1461373" y="4045466"/>
              <a:ext cx="697627" cy="369332"/>
              <a:chOff x="1168400" y="2946400"/>
              <a:chExt cx="697627" cy="369332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168400" y="2946400"/>
                <a:ext cx="6976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P     R</a:t>
                </a:r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1397000" y="3149600"/>
                <a:ext cx="190500" cy="1588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oval" w="lg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>
            <a:xfrm>
              <a:off x="819586" y="2697202"/>
              <a:ext cx="697627" cy="369332"/>
              <a:chOff x="1168400" y="2946400"/>
              <a:chExt cx="697627" cy="369332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1168400" y="2946400"/>
                <a:ext cx="6976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P     R</a:t>
                </a:r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1397000" y="3149600"/>
                <a:ext cx="190500" cy="1588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oval" w="lg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/>
            <p:cNvGrpSpPr/>
            <p:nvPr/>
          </p:nvGrpSpPr>
          <p:grpSpPr>
            <a:xfrm>
              <a:off x="693459" y="3339068"/>
              <a:ext cx="697627" cy="369332"/>
              <a:chOff x="1168400" y="2946400"/>
              <a:chExt cx="697627" cy="369332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1168400" y="2946400"/>
                <a:ext cx="6976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P     R</a:t>
                </a:r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>
                <a:off x="1397000" y="3149600"/>
                <a:ext cx="190500" cy="1588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oval" w="lg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/>
            <p:cNvGrpSpPr/>
            <p:nvPr/>
          </p:nvGrpSpPr>
          <p:grpSpPr>
            <a:xfrm>
              <a:off x="1397000" y="2577068"/>
              <a:ext cx="697627" cy="369332"/>
              <a:chOff x="1168400" y="2946400"/>
              <a:chExt cx="697627" cy="369332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168400" y="2946400"/>
                <a:ext cx="6976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P     R</a:t>
                </a:r>
              </a:p>
            </p:txBody>
          </p:sp>
          <p:cxnSp>
            <p:nvCxnSpPr>
              <p:cNvPr id="34" name="Straight Connector 33"/>
              <p:cNvCxnSpPr/>
              <p:nvPr/>
            </p:nvCxnSpPr>
            <p:spPr>
              <a:xfrm>
                <a:off x="1397000" y="3149600"/>
                <a:ext cx="190500" cy="1588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oval" w="lg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/>
            <p:cNvGrpSpPr/>
            <p:nvPr/>
          </p:nvGrpSpPr>
          <p:grpSpPr>
            <a:xfrm>
              <a:off x="971986" y="3676134"/>
              <a:ext cx="697627" cy="369332"/>
              <a:chOff x="1168400" y="2946400"/>
              <a:chExt cx="697627" cy="369332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1168400" y="2946400"/>
                <a:ext cx="6976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P     R</a:t>
                </a:r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1397000" y="3149600"/>
                <a:ext cx="190500" cy="1588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oval" w="lg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/>
            <p:cNvGrpSpPr/>
            <p:nvPr/>
          </p:nvGrpSpPr>
          <p:grpSpPr>
            <a:xfrm>
              <a:off x="2223373" y="3218934"/>
              <a:ext cx="697627" cy="369332"/>
              <a:chOff x="1168400" y="2946400"/>
              <a:chExt cx="697627" cy="369332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1168400" y="2946400"/>
                <a:ext cx="6976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P     R</a:t>
                </a:r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>
                <a:off x="1397000" y="3149600"/>
                <a:ext cx="190500" cy="1588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oval" w="lg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/>
            <p:cNvGrpSpPr/>
            <p:nvPr/>
          </p:nvGrpSpPr>
          <p:grpSpPr>
            <a:xfrm>
              <a:off x="1866027" y="2881867"/>
              <a:ext cx="697627" cy="369332"/>
              <a:chOff x="1168400" y="2946399"/>
              <a:chExt cx="697627" cy="369332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1168400" y="2946399"/>
                <a:ext cx="6976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P     R</a:t>
                </a:r>
              </a:p>
            </p:txBody>
          </p:sp>
          <p:cxnSp>
            <p:nvCxnSpPr>
              <p:cNvPr id="43" name="Straight Connector 42"/>
              <p:cNvCxnSpPr/>
              <p:nvPr/>
            </p:nvCxnSpPr>
            <p:spPr>
              <a:xfrm>
                <a:off x="1397000" y="3149600"/>
                <a:ext cx="190500" cy="1588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oval" w="lg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/>
            <p:cNvGrpSpPr/>
            <p:nvPr/>
          </p:nvGrpSpPr>
          <p:grpSpPr>
            <a:xfrm>
              <a:off x="2229286" y="2577068"/>
              <a:ext cx="697627" cy="369332"/>
              <a:chOff x="1168400" y="2946400"/>
              <a:chExt cx="697627" cy="369332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1168400" y="2946400"/>
                <a:ext cx="6976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P     R</a:t>
                </a:r>
              </a:p>
            </p:txBody>
          </p:sp>
          <p:cxnSp>
            <p:nvCxnSpPr>
              <p:cNvPr id="46" name="Straight Connector 45"/>
              <p:cNvCxnSpPr/>
              <p:nvPr/>
            </p:nvCxnSpPr>
            <p:spPr>
              <a:xfrm>
                <a:off x="1397000" y="3149600"/>
                <a:ext cx="190500" cy="1588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oval" w="lg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/>
            <p:cNvGrpSpPr/>
            <p:nvPr/>
          </p:nvGrpSpPr>
          <p:grpSpPr>
            <a:xfrm>
              <a:off x="2457886" y="3454400"/>
              <a:ext cx="697627" cy="369332"/>
              <a:chOff x="1168400" y="2946400"/>
              <a:chExt cx="697627" cy="369332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1168400" y="2946400"/>
                <a:ext cx="6976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P     R</a:t>
                </a:r>
              </a:p>
            </p:txBody>
          </p:sp>
          <p:cxnSp>
            <p:nvCxnSpPr>
              <p:cNvPr id="49" name="Straight Connector 48"/>
              <p:cNvCxnSpPr/>
              <p:nvPr/>
            </p:nvCxnSpPr>
            <p:spPr>
              <a:xfrm>
                <a:off x="1397000" y="3149600"/>
                <a:ext cx="190500" cy="1588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oval" w="lg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0" name="Picture 59" descr="TAL14-TAL21-Prediction-Step1-e5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09556" y="4786107"/>
            <a:ext cx="2474084" cy="1942839"/>
          </a:xfrm>
          <a:prstGeom prst="rect">
            <a:avLst/>
          </a:prstGeom>
        </p:spPr>
      </p:pic>
      <p:sp>
        <p:nvSpPr>
          <p:cNvPr id="61" name="Oval 60"/>
          <p:cNvSpPr/>
          <p:nvPr/>
        </p:nvSpPr>
        <p:spPr>
          <a:xfrm>
            <a:off x="3632200" y="3068598"/>
            <a:ext cx="1879600" cy="1768309"/>
          </a:xfrm>
          <a:prstGeom prst="ellipse">
            <a:avLst/>
          </a:prstGeom>
          <a:solidFill>
            <a:schemeClr val="accent3"/>
          </a:solidFill>
          <a:ln w="38100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272768" y="3536266"/>
            <a:ext cx="2603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chemeClr val="accent3">
                    <a:lumMod val="50000"/>
                  </a:schemeClr>
                </a:solidFill>
              </a:rPr>
              <a:t>Biological / Hybrid</a:t>
            </a:r>
          </a:p>
          <a:p>
            <a:pPr algn="ctr"/>
            <a:r>
              <a:rPr lang="en-US" b="1">
                <a:solidFill>
                  <a:schemeClr val="accent3">
                    <a:lumMod val="50000"/>
                  </a:schemeClr>
                </a:solidFill>
              </a:rPr>
              <a:t>Computing</a:t>
            </a:r>
          </a:p>
          <a:p>
            <a:pPr algn="ctr"/>
            <a:r>
              <a:rPr lang="en-US" b="1">
                <a:solidFill>
                  <a:schemeClr val="accent3">
                    <a:lumMod val="50000"/>
                  </a:schemeClr>
                </a:solidFill>
              </a:rPr>
              <a:t>Substrate</a:t>
            </a:r>
          </a:p>
        </p:txBody>
      </p:sp>
      <p:sp>
        <p:nvSpPr>
          <p:cNvPr id="63" name="Rectangle 62"/>
          <p:cNvSpPr/>
          <p:nvPr/>
        </p:nvSpPr>
        <p:spPr>
          <a:xfrm>
            <a:off x="5956199" y="5190627"/>
            <a:ext cx="25091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/>
              <a:t>Electronics interface: optogenetic, electrical, magnetic, …</a:t>
            </a:r>
          </a:p>
        </p:txBody>
      </p:sp>
      <p:sp>
        <p:nvSpPr>
          <p:cNvPr id="64" name="Right Arrow 63"/>
          <p:cNvSpPr/>
          <p:nvPr/>
        </p:nvSpPr>
        <p:spPr>
          <a:xfrm rot="18900000">
            <a:off x="3176619" y="4563856"/>
            <a:ext cx="640921" cy="546100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ight Arrow 64"/>
          <p:cNvSpPr/>
          <p:nvPr/>
        </p:nvSpPr>
        <p:spPr>
          <a:xfrm rot="2700000">
            <a:off x="3176619" y="2685813"/>
            <a:ext cx="640921" cy="546100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ight Arrow 65"/>
          <p:cNvSpPr/>
          <p:nvPr/>
        </p:nvSpPr>
        <p:spPr>
          <a:xfrm rot="13500000">
            <a:off x="5314508" y="4571990"/>
            <a:ext cx="640921" cy="546100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ight Arrow 66"/>
          <p:cNvSpPr/>
          <p:nvPr/>
        </p:nvSpPr>
        <p:spPr>
          <a:xfrm rot="8100000">
            <a:off x="5403408" y="2782847"/>
            <a:ext cx="640921" cy="546100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9" name="Picture 68" descr="Plasmi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37" y="6228257"/>
            <a:ext cx="1350285" cy="453674"/>
          </a:xfrm>
          <a:prstGeom prst="rect">
            <a:avLst/>
          </a:prstGeom>
        </p:spPr>
      </p:pic>
      <p:sp>
        <p:nvSpPr>
          <p:cNvPr id="72" name="Isosceles Triangle 71"/>
          <p:cNvSpPr/>
          <p:nvPr/>
        </p:nvSpPr>
        <p:spPr>
          <a:xfrm rot="12600000">
            <a:off x="8163576" y="5575830"/>
            <a:ext cx="71808" cy="804733"/>
          </a:xfrm>
          <a:prstGeom prst="triangl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6294495" y="3143073"/>
            <a:ext cx="2587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/>
              <a:t>Large, well-characterized</a:t>
            </a:r>
          </a:p>
          <a:p>
            <a:pPr algn="ctr"/>
            <a:r>
              <a:rPr lang="en-US" i="1"/>
              <a:t> device libraries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96856" y="4499841"/>
            <a:ext cx="2669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Precise circuit prediction</a:t>
            </a:r>
          </a:p>
        </p:txBody>
      </p:sp>
      <p:pic>
        <p:nvPicPr>
          <p:cNvPr id="76" name="Picture 75" descr="four_bit_counte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63500" y="972765"/>
            <a:ext cx="2628900" cy="3173859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1852976" y="1876168"/>
            <a:ext cx="2669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High-level specification</a:t>
            </a:r>
          </a:p>
          <a:p>
            <a:pPr algn="ctr"/>
            <a:r>
              <a:rPr lang="en-US" i="1"/>
              <a:t>of complex circuits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Major technological trends are all driving towards a world filled with spatial computers</a:t>
            </a:r>
          </a:p>
          <a:p>
            <a:r>
              <a:rPr lang="en-US"/>
              <a:t>Continuous space-time models allow effective adaptive aggregate programming.</a:t>
            </a:r>
          </a:p>
          <a:p>
            <a:r>
              <a:rPr lang="en-US"/>
              <a:t>Mixed-material computation will enable a wide range of visionary applications.</a:t>
            </a:r>
          </a:p>
          <a:p>
            <a:r>
              <a:rPr lang="en-US"/>
              <a:t>Rapid progress towards predictable, scalable computational control of biological organisms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Acknowledgements:</a:t>
            </a:r>
            <a:endParaRPr lang="en-US" dirty="0"/>
          </a:p>
        </p:txBody>
      </p:sp>
      <p:sp>
        <p:nvSpPr>
          <p:cNvPr id="4" name="Content Placeholder 5"/>
          <p:cNvSpPr>
            <a:spLocks noGrp="1"/>
          </p:cNvSpPr>
          <p:nvPr>
            <p:ph sz="half" idx="1"/>
          </p:nvPr>
        </p:nvSpPr>
        <p:spPr>
          <a:xfrm>
            <a:off x="457199" y="1795154"/>
            <a:ext cx="2582335" cy="2877275"/>
          </a:xfrm>
        </p:spPr>
        <p:txBody>
          <a:bodyPr/>
          <a:lstStyle/>
          <a:p>
            <a:pPr>
              <a:buNone/>
            </a:pPr>
            <a:r>
              <a:rPr lang="en-US" sz="2000" dirty="0" smtClean="0"/>
              <a:t>Aaron Adler</a:t>
            </a:r>
          </a:p>
          <a:p>
            <a:pPr lvl="0">
              <a:buNone/>
              <a:defRPr/>
            </a:pPr>
            <a:r>
              <a:rPr lang="en-US" sz="2000" dirty="0" smtClean="0"/>
              <a:t>Brett </a:t>
            </a:r>
            <a:r>
              <a:rPr lang="en-US" sz="2000" dirty="0" err="1" smtClean="0"/>
              <a:t>Benyo</a:t>
            </a:r>
            <a:endParaRPr lang="en-US" sz="2000" dirty="0" smtClean="0"/>
          </a:p>
          <a:p>
            <a:pPr>
              <a:buNone/>
              <a:defRPr/>
            </a:pPr>
            <a:r>
              <a:rPr lang="en-US" sz="2000" dirty="0" smtClean="0"/>
              <a:t>Taylor Campbell</a:t>
            </a:r>
          </a:p>
          <a:p>
            <a:pPr lvl="0">
              <a:buNone/>
              <a:defRPr/>
            </a:pPr>
            <a:r>
              <a:rPr lang="en-US" sz="2000" dirty="0" smtClean="0"/>
              <a:t>Joseph Loyall</a:t>
            </a:r>
          </a:p>
          <a:p>
            <a:pPr>
              <a:buNone/>
              <a:defRPr/>
            </a:pPr>
            <a:r>
              <a:rPr lang="en-US" sz="2000" dirty="0" smtClean="0"/>
              <a:t>Rick Schantz</a:t>
            </a:r>
          </a:p>
          <a:p>
            <a:pPr lvl="0">
              <a:buNone/>
              <a:defRPr/>
            </a:pPr>
            <a:r>
              <a:rPr lang="en-US" sz="2000" dirty="0" smtClean="0"/>
              <a:t>Kyle </a:t>
            </a:r>
            <a:r>
              <a:rPr lang="en-US" sz="2000" dirty="0" err="1" smtClean="0"/>
              <a:t>Usbeck</a:t>
            </a:r>
            <a:endParaRPr lang="en-US" sz="2000" dirty="0" smtClean="0"/>
          </a:p>
          <a:p>
            <a:pPr>
              <a:buNone/>
            </a:pPr>
            <a:r>
              <a:rPr lang="en-US" sz="2000" dirty="0" err="1" smtClean="0"/>
              <a:t>Fusun</a:t>
            </a:r>
            <a:r>
              <a:rPr lang="en-US" sz="2000" dirty="0" smtClean="0"/>
              <a:t> </a:t>
            </a:r>
            <a:r>
              <a:rPr lang="en-US" sz="2000" dirty="0" err="1" smtClean="0"/>
              <a:t>Yaman</a:t>
            </a:r>
            <a:endParaRPr lang="en-US" sz="2000" dirty="0" smtClean="0"/>
          </a:p>
        </p:txBody>
      </p:sp>
      <p:sp>
        <p:nvSpPr>
          <p:cNvPr id="5" name="Content Placeholder 6"/>
          <p:cNvSpPr txBox="1">
            <a:spLocks/>
          </p:cNvSpPr>
          <p:nvPr/>
        </p:nvSpPr>
        <p:spPr bwMode="auto">
          <a:xfrm>
            <a:off x="3039534" y="1795154"/>
            <a:ext cx="4038600" cy="1826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Ron Weiss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000" dirty="0" smtClean="0">
                <a:latin typeface="Arial"/>
                <a:ea typeface="ＭＳ Ｐゴシック" charset="-128"/>
                <a:cs typeface="ＭＳ Ｐゴシック" charset="-128"/>
              </a:rPr>
              <a:t>Jonathan Babb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000" dirty="0" smtClean="0">
                <a:latin typeface="Arial"/>
                <a:ea typeface="ＭＳ Ｐゴシック" charset="-128"/>
                <a:cs typeface="ＭＳ Ｐゴシック" charset="-128"/>
              </a:rPr>
              <a:t>Noah </a:t>
            </a:r>
            <a:r>
              <a:rPr lang="en-US" sz="2000" dirty="0" err="1" smtClean="0">
                <a:latin typeface="Arial"/>
                <a:ea typeface="ＭＳ Ｐゴシック" charset="-128"/>
                <a:cs typeface="ＭＳ Ｐゴシック" charset="-128"/>
              </a:rPr>
              <a:t>Davidsohn</a:t>
            </a:r>
            <a:endParaRPr lang="en-US" sz="2000" dirty="0" smtClean="0">
              <a:latin typeface="Arial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000" dirty="0" err="1" smtClean="0">
                <a:latin typeface="Arial"/>
                <a:ea typeface="ＭＳ Ｐゴシック" charset="-128"/>
                <a:cs typeface="ＭＳ Ｐゴシック" charset="-128"/>
              </a:rPr>
              <a:t>Tasuku Kitada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Ting Lu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icture 4" descr="RTN_BBNtech_primary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794" y="1189570"/>
            <a:ext cx="1975853" cy="613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mit-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0544" y="1150146"/>
            <a:ext cx="1073156" cy="585358"/>
          </a:xfrm>
          <a:prstGeom prst="rect">
            <a:avLst/>
          </a:prstGeom>
        </p:spPr>
      </p:pic>
      <p:pic>
        <p:nvPicPr>
          <p:cNvPr id="8" name="Picture 7" descr="BU 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4208" y="1189570"/>
            <a:ext cx="1503363" cy="612611"/>
          </a:xfrm>
          <a:prstGeom prst="rect">
            <a:avLst/>
          </a:prstGeom>
        </p:spPr>
      </p:pic>
      <p:sp>
        <p:nvSpPr>
          <p:cNvPr id="9" name="Content Placeholder 6"/>
          <p:cNvSpPr txBox="1">
            <a:spLocks/>
          </p:cNvSpPr>
          <p:nvPr/>
        </p:nvSpPr>
        <p:spPr bwMode="auto">
          <a:xfrm>
            <a:off x="5591638" y="1790086"/>
            <a:ext cx="3346743" cy="1826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Douglas Densmore</a:t>
            </a:r>
            <a:endParaRPr lang="en-US" sz="2000" dirty="0" smtClean="0">
              <a:solidFill>
                <a:srgbClr val="000000"/>
              </a:solidFill>
              <a:latin typeface="Arial"/>
              <a:ea typeface="ＭＳ Ｐゴシック" charset="-128"/>
              <a:cs typeface="ＭＳ Ｐゴシック" charset="-128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 err="1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Swapnil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 Bhatia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Traci Haddock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Evan Appleton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 err="1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Chenkai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 Liu</a:t>
            </a:r>
            <a:endParaRPr lang="en-US" sz="2000" dirty="0" smtClean="0">
              <a:solidFill>
                <a:srgbClr val="000000"/>
              </a:solidFill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Viktor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Vasilev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 err="1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Tyler Wagner</a:t>
            </a:r>
            <a:endParaRPr lang="en-US" sz="2000" dirty="0" smtClean="0">
              <a:solidFill>
                <a:srgbClr val="000000"/>
              </a:solidFill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Content Placeholder 6"/>
          <p:cNvSpPr txBox="1">
            <a:spLocks/>
          </p:cNvSpPr>
          <p:nvPr/>
        </p:nvSpPr>
        <p:spPr bwMode="auto">
          <a:xfrm>
            <a:off x="3064935" y="5463341"/>
            <a:ext cx="2526704" cy="44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Ferruccio</a:t>
            </a:r>
            <a:r>
              <a:rPr kumimoji="0" lang="en-US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Damiani</a:t>
            </a:r>
            <a:endParaRPr kumimoji="0" lang="en-US" sz="2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5" name="Picture 14" descr="darpa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3612" y="5614639"/>
            <a:ext cx="1839050" cy="1106836"/>
          </a:xfrm>
          <a:prstGeom prst="rect">
            <a:avLst/>
          </a:prstGeom>
        </p:spPr>
      </p:pic>
      <p:sp>
        <p:nvSpPr>
          <p:cNvPr id="16" name="Content Placeholder 6"/>
          <p:cNvSpPr txBox="1">
            <a:spLocks/>
          </p:cNvSpPr>
          <p:nvPr/>
        </p:nvSpPr>
        <p:spPr bwMode="auto">
          <a:xfrm>
            <a:off x="561794" y="5476854"/>
            <a:ext cx="2422673" cy="82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Mirko Viroli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dirty="0" smtClean="0">
                <a:latin typeface="Arial"/>
                <a:ea typeface="ＭＳ Ｐゴシック" charset="-128"/>
                <a:cs typeface="ＭＳ Ｐゴシック" charset="-128"/>
              </a:rPr>
              <a:t>Matteo Cascadei</a:t>
            </a:r>
            <a:endParaRPr kumimoji="0" lang="en-US" sz="2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9" name="Picture 18" descr="Università-di-Bologna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101" y="4672429"/>
            <a:ext cx="797748" cy="793985"/>
          </a:xfrm>
          <a:prstGeom prst="rect">
            <a:avLst/>
          </a:prstGeom>
        </p:spPr>
      </p:pic>
      <p:pic>
        <p:nvPicPr>
          <p:cNvPr id="20" name="Picture 19" descr="torino_logo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3034" y="4679014"/>
            <a:ext cx="787400" cy="787400"/>
          </a:xfrm>
          <a:prstGeom prst="rect">
            <a:avLst/>
          </a:prstGeom>
        </p:spPr>
      </p:pic>
      <p:pic>
        <p:nvPicPr>
          <p:cNvPr id="25" name="Picture 24" descr="nsflogo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6107" y="5617655"/>
            <a:ext cx="1027619" cy="1027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Tools available online!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/>
              <a:t>http://proto.bbn.com/</a:t>
            </a:r>
          </a:p>
        </p:txBody>
      </p:sp>
      <p:pic>
        <p:nvPicPr>
          <p:cNvPr id="8" name="Content Placeholder 7" descr="proto-website.tiff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b="6192"/>
          <a:stretch>
            <a:fillRect/>
          </a:stretch>
        </p:blipFill>
        <p:spPr>
          <a:xfrm>
            <a:off x="457200" y="2400154"/>
            <a:ext cx="4040188" cy="3546119"/>
          </a:xfrm>
          <a:ln>
            <a:solidFill>
              <a:srgbClr val="7F7F7F"/>
            </a:solidFill>
          </a:ln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232275" cy="639762"/>
          </a:xfrm>
        </p:spPr>
        <p:txBody>
          <a:bodyPr/>
          <a:lstStyle/>
          <a:p>
            <a:r>
              <a:rPr lang="en-US"/>
              <a:t>http://synbiotools.bbn.com</a:t>
            </a:r>
          </a:p>
        </p:txBody>
      </p:sp>
      <p:pic>
        <p:nvPicPr>
          <p:cNvPr id="9" name="Content Placeholder 8" descr="synbiotools-login.gif"/>
          <p:cNvPicPr preferRelativeResize="0"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645025" y="2418952"/>
            <a:ext cx="4278858" cy="3536159"/>
          </a:xfrm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Traditional Monolithic Computing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3300" y="5473700"/>
            <a:ext cx="7251700" cy="1219200"/>
          </a:xfrm>
        </p:spPr>
        <p:txBody>
          <a:bodyPr/>
          <a:lstStyle/>
          <a:p>
            <a:pPr algn="ctr">
              <a:buNone/>
            </a:pPr>
            <a:r>
              <a:rPr lang="en-US" i="1">
                <a:solidFill>
                  <a:schemeClr val="accent1"/>
                </a:solidFill>
              </a:rPr>
              <a:t>The venerable von Neumann model is </a:t>
            </a:r>
          </a:p>
          <a:p>
            <a:pPr algn="ctr">
              <a:buNone/>
            </a:pPr>
            <a:r>
              <a:rPr lang="en-US" i="1">
                <a:solidFill>
                  <a:schemeClr val="accent1"/>
                </a:solidFill>
              </a:rPr>
              <a:t>breaking down in several ways…</a:t>
            </a:r>
          </a:p>
        </p:txBody>
      </p:sp>
      <p:pic>
        <p:nvPicPr>
          <p:cNvPr id="5" name="Picture 4" descr="Von_Neumann_Architectu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543050"/>
            <a:ext cx="6350000" cy="3670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End of Moore’s Law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48300"/>
            <a:ext cx="8229600" cy="677863"/>
          </a:xfrm>
        </p:spPr>
        <p:txBody>
          <a:bodyPr/>
          <a:lstStyle/>
          <a:p>
            <a:pPr algn="ctr">
              <a:buNone/>
            </a:pPr>
            <a:r>
              <a:rPr lang="en-US" i="1">
                <a:solidFill>
                  <a:srgbClr val="376092"/>
                </a:solidFill>
              </a:rPr>
              <a:t>High-performance computing = mesh</a:t>
            </a:r>
          </a:p>
        </p:txBody>
      </p:sp>
      <p:pic>
        <p:nvPicPr>
          <p:cNvPr id="6" name="Picture 5" descr="XeonPhiDie_03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460500"/>
            <a:ext cx="3890568" cy="31813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6300" y="4724400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Intel Xeon Phi: 61 cores</a:t>
            </a:r>
          </a:p>
        </p:txBody>
      </p:sp>
      <p:pic>
        <p:nvPicPr>
          <p:cNvPr id="8" name="Picture 7" descr="Virtex-7 2000T(1).jpg"/>
          <p:cNvPicPr>
            <a:picLocks noChangeAspect="1"/>
          </p:cNvPicPr>
          <p:nvPr/>
        </p:nvPicPr>
        <p:blipFill>
          <a:blip r:embed="rId3"/>
          <a:srcRect l="3770" t="3005" b="3005"/>
          <a:stretch>
            <a:fillRect/>
          </a:stretch>
        </p:blipFill>
        <p:spPr>
          <a:xfrm>
            <a:off x="4323088" y="1638300"/>
            <a:ext cx="4667579" cy="28595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57800" y="4724400"/>
            <a:ext cx="289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Xilinx Virtex-7: 2M Logic cells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Everything is a wireless computer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924" y="1633255"/>
            <a:ext cx="8873300" cy="439332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88" name="Group 87"/>
          <p:cNvGrpSpPr/>
          <p:nvPr/>
        </p:nvGrpSpPr>
        <p:grpSpPr>
          <a:xfrm>
            <a:off x="160147" y="2625436"/>
            <a:ext cx="8879077" cy="3405476"/>
            <a:chOff x="-276225" y="2389188"/>
            <a:chExt cx="9759950" cy="3743325"/>
          </a:xfrm>
        </p:grpSpPr>
        <p:sp>
          <p:nvSpPr>
            <p:cNvPr id="6" name="Freeform 2"/>
            <p:cNvSpPr>
              <a:spLocks noChangeArrowheads="1"/>
            </p:cNvSpPr>
            <p:nvPr/>
          </p:nvSpPr>
          <p:spPr bwMode="auto">
            <a:xfrm>
              <a:off x="3654425" y="3217863"/>
              <a:ext cx="433387" cy="800100"/>
            </a:xfrm>
            <a:custGeom>
              <a:avLst/>
              <a:gdLst/>
              <a:ahLst/>
              <a:cxnLst>
                <a:cxn ang="0">
                  <a:pos x="0" y="1336"/>
                </a:cxn>
                <a:cxn ang="0">
                  <a:pos x="635" y="2222"/>
                </a:cxn>
                <a:cxn ang="0">
                  <a:pos x="1203" y="0"/>
                </a:cxn>
              </a:cxnLst>
              <a:rect l="0" t="0" r="r" b="b"/>
              <a:pathLst>
                <a:path w="1204" h="2223">
                  <a:moveTo>
                    <a:pt x="0" y="1336"/>
                  </a:moveTo>
                  <a:lnTo>
                    <a:pt x="635" y="2222"/>
                  </a:lnTo>
                  <a:lnTo>
                    <a:pt x="1203" y="0"/>
                  </a:lnTo>
                </a:path>
              </a:pathLst>
            </a:custGeom>
            <a:noFill/>
            <a:ln w="90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3"/>
            <p:cNvSpPr>
              <a:spLocks noChangeArrowheads="1"/>
            </p:cNvSpPr>
            <p:nvPr/>
          </p:nvSpPr>
          <p:spPr bwMode="auto">
            <a:xfrm>
              <a:off x="3649662" y="3441700"/>
              <a:ext cx="466725" cy="585788"/>
            </a:xfrm>
            <a:custGeom>
              <a:avLst/>
              <a:gdLst/>
              <a:ahLst/>
              <a:cxnLst>
                <a:cxn ang="0">
                  <a:pos x="1297" y="305"/>
                </a:cxn>
                <a:cxn ang="0">
                  <a:pos x="622" y="1627"/>
                </a:cxn>
                <a:cxn ang="0">
                  <a:pos x="900" y="0"/>
                </a:cxn>
                <a:cxn ang="0">
                  <a:pos x="0" y="701"/>
                </a:cxn>
              </a:cxnLst>
              <a:rect l="0" t="0" r="r" b="b"/>
              <a:pathLst>
                <a:path w="1298" h="1628">
                  <a:moveTo>
                    <a:pt x="1297" y="305"/>
                  </a:moveTo>
                  <a:lnTo>
                    <a:pt x="622" y="1627"/>
                  </a:lnTo>
                  <a:lnTo>
                    <a:pt x="900" y="0"/>
                  </a:lnTo>
                  <a:lnTo>
                    <a:pt x="0" y="701"/>
                  </a:lnTo>
                </a:path>
              </a:pathLst>
            </a:custGeom>
            <a:noFill/>
            <a:ln w="90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4"/>
            <p:cNvSpPr>
              <a:spLocks noChangeArrowheads="1"/>
            </p:cNvSpPr>
            <p:nvPr/>
          </p:nvSpPr>
          <p:spPr bwMode="auto">
            <a:xfrm>
              <a:off x="3259137" y="3098800"/>
              <a:ext cx="261938" cy="571500"/>
            </a:xfrm>
            <a:custGeom>
              <a:avLst/>
              <a:gdLst/>
              <a:ahLst/>
              <a:cxnLst>
                <a:cxn ang="0">
                  <a:pos x="714" y="0"/>
                </a:cxn>
                <a:cxn ang="0">
                  <a:pos x="304" y="331"/>
                </a:cxn>
                <a:cxn ang="0">
                  <a:pos x="727" y="397"/>
                </a:cxn>
                <a:cxn ang="0">
                  <a:pos x="0" y="688"/>
                </a:cxn>
                <a:cxn ang="0">
                  <a:pos x="688" y="1588"/>
                </a:cxn>
              </a:cxnLst>
              <a:rect l="0" t="0" r="r" b="b"/>
              <a:pathLst>
                <a:path w="728" h="1589">
                  <a:moveTo>
                    <a:pt x="714" y="0"/>
                  </a:moveTo>
                  <a:lnTo>
                    <a:pt x="304" y="331"/>
                  </a:lnTo>
                  <a:lnTo>
                    <a:pt x="727" y="397"/>
                  </a:lnTo>
                  <a:lnTo>
                    <a:pt x="0" y="688"/>
                  </a:lnTo>
                  <a:lnTo>
                    <a:pt x="688" y="1588"/>
                  </a:lnTo>
                </a:path>
              </a:pathLst>
            </a:cu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 noChangeArrowheads="1"/>
            </p:cNvSpPr>
            <p:nvPr/>
          </p:nvSpPr>
          <p:spPr bwMode="auto">
            <a:xfrm>
              <a:off x="1854200" y="3222625"/>
              <a:ext cx="3067050" cy="866775"/>
            </a:xfrm>
            <a:custGeom>
              <a:avLst/>
              <a:gdLst/>
              <a:ahLst/>
              <a:cxnLst>
                <a:cxn ang="0">
                  <a:pos x="6218" y="0"/>
                </a:cxn>
                <a:cxn ang="0">
                  <a:pos x="8520" y="92"/>
                </a:cxn>
                <a:cxn ang="0">
                  <a:pos x="6284" y="899"/>
                </a:cxn>
                <a:cxn ang="0">
                  <a:pos x="6218" y="0"/>
                </a:cxn>
                <a:cxn ang="0">
                  <a:pos x="5847" y="622"/>
                </a:cxn>
                <a:cxn ang="0">
                  <a:pos x="8520" y="92"/>
                </a:cxn>
                <a:cxn ang="0">
                  <a:pos x="6509" y="2407"/>
                </a:cxn>
                <a:cxn ang="0">
                  <a:pos x="4299" y="1323"/>
                </a:cxn>
                <a:cxn ang="0">
                  <a:pos x="4220" y="0"/>
                </a:cxn>
                <a:cxn ang="0">
                  <a:pos x="0" y="701"/>
                </a:cxn>
              </a:cxnLst>
              <a:rect l="0" t="0" r="r" b="b"/>
              <a:pathLst>
                <a:path w="8521" h="2408">
                  <a:moveTo>
                    <a:pt x="6218" y="0"/>
                  </a:moveTo>
                  <a:lnTo>
                    <a:pt x="8520" y="92"/>
                  </a:lnTo>
                  <a:lnTo>
                    <a:pt x="6284" y="899"/>
                  </a:lnTo>
                  <a:lnTo>
                    <a:pt x="6218" y="0"/>
                  </a:lnTo>
                  <a:lnTo>
                    <a:pt x="5847" y="622"/>
                  </a:lnTo>
                  <a:lnTo>
                    <a:pt x="8520" y="92"/>
                  </a:lnTo>
                  <a:lnTo>
                    <a:pt x="6509" y="2407"/>
                  </a:lnTo>
                  <a:lnTo>
                    <a:pt x="4299" y="1323"/>
                  </a:lnTo>
                  <a:lnTo>
                    <a:pt x="4220" y="0"/>
                  </a:lnTo>
                  <a:lnTo>
                    <a:pt x="0" y="701"/>
                  </a:lnTo>
                </a:path>
              </a:pathLst>
            </a:custGeom>
            <a:noFill/>
            <a:ln w="90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/>
            <p:cNvSpPr>
              <a:spLocks noChangeArrowheads="1"/>
            </p:cNvSpPr>
            <p:nvPr/>
          </p:nvSpPr>
          <p:spPr bwMode="auto">
            <a:xfrm>
              <a:off x="3492500" y="3436938"/>
              <a:ext cx="1809750" cy="947737"/>
            </a:xfrm>
            <a:custGeom>
              <a:avLst/>
              <a:gdLst/>
              <a:ahLst/>
              <a:cxnLst>
                <a:cxn ang="0">
                  <a:pos x="26" y="106"/>
                </a:cxn>
                <a:cxn ang="0">
                  <a:pos x="1323" y="0"/>
                </a:cxn>
                <a:cxn ang="0">
                  <a:pos x="1759" y="357"/>
                </a:cxn>
                <a:cxn ang="0">
                  <a:pos x="0" y="119"/>
                </a:cxn>
                <a:cxn ang="0">
                  <a:pos x="3850" y="2633"/>
                </a:cxn>
                <a:cxn ang="0">
                  <a:pos x="1733" y="318"/>
                </a:cxn>
                <a:cxn ang="0">
                  <a:pos x="5027" y="410"/>
                </a:cxn>
                <a:cxn ang="0">
                  <a:pos x="4260" y="1826"/>
                </a:cxn>
                <a:cxn ang="0">
                  <a:pos x="3836" y="2606"/>
                </a:cxn>
                <a:cxn ang="0">
                  <a:pos x="1971" y="1799"/>
                </a:cxn>
                <a:cxn ang="0">
                  <a:pos x="1733" y="344"/>
                </a:cxn>
              </a:cxnLst>
              <a:rect l="0" t="0" r="r" b="b"/>
              <a:pathLst>
                <a:path w="5028" h="2634">
                  <a:moveTo>
                    <a:pt x="26" y="106"/>
                  </a:moveTo>
                  <a:lnTo>
                    <a:pt x="1323" y="0"/>
                  </a:lnTo>
                  <a:lnTo>
                    <a:pt x="1759" y="357"/>
                  </a:lnTo>
                  <a:lnTo>
                    <a:pt x="0" y="119"/>
                  </a:lnTo>
                  <a:lnTo>
                    <a:pt x="3850" y="2633"/>
                  </a:lnTo>
                  <a:lnTo>
                    <a:pt x="1733" y="318"/>
                  </a:lnTo>
                  <a:lnTo>
                    <a:pt x="5027" y="410"/>
                  </a:lnTo>
                  <a:lnTo>
                    <a:pt x="4260" y="1826"/>
                  </a:lnTo>
                  <a:lnTo>
                    <a:pt x="3836" y="2606"/>
                  </a:lnTo>
                  <a:lnTo>
                    <a:pt x="1971" y="1799"/>
                  </a:lnTo>
                  <a:lnTo>
                    <a:pt x="1733" y="344"/>
                  </a:lnTo>
                </a:path>
              </a:pathLst>
            </a:custGeom>
            <a:noFill/>
            <a:ln w="1836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/>
            <p:cNvSpPr>
              <a:spLocks noChangeArrowheads="1"/>
            </p:cNvSpPr>
            <p:nvPr/>
          </p:nvSpPr>
          <p:spPr bwMode="auto">
            <a:xfrm>
              <a:off x="1320800" y="2836863"/>
              <a:ext cx="795337" cy="1290637"/>
            </a:xfrm>
            <a:custGeom>
              <a:avLst/>
              <a:gdLst/>
              <a:ahLst/>
              <a:cxnLst>
                <a:cxn ang="0">
                  <a:pos x="252" y="3585"/>
                </a:cxn>
                <a:cxn ang="0">
                  <a:pos x="2210" y="3175"/>
                </a:cxn>
                <a:cxn ang="0">
                  <a:pos x="0" y="2381"/>
                </a:cxn>
                <a:cxn ang="0">
                  <a:pos x="1495" y="1799"/>
                </a:cxn>
                <a:cxn ang="0">
                  <a:pos x="0" y="1468"/>
                </a:cxn>
                <a:cxn ang="0">
                  <a:pos x="1469" y="384"/>
                </a:cxn>
                <a:cxn ang="0">
                  <a:pos x="40" y="0"/>
                </a:cxn>
                <a:cxn ang="0">
                  <a:pos x="1482" y="1812"/>
                </a:cxn>
                <a:cxn ang="0">
                  <a:pos x="120" y="3056"/>
                </a:cxn>
              </a:cxnLst>
              <a:rect l="0" t="0" r="r" b="b"/>
              <a:pathLst>
                <a:path w="2211" h="3586">
                  <a:moveTo>
                    <a:pt x="252" y="3585"/>
                  </a:moveTo>
                  <a:lnTo>
                    <a:pt x="2210" y="3175"/>
                  </a:lnTo>
                  <a:lnTo>
                    <a:pt x="0" y="2381"/>
                  </a:lnTo>
                  <a:lnTo>
                    <a:pt x="1495" y="1799"/>
                  </a:lnTo>
                  <a:lnTo>
                    <a:pt x="0" y="1468"/>
                  </a:lnTo>
                  <a:lnTo>
                    <a:pt x="1469" y="384"/>
                  </a:lnTo>
                  <a:lnTo>
                    <a:pt x="40" y="0"/>
                  </a:lnTo>
                  <a:lnTo>
                    <a:pt x="1482" y="1812"/>
                  </a:lnTo>
                  <a:lnTo>
                    <a:pt x="120" y="3056"/>
                  </a:lnTo>
                </a:path>
              </a:pathLst>
            </a:cu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/>
            <p:cNvSpPr>
              <a:spLocks noChangeArrowheads="1"/>
            </p:cNvSpPr>
            <p:nvPr/>
          </p:nvSpPr>
          <p:spPr bwMode="auto">
            <a:xfrm>
              <a:off x="3773487" y="2836863"/>
              <a:ext cx="295275" cy="238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21" y="66"/>
                </a:cxn>
                <a:cxn ang="0">
                  <a:pos x="807" y="40"/>
                </a:cxn>
              </a:cxnLst>
              <a:rect l="0" t="0" r="r" b="b"/>
              <a:pathLst>
                <a:path w="822" h="67">
                  <a:moveTo>
                    <a:pt x="0" y="0"/>
                  </a:moveTo>
                  <a:lnTo>
                    <a:pt x="821" y="66"/>
                  </a:lnTo>
                  <a:lnTo>
                    <a:pt x="807" y="40"/>
                  </a:lnTo>
                </a:path>
              </a:pathLst>
            </a:cu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/>
            <p:cNvSpPr>
              <a:spLocks noChangeArrowheads="1"/>
            </p:cNvSpPr>
            <p:nvPr/>
          </p:nvSpPr>
          <p:spPr bwMode="auto">
            <a:xfrm>
              <a:off x="3516312" y="2517775"/>
              <a:ext cx="619125" cy="376238"/>
            </a:xfrm>
            <a:custGeom>
              <a:avLst/>
              <a:gdLst/>
              <a:ahLst/>
              <a:cxnLst>
                <a:cxn ang="0">
                  <a:pos x="582" y="1045"/>
                </a:cxn>
                <a:cxn ang="0">
                  <a:pos x="0" y="0"/>
                </a:cxn>
                <a:cxn ang="0">
                  <a:pos x="1720" y="899"/>
                </a:cxn>
              </a:cxnLst>
              <a:rect l="0" t="0" r="r" b="b"/>
              <a:pathLst>
                <a:path w="1721" h="1046">
                  <a:moveTo>
                    <a:pt x="582" y="1045"/>
                  </a:moveTo>
                  <a:lnTo>
                    <a:pt x="0" y="0"/>
                  </a:lnTo>
                  <a:lnTo>
                    <a:pt x="1720" y="899"/>
                  </a:lnTo>
                </a:path>
              </a:pathLst>
            </a:cu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/>
            <p:cNvSpPr>
              <a:spLocks noChangeArrowheads="1"/>
            </p:cNvSpPr>
            <p:nvPr/>
          </p:nvSpPr>
          <p:spPr bwMode="auto">
            <a:xfrm>
              <a:off x="8374062" y="2598738"/>
              <a:ext cx="1109663" cy="533400"/>
            </a:xfrm>
            <a:custGeom>
              <a:avLst/>
              <a:gdLst/>
              <a:ahLst/>
              <a:cxnLst>
                <a:cxn ang="0">
                  <a:pos x="3083" y="0"/>
                </a:cxn>
                <a:cxn ang="0">
                  <a:pos x="0" y="1218"/>
                </a:cxn>
                <a:cxn ang="0">
                  <a:pos x="3083" y="1482"/>
                </a:cxn>
              </a:cxnLst>
              <a:rect l="0" t="0" r="r" b="b"/>
              <a:pathLst>
                <a:path w="3084" h="1483">
                  <a:moveTo>
                    <a:pt x="3083" y="0"/>
                  </a:moveTo>
                  <a:lnTo>
                    <a:pt x="0" y="1218"/>
                  </a:lnTo>
                  <a:lnTo>
                    <a:pt x="3083" y="1482"/>
                  </a:lnTo>
                </a:path>
              </a:pathLst>
            </a:custGeom>
            <a:noFill/>
            <a:ln w="1836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/>
            <p:cNvSpPr>
              <a:spLocks noChangeArrowheads="1"/>
            </p:cNvSpPr>
            <p:nvPr/>
          </p:nvSpPr>
          <p:spPr bwMode="auto">
            <a:xfrm>
              <a:off x="8112125" y="3046413"/>
              <a:ext cx="1371600" cy="566737"/>
            </a:xfrm>
            <a:custGeom>
              <a:avLst/>
              <a:gdLst/>
              <a:ahLst/>
              <a:cxnLst>
                <a:cxn ang="0">
                  <a:pos x="3797" y="0"/>
                </a:cxn>
                <a:cxn ang="0">
                  <a:pos x="0" y="966"/>
                </a:cxn>
                <a:cxn ang="0">
                  <a:pos x="3810" y="1574"/>
                </a:cxn>
              </a:cxnLst>
              <a:rect l="0" t="0" r="r" b="b"/>
              <a:pathLst>
                <a:path w="3811" h="1575">
                  <a:moveTo>
                    <a:pt x="3797" y="0"/>
                  </a:moveTo>
                  <a:lnTo>
                    <a:pt x="0" y="966"/>
                  </a:lnTo>
                  <a:lnTo>
                    <a:pt x="3810" y="1574"/>
                  </a:lnTo>
                </a:path>
              </a:pathLst>
            </a:custGeom>
            <a:noFill/>
            <a:ln w="1836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/>
            <p:cNvSpPr>
              <a:spLocks noChangeArrowheads="1"/>
            </p:cNvSpPr>
            <p:nvPr/>
          </p:nvSpPr>
          <p:spPr bwMode="auto">
            <a:xfrm>
              <a:off x="7412037" y="4037013"/>
              <a:ext cx="2071688" cy="371475"/>
            </a:xfrm>
            <a:custGeom>
              <a:avLst/>
              <a:gdLst/>
              <a:ahLst/>
              <a:cxnLst>
                <a:cxn ang="0">
                  <a:pos x="5755" y="0"/>
                </a:cxn>
                <a:cxn ang="0">
                  <a:pos x="4339" y="1032"/>
                </a:cxn>
                <a:cxn ang="0">
                  <a:pos x="0" y="158"/>
                </a:cxn>
              </a:cxnLst>
              <a:rect l="0" t="0" r="r" b="b"/>
              <a:pathLst>
                <a:path w="5756" h="1033">
                  <a:moveTo>
                    <a:pt x="5755" y="0"/>
                  </a:moveTo>
                  <a:lnTo>
                    <a:pt x="4339" y="1032"/>
                  </a:lnTo>
                  <a:lnTo>
                    <a:pt x="0" y="158"/>
                  </a:lnTo>
                </a:path>
              </a:pathLst>
            </a:custGeom>
            <a:noFill/>
            <a:ln w="1836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/>
            <p:cNvSpPr>
              <a:spLocks noChangeArrowheads="1"/>
            </p:cNvSpPr>
            <p:nvPr/>
          </p:nvSpPr>
          <p:spPr bwMode="auto">
            <a:xfrm>
              <a:off x="1230312" y="4541838"/>
              <a:ext cx="1919288" cy="528637"/>
            </a:xfrm>
            <a:custGeom>
              <a:avLst/>
              <a:gdLst/>
              <a:ahLst/>
              <a:cxnLst>
                <a:cxn ang="0">
                  <a:pos x="0" y="146"/>
                </a:cxn>
                <a:cxn ang="0">
                  <a:pos x="1614" y="1456"/>
                </a:cxn>
                <a:cxn ang="0">
                  <a:pos x="2513" y="741"/>
                </a:cxn>
                <a:cxn ang="0">
                  <a:pos x="0" y="159"/>
                </a:cxn>
                <a:cxn ang="0">
                  <a:pos x="3810" y="0"/>
                </a:cxn>
                <a:cxn ang="0">
                  <a:pos x="2487" y="728"/>
                </a:cxn>
                <a:cxn ang="0">
                  <a:pos x="5331" y="252"/>
                </a:cxn>
                <a:cxn ang="0">
                  <a:pos x="3810" y="14"/>
                </a:cxn>
                <a:cxn ang="0">
                  <a:pos x="1574" y="1469"/>
                </a:cxn>
              </a:cxnLst>
              <a:rect l="0" t="0" r="r" b="b"/>
              <a:pathLst>
                <a:path w="5332" h="1470">
                  <a:moveTo>
                    <a:pt x="0" y="146"/>
                  </a:moveTo>
                  <a:lnTo>
                    <a:pt x="1614" y="1456"/>
                  </a:lnTo>
                  <a:lnTo>
                    <a:pt x="2513" y="741"/>
                  </a:lnTo>
                  <a:lnTo>
                    <a:pt x="0" y="159"/>
                  </a:lnTo>
                  <a:lnTo>
                    <a:pt x="3810" y="0"/>
                  </a:lnTo>
                  <a:lnTo>
                    <a:pt x="2487" y="728"/>
                  </a:lnTo>
                  <a:lnTo>
                    <a:pt x="5331" y="252"/>
                  </a:lnTo>
                  <a:lnTo>
                    <a:pt x="3810" y="14"/>
                  </a:lnTo>
                  <a:lnTo>
                    <a:pt x="1574" y="1469"/>
                  </a:lnTo>
                </a:path>
              </a:pathLst>
            </a:custGeom>
            <a:noFill/>
            <a:ln w="3672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4"/>
            <p:cNvSpPr>
              <a:spLocks noChangeArrowheads="1"/>
            </p:cNvSpPr>
            <p:nvPr/>
          </p:nvSpPr>
          <p:spPr bwMode="auto">
            <a:xfrm>
              <a:off x="1858962" y="3213100"/>
              <a:ext cx="2343150" cy="871538"/>
            </a:xfrm>
            <a:custGeom>
              <a:avLst/>
              <a:gdLst/>
              <a:ahLst/>
              <a:cxnLst>
                <a:cxn ang="0">
                  <a:pos x="0" y="715"/>
                </a:cxn>
                <a:cxn ang="0">
                  <a:pos x="1694" y="27"/>
                </a:cxn>
                <a:cxn ang="0">
                  <a:pos x="3916" y="331"/>
                </a:cxn>
                <a:cxn ang="0">
                  <a:pos x="4207" y="0"/>
                </a:cxn>
                <a:cxn ang="0">
                  <a:pos x="4564" y="754"/>
                </a:cxn>
                <a:cxn ang="0">
                  <a:pos x="3903" y="357"/>
                </a:cxn>
                <a:cxn ang="0">
                  <a:pos x="4300" y="1336"/>
                </a:cxn>
                <a:cxn ang="0">
                  <a:pos x="1694" y="40"/>
                </a:cxn>
                <a:cxn ang="0">
                  <a:pos x="648" y="1336"/>
                </a:cxn>
                <a:cxn ang="0">
                  <a:pos x="13" y="715"/>
                </a:cxn>
                <a:cxn ang="0">
                  <a:pos x="701" y="2157"/>
                </a:cxn>
                <a:cxn ang="0">
                  <a:pos x="662" y="1323"/>
                </a:cxn>
                <a:cxn ang="0">
                  <a:pos x="4286" y="1336"/>
                </a:cxn>
                <a:cxn ang="0">
                  <a:pos x="5014" y="1336"/>
                </a:cxn>
                <a:cxn ang="0">
                  <a:pos x="4564" y="741"/>
                </a:cxn>
                <a:cxn ang="0">
                  <a:pos x="4300" y="1350"/>
                </a:cxn>
                <a:cxn ang="0">
                  <a:pos x="5596" y="2236"/>
                </a:cxn>
                <a:cxn ang="0">
                  <a:pos x="6509" y="2421"/>
                </a:cxn>
                <a:cxn ang="0">
                  <a:pos x="5001" y="1336"/>
                </a:cxn>
                <a:cxn ang="0">
                  <a:pos x="3903" y="357"/>
                </a:cxn>
                <a:cxn ang="0">
                  <a:pos x="5834" y="622"/>
                </a:cxn>
                <a:cxn ang="0">
                  <a:pos x="4207" y="27"/>
                </a:cxn>
                <a:cxn ang="0">
                  <a:pos x="1720" y="53"/>
                </a:cxn>
                <a:cxn ang="0">
                  <a:pos x="701" y="2130"/>
                </a:cxn>
                <a:cxn ang="0">
                  <a:pos x="4286" y="1350"/>
                </a:cxn>
              </a:cxnLst>
              <a:rect l="0" t="0" r="r" b="b"/>
              <a:pathLst>
                <a:path w="6510" h="2422">
                  <a:moveTo>
                    <a:pt x="0" y="715"/>
                  </a:moveTo>
                  <a:lnTo>
                    <a:pt x="1694" y="27"/>
                  </a:lnTo>
                  <a:lnTo>
                    <a:pt x="3916" y="331"/>
                  </a:lnTo>
                  <a:lnTo>
                    <a:pt x="4207" y="0"/>
                  </a:lnTo>
                  <a:lnTo>
                    <a:pt x="4564" y="754"/>
                  </a:lnTo>
                  <a:lnTo>
                    <a:pt x="3903" y="357"/>
                  </a:lnTo>
                  <a:lnTo>
                    <a:pt x="4300" y="1336"/>
                  </a:lnTo>
                  <a:lnTo>
                    <a:pt x="1694" y="40"/>
                  </a:lnTo>
                  <a:lnTo>
                    <a:pt x="648" y="1336"/>
                  </a:lnTo>
                  <a:lnTo>
                    <a:pt x="13" y="715"/>
                  </a:lnTo>
                  <a:lnTo>
                    <a:pt x="701" y="2157"/>
                  </a:lnTo>
                  <a:lnTo>
                    <a:pt x="662" y="1323"/>
                  </a:lnTo>
                  <a:lnTo>
                    <a:pt x="4286" y="1336"/>
                  </a:lnTo>
                  <a:lnTo>
                    <a:pt x="5014" y="1336"/>
                  </a:lnTo>
                  <a:lnTo>
                    <a:pt x="4564" y="741"/>
                  </a:lnTo>
                  <a:lnTo>
                    <a:pt x="4300" y="1350"/>
                  </a:lnTo>
                  <a:lnTo>
                    <a:pt x="5596" y="2236"/>
                  </a:lnTo>
                  <a:lnTo>
                    <a:pt x="6509" y="2421"/>
                  </a:lnTo>
                  <a:lnTo>
                    <a:pt x="5001" y="1336"/>
                  </a:lnTo>
                  <a:lnTo>
                    <a:pt x="3903" y="357"/>
                  </a:lnTo>
                  <a:lnTo>
                    <a:pt x="5834" y="622"/>
                  </a:lnTo>
                  <a:lnTo>
                    <a:pt x="4207" y="27"/>
                  </a:lnTo>
                  <a:lnTo>
                    <a:pt x="1720" y="53"/>
                  </a:lnTo>
                  <a:lnTo>
                    <a:pt x="701" y="2130"/>
                  </a:lnTo>
                  <a:lnTo>
                    <a:pt x="4286" y="1350"/>
                  </a:lnTo>
                </a:path>
              </a:pathLst>
            </a:custGeom>
            <a:noFill/>
            <a:ln w="90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5"/>
            <p:cNvSpPr>
              <a:spLocks noChangeArrowheads="1"/>
            </p:cNvSpPr>
            <p:nvPr/>
          </p:nvSpPr>
          <p:spPr bwMode="auto">
            <a:xfrm>
              <a:off x="4121150" y="3213100"/>
              <a:ext cx="2719387" cy="1019175"/>
            </a:xfrm>
            <a:custGeom>
              <a:avLst/>
              <a:gdLst/>
              <a:ahLst/>
              <a:cxnLst>
                <a:cxn ang="0">
                  <a:pos x="2527" y="2434"/>
                </a:cxn>
                <a:cxn ang="0">
                  <a:pos x="3969" y="2831"/>
                </a:cxn>
                <a:cxn ang="0">
                  <a:pos x="4657" y="2527"/>
                </a:cxn>
                <a:cxn ang="0">
                  <a:pos x="2527" y="2434"/>
                </a:cxn>
                <a:cxn ang="0">
                  <a:pos x="0" y="940"/>
                </a:cxn>
                <a:cxn ang="0">
                  <a:pos x="6654" y="622"/>
                </a:cxn>
                <a:cxn ang="0">
                  <a:pos x="7554" y="0"/>
                </a:cxn>
                <a:cxn ang="0">
                  <a:pos x="3255" y="1006"/>
                </a:cxn>
                <a:cxn ang="0">
                  <a:pos x="3956" y="2805"/>
                </a:cxn>
                <a:cxn ang="0">
                  <a:pos x="6033" y="2739"/>
                </a:cxn>
                <a:cxn ang="0">
                  <a:pos x="4617" y="2527"/>
                </a:cxn>
                <a:cxn ang="0">
                  <a:pos x="3255" y="1006"/>
                </a:cxn>
                <a:cxn ang="0">
                  <a:pos x="6668" y="622"/>
                </a:cxn>
                <a:cxn ang="0">
                  <a:pos x="6046" y="2725"/>
                </a:cxn>
              </a:cxnLst>
              <a:rect l="0" t="0" r="r" b="b"/>
              <a:pathLst>
                <a:path w="7555" h="2832">
                  <a:moveTo>
                    <a:pt x="2527" y="2434"/>
                  </a:moveTo>
                  <a:lnTo>
                    <a:pt x="3969" y="2831"/>
                  </a:lnTo>
                  <a:lnTo>
                    <a:pt x="4657" y="2527"/>
                  </a:lnTo>
                  <a:lnTo>
                    <a:pt x="2527" y="2434"/>
                  </a:lnTo>
                  <a:lnTo>
                    <a:pt x="0" y="940"/>
                  </a:lnTo>
                  <a:lnTo>
                    <a:pt x="6654" y="622"/>
                  </a:lnTo>
                  <a:lnTo>
                    <a:pt x="7554" y="0"/>
                  </a:lnTo>
                  <a:lnTo>
                    <a:pt x="3255" y="1006"/>
                  </a:lnTo>
                  <a:lnTo>
                    <a:pt x="3956" y="2805"/>
                  </a:lnTo>
                  <a:lnTo>
                    <a:pt x="6033" y="2739"/>
                  </a:lnTo>
                  <a:lnTo>
                    <a:pt x="4617" y="2527"/>
                  </a:lnTo>
                  <a:lnTo>
                    <a:pt x="3255" y="1006"/>
                  </a:lnTo>
                  <a:lnTo>
                    <a:pt x="6668" y="622"/>
                  </a:lnTo>
                  <a:lnTo>
                    <a:pt x="6046" y="2725"/>
                  </a:lnTo>
                </a:path>
              </a:pathLst>
            </a:custGeom>
            <a:noFill/>
            <a:ln w="1836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16"/>
            <p:cNvSpPr>
              <a:spLocks noChangeShapeType="1"/>
            </p:cNvSpPr>
            <p:nvPr/>
          </p:nvSpPr>
          <p:spPr bwMode="auto">
            <a:xfrm flipH="1">
              <a:off x="-276225" y="4598988"/>
              <a:ext cx="1498600" cy="138112"/>
            </a:xfrm>
            <a:prstGeom prst="line">
              <a:avLst/>
            </a:prstGeom>
            <a:noFill/>
            <a:ln w="1836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7"/>
            <p:cNvSpPr>
              <a:spLocks noChangeArrowheads="1"/>
            </p:cNvSpPr>
            <p:nvPr/>
          </p:nvSpPr>
          <p:spPr bwMode="auto">
            <a:xfrm>
              <a:off x="8097837" y="3394075"/>
              <a:ext cx="1385888" cy="1076325"/>
            </a:xfrm>
            <a:custGeom>
              <a:avLst/>
              <a:gdLst/>
              <a:ahLst/>
              <a:cxnLst>
                <a:cxn ang="0">
                  <a:pos x="3850" y="2989"/>
                </a:cxn>
                <a:cxn ang="0">
                  <a:pos x="2421" y="2804"/>
                </a:cxn>
                <a:cxn ang="0">
                  <a:pos x="0" y="0"/>
                </a:cxn>
              </a:cxnLst>
              <a:rect l="0" t="0" r="r" b="b"/>
              <a:pathLst>
                <a:path w="3851" h="2990">
                  <a:moveTo>
                    <a:pt x="3850" y="2989"/>
                  </a:moveTo>
                  <a:lnTo>
                    <a:pt x="2421" y="2804"/>
                  </a:lnTo>
                  <a:lnTo>
                    <a:pt x="0" y="0"/>
                  </a:lnTo>
                </a:path>
              </a:pathLst>
            </a:custGeom>
            <a:noFill/>
            <a:ln w="1836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8"/>
            <p:cNvSpPr>
              <a:spLocks noChangeArrowheads="1"/>
            </p:cNvSpPr>
            <p:nvPr/>
          </p:nvSpPr>
          <p:spPr bwMode="auto">
            <a:xfrm>
              <a:off x="1325562" y="2436813"/>
              <a:ext cx="2786063" cy="2395537"/>
            </a:xfrm>
            <a:custGeom>
              <a:avLst/>
              <a:gdLst/>
              <a:ahLst/>
              <a:cxnLst>
                <a:cxn ang="0">
                  <a:pos x="27" y="13"/>
                </a:cxn>
                <a:cxn ang="0">
                  <a:pos x="3493" y="5874"/>
                </a:cxn>
                <a:cxn ang="0">
                  <a:pos x="7104" y="5252"/>
                </a:cxn>
                <a:cxn ang="0">
                  <a:pos x="6046" y="2871"/>
                </a:cxn>
                <a:cxn ang="0">
                  <a:pos x="5967" y="6019"/>
                </a:cxn>
                <a:cxn ang="0">
                  <a:pos x="7104" y="5239"/>
                </a:cxn>
                <a:cxn ang="0">
                  <a:pos x="5014" y="6125"/>
                </a:cxn>
                <a:cxn ang="0">
                  <a:pos x="0" y="0"/>
                </a:cxn>
                <a:cxn ang="0">
                  <a:pos x="2249" y="6654"/>
                </a:cxn>
                <a:cxn ang="0">
                  <a:pos x="7051" y="5278"/>
                </a:cxn>
                <a:cxn ang="0">
                  <a:pos x="7329" y="2778"/>
                </a:cxn>
                <a:cxn ang="0">
                  <a:pos x="5940" y="6019"/>
                </a:cxn>
                <a:cxn ang="0">
                  <a:pos x="7739" y="3069"/>
                </a:cxn>
                <a:cxn ang="0">
                  <a:pos x="5001" y="6099"/>
                </a:cxn>
                <a:cxn ang="0">
                  <a:pos x="5993" y="5993"/>
                </a:cxn>
              </a:cxnLst>
              <a:rect l="0" t="0" r="r" b="b"/>
              <a:pathLst>
                <a:path w="7740" h="6655">
                  <a:moveTo>
                    <a:pt x="27" y="13"/>
                  </a:moveTo>
                  <a:lnTo>
                    <a:pt x="3493" y="5874"/>
                  </a:lnTo>
                  <a:lnTo>
                    <a:pt x="7104" y="5252"/>
                  </a:lnTo>
                  <a:lnTo>
                    <a:pt x="6046" y="2871"/>
                  </a:lnTo>
                  <a:lnTo>
                    <a:pt x="5967" y="6019"/>
                  </a:lnTo>
                  <a:lnTo>
                    <a:pt x="7104" y="5239"/>
                  </a:lnTo>
                  <a:lnTo>
                    <a:pt x="5014" y="6125"/>
                  </a:lnTo>
                  <a:lnTo>
                    <a:pt x="0" y="0"/>
                  </a:lnTo>
                  <a:lnTo>
                    <a:pt x="2249" y="6654"/>
                  </a:lnTo>
                  <a:lnTo>
                    <a:pt x="7051" y="5278"/>
                  </a:lnTo>
                  <a:lnTo>
                    <a:pt x="7329" y="2778"/>
                  </a:lnTo>
                  <a:lnTo>
                    <a:pt x="5940" y="6019"/>
                  </a:lnTo>
                  <a:lnTo>
                    <a:pt x="7739" y="3069"/>
                  </a:lnTo>
                  <a:lnTo>
                    <a:pt x="5001" y="6099"/>
                  </a:lnTo>
                  <a:lnTo>
                    <a:pt x="5993" y="5993"/>
                  </a:lnTo>
                </a:path>
              </a:pathLst>
            </a:custGeom>
            <a:noFill/>
            <a:ln w="3672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9"/>
            <p:cNvSpPr>
              <a:spLocks noChangeArrowheads="1"/>
            </p:cNvSpPr>
            <p:nvPr/>
          </p:nvSpPr>
          <p:spPr bwMode="auto">
            <a:xfrm>
              <a:off x="6426200" y="3227388"/>
              <a:ext cx="2538412" cy="2081212"/>
            </a:xfrm>
            <a:custGeom>
              <a:avLst/>
              <a:gdLst/>
              <a:ahLst/>
              <a:cxnLst>
                <a:cxn ang="0">
                  <a:pos x="7051" y="3281"/>
                </a:cxn>
                <a:cxn ang="0">
                  <a:pos x="4961" y="3982"/>
                </a:cxn>
                <a:cxn ang="0">
                  <a:pos x="2725" y="2408"/>
                </a:cxn>
                <a:cxn ang="0">
                  <a:pos x="3056" y="4485"/>
                </a:cxn>
                <a:cxn ang="0">
                  <a:pos x="4974" y="3996"/>
                </a:cxn>
                <a:cxn ang="0">
                  <a:pos x="4683" y="463"/>
                </a:cxn>
                <a:cxn ang="0">
                  <a:pos x="3042" y="4459"/>
                </a:cxn>
                <a:cxn ang="0">
                  <a:pos x="2222" y="4167"/>
                </a:cxn>
                <a:cxn ang="0">
                  <a:pos x="2738" y="2368"/>
                </a:cxn>
                <a:cxn ang="0">
                  <a:pos x="0" y="3612"/>
                </a:cxn>
                <a:cxn ang="0">
                  <a:pos x="2262" y="4167"/>
                </a:cxn>
                <a:cxn ang="0">
                  <a:pos x="251" y="609"/>
                </a:cxn>
                <a:cxn ang="0">
                  <a:pos x="1243" y="5781"/>
                </a:cxn>
                <a:cxn ang="0">
                  <a:pos x="26" y="3599"/>
                </a:cxn>
                <a:cxn ang="0">
                  <a:pos x="1111" y="0"/>
                </a:cxn>
                <a:cxn ang="0">
                  <a:pos x="2235" y="4154"/>
                </a:cxn>
                <a:cxn ang="0">
                  <a:pos x="1270" y="5781"/>
                </a:cxn>
                <a:cxn ang="0">
                  <a:pos x="3042" y="4485"/>
                </a:cxn>
              </a:cxnLst>
              <a:rect l="0" t="0" r="r" b="b"/>
              <a:pathLst>
                <a:path w="7052" h="5782">
                  <a:moveTo>
                    <a:pt x="7051" y="3281"/>
                  </a:moveTo>
                  <a:lnTo>
                    <a:pt x="4961" y="3982"/>
                  </a:lnTo>
                  <a:lnTo>
                    <a:pt x="2725" y="2408"/>
                  </a:lnTo>
                  <a:lnTo>
                    <a:pt x="3056" y="4485"/>
                  </a:lnTo>
                  <a:lnTo>
                    <a:pt x="4974" y="3996"/>
                  </a:lnTo>
                  <a:lnTo>
                    <a:pt x="4683" y="463"/>
                  </a:lnTo>
                  <a:lnTo>
                    <a:pt x="3042" y="4459"/>
                  </a:lnTo>
                  <a:lnTo>
                    <a:pt x="2222" y="4167"/>
                  </a:lnTo>
                  <a:lnTo>
                    <a:pt x="2738" y="2368"/>
                  </a:lnTo>
                  <a:lnTo>
                    <a:pt x="0" y="3612"/>
                  </a:lnTo>
                  <a:lnTo>
                    <a:pt x="2262" y="4167"/>
                  </a:lnTo>
                  <a:lnTo>
                    <a:pt x="251" y="609"/>
                  </a:lnTo>
                  <a:lnTo>
                    <a:pt x="1243" y="5781"/>
                  </a:lnTo>
                  <a:lnTo>
                    <a:pt x="26" y="3599"/>
                  </a:lnTo>
                  <a:lnTo>
                    <a:pt x="1111" y="0"/>
                  </a:lnTo>
                  <a:lnTo>
                    <a:pt x="2235" y="4154"/>
                  </a:lnTo>
                  <a:lnTo>
                    <a:pt x="1270" y="5781"/>
                  </a:lnTo>
                  <a:lnTo>
                    <a:pt x="3042" y="4485"/>
                  </a:lnTo>
                </a:path>
              </a:pathLst>
            </a:custGeom>
            <a:noFill/>
            <a:ln w="3672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0"/>
            <p:cNvSpPr>
              <a:spLocks noChangeArrowheads="1"/>
            </p:cNvSpPr>
            <p:nvPr/>
          </p:nvSpPr>
          <p:spPr bwMode="auto">
            <a:xfrm>
              <a:off x="8207375" y="4670425"/>
              <a:ext cx="1276350" cy="1047750"/>
            </a:xfrm>
            <a:custGeom>
              <a:avLst/>
              <a:gdLst/>
              <a:ahLst/>
              <a:cxnLst>
                <a:cxn ang="0">
                  <a:pos x="3532" y="1561"/>
                </a:cxn>
                <a:cxn ang="0">
                  <a:pos x="0" y="0"/>
                </a:cxn>
                <a:cxn ang="0">
                  <a:pos x="3546" y="2910"/>
                </a:cxn>
              </a:cxnLst>
              <a:rect l="0" t="0" r="r" b="b"/>
              <a:pathLst>
                <a:path w="3547" h="2911">
                  <a:moveTo>
                    <a:pt x="3532" y="1561"/>
                  </a:moveTo>
                  <a:lnTo>
                    <a:pt x="0" y="0"/>
                  </a:lnTo>
                  <a:lnTo>
                    <a:pt x="3546" y="2910"/>
                  </a:lnTo>
                </a:path>
              </a:pathLst>
            </a:custGeom>
            <a:noFill/>
            <a:ln w="5472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1"/>
            <p:cNvSpPr>
              <a:spLocks noChangeArrowheads="1"/>
            </p:cNvSpPr>
            <p:nvPr/>
          </p:nvSpPr>
          <p:spPr bwMode="auto">
            <a:xfrm>
              <a:off x="6607175" y="4835525"/>
              <a:ext cx="1738312" cy="1295400"/>
            </a:xfrm>
            <a:custGeom>
              <a:avLst/>
              <a:gdLst/>
              <a:ahLst/>
              <a:cxnLst>
                <a:cxn ang="0">
                  <a:pos x="4829" y="3585"/>
                </a:cxn>
                <a:cxn ang="0">
                  <a:pos x="2540" y="0"/>
                </a:cxn>
                <a:cxn ang="0">
                  <a:pos x="0" y="3599"/>
                </a:cxn>
              </a:cxnLst>
              <a:rect l="0" t="0" r="r" b="b"/>
              <a:pathLst>
                <a:path w="4830" h="3600">
                  <a:moveTo>
                    <a:pt x="4829" y="3585"/>
                  </a:moveTo>
                  <a:lnTo>
                    <a:pt x="2540" y="0"/>
                  </a:lnTo>
                  <a:lnTo>
                    <a:pt x="0" y="3599"/>
                  </a:lnTo>
                </a:path>
              </a:pathLst>
            </a:custGeom>
            <a:noFill/>
            <a:ln w="5472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2"/>
            <p:cNvSpPr>
              <a:spLocks noChangeArrowheads="1"/>
            </p:cNvSpPr>
            <p:nvPr/>
          </p:nvSpPr>
          <p:spPr bwMode="auto">
            <a:xfrm>
              <a:off x="6516687" y="5308600"/>
              <a:ext cx="1300163" cy="819150"/>
            </a:xfrm>
            <a:custGeom>
              <a:avLst/>
              <a:gdLst/>
              <a:ahLst/>
              <a:cxnLst>
                <a:cxn ang="0">
                  <a:pos x="0" y="2275"/>
                </a:cxn>
                <a:cxn ang="0">
                  <a:pos x="952" y="0"/>
                </a:cxn>
                <a:cxn ang="0">
                  <a:pos x="3612" y="2262"/>
                </a:cxn>
              </a:cxnLst>
              <a:rect l="0" t="0" r="r" b="b"/>
              <a:pathLst>
                <a:path w="3613" h="2276">
                  <a:moveTo>
                    <a:pt x="0" y="2275"/>
                  </a:moveTo>
                  <a:lnTo>
                    <a:pt x="952" y="0"/>
                  </a:lnTo>
                  <a:lnTo>
                    <a:pt x="3612" y="2262"/>
                  </a:lnTo>
                </a:path>
              </a:pathLst>
            </a:custGeom>
            <a:noFill/>
            <a:ln w="5472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3"/>
            <p:cNvSpPr>
              <a:spLocks noChangeArrowheads="1"/>
            </p:cNvSpPr>
            <p:nvPr/>
          </p:nvSpPr>
          <p:spPr bwMode="auto">
            <a:xfrm>
              <a:off x="5797550" y="3036888"/>
              <a:ext cx="2590800" cy="1166812"/>
            </a:xfrm>
            <a:custGeom>
              <a:avLst/>
              <a:gdLst/>
              <a:ahLst/>
              <a:cxnLst>
                <a:cxn ang="0">
                  <a:pos x="7170" y="13"/>
                </a:cxn>
                <a:cxn ang="0">
                  <a:pos x="2884" y="503"/>
                </a:cxn>
                <a:cxn ang="0">
                  <a:pos x="6403" y="1005"/>
                </a:cxn>
                <a:cxn ang="0">
                  <a:pos x="7197" y="0"/>
                </a:cxn>
                <a:cxn ang="0">
                  <a:pos x="1985" y="1138"/>
                </a:cxn>
                <a:cxn ang="0">
                  <a:pos x="0" y="3016"/>
                </a:cxn>
                <a:cxn ang="0">
                  <a:pos x="4498" y="2937"/>
                </a:cxn>
                <a:cxn ang="0">
                  <a:pos x="6377" y="1018"/>
                </a:cxn>
                <a:cxn ang="0">
                  <a:pos x="1350" y="3241"/>
                </a:cxn>
                <a:cxn ang="0">
                  <a:pos x="4511" y="2923"/>
                </a:cxn>
                <a:cxn ang="0">
                  <a:pos x="1998" y="1138"/>
                </a:cxn>
              </a:cxnLst>
              <a:rect l="0" t="0" r="r" b="b"/>
              <a:pathLst>
                <a:path w="7198" h="3242">
                  <a:moveTo>
                    <a:pt x="7170" y="13"/>
                  </a:moveTo>
                  <a:lnTo>
                    <a:pt x="2884" y="503"/>
                  </a:lnTo>
                  <a:lnTo>
                    <a:pt x="6403" y="1005"/>
                  </a:lnTo>
                  <a:lnTo>
                    <a:pt x="7197" y="0"/>
                  </a:lnTo>
                  <a:lnTo>
                    <a:pt x="1985" y="1138"/>
                  </a:lnTo>
                  <a:lnTo>
                    <a:pt x="0" y="3016"/>
                  </a:lnTo>
                  <a:lnTo>
                    <a:pt x="4498" y="2937"/>
                  </a:lnTo>
                  <a:lnTo>
                    <a:pt x="6377" y="1018"/>
                  </a:lnTo>
                  <a:lnTo>
                    <a:pt x="1350" y="3241"/>
                  </a:lnTo>
                  <a:lnTo>
                    <a:pt x="4511" y="2923"/>
                  </a:lnTo>
                  <a:lnTo>
                    <a:pt x="1998" y="1138"/>
                  </a:lnTo>
                </a:path>
              </a:pathLst>
            </a:custGeom>
            <a:noFill/>
            <a:ln w="1836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4"/>
            <p:cNvSpPr>
              <a:spLocks noChangeArrowheads="1"/>
            </p:cNvSpPr>
            <p:nvPr/>
          </p:nvSpPr>
          <p:spPr bwMode="auto">
            <a:xfrm>
              <a:off x="-7938" y="2432050"/>
              <a:ext cx="2109788" cy="2166938"/>
            </a:xfrm>
            <a:custGeom>
              <a:avLst/>
              <a:gdLst/>
              <a:ahLst/>
              <a:cxnLst>
                <a:cxn ang="0">
                  <a:pos x="27" y="4670"/>
                </a:cxn>
                <a:cxn ang="0">
                  <a:pos x="5861" y="3505"/>
                </a:cxn>
                <a:cxn ang="0">
                  <a:pos x="3704" y="0"/>
                </a:cxn>
                <a:cxn ang="0">
                  <a:pos x="1733" y="410"/>
                </a:cxn>
                <a:cxn ang="0">
                  <a:pos x="3413" y="6019"/>
                </a:cxn>
                <a:cxn ang="0">
                  <a:pos x="3731" y="13"/>
                </a:cxn>
                <a:cxn ang="0">
                  <a:pos x="635" y="5596"/>
                </a:cxn>
                <a:cxn ang="0">
                  <a:pos x="3413" y="5993"/>
                </a:cxn>
                <a:cxn ang="0">
                  <a:pos x="0" y="4696"/>
                </a:cxn>
                <a:cxn ang="0">
                  <a:pos x="662" y="5596"/>
                </a:cxn>
              </a:cxnLst>
              <a:rect l="0" t="0" r="r" b="b"/>
              <a:pathLst>
                <a:path w="5862" h="6020">
                  <a:moveTo>
                    <a:pt x="27" y="4670"/>
                  </a:moveTo>
                  <a:lnTo>
                    <a:pt x="5861" y="3505"/>
                  </a:lnTo>
                  <a:lnTo>
                    <a:pt x="3704" y="0"/>
                  </a:lnTo>
                  <a:lnTo>
                    <a:pt x="1733" y="410"/>
                  </a:lnTo>
                  <a:lnTo>
                    <a:pt x="3413" y="6019"/>
                  </a:lnTo>
                  <a:lnTo>
                    <a:pt x="3731" y="13"/>
                  </a:lnTo>
                  <a:lnTo>
                    <a:pt x="635" y="5596"/>
                  </a:lnTo>
                  <a:lnTo>
                    <a:pt x="3413" y="5993"/>
                  </a:lnTo>
                  <a:lnTo>
                    <a:pt x="0" y="4696"/>
                  </a:lnTo>
                  <a:lnTo>
                    <a:pt x="662" y="5596"/>
                  </a:lnTo>
                </a:path>
              </a:pathLst>
            </a:custGeom>
            <a:noFill/>
            <a:ln w="1836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5"/>
            <p:cNvSpPr>
              <a:spLocks noChangeArrowheads="1"/>
            </p:cNvSpPr>
            <p:nvPr/>
          </p:nvSpPr>
          <p:spPr bwMode="auto">
            <a:xfrm>
              <a:off x="1849437" y="2508250"/>
              <a:ext cx="1914525" cy="962025"/>
            </a:xfrm>
            <a:custGeom>
              <a:avLst/>
              <a:gdLst/>
              <a:ahLst/>
              <a:cxnLst>
                <a:cxn ang="0">
                  <a:pos x="1217" y="384"/>
                </a:cxn>
                <a:cxn ang="0">
                  <a:pos x="4617" y="0"/>
                </a:cxn>
                <a:cxn ang="0">
                  <a:pos x="5318" y="900"/>
                </a:cxn>
                <a:cxn ang="0">
                  <a:pos x="1191" y="397"/>
                </a:cxn>
                <a:cxn ang="0">
                  <a:pos x="27" y="1283"/>
                </a:cxn>
                <a:cxn ang="0">
                  <a:pos x="27" y="2672"/>
                </a:cxn>
                <a:cxn ang="0">
                  <a:pos x="1204" y="384"/>
                </a:cxn>
                <a:cxn ang="0">
                  <a:pos x="1720" y="1998"/>
                </a:cxn>
                <a:cxn ang="0">
                  <a:pos x="0" y="1310"/>
                </a:cxn>
                <a:cxn ang="0">
                  <a:pos x="4207" y="1984"/>
                </a:cxn>
                <a:cxn ang="0">
                  <a:pos x="4617" y="13"/>
                </a:cxn>
                <a:cxn ang="0">
                  <a:pos x="1680" y="1998"/>
                </a:cxn>
                <a:cxn ang="0">
                  <a:pos x="5292" y="913"/>
                </a:cxn>
                <a:cxn ang="0">
                  <a:pos x="5318" y="913"/>
                </a:cxn>
              </a:cxnLst>
              <a:rect l="0" t="0" r="r" b="b"/>
              <a:pathLst>
                <a:path w="5319" h="2673">
                  <a:moveTo>
                    <a:pt x="1217" y="384"/>
                  </a:moveTo>
                  <a:lnTo>
                    <a:pt x="4617" y="0"/>
                  </a:lnTo>
                  <a:lnTo>
                    <a:pt x="5318" y="900"/>
                  </a:lnTo>
                  <a:lnTo>
                    <a:pt x="1191" y="397"/>
                  </a:lnTo>
                  <a:lnTo>
                    <a:pt x="27" y="1283"/>
                  </a:lnTo>
                  <a:lnTo>
                    <a:pt x="27" y="2672"/>
                  </a:lnTo>
                  <a:lnTo>
                    <a:pt x="1204" y="384"/>
                  </a:lnTo>
                  <a:lnTo>
                    <a:pt x="1720" y="1998"/>
                  </a:lnTo>
                  <a:lnTo>
                    <a:pt x="0" y="1310"/>
                  </a:lnTo>
                  <a:lnTo>
                    <a:pt x="4207" y="1984"/>
                  </a:lnTo>
                  <a:lnTo>
                    <a:pt x="4617" y="13"/>
                  </a:lnTo>
                  <a:lnTo>
                    <a:pt x="1680" y="1998"/>
                  </a:lnTo>
                  <a:lnTo>
                    <a:pt x="5292" y="913"/>
                  </a:lnTo>
                  <a:lnTo>
                    <a:pt x="5318" y="913"/>
                  </a:lnTo>
                </a:path>
              </a:pathLst>
            </a:custGeom>
            <a:noFill/>
            <a:ln w="90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6"/>
            <p:cNvSpPr>
              <a:spLocks noChangeArrowheads="1"/>
            </p:cNvSpPr>
            <p:nvPr/>
          </p:nvSpPr>
          <p:spPr bwMode="auto">
            <a:xfrm>
              <a:off x="3468687" y="3541713"/>
              <a:ext cx="2986088" cy="1062037"/>
            </a:xfrm>
            <a:custGeom>
              <a:avLst/>
              <a:gdLst/>
              <a:ahLst/>
              <a:cxnLst>
                <a:cxn ang="0">
                  <a:pos x="4763" y="1892"/>
                </a:cxn>
                <a:cxn ang="0">
                  <a:pos x="1800" y="0"/>
                </a:cxn>
                <a:cxn ang="0">
                  <a:pos x="1165" y="2196"/>
                </a:cxn>
                <a:cxn ang="0">
                  <a:pos x="4776" y="1879"/>
                </a:cxn>
                <a:cxn ang="0">
                  <a:pos x="3916" y="2315"/>
                </a:cxn>
                <a:cxn ang="0">
                  <a:pos x="1165" y="2209"/>
                </a:cxn>
                <a:cxn ang="0">
                  <a:pos x="8295" y="2725"/>
                </a:cxn>
                <a:cxn ang="0">
                  <a:pos x="0" y="2950"/>
                </a:cxn>
                <a:cxn ang="0">
                  <a:pos x="3877" y="2289"/>
                </a:cxn>
                <a:cxn ang="0">
                  <a:pos x="6853" y="2223"/>
                </a:cxn>
                <a:cxn ang="0">
                  <a:pos x="5768" y="1879"/>
                </a:cxn>
                <a:cxn ang="0">
                  <a:pos x="4670" y="1865"/>
                </a:cxn>
                <a:cxn ang="0">
                  <a:pos x="5067" y="93"/>
                </a:cxn>
                <a:cxn ang="0">
                  <a:pos x="6827" y="2223"/>
                </a:cxn>
                <a:cxn ang="0">
                  <a:pos x="7885" y="1826"/>
                </a:cxn>
                <a:cxn ang="0">
                  <a:pos x="8216" y="2699"/>
                </a:cxn>
                <a:cxn ang="0">
                  <a:pos x="6827" y="2209"/>
                </a:cxn>
                <a:cxn ang="0">
                  <a:pos x="4736" y="1879"/>
                </a:cxn>
                <a:cxn ang="0">
                  <a:pos x="4763" y="1892"/>
                </a:cxn>
              </a:cxnLst>
              <a:rect l="0" t="0" r="r" b="b"/>
              <a:pathLst>
                <a:path w="8296" h="2951">
                  <a:moveTo>
                    <a:pt x="4763" y="1892"/>
                  </a:moveTo>
                  <a:lnTo>
                    <a:pt x="1800" y="0"/>
                  </a:lnTo>
                  <a:lnTo>
                    <a:pt x="1165" y="2196"/>
                  </a:lnTo>
                  <a:lnTo>
                    <a:pt x="4776" y="1879"/>
                  </a:lnTo>
                  <a:lnTo>
                    <a:pt x="3916" y="2315"/>
                  </a:lnTo>
                  <a:lnTo>
                    <a:pt x="1165" y="2209"/>
                  </a:lnTo>
                  <a:lnTo>
                    <a:pt x="8295" y="2725"/>
                  </a:lnTo>
                  <a:lnTo>
                    <a:pt x="0" y="2950"/>
                  </a:lnTo>
                  <a:lnTo>
                    <a:pt x="3877" y="2289"/>
                  </a:lnTo>
                  <a:lnTo>
                    <a:pt x="6853" y="2223"/>
                  </a:lnTo>
                  <a:lnTo>
                    <a:pt x="5768" y="1879"/>
                  </a:lnTo>
                  <a:lnTo>
                    <a:pt x="4670" y="1865"/>
                  </a:lnTo>
                  <a:lnTo>
                    <a:pt x="5067" y="93"/>
                  </a:lnTo>
                  <a:lnTo>
                    <a:pt x="6827" y="2223"/>
                  </a:lnTo>
                  <a:lnTo>
                    <a:pt x="7885" y="1826"/>
                  </a:lnTo>
                  <a:lnTo>
                    <a:pt x="8216" y="2699"/>
                  </a:lnTo>
                  <a:lnTo>
                    <a:pt x="6827" y="2209"/>
                  </a:lnTo>
                  <a:lnTo>
                    <a:pt x="4736" y="1879"/>
                  </a:lnTo>
                  <a:lnTo>
                    <a:pt x="4763" y="1892"/>
                  </a:lnTo>
                </a:path>
              </a:pathLst>
            </a:custGeom>
            <a:noFill/>
            <a:ln w="3672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7"/>
            <p:cNvSpPr>
              <a:spLocks noChangeArrowheads="1"/>
            </p:cNvSpPr>
            <p:nvPr/>
          </p:nvSpPr>
          <p:spPr bwMode="auto">
            <a:xfrm>
              <a:off x="2592387" y="4327525"/>
              <a:ext cx="2819400" cy="1800225"/>
            </a:xfrm>
            <a:custGeom>
              <a:avLst/>
              <a:gdLst/>
              <a:ahLst/>
              <a:cxnLst>
                <a:cxn ang="0">
                  <a:pos x="7832" y="4987"/>
                </a:cxn>
                <a:cxn ang="0">
                  <a:pos x="3572" y="0"/>
                </a:cxn>
                <a:cxn ang="0">
                  <a:pos x="0" y="5000"/>
                </a:cxn>
              </a:cxnLst>
              <a:rect l="0" t="0" r="r" b="b"/>
              <a:pathLst>
                <a:path w="7833" h="5001">
                  <a:moveTo>
                    <a:pt x="7832" y="4987"/>
                  </a:moveTo>
                  <a:lnTo>
                    <a:pt x="3572" y="0"/>
                  </a:lnTo>
                  <a:lnTo>
                    <a:pt x="0" y="5000"/>
                  </a:lnTo>
                </a:path>
              </a:pathLst>
            </a:custGeom>
            <a:noFill/>
            <a:ln w="5472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8"/>
            <p:cNvSpPr>
              <a:spLocks noChangeArrowheads="1"/>
            </p:cNvSpPr>
            <p:nvPr/>
          </p:nvSpPr>
          <p:spPr bwMode="auto">
            <a:xfrm>
              <a:off x="2197100" y="4589463"/>
              <a:ext cx="1300162" cy="1543050"/>
            </a:xfrm>
            <a:custGeom>
              <a:avLst/>
              <a:gdLst/>
              <a:ahLst/>
              <a:cxnLst>
                <a:cxn ang="0">
                  <a:pos x="0" y="4287"/>
                </a:cxn>
                <a:cxn ang="0">
                  <a:pos x="3506" y="53"/>
                </a:cxn>
                <a:cxn ang="0">
                  <a:pos x="3611" y="0"/>
                </a:cxn>
              </a:cxnLst>
              <a:rect l="0" t="0" r="r" b="b"/>
              <a:pathLst>
                <a:path w="3612" h="4288">
                  <a:moveTo>
                    <a:pt x="0" y="4287"/>
                  </a:moveTo>
                  <a:lnTo>
                    <a:pt x="3506" y="53"/>
                  </a:lnTo>
                  <a:lnTo>
                    <a:pt x="3611" y="0"/>
                  </a:lnTo>
                </a:path>
              </a:pathLst>
            </a:custGeom>
            <a:noFill/>
            <a:ln w="5472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9"/>
            <p:cNvSpPr>
              <a:spLocks noChangeArrowheads="1"/>
            </p:cNvSpPr>
            <p:nvPr/>
          </p:nvSpPr>
          <p:spPr bwMode="auto">
            <a:xfrm>
              <a:off x="1811337" y="4622800"/>
              <a:ext cx="1304925" cy="1500188"/>
            </a:xfrm>
            <a:custGeom>
              <a:avLst/>
              <a:gdLst/>
              <a:ahLst/>
              <a:cxnLst>
                <a:cxn ang="0">
                  <a:pos x="3625" y="0"/>
                </a:cxn>
                <a:cxn ang="0">
                  <a:pos x="67" y="4167"/>
                </a:cxn>
                <a:cxn ang="0">
                  <a:pos x="0" y="1296"/>
                </a:cxn>
              </a:cxnLst>
              <a:rect l="0" t="0" r="r" b="b"/>
              <a:pathLst>
                <a:path w="3626" h="4168">
                  <a:moveTo>
                    <a:pt x="3625" y="0"/>
                  </a:moveTo>
                  <a:lnTo>
                    <a:pt x="67" y="4167"/>
                  </a:lnTo>
                  <a:lnTo>
                    <a:pt x="0" y="1296"/>
                  </a:lnTo>
                </a:path>
              </a:pathLst>
            </a:custGeom>
            <a:noFill/>
            <a:ln w="5472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3413125" y="4514850"/>
              <a:ext cx="153987" cy="1539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3810000" y="4264025"/>
              <a:ext cx="153987" cy="1539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Oval 34"/>
            <p:cNvSpPr>
              <a:spLocks noChangeArrowheads="1"/>
            </p:cNvSpPr>
            <p:nvPr/>
          </p:nvSpPr>
          <p:spPr bwMode="auto">
            <a:xfrm>
              <a:off x="3054350" y="4551363"/>
              <a:ext cx="153987" cy="15398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Oval 35"/>
            <p:cNvSpPr>
              <a:spLocks noChangeArrowheads="1"/>
            </p:cNvSpPr>
            <p:nvPr/>
          </p:nvSpPr>
          <p:spPr bwMode="auto">
            <a:xfrm>
              <a:off x="5106987" y="4173538"/>
              <a:ext cx="119063" cy="11906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Oval 36"/>
            <p:cNvSpPr>
              <a:spLocks noChangeArrowheads="1"/>
            </p:cNvSpPr>
            <p:nvPr/>
          </p:nvSpPr>
          <p:spPr bwMode="auto">
            <a:xfrm>
              <a:off x="5862637" y="4283075"/>
              <a:ext cx="119063" cy="1190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Oval 37"/>
            <p:cNvSpPr>
              <a:spLocks noChangeArrowheads="1"/>
            </p:cNvSpPr>
            <p:nvPr/>
          </p:nvSpPr>
          <p:spPr bwMode="auto">
            <a:xfrm>
              <a:off x="1722437" y="4984750"/>
              <a:ext cx="153988" cy="1539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Oval 38"/>
            <p:cNvSpPr>
              <a:spLocks noChangeArrowheads="1"/>
            </p:cNvSpPr>
            <p:nvPr/>
          </p:nvSpPr>
          <p:spPr bwMode="auto">
            <a:xfrm>
              <a:off x="2514600" y="4479925"/>
              <a:ext cx="153987" cy="1539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Oval 39"/>
            <p:cNvSpPr>
              <a:spLocks noChangeArrowheads="1"/>
            </p:cNvSpPr>
            <p:nvPr/>
          </p:nvSpPr>
          <p:spPr bwMode="auto">
            <a:xfrm>
              <a:off x="2047875" y="4732338"/>
              <a:ext cx="153987" cy="15398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Oval 40"/>
            <p:cNvSpPr>
              <a:spLocks noChangeArrowheads="1"/>
            </p:cNvSpPr>
            <p:nvPr/>
          </p:nvSpPr>
          <p:spPr bwMode="auto">
            <a:xfrm>
              <a:off x="8129587" y="4587875"/>
              <a:ext cx="153988" cy="1539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Oval 41"/>
            <p:cNvSpPr>
              <a:spLocks noChangeArrowheads="1"/>
            </p:cNvSpPr>
            <p:nvPr/>
          </p:nvSpPr>
          <p:spPr bwMode="auto">
            <a:xfrm>
              <a:off x="7445375" y="4767263"/>
              <a:ext cx="153987" cy="15398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Oval 42"/>
            <p:cNvSpPr>
              <a:spLocks noChangeArrowheads="1"/>
            </p:cNvSpPr>
            <p:nvPr/>
          </p:nvSpPr>
          <p:spPr bwMode="auto">
            <a:xfrm>
              <a:off x="7158037" y="4660900"/>
              <a:ext cx="153988" cy="1539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Oval 43"/>
            <p:cNvSpPr>
              <a:spLocks noChangeArrowheads="1"/>
            </p:cNvSpPr>
            <p:nvPr/>
          </p:nvSpPr>
          <p:spPr bwMode="auto">
            <a:xfrm>
              <a:off x="6799262" y="5237163"/>
              <a:ext cx="153988" cy="15398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Oval 44"/>
            <p:cNvSpPr>
              <a:spLocks noChangeArrowheads="1"/>
            </p:cNvSpPr>
            <p:nvPr/>
          </p:nvSpPr>
          <p:spPr bwMode="auto">
            <a:xfrm>
              <a:off x="6367462" y="4445000"/>
              <a:ext cx="153988" cy="1539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Oval 45"/>
            <p:cNvSpPr>
              <a:spLocks noChangeArrowheads="1"/>
            </p:cNvSpPr>
            <p:nvPr/>
          </p:nvSpPr>
          <p:spPr bwMode="auto">
            <a:xfrm>
              <a:off x="1182687" y="4549775"/>
              <a:ext cx="87313" cy="873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Oval 46"/>
            <p:cNvSpPr>
              <a:spLocks noChangeArrowheads="1"/>
            </p:cNvSpPr>
            <p:nvPr/>
          </p:nvSpPr>
          <p:spPr bwMode="auto">
            <a:xfrm>
              <a:off x="174625" y="4405313"/>
              <a:ext cx="87312" cy="8731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Oval 47"/>
            <p:cNvSpPr>
              <a:spLocks noChangeArrowheads="1"/>
            </p:cNvSpPr>
            <p:nvPr/>
          </p:nvSpPr>
          <p:spPr bwMode="auto">
            <a:xfrm>
              <a:off x="-41275" y="4081463"/>
              <a:ext cx="87312" cy="8731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Oval 48"/>
            <p:cNvSpPr>
              <a:spLocks noChangeArrowheads="1"/>
            </p:cNvSpPr>
            <p:nvPr/>
          </p:nvSpPr>
          <p:spPr bwMode="auto">
            <a:xfrm>
              <a:off x="2046287" y="3649663"/>
              <a:ext cx="87313" cy="8731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Oval 49"/>
            <p:cNvSpPr>
              <a:spLocks noChangeArrowheads="1"/>
            </p:cNvSpPr>
            <p:nvPr/>
          </p:nvSpPr>
          <p:spPr bwMode="auto">
            <a:xfrm>
              <a:off x="3451225" y="3433763"/>
              <a:ext cx="87312" cy="8731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Oval 50"/>
            <p:cNvSpPr>
              <a:spLocks noChangeArrowheads="1"/>
            </p:cNvSpPr>
            <p:nvPr/>
          </p:nvSpPr>
          <p:spPr bwMode="auto">
            <a:xfrm>
              <a:off x="3919537" y="3397250"/>
              <a:ext cx="87313" cy="873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Oval 51"/>
            <p:cNvSpPr>
              <a:spLocks noChangeArrowheads="1"/>
            </p:cNvSpPr>
            <p:nvPr/>
          </p:nvSpPr>
          <p:spPr bwMode="auto">
            <a:xfrm>
              <a:off x="4062412" y="3505200"/>
              <a:ext cx="87313" cy="873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Oval 52"/>
            <p:cNvSpPr>
              <a:spLocks noChangeArrowheads="1"/>
            </p:cNvSpPr>
            <p:nvPr/>
          </p:nvSpPr>
          <p:spPr bwMode="auto">
            <a:xfrm>
              <a:off x="5251450" y="3541713"/>
              <a:ext cx="87312" cy="8731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Oval 53"/>
            <p:cNvSpPr>
              <a:spLocks noChangeArrowheads="1"/>
            </p:cNvSpPr>
            <p:nvPr/>
          </p:nvSpPr>
          <p:spPr bwMode="auto">
            <a:xfrm>
              <a:off x="2443162" y="3198813"/>
              <a:ext cx="53975" cy="539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Oval 54"/>
            <p:cNvSpPr>
              <a:spLocks noChangeArrowheads="1"/>
            </p:cNvSpPr>
            <p:nvPr/>
          </p:nvSpPr>
          <p:spPr bwMode="auto">
            <a:xfrm>
              <a:off x="3343275" y="3198813"/>
              <a:ext cx="53975" cy="539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Oval 55"/>
            <p:cNvSpPr>
              <a:spLocks noChangeArrowheads="1"/>
            </p:cNvSpPr>
            <p:nvPr/>
          </p:nvSpPr>
          <p:spPr bwMode="auto">
            <a:xfrm>
              <a:off x="1830387" y="3451225"/>
              <a:ext cx="53975" cy="539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Oval 56"/>
            <p:cNvSpPr>
              <a:spLocks noChangeArrowheads="1"/>
            </p:cNvSpPr>
            <p:nvPr/>
          </p:nvSpPr>
          <p:spPr bwMode="auto">
            <a:xfrm>
              <a:off x="3630612" y="3667125"/>
              <a:ext cx="53975" cy="539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Oval 57"/>
            <p:cNvSpPr>
              <a:spLocks noChangeArrowheads="1"/>
            </p:cNvSpPr>
            <p:nvPr/>
          </p:nvSpPr>
          <p:spPr bwMode="auto">
            <a:xfrm>
              <a:off x="3378200" y="3667125"/>
              <a:ext cx="53975" cy="539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Oval 58"/>
            <p:cNvSpPr>
              <a:spLocks noChangeArrowheads="1"/>
            </p:cNvSpPr>
            <p:nvPr/>
          </p:nvSpPr>
          <p:spPr bwMode="auto">
            <a:xfrm>
              <a:off x="3235325" y="3306763"/>
              <a:ext cx="53975" cy="539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Oval 59"/>
            <p:cNvSpPr>
              <a:spLocks noChangeArrowheads="1"/>
            </p:cNvSpPr>
            <p:nvPr/>
          </p:nvSpPr>
          <p:spPr bwMode="auto">
            <a:xfrm>
              <a:off x="4170362" y="4062413"/>
              <a:ext cx="53975" cy="539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Oval 60"/>
            <p:cNvSpPr>
              <a:spLocks noChangeArrowheads="1"/>
            </p:cNvSpPr>
            <p:nvPr/>
          </p:nvSpPr>
          <p:spPr bwMode="auto">
            <a:xfrm>
              <a:off x="4999037" y="4062413"/>
              <a:ext cx="74613" cy="7461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Oval 61"/>
            <p:cNvSpPr>
              <a:spLocks noChangeArrowheads="1"/>
            </p:cNvSpPr>
            <p:nvPr/>
          </p:nvSpPr>
          <p:spPr bwMode="auto">
            <a:xfrm>
              <a:off x="3846512" y="3990975"/>
              <a:ext cx="53975" cy="539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Oval 62"/>
            <p:cNvSpPr>
              <a:spLocks noChangeArrowheads="1"/>
            </p:cNvSpPr>
            <p:nvPr/>
          </p:nvSpPr>
          <p:spPr bwMode="auto">
            <a:xfrm>
              <a:off x="4818062" y="4333875"/>
              <a:ext cx="87313" cy="873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Oval 63"/>
            <p:cNvSpPr>
              <a:spLocks noChangeArrowheads="1"/>
            </p:cNvSpPr>
            <p:nvPr/>
          </p:nvSpPr>
          <p:spPr bwMode="auto">
            <a:xfrm>
              <a:off x="4891087" y="3235325"/>
              <a:ext cx="53975" cy="539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Oval 64"/>
            <p:cNvSpPr>
              <a:spLocks noChangeArrowheads="1"/>
            </p:cNvSpPr>
            <p:nvPr/>
          </p:nvSpPr>
          <p:spPr bwMode="auto">
            <a:xfrm>
              <a:off x="4062412" y="3198813"/>
              <a:ext cx="53975" cy="539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Oval 65"/>
            <p:cNvSpPr>
              <a:spLocks noChangeArrowheads="1"/>
            </p:cNvSpPr>
            <p:nvPr/>
          </p:nvSpPr>
          <p:spPr bwMode="auto">
            <a:xfrm>
              <a:off x="6799262" y="3186113"/>
              <a:ext cx="79375" cy="793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Oval 66"/>
            <p:cNvSpPr>
              <a:spLocks noChangeArrowheads="1"/>
            </p:cNvSpPr>
            <p:nvPr/>
          </p:nvSpPr>
          <p:spPr bwMode="auto">
            <a:xfrm>
              <a:off x="6475412" y="3397250"/>
              <a:ext cx="87313" cy="873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Oval 67"/>
            <p:cNvSpPr>
              <a:spLocks noChangeArrowheads="1"/>
            </p:cNvSpPr>
            <p:nvPr/>
          </p:nvSpPr>
          <p:spPr bwMode="auto">
            <a:xfrm>
              <a:off x="8058150" y="3362325"/>
              <a:ext cx="87312" cy="873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Oval 68"/>
            <p:cNvSpPr>
              <a:spLocks noChangeArrowheads="1"/>
            </p:cNvSpPr>
            <p:nvPr/>
          </p:nvSpPr>
          <p:spPr bwMode="auto">
            <a:xfrm>
              <a:off x="8347075" y="3008313"/>
              <a:ext cx="74612" cy="7461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Oval 69"/>
            <p:cNvSpPr>
              <a:spLocks noChangeArrowheads="1"/>
            </p:cNvSpPr>
            <p:nvPr/>
          </p:nvSpPr>
          <p:spPr bwMode="auto">
            <a:xfrm>
              <a:off x="8923337" y="4370388"/>
              <a:ext cx="87313" cy="8731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Oval 70"/>
            <p:cNvSpPr>
              <a:spLocks noChangeArrowheads="1"/>
            </p:cNvSpPr>
            <p:nvPr/>
          </p:nvSpPr>
          <p:spPr bwMode="auto">
            <a:xfrm>
              <a:off x="7375525" y="4049713"/>
              <a:ext cx="79375" cy="793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Oval 71"/>
            <p:cNvSpPr>
              <a:spLocks noChangeArrowheads="1"/>
            </p:cNvSpPr>
            <p:nvPr/>
          </p:nvSpPr>
          <p:spPr bwMode="auto">
            <a:xfrm>
              <a:off x="6259512" y="415925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Oval 72"/>
            <p:cNvSpPr>
              <a:spLocks noChangeArrowheads="1"/>
            </p:cNvSpPr>
            <p:nvPr/>
          </p:nvSpPr>
          <p:spPr bwMode="auto">
            <a:xfrm>
              <a:off x="5754687" y="4092575"/>
              <a:ext cx="66675" cy="666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Oval 73"/>
            <p:cNvSpPr>
              <a:spLocks noChangeArrowheads="1"/>
            </p:cNvSpPr>
            <p:nvPr/>
          </p:nvSpPr>
          <p:spPr bwMode="auto">
            <a:xfrm>
              <a:off x="5502275" y="4195763"/>
              <a:ext cx="74612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Oval 74"/>
            <p:cNvSpPr>
              <a:spLocks noChangeArrowheads="1"/>
            </p:cNvSpPr>
            <p:nvPr/>
          </p:nvSpPr>
          <p:spPr bwMode="auto">
            <a:xfrm>
              <a:off x="1290637" y="2389188"/>
              <a:ext cx="87313" cy="8731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Oval 75"/>
            <p:cNvSpPr>
              <a:spLocks noChangeArrowheads="1"/>
            </p:cNvSpPr>
            <p:nvPr/>
          </p:nvSpPr>
          <p:spPr bwMode="auto">
            <a:xfrm>
              <a:off x="571500" y="2536825"/>
              <a:ext cx="82550" cy="825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Oval 76"/>
            <p:cNvSpPr>
              <a:spLocks noChangeArrowheads="1"/>
            </p:cNvSpPr>
            <p:nvPr/>
          </p:nvSpPr>
          <p:spPr bwMode="auto">
            <a:xfrm>
              <a:off x="2082800" y="3954463"/>
              <a:ext cx="53975" cy="539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Line 77"/>
            <p:cNvSpPr>
              <a:spLocks noChangeShapeType="1"/>
            </p:cNvSpPr>
            <p:nvPr/>
          </p:nvSpPr>
          <p:spPr bwMode="auto">
            <a:xfrm>
              <a:off x="-274638" y="3989388"/>
              <a:ext cx="271463" cy="133350"/>
            </a:xfrm>
            <a:prstGeom prst="line">
              <a:avLst/>
            </a:prstGeom>
            <a:noFill/>
            <a:ln w="1836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Line 78"/>
            <p:cNvSpPr>
              <a:spLocks noChangeShapeType="1"/>
            </p:cNvSpPr>
            <p:nvPr/>
          </p:nvSpPr>
          <p:spPr bwMode="auto">
            <a:xfrm flipV="1">
              <a:off x="-274638" y="4125913"/>
              <a:ext cx="285750" cy="150812"/>
            </a:xfrm>
            <a:prstGeom prst="line">
              <a:avLst/>
            </a:prstGeom>
            <a:noFill/>
            <a:ln w="1836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Line 79"/>
            <p:cNvSpPr>
              <a:spLocks noChangeShapeType="1"/>
            </p:cNvSpPr>
            <p:nvPr/>
          </p:nvSpPr>
          <p:spPr bwMode="auto">
            <a:xfrm>
              <a:off x="-274638" y="4408488"/>
              <a:ext cx="495300" cy="47625"/>
            </a:xfrm>
            <a:prstGeom prst="line">
              <a:avLst/>
            </a:prstGeom>
            <a:noFill/>
            <a:ln w="1836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80"/>
            <p:cNvSpPr>
              <a:spLocks noChangeArrowheads="1"/>
            </p:cNvSpPr>
            <p:nvPr/>
          </p:nvSpPr>
          <p:spPr bwMode="auto">
            <a:xfrm>
              <a:off x="-274638" y="4084638"/>
              <a:ext cx="504825" cy="528637"/>
            </a:xfrm>
            <a:custGeom>
              <a:avLst/>
              <a:gdLst/>
              <a:ahLst/>
              <a:cxnLst>
                <a:cxn ang="0">
                  <a:pos x="0" y="1468"/>
                </a:cxn>
                <a:cxn ang="0">
                  <a:pos x="1403" y="1019"/>
                </a:cxn>
                <a:cxn ang="0">
                  <a:pos x="27" y="0"/>
                </a:cxn>
              </a:cxnLst>
              <a:rect l="0" t="0" r="r" b="b"/>
              <a:pathLst>
                <a:path w="1404" h="1469">
                  <a:moveTo>
                    <a:pt x="0" y="1468"/>
                  </a:moveTo>
                  <a:lnTo>
                    <a:pt x="1403" y="1019"/>
                  </a:lnTo>
                  <a:lnTo>
                    <a:pt x="27" y="0"/>
                  </a:lnTo>
                </a:path>
              </a:pathLst>
            </a:custGeom>
            <a:noFill/>
            <a:ln w="1836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Oval 81"/>
            <p:cNvSpPr>
              <a:spLocks noChangeArrowheads="1"/>
            </p:cNvSpPr>
            <p:nvPr/>
          </p:nvSpPr>
          <p:spPr bwMode="auto">
            <a:xfrm>
              <a:off x="2262187" y="2622550"/>
              <a:ext cx="53975" cy="539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Oval 82"/>
            <p:cNvSpPr>
              <a:spLocks noChangeArrowheads="1"/>
            </p:cNvSpPr>
            <p:nvPr/>
          </p:nvSpPr>
          <p:spPr bwMode="auto">
            <a:xfrm>
              <a:off x="3486150" y="2478088"/>
              <a:ext cx="53975" cy="539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Oval 83"/>
            <p:cNvSpPr>
              <a:spLocks noChangeArrowheads="1"/>
            </p:cNvSpPr>
            <p:nvPr/>
          </p:nvSpPr>
          <p:spPr bwMode="auto">
            <a:xfrm>
              <a:off x="3738562" y="2801938"/>
              <a:ext cx="53975" cy="539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Oval 84"/>
            <p:cNvSpPr>
              <a:spLocks noChangeArrowheads="1"/>
            </p:cNvSpPr>
            <p:nvPr/>
          </p:nvSpPr>
          <p:spPr bwMode="auto">
            <a:xfrm>
              <a:off x="1830387" y="2946400"/>
              <a:ext cx="53975" cy="539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Computational Materials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00" y="1104901"/>
            <a:ext cx="8229600" cy="787400"/>
          </a:xfrm>
        </p:spPr>
        <p:txBody>
          <a:bodyPr/>
          <a:lstStyle/>
          <a:p>
            <a:r>
              <a:rPr lang="en-US"/>
              <a:t>Synthetic Biology: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32242" y="4117218"/>
            <a:ext cx="4550958" cy="1999818"/>
            <a:chOff x="3354059" y="578999"/>
            <a:chExt cx="2992974" cy="1315196"/>
          </a:xfrm>
        </p:grpSpPr>
        <p:grpSp>
          <p:nvGrpSpPr>
            <p:cNvPr id="5" name="Group 12"/>
            <p:cNvGrpSpPr/>
            <p:nvPr/>
          </p:nvGrpSpPr>
          <p:grpSpPr>
            <a:xfrm>
              <a:off x="3354059" y="578999"/>
              <a:ext cx="2992974" cy="1056933"/>
              <a:chOff x="4850546" y="1152867"/>
              <a:chExt cx="2992974" cy="1056933"/>
            </a:xfrm>
          </p:grpSpPr>
          <p:pic>
            <p:nvPicPr>
              <p:cNvPr id="7" name="Picture 6" descr="Green-to-white-copy1-300x295.gi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rcRect t="50126" r="43482"/>
              <a:stretch/>
            </p:blipFill>
            <p:spPr>
              <a:xfrm>
                <a:off x="6628546" y="1154199"/>
                <a:ext cx="1214974" cy="1054269"/>
              </a:xfrm>
              <a:prstGeom prst="rect">
                <a:avLst/>
              </a:prstGeom>
            </p:spPr>
          </p:pic>
          <p:pic>
            <p:nvPicPr>
              <p:cNvPr id="8" name="Picture 7" descr="Green-to-white-copy1-300x295.gi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rcRect r="42556" b="50000"/>
              <a:stretch/>
            </p:blipFill>
            <p:spPr>
              <a:xfrm>
                <a:off x="4850546" y="1152867"/>
                <a:ext cx="1234857" cy="1056933"/>
              </a:xfrm>
              <a:prstGeom prst="rect">
                <a:avLst/>
              </a:prstGeom>
            </p:spPr>
          </p:pic>
          <p:cxnSp>
            <p:nvCxnSpPr>
              <p:cNvPr id="9" name="Straight Arrow Connector 8"/>
              <p:cNvCxnSpPr/>
              <p:nvPr/>
            </p:nvCxnSpPr>
            <p:spPr>
              <a:xfrm>
                <a:off x="6085403" y="1678720"/>
                <a:ext cx="543143" cy="522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 w="lg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/>
            <p:cNvSpPr txBox="1"/>
            <p:nvPr/>
          </p:nvSpPr>
          <p:spPr>
            <a:xfrm>
              <a:off x="4206240" y="1590577"/>
              <a:ext cx="1153644" cy="303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[Medford]</a:t>
              </a:r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585716" y="1722692"/>
            <a:ext cx="4529333" cy="2317992"/>
            <a:chOff x="4742033" y="5173734"/>
            <a:chExt cx="2397277" cy="1226862"/>
          </a:xfrm>
        </p:grpSpPr>
        <p:graphicFrame>
          <p:nvGraphicFramePr>
            <p:cNvPr id="11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81983698"/>
                </p:ext>
              </p:extLst>
            </p:nvPr>
          </p:nvGraphicFramePr>
          <p:xfrm>
            <a:off x="4742033" y="5173735"/>
            <a:ext cx="998368" cy="1030533"/>
          </p:xfrm>
          <a:graphic>
            <a:graphicData uri="http://schemas.openxmlformats.org/presentationml/2006/ole">
              <p:oleObj spid="_x0000_s20482" name="Image" r:id="rId4" imgW="7009821" imgH="7040298" progId="">
                <p:embed/>
              </p:oleObj>
            </a:graphicData>
          </a:graphic>
        </p:graphicFrame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82153503"/>
                </p:ext>
              </p:extLst>
            </p:nvPr>
          </p:nvGraphicFramePr>
          <p:xfrm>
            <a:off x="5852160" y="5173734"/>
            <a:ext cx="1287150" cy="1030533"/>
          </p:xfrm>
          <a:graphic>
            <a:graphicData uri="http://schemas.openxmlformats.org/presentationml/2006/ole">
              <p:oleObj spid="_x0000_s20483" name="Image" r:id="rId5" imgW="4919065" imgH="4339993" progId="">
                <p:embed/>
              </p:oleObj>
            </a:graphicData>
          </a:graphic>
        </p:graphicFrame>
        <p:sp>
          <p:nvSpPr>
            <p:cNvPr id="13" name="TextBox 12"/>
            <p:cNvSpPr txBox="1"/>
            <p:nvPr/>
          </p:nvSpPr>
          <p:spPr>
            <a:xfrm>
              <a:off x="5401059" y="6156247"/>
              <a:ext cx="879981" cy="244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[Weiss]</a:t>
              </a:r>
              <a:endParaRPr lang="en-US" sz="24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18805" y="1722686"/>
            <a:ext cx="2427122" cy="2383795"/>
            <a:chOff x="7331035" y="2968146"/>
            <a:chExt cx="1507497" cy="148058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31035" y="2968146"/>
              <a:ext cx="1507497" cy="127020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533736" y="4161991"/>
              <a:ext cx="1163224" cy="286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[</a:t>
              </a:r>
              <a:r>
                <a:rPr lang="en-US" sz="2400" dirty="0" err="1" smtClean="0"/>
                <a:t>Levskaya</a:t>
              </a:r>
              <a:r>
                <a:rPr lang="en-US" sz="2400" dirty="0"/>
                <a:t>]</a:t>
              </a:r>
            </a:p>
          </p:txBody>
        </p:sp>
      </p:grpSp>
      <p:pic>
        <p:nvPicPr>
          <p:cNvPr id="17" name="oscillationClip.mov">
            <a:hlinkClick r:id="" action="ppaction://media"/>
          </p:cNvPr>
          <p:cNvPicPr/>
          <p:nvPr>
            <a:videoFile r:link=""/>
            <p:extLst>
              <p:ext uri="{DAA4B4D4-6D71-4841-9C94-3DE7FCFB9230}">
                <p14:medi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83152" y="4080008"/>
            <a:ext cx="2550160" cy="168948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455363" y="5660835"/>
            <a:ext cx="1071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[Hasty]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241300" y="6186000"/>
            <a:ext cx="8929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/>
              <a:t>Other emerging areas too, including nanoassembly, active materials…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Fundamentally different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991100"/>
            <a:ext cx="8229600" cy="1135063"/>
          </a:xfrm>
        </p:spPr>
        <p:txBody>
          <a:bodyPr/>
          <a:lstStyle/>
          <a:p>
            <a:pPr algn="ctr">
              <a:buNone/>
            </a:pPr>
            <a:r>
              <a:rPr lang="en-US" sz="2400" i="1">
                <a:solidFill>
                  <a:srgbClr val="376092"/>
                </a:solidFill>
              </a:rPr>
              <a:t>How can we program aggregates adaptively &amp; efficiently? </a:t>
            </a:r>
          </a:p>
          <a:p>
            <a:pPr algn="ctr">
              <a:buNone/>
            </a:pPr>
            <a:r>
              <a:rPr lang="en-US" sz="2400" i="1">
                <a:solidFill>
                  <a:srgbClr val="376092"/>
                </a:solidFill>
              </a:rPr>
              <a:t>Can mixed systems exploit platform complementarity?</a:t>
            </a:r>
          </a:p>
        </p:txBody>
      </p:sp>
      <p:grpSp>
        <p:nvGrpSpPr>
          <p:cNvPr id="88" name="Group 87"/>
          <p:cNvGrpSpPr/>
          <p:nvPr/>
        </p:nvGrpSpPr>
        <p:grpSpPr>
          <a:xfrm>
            <a:off x="3005418" y="1574362"/>
            <a:ext cx="3306690" cy="1637748"/>
            <a:chOff x="160147" y="1633255"/>
            <a:chExt cx="8879077" cy="4397657"/>
          </a:xfrm>
        </p:grpSpPr>
        <p:pic>
          <p:nvPicPr>
            <p:cNvPr id="5" name="Picture 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5924" y="1633255"/>
              <a:ext cx="8873300" cy="4393324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pic>
        <p:grpSp>
          <p:nvGrpSpPr>
            <p:cNvPr id="6" name="Group 5"/>
            <p:cNvGrpSpPr/>
            <p:nvPr/>
          </p:nvGrpSpPr>
          <p:grpSpPr>
            <a:xfrm>
              <a:off x="160147" y="2625436"/>
              <a:ext cx="8879077" cy="3405476"/>
              <a:chOff x="-276225" y="2389188"/>
              <a:chExt cx="9759950" cy="3743325"/>
            </a:xfrm>
          </p:grpSpPr>
          <p:sp>
            <p:nvSpPr>
              <p:cNvPr id="7" name="Freeform 2"/>
              <p:cNvSpPr>
                <a:spLocks noChangeArrowheads="1"/>
              </p:cNvSpPr>
              <p:nvPr/>
            </p:nvSpPr>
            <p:spPr bwMode="auto">
              <a:xfrm>
                <a:off x="3654425" y="3217863"/>
                <a:ext cx="433387" cy="800100"/>
              </a:xfrm>
              <a:custGeom>
                <a:avLst/>
                <a:gdLst/>
                <a:ahLst/>
                <a:cxnLst>
                  <a:cxn ang="0">
                    <a:pos x="0" y="1336"/>
                  </a:cxn>
                  <a:cxn ang="0">
                    <a:pos x="635" y="2222"/>
                  </a:cxn>
                  <a:cxn ang="0">
                    <a:pos x="1203" y="0"/>
                  </a:cxn>
                </a:cxnLst>
                <a:rect l="0" t="0" r="r" b="b"/>
                <a:pathLst>
                  <a:path w="1204" h="2223">
                    <a:moveTo>
                      <a:pt x="0" y="1336"/>
                    </a:moveTo>
                    <a:lnTo>
                      <a:pt x="635" y="2222"/>
                    </a:lnTo>
                    <a:lnTo>
                      <a:pt x="1203" y="0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" name="Freeform 3"/>
              <p:cNvSpPr>
                <a:spLocks noChangeArrowheads="1"/>
              </p:cNvSpPr>
              <p:nvPr/>
            </p:nvSpPr>
            <p:spPr bwMode="auto">
              <a:xfrm>
                <a:off x="3649662" y="3441700"/>
                <a:ext cx="466725" cy="585788"/>
              </a:xfrm>
              <a:custGeom>
                <a:avLst/>
                <a:gdLst/>
                <a:ahLst/>
                <a:cxnLst>
                  <a:cxn ang="0">
                    <a:pos x="1297" y="305"/>
                  </a:cxn>
                  <a:cxn ang="0">
                    <a:pos x="622" y="1627"/>
                  </a:cxn>
                  <a:cxn ang="0">
                    <a:pos x="900" y="0"/>
                  </a:cxn>
                  <a:cxn ang="0">
                    <a:pos x="0" y="701"/>
                  </a:cxn>
                </a:cxnLst>
                <a:rect l="0" t="0" r="r" b="b"/>
                <a:pathLst>
                  <a:path w="1298" h="1628">
                    <a:moveTo>
                      <a:pt x="1297" y="305"/>
                    </a:moveTo>
                    <a:lnTo>
                      <a:pt x="622" y="1627"/>
                    </a:lnTo>
                    <a:lnTo>
                      <a:pt x="900" y="0"/>
                    </a:lnTo>
                    <a:lnTo>
                      <a:pt x="0" y="701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Freeform 4"/>
              <p:cNvSpPr>
                <a:spLocks noChangeArrowheads="1"/>
              </p:cNvSpPr>
              <p:nvPr/>
            </p:nvSpPr>
            <p:spPr bwMode="auto">
              <a:xfrm>
                <a:off x="3259137" y="3098800"/>
                <a:ext cx="261938" cy="571500"/>
              </a:xfrm>
              <a:custGeom>
                <a:avLst/>
                <a:gdLst/>
                <a:ahLst/>
                <a:cxnLst>
                  <a:cxn ang="0">
                    <a:pos x="714" y="0"/>
                  </a:cxn>
                  <a:cxn ang="0">
                    <a:pos x="304" y="331"/>
                  </a:cxn>
                  <a:cxn ang="0">
                    <a:pos x="727" y="397"/>
                  </a:cxn>
                  <a:cxn ang="0">
                    <a:pos x="0" y="688"/>
                  </a:cxn>
                  <a:cxn ang="0">
                    <a:pos x="688" y="1588"/>
                  </a:cxn>
                </a:cxnLst>
                <a:rect l="0" t="0" r="r" b="b"/>
                <a:pathLst>
                  <a:path w="728" h="1589">
                    <a:moveTo>
                      <a:pt x="714" y="0"/>
                    </a:moveTo>
                    <a:lnTo>
                      <a:pt x="304" y="331"/>
                    </a:lnTo>
                    <a:lnTo>
                      <a:pt x="727" y="397"/>
                    </a:lnTo>
                    <a:lnTo>
                      <a:pt x="0" y="688"/>
                    </a:lnTo>
                    <a:lnTo>
                      <a:pt x="688" y="1588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5"/>
              <p:cNvSpPr>
                <a:spLocks noChangeArrowheads="1"/>
              </p:cNvSpPr>
              <p:nvPr/>
            </p:nvSpPr>
            <p:spPr bwMode="auto">
              <a:xfrm>
                <a:off x="1854200" y="3222625"/>
                <a:ext cx="3067050" cy="866775"/>
              </a:xfrm>
              <a:custGeom>
                <a:avLst/>
                <a:gdLst/>
                <a:ahLst/>
                <a:cxnLst>
                  <a:cxn ang="0">
                    <a:pos x="6218" y="0"/>
                  </a:cxn>
                  <a:cxn ang="0">
                    <a:pos x="8520" y="92"/>
                  </a:cxn>
                  <a:cxn ang="0">
                    <a:pos x="6284" y="899"/>
                  </a:cxn>
                  <a:cxn ang="0">
                    <a:pos x="6218" y="0"/>
                  </a:cxn>
                  <a:cxn ang="0">
                    <a:pos x="5847" y="622"/>
                  </a:cxn>
                  <a:cxn ang="0">
                    <a:pos x="8520" y="92"/>
                  </a:cxn>
                  <a:cxn ang="0">
                    <a:pos x="6509" y="2407"/>
                  </a:cxn>
                  <a:cxn ang="0">
                    <a:pos x="4299" y="1323"/>
                  </a:cxn>
                  <a:cxn ang="0">
                    <a:pos x="4220" y="0"/>
                  </a:cxn>
                  <a:cxn ang="0">
                    <a:pos x="0" y="701"/>
                  </a:cxn>
                </a:cxnLst>
                <a:rect l="0" t="0" r="r" b="b"/>
                <a:pathLst>
                  <a:path w="8521" h="2408">
                    <a:moveTo>
                      <a:pt x="6218" y="0"/>
                    </a:moveTo>
                    <a:lnTo>
                      <a:pt x="8520" y="92"/>
                    </a:lnTo>
                    <a:lnTo>
                      <a:pt x="6284" y="899"/>
                    </a:lnTo>
                    <a:lnTo>
                      <a:pt x="6218" y="0"/>
                    </a:lnTo>
                    <a:lnTo>
                      <a:pt x="5847" y="622"/>
                    </a:lnTo>
                    <a:lnTo>
                      <a:pt x="8520" y="92"/>
                    </a:lnTo>
                    <a:lnTo>
                      <a:pt x="6509" y="2407"/>
                    </a:lnTo>
                    <a:lnTo>
                      <a:pt x="4299" y="1323"/>
                    </a:lnTo>
                    <a:lnTo>
                      <a:pt x="4220" y="0"/>
                    </a:lnTo>
                    <a:lnTo>
                      <a:pt x="0" y="701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6"/>
              <p:cNvSpPr>
                <a:spLocks noChangeArrowheads="1"/>
              </p:cNvSpPr>
              <p:nvPr/>
            </p:nvSpPr>
            <p:spPr bwMode="auto">
              <a:xfrm>
                <a:off x="3492500" y="3436938"/>
                <a:ext cx="1809750" cy="947737"/>
              </a:xfrm>
              <a:custGeom>
                <a:avLst/>
                <a:gdLst/>
                <a:ahLst/>
                <a:cxnLst>
                  <a:cxn ang="0">
                    <a:pos x="26" y="106"/>
                  </a:cxn>
                  <a:cxn ang="0">
                    <a:pos x="1323" y="0"/>
                  </a:cxn>
                  <a:cxn ang="0">
                    <a:pos x="1759" y="357"/>
                  </a:cxn>
                  <a:cxn ang="0">
                    <a:pos x="0" y="119"/>
                  </a:cxn>
                  <a:cxn ang="0">
                    <a:pos x="3850" y="2633"/>
                  </a:cxn>
                  <a:cxn ang="0">
                    <a:pos x="1733" y="318"/>
                  </a:cxn>
                  <a:cxn ang="0">
                    <a:pos x="5027" y="410"/>
                  </a:cxn>
                  <a:cxn ang="0">
                    <a:pos x="4260" y="1826"/>
                  </a:cxn>
                  <a:cxn ang="0">
                    <a:pos x="3836" y="2606"/>
                  </a:cxn>
                  <a:cxn ang="0">
                    <a:pos x="1971" y="1799"/>
                  </a:cxn>
                  <a:cxn ang="0">
                    <a:pos x="1733" y="344"/>
                  </a:cxn>
                </a:cxnLst>
                <a:rect l="0" t="0" r="r" b="b"/>
                <a:pathLst>
                  <a:path w="5028" h="2634">
                    <a:moveTo>
                      <a:pt x="26" y="106"/>
                    </a:moveTo>
                    <a:lnTo>
                      <a:pt x="1323" y="0"/>
                    </a:lnTo>
                    <a:lnTo>
                      <a:pt x="1759" y="357"/>
                    </a:lnTo>
                    <a:lnTo>
                      <a:pt x="0" y="119"/>
                    </a:lnTo>
                    <a:lnTo>
                      <a:pt x="3850" y="2633"/>
                    </a:lnTo>
                    <a:lnTo>
                      <a:pt x="1733" y="318"/>
                    </a:lnTo>
                    <a:lnTo>
                      <a:pt x="5027" y="410"/>
                    </a:lnTo>
                    <a:lnTo>
                      <a:pt x="4260" y="1826"/>
                    </a:lnTo>
                    <a:lnTo>
                      <a:pt x="3836" y="2606"/>
                    </a:lnTo>
                    <a:lnTo>
                      <a:pt x="1971" y="1799"/>
                    </a:lnTo>
                    <a:lnTo>
                      <a:pt x="1733" y="344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7"/>
              <p:cNvSpPr>
                <a:spLocks noChangeArrowheads="1"/>
              </p:cNvSpPr>
              <p:nvPr/>
            </p:nvSpPr>
            <p:spPr bwMode="auto">
              <a:xfrm>
                <a:off x="1320800" y="2836863"/>
                <a:ext cx="795337" cy="1290637"/>
              </a:xfrm>
              <a:custGeom>
                <a:avLst/>
                <a:gdLst/>
                <a:ahLst/>
                <a:cxnLst>
                  <a:cxn ang="0">
                    <a:pos x="252" y="3585"/>
                  </a:cxn>
                  <a:cxn ang="0">
                    <a:pos x="2210" y="3175"/>
                  </a:cxn>
                  <a:cxn ang="0">
                    <a:pos x="0" y="2381"/>
                  </a:cxn>
                  <a:cxn ang="0">
                    <a:pos x="1495" y="1799"/>
                  </a:cxn>
                  <a:cxn ang="0">
                    <a:pos x="0" y="1468"/>
                  </a:cxn>
                  <a:cxn ang="0">
                    <a:pos x="1469" y="384"/>
                  </a:cxn>
                  <a:cxn ang="0">
                    <a:pos x="40" y="0"/>
                  </a:cxn>
                  <a:cxn ang="0">
                    <a:pos x="1482" y="1812"/>
                  </a:cxn>
                  <a:cxn ang="0">
                    <a:pos x="120" y="3056"/>
                  </a:cxn>
                </a:cxnLst>
                <a:rect l="0" t="0" r="r" b="b"/>
                <a:pathLst>
                  <a:path w="2211" h="3586">
                    <a:moveTo>
                      <a:pt x="252" y="3585"/>
                    </a:moveTo>
                    <a:lnTo>
                      <a:pt x="2210" y="3175"/>
                    </a:lnTo>
                    <a:lnTo>
                      <a:pt x="0" y="2381"/>
                    </a:lnTo>
                    <a:lnTo>
                      <a:pt x="1495" y="1799"/>
                    </a:lnTo>
                    <a:lnTo>
                      <a:pt x="0" y="1468"/>
                    </a:lnTo>
                    <a:lnTo>
                      <a:pt x="1469" y="384"/>
                    </a:lnTo>
                    <a:lnTo>
                      <a:pt x="40" y="0"/>
                    </a:lnTo>
                    <a:lnTo>
                      <a:pt x="1482" y="1812"/>
                    </a:lnTo>
                    <a:lnTo>
                      <a:pt x="120" y="3056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8"/>
              <p:cNvSpPr>
                <a:spLocks noChangeArrowheads="1"/>
              </p:cNvSpPr>
              <p:nvPr/>
            </p:nvSpPr>
            <p:spPr bwMode="auto">
              <a:xfrm>
                <a:off x="3773487" y="2836863"/>
                <a:ext cx="295275" cy="238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21" y="66"/>
                  </a:cxn>
                  <a:cxn ang="0">
                    <a:pos x="807" y="40"/>
                  </a:cxn>
                </a:cxnLst>
                <a:rect l="0" t="0" r="r" b="b"/>
                <a:pathLst>
                  <a:path w="822" h="67">
                    <a:moveTo>
                      <a:pt x="0" y="0"/>
                    </a:moveTo>
                    <a:lnTo>
                      <a:pt x="821" y="66"/>
                    </a:lnTo>
                    <a:lnTo>
                      <a:pt x="807" y="40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9"/>
              <p:cNvSpPr>
                <a:spLocks noChangeArrowheads="1"/>
              </p:cNvSpPr>
              <p:nvPr/>
            </p:nvSpPr>
            <p:spPr bwMode="auto">
              <a:xfrm>
                <a:off x="3516312" y="2517775"/>
                <a:ext cx="619125" cy="376238"/>
              </a:xfrm>
              <a:custGeom>
                <a:avLst/>
                <a:gdLst/>
                <a:ahLst/>
                <a:cxnLst>
                  <a:cxn ang="0">
                    <a:pos x="582" y="1045"/>
                  </a:cxn>
                  <a:cxn ang="0">
                    <a:pos x="0" y="0"/>
                  </a:cxn>
                  <a:cxn ang="0">
                    <a:pos x="1720" y="899"/>
                  </a:cxn>
                </a:cxnLst>
                <a:rect l="0" t="0" r="r" b="b"/>
                <a:pathLst>
                  <a:path w="1721" h="1046">
                    <a:moveTo>
                      <a:pt x="582" y="1045"/>
                    </a:moveTo>
                    <a:lnTo>
                      <a:pt x="0" y="0"/>
                    </a:lnTo>
                    <a:lnTo>
                      <a:pt x="1720" y="899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0"/>
              <p:cNvSpPr>
                <a:spLocks noChangeArrowheads="1"/>
              </p:cNvSpPr>
              <p:nvPr/>
            </p:nvSpPr>
            <p:spPr bwMode="auto">
              <a:xfrm>
                <a:off x="8374062" y="2598738"/>
                <a:ext cx="1109663" cy="533400"/>
              </a:xfrm>
              <a:custGeom>
                <a:avLst/>
                <a:gdLst/>
                <a:ahLst/>
                <a:cxnLst>
                  <a:cxn ang="0">
                    <a:pos x="3083" y="0"/>
                  </a:cxn>
                  <a:cxn ang="0">
                    <a:pos x="0" y="1218"/>
                  </a:cxn>
                  <a:cxn ang="0">
                    <a:pos x="3083" y="1482"/>
                  </a:cxn>
                </a:cxnLst>
                <a:rect l="0" t="0" r="r" b="b"/>
                <a:pathLst>
                  <a:path w="3084" h="1483">
                    <a:moveTo>
                      <a:pt x="3083" y="0"/>
                    </a:moveTo>
                    <a:lnTo>
                      <a:pt x="0" y="1218"/>
                    </a:lnTo>
                    <a:lnTo>
                      <a:pt x="3083" y="1482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11"/>
              <p:cNvSpPr>
                <a:spLocks noChangeArrowheads="1"/>
              </p:cNvSpPr>
              <p:nvPr/>
            </p:nvSpPr>
            <p:spPr bwMode="auto">
              <a:xfrm>
                <a:off x="8112125" y="3046413"/>
                <a:ext cx="1371600" cy="566737"/>
              </a:xfrm>
              <a:custGeom>
                <a:avLst/>
                <a:gdLst/>
                <a:ahLst/>
                <a:cxnLst>
                  <a:cxn ang="0">
                    <a:pos x="3797" y="0"/>
                  </a:cxn>
                  <a:cxn ang="0">
                    <a:pos x="0" y="966"/>
                  </a:cxn>
                  <a:cxn ang="0">
                    <a:pos x="3810" y="1574"/>
                  </a:cxn>
                </a:cxnLst>
                <a:rect l="0" t="0" r="r" b="b"/>
                <a:pathLst>
                  <a:path w="3811" h="1575">
                    <a:moveTo>
                      <a:pt x="3797" y="0"/>
                    </a:moveTo>
                    <a:lnTo>
                      <a:pt x="0" y="966"/>
                    </a:lnTo>
                    <a:lnTo>
                      <a:pt x="3810" y="1574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2"/>
              <p:cNvSpPr>
                <a:spLocks noChangeArrowheads="1"/>
              </p:cNvSpPr>
              <p:nvPr/>
            </p:nvSpPr>
            <p:spPr bwMode="auto">
              <a:xfrm>
                <a:off x="7412037" y="4037013"/>
                <a:ext cx="2071688" cy="371475"/>
              </a:xfrm>
              <a:custGeom>
                <a:avLst/>
                <a:gdLst/>
                <a:ahLst/>
                <a:cxnLst>
                  <a:cxn ang="0">
                    <a:pos x="5755" y="0"/>
                  </a:cxn>
                  <a:cxn ang="0">
                    <a:pos x="4339" y="1032"/>
                  </a:cxn>
                  <a:cxn ang="0">
                    <a:pos x="0" y="158"/>
                  </a:cxn>
                </a:cxnLst>
                <a:rect l="0" t="0" r="r" b="b"/>
                <a:pathLst>
                  <a:path w="5756" h="1033">
                    <a:moveTo>
                      <a:pt x="5755" y="0"/>
                    </a:moveTo>
                    <a:lnTo>
                      <a:pt x="4339" y="1032"/>
                    </a:lnTo>
                    <a:lnTo>
                      <a:pt x="0" y="158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13"/>
              <p:cNvSpPr>
                <a:spLocks noChangeArrowheads="1"/>
              </p:cNvSpPr>
              <p:nvPr/>
            </p:nvSpPr>
            <p:spPr bwMode="auto">
              <a:xfrm>
                <a:off x="1230312" y="4541838"/>
                <a:ext cx="1919288" cy="528637"/>
              </a:xfrm>
              <a:custGeom>
                <a:avLst/>
                <a:gdLst/>
                <a:ahLst/>
                <a:cxnLst>
                  <a:cxn ang="0">
                    <a:pos x="0" y="146"/>
                  </a:cxn>
                  <a:cxn ang="0">
                    <a:pos x="1614" y="1456"/>
                  </a:cxn>
                  <a:cxn ang="0">
                    <a:pos x="2513" y="741"/>
                  </a:cxn>
                  <a:cxn ang="0">
                    <a:pos x="0" y="159"/>
                  </a:cxn>
                  <a:cxn ang="0">
                    <a:pos x="3810" y="0"/>
                  </a:cxn>
                  <a:cxn ang="0">
                    <a:pos x="2487" y="728"/>
                  </a:cxn>
                  <a:cxn ang="0">
                    <a:pos x="5331" y="252"/>
                  </a:cxn>
                  <a:cxn ang="0">
                    <a:pos x="3810" y="14"/>
                  </a:cxn>
                  <a:cxn ang="0">
                    <a:pos x="1574" y="1469"/>
                  </a:cxn>
                </a:cxnLst>
                <a:rect l="0" t="0" r="r" b="b"/>
                <a:pathLst>
                  <a:path w="5332" h="1470">
                    <a:moveTo>
                      <a:pt x="0" y="146"/>
                    </a:moveTo>
                    <a:lnTo>
                      <a:pt x="1614" y="1456"/>
                    </a:lnTo>
                    <a:lnTo>
                      <a:pt x="2513" y="741"/>
                    </a:lnTo>
                    <a:lnTo>
                      <a:pt x="0" y="159"/>
                    </a:lnTo>
                    <a:lnTo>
                      <a:pt x="3810" y="0"/>
                    </a:lnTo>
                    <a:lnTo>
                      <a:pt x="2487" y="728"/>
                    </a:lnTo>
                    <a:lnTo>
                      <a:pt x="5331" y="252"/>
                    </a:lnTo>
                    <a:lnTo>
                      <a:pt x="3810" y="14"/>
                    </a:lnTo>
                    <a:lnTo>
                      <a:pt x="1574" y="1469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14"/>
              <p:cNvSpPr>
                <a:spLocks noChangeArrowheads="1"/>
              </p:cNvSpPr>
              <p:nvPr/>
            </p:nvSpPr>
            <p:spPr bwMode="auto">
              <a:xfrm>
                <a:off x="1858962" y="3213100"/>
                <a:ext cx="2343150" cy="871538"/>
              </a:xfrm>
              <a:custGeom>
                <a:avLst/>
                <a:gdLst/>
                <a:ahLst/>
                <a:cxnLst>
                  <a:cxn ang="0">
                    <a:pos x="0" y="715"/>
                  </a:cxn>
                  <a:cxn ang="0">
                    <a:pos x="1694" y="27"/>
                  </a:cxn>
                  <a:cxn ang="0">
                    <a:pos x="3916" y="331"/>
                  </a:cxn>
                  <a:cxn ang="0">
                    <a:pos x="4207" y="0"/>
                  </a:cxn>
                  <a:cxn ang="0">
                    <a:pos x="4564" y="754"/>
                  </a:cxn>
                  <a:cxn ang="0">
                    <a:pos x="3903" y="357"/>
                  </a:cxn>
                  <a:cxn ang="0">
                    <a:pos x="4300" y="1336"/>
                  </a:cxn>
                  <a:cxn ang="0">
                    <a:pos x="1694" y="40"/>
                  </a:cxn>
                  <a:cxn ang="0">
                    <a:pos x="648" y="1336"/>
                  </a:cxn>
                  <a:cxn ang="0">
                    <a:pos x="13" y="715"/>
                  </a:cxn>
                  <a:cxn ang="0">
                    <a:pos x="701" y="2157"/>
                  </a:cxn>
                  <a:cxn ang="0">
                    <a:pos x="662" y="1323"/>
                  </a:cxn>
                  <a:cxn ang="0">
                    <a:pos x="4286" y="1336"/>
                  </a:cxn>
                  <a:cxn ang="0">
                    <a:pos x="5014" y="1336"/>
                  </a:cxn>
                  <a:cxn ang="0">
                    <a:pos x="4564" y="741"/>
                  </a:cxn>
                  <a:cxn ang="0">
                    <a:pos x="4300" y="1350"/>
                  </a:cxn>
                  <a:cxn ang="0">
                    <a:pos x="5596" y="2236"/>
                  </a:cxn>
                  <a:cxn ang="0">
                    <a:pos x="6509" y="2421"/>
                  </a:cxn>
                  <a:cxn ang="0">
                    <a:pos x="5001" y="1336"/>
                  </a:cxn>
                  <a:cxn ang="0">
                    <a:pos x="3903" y="357"/>
                  </a:cxn>
                  <a:cxn ang="0">
                    <a:pos x="5834" y="622"/>
                  </a:cxn>
                  <a:cxn ang="0">
                    <a:pos x="4207" y="27"/>
                  </a:cxn>
                  <a:cxn ang="0">
                    <a:pos x="1720" y="53"/>
                  </a:cxn>
                  <a:cxn ang="0">
                    <a:pos x="701" y="2130"/>
                  </a:cxn>
                  <a:cxn ang="0">
                    <a:pos x="4286" y="1350"/>
                  </a:cxn>
                </a:cxnLst>
                <a:rect l="0" t="0" r="r" b="b"/>
                <a:pathLst>
                  <a:path w="6510" h="2422">
                    <a:moveTo>
                      <a:pt x="0" y="715"/>
                    </a:moveTo>
                    <a:lnTo>
                      <a:pt x="1694" y="27"/>
                    </a:lnTo>
                    <a:lnTo>
                      <a:pt x="3916" y="331"/>
                    </a:lnTo>
                    <a:lnTo>
                      <a:pt x="4207" y="0"/>
                    </a:lnTo>
                    <a:lnTo>
                      <a:pt x="4564" y="754"/>
                    </a:lnTo>
                    <a:lnTo>
                      <a:pt x="3903" y="357"/>
                    </a:lnTo>
                    <a:lnTo>
                      <a:pt x="4300" y="1336"/>
                    </a:lnTo>
                    <a:lnTo>
                      <a:pt x="1694" y="40"/>
                    </a:lnTo>
                    <a:lnTo>
                      <a:pt x="648" y="1336"/>
                    </a:lnTo>
                    <a:lnTo>
                      <a:pt x="13" y="715"/>
                    </a:lnTo>
                    <a:lnTo>
                      <a:pt x="701" y="2157"/>
                    </a:lnTo>
                    <a:lnTo>
                      <a:pt x="662" y="1323"/>
                    </a:lnTo>
                    <a:lnTo>
                      <a:pt x="4286" y="1336"/>
                    </a:lnTo>
                    <a:lnTo>
                      <a:pt x="5014" y="1336"/>
                    </a:lnTo>
                    <a:lnTo>
                      <a:pt x="4564" y="741"/>
                    </a:lnTo>
                    <a:lnTo>
                      <a:pt x="4300" y="1350"/>
                    </a:lnTo>
                    <a:lnTo>
                      <a:pt x="5596" y="2236"/>
                    </a:lnTo>
                    <a:lnTo>
                      <a:pt x="6509" y="2421"/>
                    </a:lnTo>
                    <a:lnTo>
                      <a:pt x="5001" y="1336"/>
                    </a:lnTo>
                    <a:lnTo>
                      <a:pt x="3903" y="357"/>
                    </a:lnTo>
                    <a:lnTo>
                      <a:pt x="5834" y="622"/>
                    </a:lnTo>
                    <a:lnTo>
                      <a:pt x="4207" y="27"/>
                    </a:lnTo>
                    <a:lnTo>
                      <a:pt x="1720" y="53"/>
                    </a:lnTo>
                    <a:lnTo>
                      <a:pt x="701" y="2130"/>
                    </a:lnTo>
                    <a:lnTo>
                      <a:pt x="4286" y="1350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15"/>
              <p:cNvSpPr>
                <a:spLocks noChangeArrowheads="1"/>
              </p:cNvSpPr>
              <p:nvPr/>
            </p:nvSpPr>
            <p:spPr bwMode="auto">
              <a:xfrm>
                <a:off x="4121150" y="3213100"/>
                <a:ext cx="2719387" cy="1019175"/>
              </a:xfrm>
              <a:custGeom>
                <a:avLst/>
                <a:gdLst/>
                <a:ahLst/>
                <a:cxnLst>
                  <a:cxn ang="0">
                    <a:pos x="2527" y="2434"/>
                  </a:cxn>
                  <a:cxn ang="0">
                    <a:pos x="3969" y="2831"/>
                  </a:cxn>
                  <a:cxn ang="0">
                    <a:pos x="4657" y="2527"/>
                  </a:cxn>
                  <a:cxn ang="0">
                    <a:pos x="2527" y="2434"/>
                  </a:cxn>
                  <a:cxn ang="0">
                    <a:pos x="0" y="940"/>
                  </a:cxn>
                  <a:cxn ang="0">
                    <a:pos x="6654" y="622"/>
                  </a:cxn>
                  <a:cxn ang="0">
                    <a:pos x="7554" y="0"/>
                  </a:cxn>
                  <a:cxn ang="0">
                    <a:pos x="3255" y="1006"/>
                  </a:cxn>
                  <a:cxn ang="0">
                    <a:pos x="3956" y="2805"/>
                  </a:cxn>
                  <a:cxn ang="0">
                    <a:pos x="6033" y="2739"/>
                  </a:cxn>
                  <a:cxn ang="0">
                    <a:pos x="4617" y="2527"/>
                  </a:cxn>
                  <a:cxn ang="0">
                    <a:pos x="3255" y="1006"/>
                  </a:cxn>
                  <a:cxn ang="0">
                    <a:pos x="6668" y="622"/>
                  </a:cxn>
                  <a:cxn ang="0">
                    <a:pos x="6046" y="2725"/>
                  </a:cxn>
                </a:cxnLst>
                <a:rect l="0" t="0" r="r" b="b"/>
                <a:pathLst>
                  <a:path w="7555" h="2832">
                    <a:moveTo>
                      <a:pt x="2527" y="2434"/>
                    </a:moveTo>
                    <a:lnTo>
                      <a:pt x="3969" y="2831"/>
                    </a:lnTo>
                    <a:lnTo>
                      <a:pt x="4657" y="2527"/>
                    </a:lnTo>
                    <a:lnTo>
                      <a:pt x="2527" y="2434"/>
                    </a:lnTo>
                    <a:lnTo>
                      <a:pt x="0" y="940"/>
                    </a:lnTo>
                    <a:lnTo>
                      <a:pt x="6654" y="622"/>
                    </a:lnTo>
                    <a:lnTo>
                      <a:pt x="7554" y="0"/>
                    </a:lnTo>
                    <a:lnTo>
                      <a:pt x="3255" y="1006"/>
                    </a:lnTo>
                    <a:lnTo>
                      <a:pt x="3956" y="2805"/>
                    </a:lnTo>
                    <a:lnTo>
                      <a:pt x="6033" y="2739"/>
                    </a:lnTo>
                    <a:lnTo>
                      <a:pt x="4617" y="2527"/>
                    </a:lnTo>
                    <a:lnTo>
                      <a:pt x="3255" y="1006"/>
                    </a:lnTo>
                    <a:lnTo>
                      <a:pt x="6668" y="622"/>
                    </a:lnTo>
                    <a:lnTo>
                      <a:pt x="6046" y="2725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Line 16"/>
              <p:cNvSpPr>
                <a:spLocks noChangeShapeType="1"/>
              </p:cNvSpPr>
              <p:nvPr/>
            </p:nvSpPr>
            <p:spPr bwMode="auto">
              <a:xfrm flipH="1">
                <a:off x="-276225" y="4598988"/>
                <a:ext cx="1498600" cy="138112"/>
              </a:xfrm>
              <a:prstGeom prst="line">
                <a:avLst/>
              </a:pr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17"/>
              <p:cNvSpPr>
                <a:spLocks noChangeArrowheads="1"/>
              </p:cNvSpPr>
              <p:nvPr/>
            </p:nvSpPr>
            <p:spPr bwMode="auto">
              <a:xfrm>
                <a:off x="8097837" y="3394075"/>
                <a:ext cx="1385888" cy="1076325"/>
              </a:xfrm>
              <a:custGeom>
                <a:avLst/>
                <a:gdLst/>
                <a:ahLst/>
                <a:cxnLst>
                  <a:cxn ang="0">
                    <a:pos x="3850" y="2989"/>
                  </a:cxn>
                  <a:cxn ang="0">
                    <a:pos x="2421" y="2804"/>
                  </a:cxn>
                  <a:cxn ang="0">
                    <a:pos x="0" y="0"/>
                  </a:cxn>
                </a:cxnLst>
                <a:rect l="0" t="0" r="r" b="b"/>
                <a:pathLst>
                  <a:path w="3851" h="2990">
                    <a:moveTo>
                      <a:pt x="3850" y="2989"/>
                    </a:moveTo>
                    <a:lnTo>
                      <a:pt x="2421" y="2804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18"/>
              <p:cNvSpPr>
                <a:spLocks noChangeArrowheads="1"/>
              </p:cNvSpPr>
              <p:nvPr/>
            </p:nvSpPr>
            <p:spPr bwMode="auto">
              <a:xfrm>
                <a:off x="1325562" y="2436813"/>
                <a:ext cx="2786063" cy="2395537"/>
              </a:xfrm>
              <a:custGeom>
                <a:avLst/>
                <a:gdLst/>
                <a:ahLst/>
                <a:cxnLst>
                  <a:cxn ang="0">
                    <a:pos x="27" y="13"/>
                  </a:cxn>
                  <a:cxn ang="0">
                    <a:pos x="3493" y="5874"/>
                  </a:cxn>
                  <a:cxn ang="0">
                    <a:pos x="7104" y="5252"/>
                  </a:cxn>
                  <a:cxn ang="0">
                    <a:pos x="6046" y="2871"/>
                  </a:cxn>
                  <a:cxn ang="0">
                    <a:pos x="5967" y="6019"/>
                  </a:cxn>
                  <a:cxn ang="0">
                    <a:pos x="7104" y="5239"/>
                  </a:cxn>
                  <a:cxn ang="0">
                    <a:pos x="5014" y="6125"/>
                  </a:cxn>
                  <a:cxn ang="0">
                    <a:pos x="0" y="0"/>
                  </a:cxn>
                  <a:cxn ang="0">
                    <a:pos x="2249" y="6654"/>
                  </a:cxn>
                  <a:cxn ang="0">
                    <a:pos x="7051" y="5278"/>
                  </a:cxn>
                  <a:cxn ang="0">
                    <a:pos x="7329" y="2778"/>
                  </a:cxn>
                  <a:cxn ang="0">
                    <a:pos x="5940" y="6019"/>
                  </a:cxn>
                  <a:cxn ang="0">
                    <a:pos x="7739" y="3069"/>
                  </a:cxn>
                  <a:cxn ang="0">
                    <a:pos x="5001" y="6099"/>
                  </a:cxn>
                  <a:cxn ang="0">
                    <a:pos x="5993" y="5993"/>
                  </a:cxn>
                </a:cxnLst>
                <a:rect l="0" t="0" r="r" b="b"/>
                <a:pathLst>
                  <a:path w="7740" h="6655">
                    <a:moveTo>
                      <a:pt x="27" y="13"/>
                    </a:moveTo>
                    <a:lnTo>
                      <a:pt x="3493" y="5874"/>
                    </a:lnTo>
                    <a:lnTo>
                      <a:pt x="7104" y="5252"/>
                    </a:lnTo>
                    <a:lnTo>
                      <a:pt x="6046" y="2871"/>
                    </a:lnTo>
                    <a:lnTo>
                      <a:pt x="5967" y="6019"/>
                    </a:lnTo>
                    <a:lnTo>
                      <a:pt x="7104" y="5239"/>
                    </a:lnTo>
                    <a:lnTo>
                      <a:pt x="5014" y="6125"/>
                    </a:lnTo>
                    <a:lnTo>
                      <a:pt x="0" y="0"/>
                    </a:lnTo>
                    <a:lnTo>
                      <a:pt x="2249" y="6654"/>
                    </a:lnTo>
                    <a:lnTo>
                      <a:pt x="7051" y="5278"/>
                    </a:lnTo>
                    <a:lnTo>
                      <a:pt x="7329" y="2778"/>
                    </a:lnTo>
                    <a:lnTo>
                      <a:pt x="5940" y="6019"/>
                    </a:lnTo>
                    <a:lnTo>
                      <a:pt x="7739" y="3069"/>
                    </a:lnTo>
                    <a:lnTo>
                      <a:pt x="5001" y="6099"/>
                    </a:lnTo>
                    <a:lnTo>
                      <a:pt x="5993" y="5993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19"/>
              <p:cNvSpPr>
                <a:spLocks noChangeArrowheads="1"/>
              </p:cNvSpPr>
              <p:nvPr/>
            </p:nvSpPr>
            <p:spPr bwMode="auto">
              <a:xfrm>
                <a:off x="6426200" y="3227388"/>
                <a:ext cx="2538412" cy="2081212"/>
              </a:xfrm>
              <a:custGeom>
                <a:avLst/>
                <a:gdLst/>
                <a:ahLst/>
                <a:cxnLst>
                  <a:cxn ang="0">
                    <a:pos x="7051" y="3281"/>
                  </a:cxn>
                  <a:cxn ang="0">
                    <a:pos x="4961" y="3982"/>
                  </a:cxn>
                  <a:cxn ang="0">
                    <a:pos x="2725" y="2408"/>
                  </a:cxn>
                  <a:cxn ang="0">
                    <a:pos x="3056" y="4485"/>
                  </a:cxn>
                  <a:cxn ang="0">
                    <a:pos x="4974" y="3996"/>
                  </a:cxn>
                  <a:cxn ang="0">
                    <a:pos x="4683" y="463"/>
                  </a:cxn>
                  <a:cxn ang="0">
                    <a:pos x="3042" y="4459"/>
                  </a:cxn>
                  <a:cxn ang="0">
                    <a:pos x="2222" y="4167"/>
                  </a:cxn>
                  <a:cxn ang="0">
                    <a:pos x="2738" y="2368"/>
                  </a:cxn>
                  <a:cxn ang="0">
                    <a:pos x="0" y="3612"/>
                  </a:cxn>
                  <a:cxn ang="0">
                    <a:pos x="2262" y="4167"/>
                  </a:cxn>
                  <a:cxn ang="0">
                    <a:pos x="251" y="609"/>
                  </a:cxn>
                  <a:cxn ang="0">
                    <a:pos x="1243" y="5781"/>
                  </a:cxn>
                  <a:cxn ang="0">
                    <a:pos x="26" y="3599"/>
                  </a:cxn>
                  <a:cxn ang="0">
                    <a:pos x="1111" y="0"/>
                  </a:cxn>
                  <a:cxn ang="0">
                    <a:pos x="2235" y="4154"/>
                  </a:cxn>
                  <a:cxn ang="0">
                    <a:pos x="1270" y="5781"/>
                  </a:cxn>
                  <a:cxn ang="0">
                    <a:pos x="3042" y="4485"/>
                  </a:cxn>
                </a:cxnLst>
                <a:rect l="0" t="0" r="r" b="b"/>
                <a:pathLst>
                  <a:path w="7052" h="5782">
                    <a:moveTo>
                      <a:pt x="7051" y="3281"/>
                    </a:moveTo>
                    <a:lnTo>
                      <a:pt x="4961" y="3982"/>
                    </a:lnTo>
                    <a:lnTo>
                      <a:pt x="2725" y="2408"/>
                    </a:lnTo>
                    <a:lnTo>
                      <a:pt x="3056" y="4485"/>
                    </a:lnTo>
                    <a:lnTo>
                      <a:pt x="4974" y="3996"/>
                    </a:lnTo>
                    <a:lnTo>
                      <a:pt x="4683" y="463"/>
                    </a:lnTo>
                    <a:lnTo>
                      <a:pt x="3042" y="4459"/>
                    </a:lnTo>
                    <a:lnTo>
                      <a:pt x="2222" y="4167"/>
                    </a:lnTo>
                    <a:lnTo>
                      <a:pt x="2738" y="2368"/>
                    </a:lnTo>
                    <a:lnTo>
                      <a:pt x="0" y="3612"/>
                    </a:lnTo>
                    <a:lnTo>
                      <a:pt x="2262" y="4167"/>
                    </a:lnTo>
                    <a:lnTo>
                      <a:pt x="251" y="609"/>
                    </a:lnTo>
                    <a:lnTo>
                      <a:pt x="1243" y="5781"/>
                    </a:lnTo>
                    <a:lnTo>
                      <a:pt x="26" y="3599"/>
                    </a:lnTo>
                    <a:lnTo>
                      <a:pt x="1111" y="0"/>
                    </a:lnTo>
                    <a:lnTo>
                      <a:pt x="2235" y="4154"/>
                    </a:lnTo>
                    <a:lnTo>
                      <a:pt x="1270" y="5781"/>
                    </a:lnTo>
                    <a:lnTo>
                      <a:pt x="3042" y="4485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20"/>
              <p:cNvSpPr>
                <a:spLocks noChangeArrowheads="1"/>
              </p:cNvSpPr>
              <p:nvPr/>
            </p:nvSpPr>
            <p:spPr bwMode="auto">
              <a:xfrm>
                <a:off x="8207375" y="4670425"/>
                <a:ext cx="1276350" cy="1047750"/>
              </a:xfrm>
              <a:custGeom>
                <a:avLst/>
                <a:gdLst/>
                <a:ahLst/>
                <a:cxnLst>
                  <a:cxn ang="0">
                    <a:pos x="3532" y="1561"/>
                  </a:cxn>
                  <a:cxn ang="0">
                    <a:pos x="0" y="0"/>
                  </a:cxn>
                  <a:cxn ang="0">
                    <a:pos x="3546" y="2910"/>
                  </a:cxn>
                </a:cxnLst>
                <a:rect l="0" t="0" r="r" b="b"/>
                <a:pathLst>
                  <a:path w="3547" h="2911">
                    <a:moveTo>
                      <a:pt x="3532" y="1561"/>
                    </a:moveTo>
                    <a:lnTo>
                      <a:pt x="0" y="0"/>
                    </a:lnTo>
                    <a:lnTo>
                      <a:pt x="3546" y="2910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21"/>
              <p:cNvSpPr>
                <a:spLocks noChangeArrowheads="1"/>
              </p:cNvSpPr>
              <p:nvPr/>
            </p:nvSpPr>
            <p:spPr bwMode="auto">
              <a:xfrm>
                <a:off x="6607175" y="4835525"/>
                <a:ext cx="1738312" cy="1295400"/>
              </a:xfrm>
              <a:custGeom>
                <a:avLst/>
                <a:gdLst/>
                <a:ahLst/>
                <a:cxnLst>
                  <a:cxn ang="0">
                    <a:pos x="4829" y="3585"/>
                  </a:cxn>
                  <a:cxn ang="0">
                    <a:pos x="2540" y="0"/>
                  </a:cxn>
                  <a:cxn ang="0">
                    <a:pos x="0" y="3599"/>
                  </a:cxn>
                </a:cxnLst>
                <a:rect l="0" t="0" r="r" b="b"/>
                <a:pathLst>
                  <a:path w="4830" h="3600">
                    <a:moveTo>
                      <a:pt x="4829" y="3585"/>
                    </a:moveTo>
                    <a:lnTo>
                      <a:pt x="2540" y="0"/>
                    </a:lnTo>
                    <a:lnTo>
                      <a:pt x="0" y="3599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22"/>
              <p:cNvSpPr>
                <a:spLocks noChangeArrowheads="1"/>
              </p:cNvSpPr>
              <p:nvPr/>
            </p:nvSpPr>
            <p:spPr bwMode="auto">
              <a:xfrm>
                <a:off x="6516687" y="5308600"/>
                <a:ext cx="1300163" cy="819150"/>
              </a:xfrm>
              <a:custGeom>
                <a:avLst/>
                <a:gdLst/>
                <a:ahLst/>
                <a:cxnLst>
                  <a:cxn ang="0">
                    <a:pos x="0" y="2275"/>
                  </a:cxn>
                  <a:cxn ang="0">
                    <a:pos x="952" y="0"/>
                  </a:cxn>
                  <a:cxn ang="0">
                    <a:pos x="3612" y="2262"/>
                  </a:cxn>
                </a:cxnLst>
                <a:rect l="0" t="0" r="r" b="b"/>
                <a:pathLst>
                  <a:path w="3613" h="2276">
                    <a:moveTo>
                      <a:pt x="0" y="2275"/>
                    </a:moveTo>
                    <a:lnTo>
                      <a:pt x="952" y="0"/>
                    </a:lnTo>
                    <a:lnTo>
                      <a:pt x="3612" y="2262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23"/>
              <p:cNvSpPr>
                <a:spLocks noChangeArrowheads="1"/>
              </p:cNvSpPr>
              <p:nvPr/>
            </p:nvSpPr>
            <p:spPr bwMode="auto">
              <a:xfrm>
                <a:off x="5797550" y="3036888"/>
                <a:ext cx="2590800" cy="1166812"/>
              </a:xfrm>
              <a:custGeom>
                <a:avLst/>
                <a:gdLst/>
                <a:ahLst/>
                <a:cxnLst>
                  <a:cxn ang="0">
                    <a:pos x="7170" y="13"/>
                  </a:cxn>
                  <a:cxn ang="0">
                    <a:pos x="2884" y="503"/>
                  </a:cxn>
                  <a:cxn ang="0">
                    <a:pos x="6403" y="1005"/>
                  </a:cxn>
                  <a:cxn ang="0">
                    <a:pos x="7197" y="0"/>
                  </a:cxn>
                  <a:cxn ang="0">
                    <a:pos x="1985" y="1138"/>
                  </a:cxn>
                  <a:cxn ang="0">
                    <a:pos x="0" y="3016"/>
                  </a:cxn>
                  <a:cxn ang="0">
                    <a:pos x="4498" y="2937"/>
                  </a:cxn>
                  <a:cxn ang="0">
                    <a:pos x="6377" y="1018"/>
                  </a:cxn>
                  <a:cxn ang="0">
                    <a:pos x="1350" y="3241"/>
                  </a:cxn>
                  <a:cxn ang="0">
                    <a:pos x="4511" y="2923"/>
                  </a:cxn>
                  <a:cxn ang="0">
                    <a:pos x="1998" y="1138"/>
                  </a:cxn>
                </a:cxnLst>
                <a:rect l="0" t="0" r="r" b="b"/>
                <a:pathLst>
                  <a:path w="7198" h="3242">
                    <a:moveTo>
                      <a:pt x="7170" y="13"/>
                    </a:moveTo>
                    <a:lnTo>
                      <a:pt x="2884" y="503"/>
                    </a:lnTo>
                    <a:lnTo>
                      <a:pt x="6403" y="1005"/>
                    </a:lnTo>
                    <a:lnTo>
                      <a:pt x="7197" y="0"/>
                    </a:lnTo>
                    <a:lnTo>
                      <a:pt x="1985" y="1138"/>
                    </a:lnTo>
                    <a:lnTo>
                      <a:pt x="0" y="3016"/>
                    </a:lnTo>
                    <a:lnTo>
                      <a:pt x="4498" y="2937"/>
                    </a:lnTo>
                    <a:lnTo>
                      <a:pt x="6377" y="1018"/>
                    </a:lnTo>
                    <a:lnTo>
                      <a:pt x="1350" y="3241"/>
                    </a:lnTo>
                    <a:lnTo>
                      <a:pt x="4511" y="2923"/>
                    </a:lnTo>
                    <a:lnTo>
                      <a:pt x="1998" y="1138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24"/>
              <p:cNvSpPr>
                <a:spLocks noChangeArrowheads="1"/>
              </p:cNvSpPr>
              <p:nvPr/>
            </p:nvSpPr>
            <p:spPr bwMode="auto">
              <a:xfrm>
                <a:off x="-7938" y="2432050"/>
                <a:ext cx="2109788" cy="2166938"/>
              </a:xfrm>
              <a:custGeom>
                <a:avLst/>
                <a:gdLst/>
                <a:ahLst/>
                <a:cxnLst>
                  <a:cxn ang="0">
                    <a:pos x="27" y="4670"/>
                  </a:cxn>
                  <a:cxn ang="0">
                    <a:pos x="5861" y="3505"/>
                  </a:cxn>
                  <a:cxn ang="0">
                    <a:pos x="3704" y="0"/>
                  </a:cxn>
                  <a:cxn ang="0">
                    <a:pos x="1733" y="410"/>
                  </a:cxn>
                  <a:cxn ang="0">
                    <a:pos x="3413" y="6019"/>
                  </a:cxn>
                  <a:cxn ang="0">
                    <a:pos x="3731" y="13"/>
                  </a:cxn>
                  <a:cxn ang="0">
                    <a:pos x="635" y="5596"/>
                  </a:cxn>
                  <a:cxn ang="0">
                    <a:pos x="3413" y="5993"/>
                  </a:cxn>
                  <a:cxn ang="0">
                    <a:pos x="0" y="4696"/>
                  </a:cxn>
                  <a:cxn ang="0">
                    <a:pos x="662" y="5596"/>
                  </a:cxn>
                </a:cxnLst>
                <a:rect l="0" t="0" r="r" b="b"/>
                <a:pathLst>
                  <a:path w="5862" h="6020">
                    <a:moveTo>
                      <a:pt x="27" y="4670"/>
                    </a:moveTo>
                    <a:lnTo>
                      <a:pt x="5861" y="3505"/>
                    </a:lnTo>
                    <a:lnTo>
                      <a:pt x="3704" y="0"/>
                    </a:lnTo>
                    <a:lnTo>
                      <a:pt x="1733" y="410"/>
                    </a:lnTo>
                    <a:lnTo>
                      <a:pt x="3413" y="6019"/>
                    </a:lnTo>
                    <a:lnTo>
                      <a:pt x="3731" y="13"/>
                    </a:lnTo>
                    <a:lnTo>
                      <a:pt x="635" y="5596"/>
                    </a:lnTo>
                    <a:lnTo>
                      <a:pt x="3413" y="5993"/>
                    </a:lnTo>
                    <a:lnTo>
                      <a:pt x="0" y="4696"/>
                    </a:lnTo>
                    <a:lnTo>
                      <a:pt x="662" y="5596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25"/>
              <p:cNvSpPr>
                <a:spLocks noChangeArrowheads="1"/>
              </p:cNvSpPr>
              <p:nvPr/>
            </p:nvSpPr>
            <p:spPr bwMode="auto">
              <a:xfrm>
                <a:off x="1849437" y="2508250"/>
                <a:ext cx="1914525" cy="962025"/>
              </a:xfrm>
              <a:custGeom>
                <a:avLst/>
                <a:gdLst/>
                <a:ahLst/>
                <a:cxnLst>
                  <a:cxn ang="0">
                    <a:pos x="1217" y="384"/>
                  </a:cxn>
                  <a:cxn ang="0">
                    <a:pos x="4617" y="0"/>
                  </a:cxn>
                  <a:cxn ang="0">
                    <a:pos x="5318" y="900"/>
                  </a:cxn>
                  <a:cxn ang="0">
                    <a:pos x="1191" y="397"/>
                  </a:cxn>
                  <a:cxn ang="0">
                    <a:pos x="27" y="1283"/>
                  </a:cxn>
                  <a:cxn ang="0">
                    <a:pos x="27" y="2672"/>
                  </a:cxn>
                  <a:cxn ang="0">
                    <a:pos x="1204" y="384"/>
                  </a:cxn>
                  <a:cxn ang="0">
                    <a:pos x="1720" y="1998"/>
                  </a:cxn>
                  <a:cxn ang="0">
                    <a:pos x="0" y="1310"/>
                  </a:cxn>
                  <a:cxn ang="0">
                    <a:pos x="4207" y="1984"/>
                  </a:cxn>
                  <a:cxn ang="0">
                    <a:pos x="4617" y="13"/>
                  </a:cxn>
                  <a:cxn ang="0">
                    <a:pos x="1680" y="1998"/>
                  </a:cxn>
                  <a:cxn ang="0">
                    <a:pos x="5292" y="913"/>
                  </a:cxn>
                  <a:cxn ang="0">
                    <a:pos x="5318" y="913"/>
                  </a:cxn>
                </a:cxnLst>
                <a:rect l="0" t="0" r="r" b="b"/>
                <a:pathLst>
                  <a:path w="5319" h="2673">
                    <a:moveTo>
                      <a:pt x="1217" y="384"/>
                    </a:moveTo>
                    <a:lnTo>
                      <a:pt x="4617" y="0"/>
                    </a:lnTo>
                    <a:lnTo>
                      <a:pt x="5318" y="900"/>
                    </a:lnTo>
                    <a:lnTo>
                      <a:pt x="1191" y="397"/>
                    </a:lnTo>
                    <a:lnTo>
                      <a:pt x="27" y="1283"/>
                    </a:lnTo>
                    <a:lnTo>
                      <a:pt x="27" y="2672"/>
                    </a:lnTo>
                    <a:lnTo>
                      <a:pt x="1204" y="384"/>
                    </a:lnTo>
                    <a:lnTo>
                      <a:pt x="1720" y="1998"/>
                    </a:lnTo>
                    <a:lnTo>
                      <a:pt x="0" y="1310"/>
                    </a:lnTo>
                    <a:lnTo>
                      <a:pt x="4207" y="1984"/>
                    </a:lnTo>
                    <a:lnTo>
                      <a:pt x="4617" y="13"/>
                    </a:lnTo>
                    <a:lnTo>
                      <a:pt x="1680" y="1998"/>
                    </a:lnTo>
                    <a:lnTo>
                      <a:pt x="5292" y="913"/>
                    </a:lnTo>
                    <a:lnTo>
                      <a:pt x="5318" y="913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26"/>
              <p:cNvSpPr>
                <a:spLocks noChangeArrowheads="1"/>
              </p:cNvSpPr>
              <p:nvPr/>
            </p:nvSpPr>
            <p:spPr bwMode="auto">
              <a:xfrm>
                <a:off x="3468687" y="3541713"/>
                <a:ext cx="2986088" cy="1062037"/>
              </a:xfrm>
              <a:custGeom>
                <a:avLst/>
                <a:gdLst/>
                <a:ahLst/>
                <a:cxnLst>
                  <a:cxn ang="0">
                    <a:pos x="4763" y="1892"/>
                  </a:cxn>
                  <a:cxn ang="0">
                    <a:pos x="1800" y="0"/>
                  </a:cxn>
                  <a:cxn ang="0">
                    <a:pos x="1165" y="2196"/>
                  </a:cxn>
                  <a:cxn ang="0">
                    <a:pos x="4776" y="1879"/>
                  </a:cxn>
                  <a:cxn ang="0">
                    <a:pos x="3916" y="2315"/>
                  </a:cxn>
                  <a:cxn ang="0">
                    <a:pos x="1165" y="2209"/>
                  </a:cxn>
                  <a:cxn ang="0">
                    <a:pos x="8295" y="2725"/>
                  </a:cxn>
                  <a:cxn ang="0">
                    <a:pos x="0" y="2950"/>
                  </a:cxn>
                  <a:cxn ang="0">
                    <a:pos x="3877" y="2289"/>
                  </a:cxn>
                  <a:cxn ang="0">
                    <a:pos x="6853" y="2223"/>
                  </a:cxn>
                  <a:cxn ang="0">
                    <a:pos x="5768" y="1879"/>
                  </a:cxn>
                  <a:cxn ang="0">
                    <a:pos x="4670" y="1865"/>
                  </a:cxn>
                  <a:cxn ang="0">
                    <a:pos x="5067" y="93"/>
                  </a:cxn>
                  <a:cxn ang="0">
                    <a:pos x="6827" y="2223"/>
                  </a:cxn>
                  <a:cxn ang="0">
                    <a:pos x="7885" y="1826"/>
                  </a:cxn>
                  <a:cxn ang="0">
                    <a:pos x="8216" y="2699"/>
                  </a:cxn>
                  <a:cxn ang="0">
                    <a:pos x="6827" y="2209"/>
                  </a:cxn>
                  <a:cxn ang="0">
                    <a:pos x="4736" y="1879"/>
                  </a:cxn>
                  <a:cxn ang="0">
                    <a:pos x="4763" y="1892"/>
                  </a:cxn>
                </a:cxnLst>
                <a:rect l="0" t="0" r="r" b="b"/>
                <a:pathLst>
                  <a:path w="8296" h="2951">
                    <a:moveTo>
                      <a:pt x="4763" y="1892"/>
                    </a:moveTo>
                    <a:lnTo>
                      <a:pt x="1800" y="0"/>
                    </a:lnTo>
                    <a:lnTo>
                      <a:pt x="1165" y="2196"/>
                    </a:lnTo>
                    <a:lnTo>
                      <a:pt x="4776" y="1879"/>
                    </a:lnTo>
                    <a:lnTo>
                      <a:pt x="3916" y="2315"/>
                    </a:lnTo>
                    <a:lnTo>
                      <a:pt x="1165" y="2209"/>
                    </a:lnTo>
                    <a:lnTo>
                      <a:pt x="8295" y="2725"/>
                    </a:lnTo>
                    <a:lnTo>
                      <a:pt x="0" y="2950"/>
                    </a:lnTo>
                    <a:lnTo>
                      <a:pt x="3877" y="2289"/>
                    </a:lnTo>
                    <a:lnTo>
                      <a:pt x="6853" y="2223"/>
                    </a:lnTo>
                    <a:lnTo>
                      <a:pt x="5768" y="1879"/>
                    </a:lnTo>
                    <a:lnTo>
                      <a:pt x="4670" y="1865"/>
                    </a:lnTo>
                    <a:lnTo>
                      <a:pt x="5067" y="93"/>
                    </a:lnTo>
                    <a:lnTo>
                      <a:pt x="6827" y="2223"/>
                    </a:lnTo>
                    <a:lnTo>
                      <a:pt x="7885" y="1826"/>
                    </a:lnTo>
                    <a:lnTo>
                      <a:pt x="8216" y="2699"/>
                    </a:lnTo>
                    <a:lnTo>
                      <a:pt x="6827" y="2209"/>
                    </a:lnTo>
                    <a:lnTo>
                      <a:pt x="4736" y="1879"/>
                    </a:lnTo>
                    <a:lnTo>
                      <a:pt x="4763" y="1892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27"/>
              <p:cNvSpPr>
                <a:spLocks noChangeArrowheads="1"/>
              </p:cNvSpPr>
              <p:nvPr/>
            </p:nvSpPr>
            <p:spPr bwMode="auto">
              <a:xfrm>
                <a:off x="2592387" y="4327525"/>
                <a:ext cx="2819400" cy="1800225"/>
              </a:xfrm>
              <a:custGeom>
                <a:avLst/>
                <a:gdLst/>
                <a:ahLst/>
                <a:cxnLst>
                  <a:cxn ang="0">
                    <a:pos x="7832" y="4987"/>
                  </a:cxn>
                  <a:cxn ang="0">
                    <a:pos x="3572" y="0"/>
                  </a:cxn>
                  <a:cxn ang="0">
                    <a:pos x="0" y="5000"/>
                  </a:cxn>
                </a:cxnLst>
                <a:rect l="0" t="0" r="r" b="b"/>
                <a:pathLst>
                  <a:path w="7833" h="5001">
                    <a:moveTo>
                      <a:pt x="7832" y="4987"/>
                    </a:moveTo>
                    <a:lnTo>
                      <a:pt x="3572" y="0"/>
                    </a:lnTo>
                    <a:lnTo>
                      <a:pt x="0" y="5000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28"/>
              <p:cNvSpPr>
                <a:spLocks noChangeArrowheads="1"/>
              </p:cNvSpPr>
              <p:nvPr/>
            </p:nvSpPr>
            <p:spPr bwMode="auto">
              <a:xfrm>
                <a:off x="2197100" y="4589463"/>
                <a:ext cx="1300162" cy="1543050"/>
              </a:xfrm>
              <a:custGeom>
                <a:avLst/>
                <a:gdLst/>
                <a:ahLst/>
                <a:cxnLst>
                  <a:cxn ang="0">
                    <a:pos x="0" y="4287"/>
                  </a:cxn>
                  <a:cxn ang="0">
                    <a:pos x="3506" y="53"/>
                  </a:cxn>
                  <a:cxn ang="0">
                    <a:pos x="3611" y="0"/>
                  </a:cxn>
                </a:cxnLst>
                <a:rect l="0" t="0" r="r" b="b"/>
                <a:pathLst>
                  <a:path w="3612" h="4288">
                    <a:moveTo>
                      <a:pt x="0" y="4287"/>
                    </a:moveTo>
                    <a:lnTo>
                      <a:pt x="3506" y="53"/>
                    </a:lnTo>
                    <a:lnTo>
                      <a:pt x="3611" y="0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29"/>
              <p:cNvSpPr>
                <a:spLocks noChangeArrowheads="1"/>
              </p:cNvSpPr>
              <p:nvPr/>
            </p:nvSpPr>
            <p:spPr bwMode="auto">
              <a:xfrm>
                <a:off x="1811337" y="4622800"/>
                <a:ext cx="1304925" cy="1500188"/>
              </a:xfrm>
              <a:custGeom>
                <a:avLst/>
                <a:gdLst/>
                <a:ahLst/>
                <a:cxnLst>
                  <a:cxn ang="0">
                    <a:pos x="3625" y="0"/>
                  </a:cxn>
                  <a:cxn ang="0">
                    <a:pos x="67" y="4167"/>
                  </a:cxn>
                  <a:cxn ang="0">
                    <a:pos x="0" y="1296"/>
                  </a:cxn>
                </a:cxnLst>
                <a:rect l="0" t="0" r="r" b="b"/>
                <a:pathLst>
                  <a:path w="3626" h="4168">
                    <a:moveTo>
                      <a:pt x="3625" y="0"/>
                    </a:moveTo>
                    <a:lnTo>
                      <a:pt x="67" y="4167"/>
                    </a:lnTo>
                    <a:lnTo>
                      <a:pt x="0" y="1296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Oval 32"/>
              <p:cNvSpPr>
                <a:spLocks noChangeArrowheads="1"/>
              </p:cNvSpPr>
              <p:nvPr/>
            </p:nvSpPr>
            <p:spPr bwMode="auto">
              <a:xfrm>
                <a:off x="3413125" y="4514850"/>
                <a:ext cx="153987" cy="153988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Oval 33"/>
              <p:cNvSpPr>
                <a:spLocks noChangeArrowheads="1"/>
              </p:cNvSpPr>
              <p:nvPr/>
            </p:nvSpPr>
            <p:spPr bwMode="auto">
              <a:xfrm>
                <a:off x="3810000" y="4264025"/>
                <a:ext cx="153987" cy="153988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Oval 34"/>
              <p:cNvSpPr>
                <a:spLocks noChangeArrowheads="1"/>
              </p:cNvSpPr>
              <p:nvPr/>
            </p:nvSpPr>
            <p:spPr bwMode="auto">
              <a:xfrm>
                <a:off x="3054350" y="4551363"/>
                <a:ext cx="153987" cy="153987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Oval 35"/>
              <p:cNvSpPr>
                <a:spLocks noChangeArrowheads="1"/>
              </p:cNvSpPr>
              <p:nvPr/>
            </p:nvSpPr>
            <p:spPr bwMode="auto">
              <a:xfrm>
                <a:off x="5106987" y="4173538"/>
                <a:ext cx="119063" cy="11906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Oval 36"/>
              <p:cNvSpPr>
                <a:spLocks noChangeArrowheads="1"/>
              </p:cNvSpPr>
              <p:nvPr/>
            </p:nvSpPr>
            <p:spPr bwMode="auto">
              <a:xfrm>
                <a:off x="5862637" y="4283075"/>
                <a:ext cx="119063" cy="119063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Oval 37"/>
              <p:cNvSpPr>
                <a:spLocks noChangeArrowheads="1"/>
              </p:cNvSpPr>
              <p:nvPr/>
            </p:nvSpPr>
            <p:spPr bwMode="auto">
              <a:xfrm>
                <a:off x="1722437" y="4984750"/>
                <a:ext cx="153988" cy="153988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Oval 38"/>
              <p:cNvSpPr>
                <a:spLocks noChangeArrowheads="1"/>
              </p:cNvSpPr>
              <p:nvPr/>
            </p:nvSpPr>
            <p:spPr bwMode="auto">
              <a:xfrm>
                <a:off x="2514600" y="4479925"/>
                <a:ext cx="153987" cy="153988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Oval 39"/>
              <p:cNvSpPr>
                <a:spLocks noChangeArrowheads="1"/>
              </p:cNvSpPr>
              <p:nvPr/>
            </p:nvSpPr>
            <p:spPr bwMode="auto">
              <a:xfrm>
                <a:off x="2047875" y="4732338"/>
                <a:ext cx="153987" cy="153987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Oval 40"/>
              <p:cNvSpPr>
                <a:spLocks noChangeArrowheads="1"/>
              </p:cNvSpPr>
              <p:nvPr/>
            </p:nvSpPr>
            <p:spPr bwMode="auto">
              <a:xfrm>
                <a:off x="8129587" y="4587875"/>
                <a:ext cx="153988" cy="153988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Oval 41"/>
              <p:cNvSpPr>
                <a:spLocks noChangeArrowheads="1"/>
              </p:cNvSpPr>
              <p:nvPr/>
            </p:nvSpPr>
            <p:spPr bwMode="auto">
              <a:xfrm>
                <a:off x="7445375" y="4767263"/>
                <a:ext cx="153987" cy="153987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Oval 42"/>
              <p:cNvSpPr>
                <a:spLocks noChangeArrowheads="1"/>
              </p:cNvSpPr>
              <p:nvPr/>
            </p:nvSpPr>
            <p:spPr bwMode="auto">
              <a:xfrm>
                <a:off x="7158037" y="4660900"/>
                <a:ext cx="153988" cy="153988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Oval 43"/>
              <p:cNvSpPr>
                <a:spLocks noChangeArrowheads="1"/>
              </p:cNvSpPr>
              <p:nvPr/>
            </p:nvSpPr>
            <p:spPr bwMode="auto">
              <a:xfrm>
                <a:off x="6799262" y="5237163"/>
                <a:ext cx="153988" cy="153987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Oval 44"/>
              <p:cNvSpPr>
                <a:spLocks noChangeArrowheads="1"/>
              </p:cNvSpPr>
              <p:nvPr/>
            </p:nvSpPr>
            <p:spPr bwMode="auto">
              <a:xfrm>
                <a:off x="6367462" y="4445000"/>
                <a:ext cx="153988" cy="153988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Oval 45"/>
              <p:cNvSpPr>
                <a:spLocks noChangeArrowheads="1"/>
              </p:cNvSpPr>
              <p:nvPr/>
            </p:nvSpPr>
            <p:spPr bwMode="auto">
              <a:xfrm>
                <a:off x="1182687" y="4549775"/>
                <a:ext cx="87313" cy="87313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Oval 46"/>
              <p:cNvSpPr>
                <a:spLocks noChangeArrowheads="1"/>
              </p:cNvSpPr>
              <p:nvPr/>
            </p:nvSpPr>
            <p:spPr bwMode="auto">
              <a:xfrm>
                <a:off x="174625" y="4405313"/>
                <a:ext cx="87312" cy="8731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Oval 47"/>
              <p:cNvSpPr>
                <a:spLocks noChangeArrowheads="1"/>
              </p:cNvSpPr>
              <p:nvPr/>
            </p:nvSpPr>
            <p:spPr bwMode="auto">
              <a:xfrm>
                <a:off x="-41275" y="4081463"/>
                <a:ext cx="87312" cy="8731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Oval 48"/>
              <p:cNvSpPr>
                <a:spLocks noChangeArrowheads="1"/>
              </p:cNvSpPr>
              <p:nvPr/>
            </p:nvSpPr>
            <p:spPr bwMode="auto">
              <a:xfrm>
                <a:off x="2046287" y="3649663"/>
                <a:ext cx="87313" cy="8731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Oval 49"/>
              <p:cNvSpPr>
                <a:spLocks noChangeArrowheads="1"/>
              </p:cNvSpPr>
              <p:nvPr/>
            </p:nvSpPr>
            <p:spPr bwMode="auto">
              <a:xfrm>
                <a:off x="3451225" y="3433763"/>
                <a:ext cx="87312" cy="8731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Oval 50"/>
              <p:cNvSpPr>
                <a:spLocks noChangeArrowheads="1"/>
              </p:cNvSpPr>
              <p:nvPr/>
            </p:nvSpPr>
            <p:spPr bwMode="auto">
              <a:xfrm>
                <a:off x="3919537" y="3397250"/>
                <a:ext cx="87313" cy="87313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Oval 51"/>
              <p:cNvSpPr>
                <a:spLocks noChangeArrowheads="1"/>
              </p:cNvSpPr>
              <p:nvPr/>
            </p:nvSpPr>
            <p:spPr bwMode="auto">
              <a:xfrm>
                <a:off x="4062412" y="3505200"/>
                <a:ext cx="87313" cy="87313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Oval 52"/>
              <p:cNvSpPr>
                <a:spLocks noChangeArrowheads="1"/>
              </p:cNvSpPr>
              <p:nvPr/>
            </p:nvSpPr>
            <p:spPr bwMode="auto">
              <a:xfrm>
                <a:off x="5251450" y="3541713"/>
                <a:ext cx="87312" cy="8731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Oval 53"/>
              <p:cNvSpPr>
                <a:spLocks noChangeArrowheads="1"/>
              </p:cNvSpPr>
              <p:nvPr/>
            </p:nvSpPr>
            <p:spPr bwMode="auto">
              <a:xfrm>
                <a:off x="2443162" y="3198813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Oval 54"/>
              <p:cNvSpPr>
                <a:spLocks noChangeArrowheads="1"/>
              </p:cNvSpPr>
              <p:nvPr/>
            </p:nvSpPr>
            <p:spPr bwMode="auto">
              <a:xfrm>
                <a:off x="3343275" y="3198813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Oval 55"/>
              <p:cNvSpPr>
                <a:spLocks noChangeArrowheads="1"/>
              </p:cNvSpPr>
              <p:nvPr/>
            </p:nvSpPr>
            <p:spPr bwMode="auto">
              <a:xfrm>
                <a:off x="1830387" y="3451225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Oval 56"/>
              <p:cNvSpPr>
                <a:spLocks noChangeArrowheads="1"/>
              </p:cNvSpPr>
              <p:nvPr/>
            </p:nvSpPr>
            <p:spPr bwMode="auto">
              <a:xfrm>
                <a:off x="3630612" y="3667125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Oval 57"/>
              <p:cNvSpPr>
                <a:spLocks noChangeArrowheads="1"/>
              </p:cNvSpPr>
              <p:nvPr/>
            </p:nvSpPr>
            <p:spPr bwMode="auto">
              <a:xfrm>
                <a:off x="3378200" y="3667125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Oval 58"/>
              <p:cNvSpPr>
                <a:spLocks noChangeArrowheads="1"/>
              </p:cNvSpPr>
              <p:nvPr/>
            </p:nvSpPr>
            <p:spPr bwMode="auto">
              <a:xfrm>
                <a:off x="3235325" y="3306763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Oval 59"/>
              <p:cNvSpPr>
                <a:spLocks noChangeArrowheads="1"/>
              </p:cNvSpPr>
              <p:nvPr/>
            </p:nvSpPr>
            <p:spPr bwMode="auto">
              <a:xfrm>
                <a:off x="4170362" y="4062413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Oval 60"/>
              <p:cNvSpPr>
                <a:spLocks noChangeArrowheads="1"/>
              </p:cNvSpPr>
              <p:nvPr/>
            </p:nvSpPr>
            <p:spPr bwMode="auto">
              <a:xfrm>
                <a:off x="4999037" y="4062413"/>
                <a:ext cx="74613" cy="7461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Oval 61"/>
              <p:cNvSpPr>
                <a:spLocks noChangeArrowheads="1"/>
              </p:cNvSpPr>
              <p:nvPr/>
            </p:nvSpPr>
            <p:spPr bwMode="auto">
              <a:xfrm>
                <a:off x="3846512" y="3990975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Oval 62"/>
              <p:cNvSpPr>
                <a:spLocks noChangeArrowheads="1"/>
              </p:cNvSpPr>
              <p:nvPr/>
            </p:nvSpPr>
            <p:spPr bwMode="auto">
              <a:xfrm>
                <a:off x="4818062" y="4333875"/>
                <a:ext cx="87313" cy="87313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Oval 63"/>
              <p:cNvSpPr>
                <a:spLocks noChangeArrowheads="1"/>
              </p:cNvSpPr>
              <p:nvPr/>
            </p:nvSpPr>
            <p:spPr bwMode="auto">
              <a:xfrm>
                <a:off x="4891087" y="3235325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Oval 64"/>
              <p:cNvSpPr>
                <a:spLocks noChangeArrowheads="1"/>
              </p:cNvSpPr>
              <p:nvPr/>
            </p:nvSpPr>
            <p:spPr bwMode="auto">
              <a:xfrm>
                <a:off x="4062412" y="3198813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Oval 65"/>
              <p:cNvSpPr>
                <a:spLocks noChangeArrowheads="1"/>
              </p:cNvSpPr>
              <p:nvPr/>
            </p:nvSpPr>
            <p:spPr bwMode="auto">
              <a:xfrm>
                <a:off x="6799262" y="3186113"/>
                <a:ext cx="79375" cy="793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Oval 66"/>
              <p:cNvSpPr>
                <a:spLocks noChangeArrowheads="1"/>
              </p:cNvSpPr>
              <p:nvPr/>
            </p:nvSpPr>
            <p:spPr bwMode="auto">
              <a:xfrm>
                <a:off x="6475412" y="3397250"/>
                <a:ext cx="87313" cy="87313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Oval 67"/>
              <p:cNvSpPr>
                <a:spLocks noChangeArrowheads="1"/>
              </p:cNvSpPr>
              <p:nvPr/>
            </p:nvSpPr>
            <p:spPr bwMode="auto">
              <a:xfrm>
                <a:off x="8058150" y="3362325"/>
                <a:ext cx="87312" cy="87313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Oval 68"/>
              <p:cNvSpPr>
                <a:spLocks noChangeArrowheads="1"/>
              </p:cNvSpPr>
              <p:nvPr/>
            </p:nvSpPr>
            <p:spPr bwMode="auto">
              <a:xfrm>
                <a:off x="8347075" y="3008313"/>
                <a:ext cx="74612" cy="7461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Oval 69"/>
              <p:cNvSpPr>
                <a:spLocks noChangeArrowheads="1"/>
              </p:cNvSpPr>
              <p:nvPr/>
            </p:nvSpPr>
            <p:spPr bwMode="auto">
              <a:xfrm>
                <a:off x="8923337" y="4370388"/>
                <a:ext cx="87313" cy="8731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Oval 70"/>
              <p:cNvSpPr>
                <a:spLocks noChangeArrowheads="1"/>
              </p:cNvSpPr>
              <p:nvPr/>
            </p:nvSpPr>
            <p:spPr bwMode="auto">
              <a:xfrm>
                <a:off x="7375525" y="4049713"/>
                <a:ext cx="79375" cy="793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Oval 71"/>
              <p:cNvSpPr>
                <a:spLocks noChangeArrowheads="1"/>
              </p:cNvSpPr>
              <p:nvPr/>
            </p:nvSpPr>
            <p:spPr bwMode="auto">
              <a:xfrm>
                <a:off x="6259512" y="415925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Oval 72"/>
              <p:cNvSpPr>
                <a:spLocks noChangeArrowheads="1"/>
              </p:cNvSpPr>
              <p:nvPr/>
            </p:nvSpPr>
            <p:spPr bwMode="auto">
              <a:xfrm>
                <a:off x="5754687" y="4092575"/>
                <a:ext cx="66675" cy="666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Oval 73"/>
              <p:cNvSpPr>
                <a:spLocks noChangeArrowheads="1"/>
              </p:cNvSpPr>
              <p:nvPr/>
            </p:nvSpPr>
            <p:spPr bwMode="auto">
              <a:xfrm>
                <a:off x="5502275" y="4195763"/>
                <a:ext cx="74612" cy="762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Oval 74"/>
              <p:cNvSpPr>
                <a:spLocks noChangeArrowheads="1"/>
              </p:cNvSpPr>
              <p:nvPr/>
            </p:nvSpPr>
            <p:spPr bwMode="auto">
              <a:xfrm>
                <a:off x="1290637" y="2389188"/>
                <a:ext cx="87313" cy="8731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Oval 75"/>
              <p:cNvSpPr>
                <a:spLocks noChangeArrowheads="1"/>
              </p:cNvSpPr>
              <p:nvPr/>
            </p:nvSpPr>
            <p:spPr bwMode="auto">
              <a:xfrm>
                <a:off x="571500" y="2536825"/>
                <a:ext cx="82550" cy="8255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Oval 76"/>
              <p:cNvSpPr>
                <a:spLocks noChangeArrowheads="1"/>
              </p:cNvSpPr>
              <p:nvPr/>
            </p:nvSpPr>
            <p:spPr bwMode="auto">
              <a:xfrm>
                <a:off x="2082800" y="3954463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Line 77"/>
              <p:cNvSpPr>
                <a:spLocks noChangeShapeType="1"/>
              </p:cNvSpPr>
              <p:nvPr/>
            </p:nvSpPr>
            <p:spPr bwMode="auto">
              <a:xfrm>
                <a:off x="-274638" y="3989388"/>
                <a:ext cx="271463" cy="133350"/>
              </a:xfrm>
              <a:prstGeom prst="line">
                <a:avLst/>
              </a:pr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Line 78"/>
              <p:cNvSpPr>
                <a:spLocks noChangeShapeType="1"/>
              </p:cNvSpPr>
              <p:nvPr/>
            </p:nvSpPr>
            <p:spPr bwMode="auto">
              <a:xfrm flipV="1">
                <a:off x="-274638" y="4125913"/>
                <a:ext cx="285750" cy="150812"/>
              </a:xfrm>
              <a:prstGeom prst="line">
                <a:avLst/>
              </a:pr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Line 79"/>
              <p:cNvSpPr>
                <a:spLocks noChangeShapeType="1"/>
              </p:cNvSpPr>
              <p:nvPr/>
            </p:nvSpPr>
            <p:spPr bwMode="auto">
              <a:xfrm>
                <a:off x="-274638" y="4408488"/>
                <a:ext cx="495300" cy="47625"/>
              </a:xfrm>
              <a:prstGeom prst="line">
                <a:avLst/>
              </a:pr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80"/>
              <p:cNvSpPr>
                <a:spLocks noChangeArrowheads="1"/>
              </p:cNvSpPr>
              <p:nvPr/>
            </p:nvSpPr>
            <p:spPr bwMode="auto">
              <a:xfrm>
                <a:off x="-274638" y="4084638"/>
                <a:ext cx="504825" cy="528637"/>
              </a:xfrm>
              <a:custGeom>
                <a:avLst/>
                <a:gdLst/>
                <a:ahLst/>
                <a:cxnLst>
                  <a:cxn ang="0">
                    <a:pos x="0" y="1468"/>
                  </a:cxn>
                  <a:cxn ang="0">
                    <a:pos x="1403" y="1019"/>
                  </a:cxn>
                  <a:cxn ang="0">
                    <a:pos x="27" y="0"/>
                  </a:cxn>
                </a:cxnLst>
                <a:rect l="0" t="0" r="r" b="b"/>
                <a:pathLst>
                  <a:path w="1404" h="1469">
                    <a:moveTo>
                      <a:pt x="0" y="1468"/>
                    </a:moveTo>
                    <a:lnTo>
                      <a:pt x="1403" y="1019"/>
                    </a:lnTo>
                    <a:lnTo>
                      <a:pt x="27" y="0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Oval 81"/>
              <p:cNvSpPr>
                <a:spLocks noChangeArrowheads="1"/>
              </p:cNvSpPr>
              <p:nvPr/>
            </p:nvSpPr>
            <p:spPr bwMode="auto">
              <a:xfrm>
                <a:off x="2262187" y="2622550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Oval 82"/>
              <p:cNvSpPr>
                <a:spLocks noChangeArrowheads="1"/>
              </p:cNvSpPr>
              <p:nvPr/>
            </p:nvSpPr>
            <p:spPr bwMode="auto">
              <a:xfrm>
                <a:off x="3486150" y="2478088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Oval 83"/>
              <p:cNvSpPr>
                <a:spLocks noChangeArrowheads="1"/>
              </p:cNvSpPr>
              <p:nvPr/>
            </p:nvSpPr>
            <p:spPr bwMode="auto">
              <a:xfrm>
                <a:off x="3738562" y="2801938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Oval 84"/>
              <p:cNvSpPr>
                <a:spLocks noChangeArrowheads="1"/>
              </p:cNvSpPr>
              <p:nvPr/>
            </p:nvSpPr>
            <p:spPr bwMode="auto">
              <a:xfrm>
                <a:off x="1830387" y="2946400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89" name="Picture 88" descr="Virtex-7 2000T(1).jpg"/>
          <p:cNvPicPr>
            <a:picLocks noChangeAspect="1"/>
          </p:cNvPicPr>
          <p:nvPr/>
        </p:nvPicPr>
        <p:blipFill>
          <a:blip r:embed="rId4"/>
          <a:srcRect l="3770" t="3005" b="3005"/>
          <a:stretch>
            <a:fillRect/>
          </a:stretch>
        </p:blipFill>
        <p:spPr>
          <a:xfrm>
            <a:off x="368300" y="1621047"/>
            <a:ext cx="2466595" cy="1511152"/>
          </a:xfrm>
          <a:prstGeom prst="rect">
            <a:avLst/>
          </a:prstGeom>
        </p:spPr>
      </p:pic>
      <p:sp>
        <p:nvSpPr>
          <p:cNvPr id="90" name="Rectangle 5"/>
          <p:cNvSpPr>
            <a:spLocks noChangeArrowheads="1"/>
          </p:cNvSpPr>
          <p:nvPr/>
        </p:nvSpPr>
        <p:spPr bwMode="auto">
          <a:xfrm>
            <a:off x="6716067" y="1574362"/>
            <a:ext cx="2117588" cy="1683757"/>
          </a:xfrm>
          <a:prstGeom prst="rect">
            <a:avLst/>
          </a:prstGeom>
          <a:blipFill dpi="0" rotWithShape="0">
            <a:blip r:embed="rId5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lIns="81639" tIns="55221" rIns="81639" bIns="-207363" anchor="b" anchorCtr="1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endParaRPr lang="en-US" dirty="0">
              <a:solidFill>
                <a:srgbClr val="0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3426155" y="3390900"/>
            <a:ext cx="2556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High Dispersion</a:t>
            </a:r>
          </a:p>
          <a:p>
            <a:pPr algn="ctr"/>
            <a:r>
              <a:rPr lang="en-US"/>
              <a:t>Moderate FLOPs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34727" y="3390900"/>
            <a:ext cx="2556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Isolate Systems</a:t>
            </a:r>
          </a:p>
          <a:p>
            <a:pPr algn="ctr"/>
            <a:r>
              <a:rPr lang="en-US"/>
              <a:t>Extremely High FLOPs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6312109" y="3390900"/>
            <a:ext cx="279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High Resolution Sense/Act</a:t>
            </a:r>
          </a:p>
          <a:p>
            <a:pPr algn="ctr"/>
            <a:r>
              <a:rPr lang="en-US"/>
              <a:t>Abysmal FLOPs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6497280" y="3663744"/>
            <a:ext cx="2053440" cy="2396412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lIns="81639" tIns="55221" rIns="81639" bIns="40820" anchor="b" anchorCtr="1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  <a:tab pos="1969949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Modular Robotics</a:t>
            </a:r>
          </a:p>
        </p:txBody>
      </p:sp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Spatial Computers</a:t>
            </a:r>
            <a:endParaRPr lang="en-US" dirty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42721" y="1672017"/>
            <a:ext cx="2590560" cy="2145825"/>
            <a:chOff x="238" y="1161"/>
            <a:chExt cx="1799" cy="1490"/>
          </a:xfrm>
        </p:grpSpPr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8" y="1161"/>
              <a:ext cx="1800" cy="127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0244" name="Text Box 4"/>
            <p:cNvSpPr txBox="1">
              <a:spLocks noChangeArrowheads="1"/>
            </p:cNvSpPr>
            <p:nvPr/>
          </p:nvSpPr>
          <p:spPr bwMode="auto">
            <a:xfrm>
              <a:off x="586" y="2434"/>
              <a:ext cx="1249" cy="21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60876" rIns="90000" bIns="45000">
              <a:prstTxWarp prst="textNoShape">
                <a:avLst/>
              </a:prstTxWarp>
            </a:bodyPr>
            <a:lstStyle/>
            <a:p>
              <a:pPr>
                <a:tabLst>
                  <a:tab pos="656650" algn="l"/>
                  <a:tab pos="1313299" algn="l"/>
                </a:tabLst>
              </a:pPr>
              <a:r>
                <a:rPr lang="en-US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Robot Swarms</a:t>
              </a:r>
            </a:p>
          </p:txBody>
        </p:sp>
      </p:grp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3088800" y="1284615"/>
            <a:ext cx="2964960" cy="2357528"/>
          </a:xfrm>
          <a:prstGeom prst="rect">
            <a:avLst/>
          </a:prstGeom>
          <a:blipFill dpi="0" rotWithShape="0">
            <a:blip r:embed="rId5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lIns="81639" tIns="55221" rIns="81639" bIns="-207363" anchor="b" anchorCtr="1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Biological Computing</a:t>
            </a: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6475680" y="1178044"/>
            <a:ext cx="2056320" cy="2433856"/>
          </a:xfrm>
          <a:prstGeom prst="rect">
            <a:avLst/>
          </a:prstGeom>
          <a:blipFill dpi="0" rotWithShape="0">
            <a:blip r:embed="rId6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lIns="81639" tIns="55221" rIns="81639" bIns="-240672" anchor="b" anchorCtr="1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  <a:tab pos="1969949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Sensor Networks</a:t>
            </a: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3110401" y="4241245"/>
            <a:ext cx="3126240" cy="1566885"/>
          </a:xfrm>
          <a:prstGeom prst="rect">
            <a:avLst/>
          </a:prstGeom>
          <a:blipFill dpi="0" rotWithShape="0">
            <a:blip r:embed="rId7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lIns="81639" tIns="55221" rIns="81639" bIns="-257000" anchor="b" anchorCtr="1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Cells during Morphogenesis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41300" y="5817688"/>
            <a:ext cx="2668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</a:tabLst>
            </a:pPr>
            <a:r>
              <a:rPr lang="en-US" dirty="0" smtClean="0">
                <a:solidFill>
                  <a:srgbClr val="000000"/>
                </a:solidFill>
                <a:ea typeface="MS Gothic" charset="0"/>
                <a:cs typeface="MS Gothic" charset="0"/>
              </a:rPr>
              <a:t>Reconfigurable Computing</a:t>
            </a:r>
            <a:endParaRPr lang="en-US" dirty="0">
              <a:solidFill>
                <a:srgbClr val="000000"/>
              </a:solidFill>
              <a:ea typeface="MS Gothic" charset="0"/>
              <a:cs typeface="MS Gothic" charset="0"/>
            </a:endParaRPr>
          </a:p>
        </p:txBody>
      </p:sp>
      <p:pic>
        <p:nvPicPr>
          <p:cNvPr id="15" name="Picture 14" descr="Virtex-7 2000T(1).jpg"/>
          <p:cNvPicPr>
            <a:picLocks noChangeAspect="1"/>
          </p:cNvPicPr>
          <p:nvPr/>
        </p:nvPicPr>
        <p:blipFill>
          <a:blip r:embed="rId8"/>
          <a:srcRect l="3770" t="3005" b="3005"/>
          <a:stretch>
            <a:fillRect/>
          </a:stretch>
        </p:blipFill>
        <p:spPr>
          <a:xfrm>
            <a:off x="54611" y="4038600"/>
            <a:ext cx="3021263" cy="185096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bn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bbn_template.potx</Template>
  <TotalTime>4278</TotalTime>
  <Words>1417</Words>
  <Application>Microsoft Macintosh PowerPoint</Application>
  <PresentationFormat>On-screen Show (4:3)</PresentationFormat>
  <Paragraphs>345</Paragraphs>
  <Slides>34</Slides>
  <Notes>9</Notes>
  <HiddenSlides>0</HiddenSlides>
  <MMClips>1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bbn_template</vt:lpstr>
      <vt:lpstr>Image</vt:lpstr>
      <vt:lpstr>Slide 1</vt:lpstr>
      <vt:lpstr>Computing runs across physical space-time</vt:lpstr>
      <vt:lpstr>Outline</vt:lpstr>
      <vt:lpstr>Traditional Monolithic Computing</vt:lpstr>
      <vt:lpstr>The End of Moore’s Law</vt:lpstr>
      <vt:lpstr>Everything is a wireless computer</vt:lpstr>
      <vt:lpstr>New Computational Materials</vt:lpstr>
      <vt:lpstr>Fundamentally different models</vt:lpstr>
      <vt:lpstr>Spatial Computers</vt:lpstr>
      <vt:lpstr>More formally...</vt:lpstr>
      <vt:lpstr>Outline</vt:lpstr>
      <vt:lpstr>Amorphous Medium</vt:lpstr>
      <vt:lpstr>Field Calculus:</vt:lpstr>
      <vt:lpstr>Implementation: Proto</vt:lpstr>
      <vt:lpstr>Heterogeneous Computing Materials</vt:lpstr>
      <vt:lpstr>Outline</vt:lpstr>
      <vt:lpstr>Vision: Precision Crop Management</vt:lpstr>
      <vt:lpstr>Application: Protective Biofilms</vt:lpstr>
      <vt:lpstr>Synthetic Biology: Transcriptional Logic</vt:lpstr>
      <vt:lpstr>Genetic Regulatory Networks</vt:lpstr>
      <vt:lpstr>BioCompiler: Proto  GRN</vt:lpstr>
      <vt:lpstr>Optimization of Complex Designs</vt:lpstr>
      <vt:lpstr>TASBE Tool-Chain</vt:lpstr>
      <vt:lpstr>TASBE Tool-Chain</vt:lpstr>
      <vt:lpstr>TASBE Tool-Chain</vt:lpstr>
      <vt:lpstr>TASBE Tool-Chain</vt:lpstr>
      <vt:lpstr>TASBE Tool-Chain</vt:lpstr>
      <vt:lpstr>TASBE Tool-Chain</vt:lpstr>
      <vt:lpstr>Challenge: Synthetic Device Libraries</vt:lpstr>
      <vt:lpstr>Challenge: Predictable Composition</vt:lpstr>
      <vt:lpstr>Biological/Hybrid Substrates: where we stand</vt:lpstr>
      <vt:lpstr>Summary</vt:lpstr>
      <vt:lpstr>Acknowledgements:</vt:lpstr>
      <vt:lpstr>Tools available online!</vt:lpstr>
    </vt:vector>
  </TitlesOfParts>
  <Company>BBN Technologies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Jake Beal</dc:creator>
  <cp:lastModifiedBy>Jake Beal</cp:lastModifiedBy>
  <cp:revision>154</cp:revision>
  <dcterms:created xsi:type="dcterms:W3CDTF">2013-11-16T13:36:15Z</dcterms:created>
  <dcterms:modified xsi:type="dcterms:W3CDTF">2013-11-16T13:36:40Z</dcterms:modified>
</cp:coreProperties>
</file>