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4"/>
  </p:notesMasterIdLst>
  <p:sldIdLst>
    <p:sldId id="257" r:id="rId2"/>
    <p:sldId id="325" r:id="rId3"/>
    <p:sldId id="324" r:id="rId4"/>
    <p:sldId id="335" r:id="rId5"/>
    <p:sldId id="330" r:id="rId6"/>
    <p:sldId id="331" r:id="rId7"/>
    <p:sldId id="332" r:id="rId8"/>
    <p:sldId id="333" r:id="rId9"/>
    <p:sldId id="334" r:id="rId10"/>
    <p:sldId id="337" r:id="rId11"/>
    <p:sldId id="340" r:id="rId12"/>
    <p:sldId id="343" r:id="rId13"/>
    <p:sldId id="327" r:id="rId14"/>
    <p:sldId id="341" r:id="rId15"/>
    <p:sldId id="342" r:id="rId16"/>
    <p:sldId id="338" r:id="rId17"/>
    <p:sldId id="326" r:id="rId18"/>
    <p:sldId id="339" r:id="rId19"/>
    <p:sldId id="328" r:id="rId20"/>
    <p:sldId id="344" r:id="rId21"/>
    <p:sldId id="336" r:id="rId22"/>
    <p:sldId id="32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6D92FB"/>
    <a:srgbClr val="EB73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7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08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468E1-02D2-4C4B-B9A7-6C361D2976BF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EBDFA-F686-8442-832D-72D2A1F2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DC4E-C7F0-8A47-BF85-72FE0726F220}" type="slidenum">
              <a:rPr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DC4E-C7F0-8A47-BF85-72FE0726F220}" type="slidenum">
              <a:rPr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CB30-19B6-3F48-ADBB-B350F9840069}" type="datetime1">
              <a:rPr lang="en-US"/>
              <a:pPr>
                <a:defRPr/>
              </a:pPr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2600-637B-7D4B-8C94-E25C84E28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0670-CD0C-F749-BECA-A83B619A63FD}" type="datetime1">
              <a:rPr lang="en-US"/>
              <a:pPr>
                <a:defRPr/>
              </a:pPr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B4F9-6F41-A64A-9416-DCD45D958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23D9-3465-9D43-9377-BE913ED4716F}" type="datetime1">
              <a:rPr lang="en-US"/>
              <a:pPr>
                <a:defRPr/>
              </a:pPr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C6235-F8F4-A440-A97E-46A9CB709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C951-2EAA-1F48-ACA0-E0A1383A40D4}" type="datetime1">
              <a:rPr lang="en-US"/>
              <a:pPr>
                <a:defRPr/>
              </a:pPr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FA37-ABBC-1843-8D6A-5317100EE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0DF9-CC32-9C44-AC2F-E6A7F6CC2ECF}" type="datetime1">
              <a:rPr lang="en-US"/>
              <a:pPr>
                <a:defRPr/>
              </a:pPr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1E6E-8D70-F442-961A-4716F14FD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4E1F-CA3B-3646-BE62-C588800C2472}" type="datetime1">
              <a:rPr lang="en-US"/>
              <a:pPr>
                <a:defRPr/>
              </a:pPr>
              <a:t>7/11/13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7D22-707F-6C41-820E-4EC1F3E19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140F-752C-1949-8601-060C513457BA}" type="datetime1">
              <a:rPr lang="en-US"/>
              <a:pPr>
                <a:defRPr/>
              </a:pPr>
              <a:t>7/11/13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6085-EF18-244A-B06A-D6865D40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7002-8995-CF43-A133-30C69AB8CC05}" type="datetime1">
              <a:rPr lang="en-US"/>
              <a:pPr>
                <a:defRPr/>
              </a:pPr>
              <a:t>7/11/13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EF24-7E62-F54E-9774-9584E25F5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8ADE-2153-364A-A071-A3B0FDB1732C}" type="datetime1">
              <a:rPr lang="en-US"/>
              <a:pPr>
                <a:defRPr/>
              </a:pPr>
              <a:t>7/11/13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8C7A-2DCD-A348-B123-C9BDC6E51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48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6800"/>
            <a:ext cx="3008313" cy="3789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8CED-311F-9245-8F7A-721CEA827B33}" type="datetime1">
              <a:rPr lang="en-US"/>
              <a:pPr>
                <a:defRPr/>
              </a:pPr>
              <a:t>7/11/13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9032-05DE-C243-9C9E-BC26BDAB2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B432-CAEC-8B43-8513-489BF6A13CF0}" type="datetime1">
              <a:rPr lang="en-US"/>
              <a:pPr>
                <a:defRPr/>
              </a:pPr>
              <a:t>7/11/13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9CAE-1B8B-9943-A09B-BDA91252F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1300" y="274638"/>
            <a:ext cx="8229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B45D94-4174-694B-84D6-9CA23898200E}" type="datetime1">
              <a:rPr lang="en-US"/>
              <a:pPr>
                <a:defRPr/>
              </a:pPr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4CC4FB-8D41-3B4D-8E07-DC97EDCC2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957263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1032" name="Picture 9" descr="BBn Technologies_RGB_RB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54900" y="220130"/>
            <a:ext cx="1591428" cy="51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8.emf"/><Relationship Id="rId5" Type="http://schemas.openxmlformats.org/officeDocument/2006/relationships/image" Target="../media/image17.tif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emf"/><Relationship Id="rId3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image" Target="../media/image30.emf"/><Relationship Id="rId13" Type="http://schemas.openxmlformats.org/officeDocument/2006/relationships/image" Target="../media/image31.emf"/><Relationship Id="rId14" Type="http://schemas.openxmlformats.org/officeDocument/2006/relationships/image" Target="../media/image32.emf"/><Relationship Id="rId15" Type="http://schemas.openxmlformats.org/officeDocument/2006/relationships/image" Target="../media/image33.emf"/><Relationship Id="rId16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Relationship Id="rId3" Type="http://schemas.openxmlformats.org/officeDocument/2006/relationships/hyperlink" Target="https://synbiotools.bbn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8435" name="Picture 18" descr="screen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58750"/>
            <a:ext cx="43942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311400"/>
            <a:ext cx="9144000" cy="1092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pic>
        <p:nvPicPr>
          <p:cNvPr id="18437" name="Picture 4" descr="RTN_BBNtech_primar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1238" y="5988050"/>
            <a:ext cx="1514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7163" y="152400"/>
            <a:ext cx="8820150" cy="65960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7313" y="2311400"/>
            <a:ext cx="166687" cy="1092200"/>
          </a:xfrm>
          <a:prstGeom prst="rect">
            <a:avLst/>
          </a:prstGeom>
          <a:solidFill>
            <a:srgbClr val="D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798638" y="3449638"/>
            <a:ext cx="6596063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8750" y="2311400"/>
            <a:ext cx="1341438" cy="1092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18442" name="TextBox 15"/>
          <p:cNvSpPr txBox="1">
            <a:spLocks noChangeArrowheads="1"/>
          </p:cNvSpPr>
          <p:nvPr/>
        </p:nvSpPr>
        <p:spPr bwMode="auto">
          <a:xfrm>
            <a:off x="1500188" y="531752"/>
            <a:ext cx="7477125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Accurate Predictions of Genetic Circuit Behavior from Part Characterization and Modular Composition</a:t>
            </a:r>
          </a:p>
        </p:txBody>
      </p:sp>
      <p:sp>
        <p:nvSpPr>
          <p:cNvPr id="18443" name="TextBox 16"/>
          <p:cNvSpPr txBox="1">
            <a:spLocks noChangeArrowheads="1"/>
          </p:cNvSpPr>
          <p:nvPr/>
        </p:nvSpPr>
        <p:spPr bwMode="auto">
          <a:xfrm>
            <a:off x="1511300" y="2321344"/>
            <a:ext cx="73644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i="1" dirty="0" smtClean="0">
                <a:solidFill>
                  <a:schemeClr val="bg1"/>
                </a:solidFill>
              </a:rPr>
              <a:t>Jacob Beal</a:t>
            </a:r>
            <a:r>
              <a:rPr lang="en-US" sz="2200" i="1" dirty="0" smtClean="0">
                <a:solidFill>
                  <a:schemeClr val="bg1"/>
                </a:solidFill>
              </a:rPr>
              <a:t>, Noah Davidsohn, Aaron Adler, Fusun Yaman, Yinqing Li, Zhen Xie, Ron Weiss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8444" name="TextBox 17"/>
          <p:cNvSpPr txBox="1">
            <a:spLocks noChangeArrowheads="1"/>
          </p:cNvSpPr>
          <p:nvPr/>
        </p:nvSpPr>
        <p:spPr bwMode="auto">
          <a:xfrm>
            <a:off x="5969000" y="374650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IWBDA</a:t>
            </a:r>
          </a:p>
          <a:p>
            <a:r>
              <a:rPr lang="en-US" dirty="0" smtClean="0"/>
              <a:t>July, </a:t>
            </a:r>
            <a:r>
              <a:rPr lang="en-US" dirty="0" smtClean="0"/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400300"/>
          </a:xfrm>
        </p:spPr>
        <p:txBody>
          <a:bodyPr/>
          <a:lstStyle/>
          <a:p>
            <a:r>
              <a:rPr lang="en-US" dirty="0" smtClean="0"/>
              <a:t>Calibrating Flow Cytometry</a:t>
            </a:r>
          </a:p>
          <a:p>
            <a:r>
              <a:rPr lang="en-US" b="1" dirty="0" smtClean="0"/>
              <a:t>Building EQuIP Models</a:t>
            </a:r>
          </a:p>
          <a:p>
            <a:r>
              <a:rPr lang="en-US" dirty="0" smtClean="0"/>
              <a:t>Prediction &amp; Validation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31232" y="5435898"/>
            <a:ext cx="7081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/>
              <a:t>EQuIP = Empirical Quantitative Incremental Prediction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TASBE Characterization Method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003800"/>
            <a:ext cx="8229600" cy="1663700"/>
          </a:xfrm>
        </p:spPr>
        <p:txBody>
          <a:bodyPr/>
          <a:lstStyle/>
          <a:p>
            <a:pPr algn="ctr">
              <a:buNone/>
            </a:pPr>
            <a:r>
              <a:rPr lang="en-US" i="1">
                <a:solidFill>
                  <a:schemeClr val="tx2"/>
                </a:solidFill>
              </a:rPr>
              <a:t>Transient cotransfection of 5 plasmids</a:t>
            </a:r>
          </a:p>
          <a:p>
            <a:pPr algn="ctr">
              <a:buNone/>
            </a:pPr>
            <a:r>
              <a:rPr lang="en-US" i="1">
                <a:solidFill>
                  <a:schemeClr val="tx2"/>
                </a:solidFill>
              </a:rPr>
              <a:t>Calibrated flow cytometry</a:t>
            </a:r>
          </a:p>
          <a:p>
            <a:pPr algn="ctr">
              <a:buNone/>
            </a:pPr>
            <a:r>
              <a:rPr lang="en-US" i="1">
                <a:solidFill>
                  <a:schemeClr val="tx2"/>
                </a:solidFill>
              </a:rPr>
              <a:t>Analysis by copy-count subpopulations</a:t>
            </a:r>
          </a:p>
        </p:txBody>
      </p:sp>
      <p:grpSp>
        <p:nvGrpSpPr>
          <p:cNvPr id="51" name="Group 99"/>
          <p:cNvGrpSpPr/>
          <p:nvPr/>
        </p:nvGrpSpPr>
        <p:grpSpPr>
          <a:xfrm>
            <a:off x="3116565" y="1651000"/>
            <a:ext cx="3069821" cy="524409"/>
            <a:chOff x="3055183" y="553115"/>
            <a:chExt cx="2635023" cy="450134"/>
          </a:xfrm>
        </p:grpSpPr>
        <p:sp>
          <p:nvSpPr>
            <p:cNvPr id="52" name="TextBox 51"/>
            <p:cNvSpPr txBox="1"/>
            <p:nvPr/>
          </p:nvSpPr>
          <p:spPr>
            <a:xfrm>
              <a:off x="4834232" y="586651"/>
              <a:ext cx="855974" cy="34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Output</a:t>
              </a:r>
              <a:endParaRPr lang="en-US" sz="2400" b="1" dirty="0"/>
            </a:p>
          </p:txBody>
        </p:sp>
        <p:cxnSp>
          <p:nvCxnSpPr>
            <p:cNvPr id="53" name="Straight Arrow Connector 175"/>
            <p:cNvCxnSpPr>
              <a:cxnSpLocks noChangeShapeType="1"/>
            </p:cNvCxnSpPr>
            <p:nvPr/>
          </p:nvCxnSpPr>
          <p:spPr bwMode="auto">
            <a:xfrm>
              <a:off x="3531642" y="761545"/>
              <a:ext cx="442965" cy="2172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grpSp>
          <p:nvGrpSpPr>
            <p:cNvPr id="54" name="Group 103"/>
            <p:cNvGrpSpPr/>
            <p:nvPr/>
          </p:nvGrpSpPr>
          <p:grpSpPr>
            <a:xfrm>
              <a:off x="4454669" y="638957"/>
              <a:ext cx="356024" cy="270330"/>
              <a:chOff x="1695859" y="-301187"/>
              <a:chExt cx="335099" cy="27033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V="1">
                <a:off x="1695859" y="-166023"/>
                <a:ext cx="329391" cy="0"/>
              </a:xfrm>
              <a:prstGeom prst="line">
                <a:avLst/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030958" y="-301187"/>
                <a:ext cx="0" cy="270330"/>
              </a:xfrm>
              <a:prstGeom prst="line">
                <a:avLst/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3055183" y="564493"/>
              <a:ext cx="556563" cy="34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Dox</a:t>
              </a:r>
              <a:endParaRPr lang="en-US" sz="2000" b="1" dirty="0"/>
            </a:p>
          </p:txBody>
        </p:sp>
        <p:grpSp>
          <p:nvGrpSpPr>
            <p:cNvPr id="56" name="Group 106"/>
            <p:cNvGrpSpPr/>
            <p:nvPr/>
          </p:nvGrpSpPr>
          <p:grpSpPr>
            <a:xfrm>
              <a:off x="3991895" y="553115"/>
              <a:ext cx="458303" cy="450134"/>
              <a:chOff x="4034708" y="549581"/>
              <a:chExt cx="458303" cy="45013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4034708" y="549581"/>
                <a:ext cx="450108" cy="450134"/>
              </a:xfrm>
              <a:prstGeom prst="rect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C4BD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0" b="1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066016" y="555404"/>
                <a:ext cx="426995" cy="343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R1</a:t>
                </a:r>
                <a:endParaRPr lang="en-US" sz="2000" b="1" dirty="0"/>
              </a:p>
            </p:txBody>
          </p:sp>
        </p:grpSp>
      </p:grpSp>
      <p:grpSp>
        <p:nvGrpSpPr>
          <p:cNvPr id="64" name="Group 67"/>
          <p:cNvGrpSpPr/>
          <p:nvPr/>
        </p:nvGrpSpPr>
        <p:grpSpPr>
          <a:xfrm>
            <a:off x="590929" y="3420312"/>
            <a:ext cx="7734128" cy="1168355"/>
            <a:chOff x="-88728" y="1064380"/>
            <a:chExt cx="7734128" cy="1168355"/>
          </a:xfrm>
        </p:grpSpPr>
        <p:sp>
          <p:nvSpPr>
            <p:cNvPr id="65" name="TextBox 49"/>
            <p:cNvSpPr txBox="1">
              <a:spLocks noChangeArrowheads="1"/>
            </p:cNvSpPr>
            <p:nvPr/>
          </p:nvSpPr>
          <p:spPr bwMode="auto">
            <a:xfrm>
              <a:off x="1079011" y="1968646"/>
              <a:ext cx="546416" cy="24622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dirty="0" err="1" smtClean="0">
                  <a:latin typeface="Calibri" pitchFamily="34" charset="0"/>
                </a:rPr>
                <a:t>pCAG</a:t>
              </a:r>
              <a:endParaRPr lang="en-US" sz="1000" dirty="0">
                <a:latin typeface="Calibri" pitchFamily="34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6387391" y="1725147"/>
              <a:ext cx="130135" cy="1275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6352274" y="1795872"/>
              <a:ext cx="214892" cy="565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 bwMode="auto">
            <a:xfrm>
              <a:off x="1836164" y="1064380"/>
              <a:ext cx="492125" cy="2616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 smtClean="0">
                  <a:solidFill>
                    <a:srgbClr val="000000"/>
                  </a:solidFill>
                </a:rPr>
                <a:t>Dox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>
              <a:off x="1153362" y="2009269"/>
              <a:ext cx="2351838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14"/>
            <p:cNvSpPr txBox="1"/>
            <p:nvPr/>
          </p:nvSpPr>
          <p:spPr bwMode="auto">
            <a:xfrm>
              <a:off x="2170795" y="1890397"/>
              <a:ext cx="274320" cy="2377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0" rIns="0" bIns="9144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000000"/>
                  </a:solidFill>
                </a:rPr>
                <a:t>T2A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71" name="Straight Arrow Connector 175"/>
            <p:cNvCxnSpPr>
              <a:cxnSpLocks noChangeShapeType="1"/>
            </p:cNvCxnSpPr>
            <p:nvPr/>
          </p:nvCxnSpPr>
          <p:spPr bwMode="auto">
            <a:xfrm rot="5400000">
              <a:off x="4956284" y="1661590"/>
              <a:ext cx="258523" cy="1588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779664" y="1532329"/>
              <a:ext cx="0" cy="3505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1771497" y="1539101"/>
              <a:ext cx="3314048" cy="7576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175"/>
            <p:cNvCxnSpPr>
              <a:cxnSpLocks noChangeShapeType="1"/>
            </p:cNvCxnSpPr>
            <p:nvPr/>
          </p:nvCxnSpPr>
          <p:spPr bwMode="auto">
            <a:xfrm>
              <a:off x="3807336" y="1541533"/>
              <a:ext cx="0" cy="213276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75" name="Straight Arrow Connector 175"/>
            <p:cNvCxnSpPr>
              <a:cxnSpLocks noChangeShapeType="1"/>
            </p:cNvCxnSpPr>
            <p:nvPr/>
          </p:nvCxnSpPr>
          <p:spPr bwMode="auto">
            <a:xfrm rot="16200000" flipH="1">
              <a:off x="1988202" y="1432073"/>
              <a:ext cx="213041" cy="1013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/>
          </p:spPr>
        </p:cxnSp>
        <p:sp>
          <p:nvSpPr>
            <p:cNvPr id="76" name="Pentagon 75"/>
            <p:cNvSpPr/>
            <p:nvPr/>
          </p:nvSpPr>
          <p:spPr>
            <a:xfrm>
              <a:off x="1534560" y="1890397"/>
              <a:ext cx="560669" cy="237743"/>
            </a:xfrm>
            <a:prstGeom prst="homePlat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rtTA3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Straight Arrow Connector 175"/>
            <p:cNvCxnSpPr>
              <a:cxnSpLocks noChangeShapeType="1"/>
            </p:cNvCxnSpPr>
            <p:nvPr/>
          </p:nvCxnSpPr>
          <p:spPr bwMode="auto">
            <a:xfrm rot="10800000" flipH="1">
              <a:off x="1232999" y="1852410"/>
              <a:ext cx="251339" cy="532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/>
          </p:spPr>
        </p:cxnSp>
        <p:cxnSp>
          <p:nvCxnSpPr>
            <p:cNvPr id="78" name="Straight Connector 77"/>
            <p:cNvCxnSpPr/>
            <p:nvPr/>
          </p:nvCxnSpPr>
          <p:spPr>
            <a:xfrm rot="5400000" flipV="1">
              <a:off x="1162959" y="1926699"/>
              <a:ext cx="161777" cy="1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Pentagon 78"/>
            <p:cNvSpPr/>
            <p:nvPr/>
          </p:nvSpPr>
          <p:spPr>
            <a:xfrm>
              <a:off x="2537843" y="1890397"/>
              <a:ext cx="848855" cy="237743"/>
            </a:xfrm>
            <a:prstGeom prst="homePlat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VP16Gal4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0" name="TextBox 49"/>
            <p:cNvSpPr txBox="1">
              <a:spLocks noChangeArrowheads="1"/>
            </p:cNvSpPr>
            <p:nvPr/>
          </p:nvSpPr>
          <p:spPr bwMode="auto">
            <a:xfrm>
              <a:off x="3599979" y="1968646"/>
              <a:ext cx="521355" cy="24622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dirty="0" err="1" smtClean="0">
                  <a:latin typeface="Calibri" pitchFamily="34" charset="0"/>
                </a:rPr>
                <a:t>pTRE</a:t>
              </a:r>
              <a:endParaRPr lang="en-US" sz="1000" dirty="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>
              <a:off x="3649204" y="2009269"/>
              <a:ext cx="1088189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175"/>
            <p:cNvCxnSpPr>
              <a:cxnSpLocks noChangeShapeType="1"/>
            </p:cNvCxnSpPr>
            <p:nvPr/>
          </p:nvCxnSpPr>
          <p:spPr bwMode="auto">
            <a:xfrm rot="10800000" flipH="1">
              <a:off x="3775921" y="1845009"/>
              <a:ext cx="251339" cy="532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/>
          </p:spPr>
        </p:cxnSp>
        <p:cxnSp>
          <p:nvCxnSpPr>
            <p:cNvPr id="83" name="Straight Connector 82"/>
            <p:cNvCxnSpPr/>
            <p:nvPr/>
          </p:nvCxnSpPr>
          <p:spPr>
            <a:xfrm rot="5400000" flipV="1">
              <a:off x="3707244" y="1926511"/>
              <a:ext cx="161936" cy="1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4042697" y="1890397"/>
              <a:ext cx="546688" cy="230004"/>
            </a:xfrm>
            <a:prstGeom prst="roundRect">
              <a:avLst/>
            </a:prstGeom>
            <a:solidFill>
              <a:srgbClr val="6D92FB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EBFP2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Box 49"/>
            <p:cNvSpPr txBox="1">
              <a:spLocks noChangeArrowheads="1"/>
            </p:cNvSpPr>
            <p:nvPr/>
          </p:nvSpPr>
          <p:spPr bwMode="auto">
            <a:xfrm>
              <a:off x="4806831" y="1986514"/>
              <a:ext cx="555670" cy="24622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dirty="0" err="1" smtClean="0">
                  <a:latin typeface="Calibri" pitchFamily="34" charset="0"/>
                </a:rPr>
                <a:t>pTRE</a:t>
              </a:r>
              <a:endParaRPr lang="en-US" sz="1000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 flipV="1">
              <a:off x="4897921" y="2020862"/>
              <a:ext cx="1099824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175"/>
            <p:cNvCxnSpPr>
              <a:cxnSpLocks noChangeShapeType="1"/>
            </p:cNvCxnSpPr>
            <p:nvPr/>
          </p:nvCxnSpPr>
          <p:spPr bwMode="auto">
            <a:xfrm rot="10800000" flipH="1">
              <a:off x="5024641" y="1869577"/>
              <a:ext cx="251339" cy="532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/>
          </p:spPr>
        </p:cxnSp>
        <p:cxnSp>
          <p:nvCxnSpPr>
            <p:cNvPr id="88" name="Straight Connector 87"/>
            <p:cNvCxnSpPr/>
            <p:nvPr/>
          </p:nvCxnSpPr>
          <p:spPr>
            <a:xfrm rot="5400000" flipV="1">
              <a:off x="4953913" y="1945546"/>
              <a:ext cx="161777" cy="1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Pentagon 88"/>
            <p:cNvSpPr/>
            <p:nvPr/>
          </p:nvSpPr>
          <p:spPr>
            <a:xfrm>
              <a:off x="5338469" y="1905860"/>
              <a:ext cx="557784" cy="237743"/>
            </a:xfrm>
            <a:prstGeom prst="homePlate">
              <a:avLst/>
            </a:prstGeom>
            <a:solidFill>
              <a:srgbClr val="FFFF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R1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49"/>
            <p:cNvSpPr txBox="1">
              <a:spLocks noChangeArrowheads="1"/>
            </p:cNvSpPr>
            <p:nvPr/>
          </p:nvSpPr>
          <p:spPr bwMode="auto">
            <a:xfrm>
              <a:off x="6092986" y="1985812"/>
              <a:ext cx="768102" cy="24622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dirty="0" smtClean="0">
                  <a:latin typeface="Calibri" pitchFamily="34" charset="0"/>
                </a:rPr>
                <a:t>pUAS-Rep1</a:t>
              </a:r>
              <a:endParaRPr lang="en-US" sz="1000" dirty="0">
                <a:latin typeface="Calibri" pitchFamily="34" charset="0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 bwMode="auto">
            <a:xfrm>
              <a:off x="6320309" y="2015328"/>
              <a:ext cx="1325091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175"/>
            <p:cNvCxnSpPr>
              <a:cxnSpLocks noChangeShapeType="1"/>
            </p:cNvCxnSpPr>
            <p:nvPr/>
          </p:nvCxnSpPr>
          <p:spPr bwMode="auto">
            <a:xfrm rot="10800000" flipH="1">
              <a:off x="6501218" y="1862125"/>
              <a:ext cx="251339" cy="532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/>
          </p:spPr>
        </p:cxnSp>
        <p:cxnSp>
          <p:nvCxnSpPr>
            <p:cNvPr id="93" name="Straight Connector 92"/>
            <p:cNvCxnSpPr/>
            <p:nvPr/>
          </p:nvCxnSpPr>
          <p:spPr>
            <a:xfrm rot="5400000" flipV="1">
              <a:off x="6424922" y="1936413"/>
              <a:ext cx="161777" cy="1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175"/>
            <p:cNvCxnSpPr>
              <a:cxnSpLocks noChangeShapeType="1"/>
            </p:cNvCxnSpPr>
            <p:nvPr/>
          </p:nvCxnSpPr>
          <p:spPr bwMode="auto">
            <a:xfrm rot="5400000">
              <a:off x="6414601" y="1547094"/>
              <a:ext cx="41543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95" name="Straight Connector 94"/>
            <p:cNvCxnSpPr>
              <a:stCxn id="98" idx="0"/>
            </p:cNvCxnSpPr>
            <p:nvPr/>
          </p:nvCxnSpPr>
          <p:spPr>
            <a:xfrm flipH="1">
              <a:off x="2871519" y="1606770"/>
              <a:ext cx="0" cy="274997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5603907" y="1671094"/>
              <a:ext cx="853432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5603907" y="1664777"/>
              <a:ext cx="0" cy="236816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Freeform 97"/>
            <p:cNvSpPr/>
            <p:nvPr/>
          </p:nvSpPr>
          <p:spPr>
            <a:xfrm rot="16200000">
              <a:off x="2770813" y="1495832"/>
              <a:ext cx="129325" cy="96207"/>
            </a:xfrm>
            <a:custGeom>
              <a:avLst/>
              <a:gdLst>
                <a:gd name="connsiteX0" fmla="*/ 4462 w 315613"/>
                <a:gd name="connsiteY0" fmla="*/ 189170 h 189170"/>
                <a:gd name="connsiteX1" fmla="*/ 4462 w 315613"/>
                <a:gd name="connsiteY1" fmla="*/ 114253 h 189170"/>
                <a:gd name="connsiteX2" fmla="*/ 50837 w 315613"/>
                <a:gd name="connsiteY2" fmla="*/ 28634 h 189170"/>
                <a:gd name="connsiteX3" fmla="*/ 164992 w 315613"/>
                <a:gd name="connsiteY3" fmla="*/ 95 h 189170"/>
                <a:gd name="connsiteX4" fmla="*/ 257743 w 315613"/>
                <a:gd name="connsiteY4" fmla="*/ 21499 h 189170"/>
                <a:gd name="connsiteX5" fmla="*/ 304119 w 315613"/>
                <a:gd name="connsiteY5" fmla="*/ 75011 h 189170"/>
                <a:gd name="connsiteX6" fmla="*/ 314821 w 315613"/>
                <a:gd name="connsiteY6" fmla="*/ 135658 h 189170"/>
                <a:gd name="connsiteX7" fmla="*/ 314821 w 315613"/>
                <a:gd name="connsiteY7" fmla="*/ 174900 h 189170"/>
                <a:gd name="connsiteX8" fmla="*/ 314821 w 315613"/>
                <a:gd name="connsiteY8" fmla="*/ 174900 h 18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613" h="189170">
                  <a:moveTo>
                    <a:pt x="4462" y="189170"/>
                  </a:moveTo>
                  <a:cubicBezTo>
                    <a:pt x="597" y="165089"/>
                    <a:pt x="-3267" y="141009"/>
                    <a:pt x="4462" y="114253"/>
                  </a:cubicBezTo>
                  <a:cubicBezTo>
                    <a:pt x="12191" y="87497"/>
                    <a:pt x="24082" y="47660"/>
                    <a:pt x="50837" y="28634"/>
                  </a:cubicBezTo>
                  <a:cubicBezTo>
                    <a:pt x="77592" y="9608"/>
                    <a:pt x="130508" y="1284"/>
                    <a:pt x="164992" y="95"/>
                  </a:cubicBezTo>
                  <a:cubicBezTo>
                    <a:pt x="199476" y="-1094"/>
                    <a:pt x="234555" y="9013"/>
                    <a:pt x="257743" y="21499"/>
                  </a:cubicBezTo>
                  <a:cubicBezTo>
                    <a:pt x="280931" y="33985"/>
                    <a:pt x="294606" y="55984"/>
                    <a:pt x="304119" y="75011"/>
                  </a:cubicBezTo>
                  <a:cubicBezTo>
                    <a:pt x="313632" y="94037"/>
                    <a:pt x="313037" y="119010"/>
                    <a:pt x="314821" y="135658"/>
                  </a:cubicBezTo>
                  <a:cubicBezTo>
                    <a:pt x="316605" y="152306"/>
                    <a:pt x="314821" y="174900"/>
                    <a:pt x="314821" y="174900"/>
                  </a:cubicBezTo>
                  <a:lnTo>
                    <a:pt x="314821" y="174900"/>
                  </a:ln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2889275" y="1357827"/>
              <a:ext cx="0" cy="13482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Rounded Rectangle 99"/>
            <p:cNvSpPr/>
            <p:nvPr/>
          </p:nvSpPr>
          <p:spPr>
            <a:xfrm>
              <a:off x="6947338" y="1905860"/>
              <a:ext cx="546688" cy="230004"/>
            </a:xfrm>
            <a:prstGeom prst="roundRect">
              <a:avLst/>
            </a:prstGeom>
            <a:solidFill>
              <a:schemeClr val="accent6"/>
            </a:solidFill>
            <a:ln w="1905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EYFP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H="1">
              <a:off x="2889986" y="1357827"/>
              <a:ext cx="3742490" cy="187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2" name="Group 116"/>
            <p:cNvGrpSpPr/>
            <p:nvPr/>
          </p:nvGrpSpPr>
          <p:grpSpPr>
            <a:xfrm>
              <a:off x="-88728" y="1848683"/>
              <a:ext cx="1332839" cy="373318"/>
              <a:chOff x="531881" y="3109453"/>
              <a:chExt cx="1332839" cy="373318"/>
            </a:xfrm>
          </p:grpSpPr>
          <p:sp>
            <p:nvSpPr>
              <p:cNvPr id="104" name="TextBox 49"/>
              <p:cNvSpPr txBox="1">
                <a:spLocks noChangeArrowheads="1"/>
              </p:cNvSpPr>
              <p:nvPr/>
            </p:nvSpPr>
            <p:spPr bwMode="auto">
              <a:xfrm>
                <a:off x="1163760" y="3138992"/>
                <a:ext cx="700960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000" dirty="0">
                    <a:latin typeface="Calibri" pitchFamily="34" charset="0"/>
                  </a:rPr>
                  <a:t>pCAG</a:t>
                </a:r>
              </a:p>
            </p:txBody>
          </p:sp>
          <p:cxnSp>
            <p:nvCxnSpPr>
              <p:cNvPr id="105" name="Straight Connector 104"/>
              <p:cNvCxnSpPr/>
              <p:nvPr/>
            </p:nvCxnSpPr>
            <p:spPr bwMode="auto">
              <a:xfrm>
                <a:off x="652088" y="3260465"/>
                <a:ext cx="1060721" cy="1588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75"/>
              <p:cNvCxnSpPr>
                <a:cxnSpLocks noChangeShapeType="1"/>
              </p:cNvCxnSpPr>
              <p:nvPr/>
            </p:nvCxnSpPr>
            <p:spPr bwMode="auto">
              <a:xfrm rot="10800000" flipH="1">
                <a:off x="714132" y="3116053"/>
                <a:ext cx="251339" cy="532"/>
              </a:xfrm>
              <a:prstGeom prst="straightConnector1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/>
            </p:spPr>
          </p:cxnSp>
          <p:cxnSp>
            <p:nvCxnSpPr>
              <p:cNvPr id="107" name="Straight Connector 106"/>
              <p:cNvCxnSpPr/>
              <p:nvPr/>
            </p:nvCxnSpPr>
            <p:spPr>
              <a:xfrm rot="5400000" flipV="1">
                <a:off x="641743" y="3190341"/>
                <a:ext cx="161777" cy="1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8" name="Rounded Rectangle 107"/>
              <p:cNvSpPr/>
              <p:nvPr/>
            </p:nvSpPr>
            <p:spPr>
              <a:xfrm>
                <a:off x="1015670" y="3160059"/>
                <a:ext cx="546688" cy="230004"/>
              </a:xfrm>
              <a:prstGeom prst="roundRect">
                <a:avLst/>
              </a:prstGeom>
              <a:solidFill>
                <a:srgbClr val="EB736F"/>
              </a:solidFill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dirty="0" err="1" smtClean="0">
                    <a:solidFill>
                      <a:srgbClr val="000000"/>
                    </a:solidFill>
                  </a:rPr>
                  <a:t>mkate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TextBox 49"/>
              <p:cNvSpPr txBox="1">
                <a:spLocks noChangeArrowheads="1"/>
              </p:cNvSpPr>
              <p:nvPr/>
            </p:nvSpPr>
            <p:spPr bwMode="auto">
              <a:xfrm>
                <a:off x="531881" y="3236551"/>
                <a:ext cx="546415" cy="24622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000" dirty="0" err="1" smtClean="0">
                    <a:latin typeface="Calibri" pitchFamily="34" charset="0"/>
                  </a:rPr>
                  <a:t>pCAG</a:t>
                </a:r>
                <a:endParaRPr lang="en-US" sz="1000" dirty="0">
                  <a:latin typeface="Calibri" pitchFamily="34" charset="0"/>
                </a:endParaRPr>
              </a:p>
            </p:txBody>
          </p:sp>
        </p:grp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2069818" y="1512040"/>
              <a:ext cx="54864" cy="548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Down Arrow 109"/>
          <p:cNvSpPr/>
          <p:nvPr/>
        </p:nvSpPr>
        <p:spPr>
          <a:xfrm>
            <a:off x="4218915" y="2527300"/>
            <a:ext cx="502661" cy="6223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Multi-plasmid cotransfection!?!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887913"/>
          </a:xfrm>
        </p:spPr>
        <p:txBody>
          <a:bodyPr/>
          <a:lstStyle/>
          <a:p>
            <a:r>
              <a:rPr lang="en-US"/>
              <a:t>Avoids all problems with adjacency, plasmid size, sequence validations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Variation appears to be independent</a:t>
            </a:r>
          </a:p>
        </p:txBody>
      </p:sp>
      <p:pic>
        <p:nvPicPr>
          <p:cNvPr id="4" name="Picture 3" descr="summary-noise-mod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93444" y="2182847"/>
            <a:ext cx="4640756" cy="3595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85738"/>
            <a:ext cx="8229600" cy="682625"/>
          </a:xfrm>
        </p:spPr>
        <p:txBody>
          <a:bodyPr/>
          <a:lstStyle/>
          <a:p>
            <a:r>
              <a:rPr lang="en-US" sz="2800"/>
              <a:t>Result: Input/Output Relations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6574" y="502010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R1 = TAL14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72320" y="502010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R1 = TAL21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E7D22-707F-6C41-820E-4EC1F3E19F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158" name="Group 157"/>
          <p:cNvGrpSpPr/>
          <p:nvPr/>
        </p:nvGrpSpPr>
        <p:grpSpPr>
          <a:xfrm>
            <a:off x="394395" y="1616764"/>
            <a:ext cx="8330505" cy="3403340"/>
            <a:chOff x="1541571" y="2785962"/>
            <a:chExt cx="7013467" cy="2865278"/>
          </a:xfrm>
        </p:grpSpPr>
        <p:grpSp>
          <p:nvGrpSpPr>
            <p:cNvPr id="5" name="Group 127"/>
            <p:cNvGrpSpPr>
              <a:grpSpLocks noChangeAspect="1"/>
            </p:cNvGrpSpPr>
            <p:nvPr/>
          </p:nvGrpSpPr>
          <p:grpSpPr>
            <a:xfrm>
              <a:off x="1541571" y="2960611"/>
              <a:ext cx="7013467" cy="2690629"/>
              <a:chOff x="1355224" y="4428432"/>
              <a:chExt cx="5863411" cy="2249424"/>
            </a:xfrm>
          </p:grpSpPr>
          <p:grpSp>
            <p:nvGrpSpPr>
              <p:cNvPr id="6" name="Group 11"/>
              <p:cNvGrpSpPr/>
              <p:nvPr/>
            </p:nvGrpSpPr>
            <p:grpSpPr>
              <a:xfrm>
                <a:off x="1355224" y="4428432"/>
                <a:ext cx="2864502" cy="2249424"/>
                <a:chOff x="1355224" y="4428432"/>
                <a:chExt cx="2864502" cy="2249424"/>
              </a:xfrm>
            </p:grpSpPr>
            <p:pic>
              <p:nvPicPr>
                <p:cNvPr id="137" name="Picture 6" descr="G:\Users\rweiss\Dropbox\rweiss\Research\TASBE\publications\Nature_characterization\suppfigures\Fine-Device-TAL14_1200dpi.ti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5224" y="4428432"/>
                  <a:ext cx="2864502" cy="2249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137" descr="TAL14-BinHistogram.eps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94806" y="5801743"/>
                  <a:ext cx="725697" cy="594360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19"/>
              <p:cNvGrpSpPr/>
              <p:nvPr/>
            </p:nvGrpSpPr>
            <p:grpSpPr>
              <a:xfrm>
                <a:off x="4354133" y="4428432"/>
                <a:ext cx="2864502" cy="2249424"/>
                <a:chOff x="4366873" y="4428432"/>
                <a:chExt cx="2864502" cy="2249424"/>
              </a:xfrm>
            </p:grpSpPr>
            <p:pic>
              <p:nvPicPr>
                <p:cNvPr id="132" name="Picture 5" descr="G:\Users\rweiss\Dropbox\rweiss\Research\TASBE\publications\Nature_characterization\suppfigures\Fine-Device-TAL21_1200dpi.tif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6873" y="4428432"/>
                  <a:ext cx="2864502" cy="2249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3" name="Picture 132" descr="TAL21-BinHistogram.eps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00265" y="5801743"/>
                  <a:ext cx="750185" cy="594360"/>
                </a:xfrm>
                <a:prstGeom prst="rect">
                  <a:avLst/>
                </a:prstGeom>
              </p:spPr>
            </p:pic>
          </p:grpSp>
        </p:grpSp>
        <p:sp>
          <p:nvSpPr>
            <p:cNvPr id="12" name="TextBox 11"/>
            <p:cNvSpPr txBox="1"/>
            <p:nvPr/>
          </p:nvSpPr>
          <p:spPr>
            <a:xfrm>
              <a:off x="2404300" y="2785962"/>
              <a:ext cx="2018514" cy="259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Transfer curve for TAL 14</a:t>
              </a:r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73972" y="2785962"/>
              <a:ext cx="2018514" cy="259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Transfer curve for TAL 21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Expression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>
                <a:solidFill>
                  <a:srgbClr val="1F497D"/>
                </a:solidFill>
              </a:rPr>
              <a:t>Fraction Active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>
                <a:solidFill>
                  <a:srgbClr val="1F497D"/>
                </a:solidFill>
              </a:rPr>
              <a:t>Mean Expression</a:t>
            </a:r>
          </a:p>
        </p:txBody>
      </p:sp>
      <p:pic>
        <p:nvPicPr>
          <p:cNvPr id="5" name="Picture 4" descr="Const-fraction-active.eps"/>
          <p:cNvPicPr>
            <a:picLocks noChangeAspect="1"/>
          </p:cNvPicPr>
          <p:nvPr/>
        </p:nvPicPr>
        <p:blipFill rotWithShape="1">
          <a:blip r:embed="rId2"/>
          <a:srcRect t="5856"/>
          <a:stretch/>
        </p:blipFill>
        <p:spPr>
          <a:xfrm>
            <a:off x="241300" y="2222500"/>
            <a:ext cx="4115202" cy="3230536"/>
          </a:xfrm>
          <a:prstGeom prst="rect">
            <a:avLst/>
          </a:prstGeom>
        </p:spPr>
      </p:pic>
      <p:pic>
        <p:nvPicPr>
          <p:cNvPr id="6" name="Picture 5" descr="Const-population-mean-log-consensus.eps"/>
          <p:cNvPicPr>
            <a:picLocks noChangeAspect="1"/>
          </p:cNvPicPr>
          <p:nvPr/>
        </p:nvPicPr>
        <p:blipFill rotWithShape="1">
          <a:blip r:embed="rId3"/>
          <a:srcRect t="5830"/>
          <a:stretch/>
        </p:blipFill>
        <p:spPr>
          <a:xfrm>
            <a:off x="4495800" y="2222500"/>
            <a:ext cx="4154039" cy="3230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434" y="5943600"/>
            <a:ext cx="7707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>
                <a:solidFill>
                  <a:schemeClr val="accent1"/>
                </a:solidFill>
              </a:rPr>
              <a:t>Results </a:t>
            </a:r>
            <a:r>
              <a:rPr lang="en-US" sz="2000" i="1">
                <a:solidFill>
                  <a:schemeClr val="accent1"/>
                </a:solidFill>
                <a:sym typeface="Wingdings"/>
              </a:rPr>
              <a:t></a:t>
            </a:r>
            <a:r>
              <a:rPr lang="en-US" sz="2000" i="1">
                <a:solidFill>
                  <a:schemeClr val="accent1"/>
                </a:solidFill>
              </a:rPr>
              <a:t> division rate, mean expression time, production scaling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EQuIP model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57200" y="5435600"/>
            <a:ext cx="8229600" cy="690563"/>
          </a:xfrm>
        </p:spPr>
        <p:txBody>
          <a:bodyPr/>
          <a:lstStyle/>
          <a:p>
            <a:pPr algn="ctr">
              <a:buNone/>
            </a:pPr>
            <a:r>
              <a:rPr lang="en-US" i="1">
                <a:solidFill>
                  <a:srgbClr val="1F497D"/>
                </a:solidFill>
              </a:rPr>
              <a:t>Model = first-order discrete-time approximation</a:t>
            </a:r>
          </a:p>
        </p:txBody>
      </p:sp>
      <p:grpSp>
        <p:nvGrpSpPr>
          <p:cNvPr id="5" name="Group 172"/>
          <p:cNvGrpSpPr/>
          <p:nvPr/>
        </p:nvGrpSpPr>
        <p:grpSpPr>
          <a:xfrm>
            <a:off x="1094649" y="2234620"/>
            <a:ext cx="7215257" cy="1914451"/>
            <a:chOff x="108230" y="1383564"/>
            <a:chExt cx="5340220" cy="1471396"/>
          </a:xfrm>
        </p:grpSpPr>
        <p:sp>
          <p:nvSpPr>
            <p:cNvPr id="7" name="Rectangle 6"/>
            <p:cNvSpPr/>
            <p:nvPr/>
          </p:nvSpPr>
          <p:spPr>
            <a:xfrm>
              <a:off x="1119781" y="1383564"/>
              <a:ext cx="3430817" cy="14713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3161" y="2264937"/>
              <a:ext cx="635289" cy="307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O(t)</a:t>
              </a:r>
            </a:p>
          </p:txBody>
        </p:sp>
        <p:grpSp>
          <p:nvGrpSpPr>
            <p:cNvPr id="9" name="Group 164"/>
            <p:cNvGrpSpPr/>
            <p:nvPr/>
          </p:nvGrpSpPr>
          <p:grpSpPr>
            <a:xfrm>
              <a:off x="108230" y="1435229"/>
              <a:ext cx="4738090" cy="1315227"/>
              <a:chOff x="-1965394" y="1888644"/>
              <a:chExt cx="4738090" cy="131522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863473" y="2626122"/>
                <a:ext cx="873210" cy="57774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P(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I,t</a:t>
                </a:r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8068" y="2751379"/>
                <a:ext cx="343051" cy="32723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22242" y="1979282"/>
                <a:ext cx="686104" cy="32723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>
                    <a:solidFill>
                      <a:schemeClr val="tx1"/>
                    </a:solidFill>
                  </a:rPr>
                  <a:t>Delay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9737" y="2914996"/>
                <a:ext cx="488331" cy="0"/>
              </a:xfrm>
              <a:prstGeom prst="straightConnector1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-1609242" y="2900456"/>
                <a:ext cx="769188" cy="14541"/>
              </a:xfrm>
              <a:prstGeom prst="straightConnector1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1" idx="3"/>
              </p:cNvCxnSpPr>
              <p:nvPr/>
            </p:nvCxnSpPr>
            <p:spPr>
              <a:xfrm flipV="1">
                <a:off x="841119" y="2900456"/>
                <a:ext cx="1931577" cy="0"/>
              </a:xfrm>
              <a:prstGeom prst="straightConnector1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9" idx="2"/>
                <a:endCxn id="21" idx="0"/>
              </p:cNvCxnSpPr>
              <p:nvPr/>
            </p:nvCxnSpPr>
            <p:spPr>
              <a:xfrm>
                <a:off x="669593" y="2397154"/>
                <a:ext cx="1" cy="354225"/>
              </a:xfrm>
              <a:prstGeom prst="straightConnector1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22" idx="2"/>
              </p:cNvCxnSpPr>
              <p:nvPr/>
            </p:nvCxnSpPr>
            <p:spPr>
              <a:xfrm flipV="1">
                <a:off x="1864149" y="2306517"/>
                <a:ext cx="1146" cy="593939"/>
              </a:xfrm>
              <a:prstGeom prst="straightConnector1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-1965394" y="2705208"/>
                <a:ext cx="671789" cy="307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/>
                  <a:t>I(t)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74665" y="1888644"/>
                <a:ext cx="789856" cy="5085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Dilution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&amp; decay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>
                <a:off x="1064521" y="2142412"/>
                <a:ext cx="459356" cy="974"/>
              </a:xfrm>
              <a:prstGeom prst="straightConnector1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/>
          <p:cNvGrpSpPr/>
          <p:nvPr/>
        </p:nvGrpSpPr>
        <p:grpSpPr>
          <a:xfrm>
            <a:off x="2555989" y="2315549"/>
            <a:ext cx="579456" cy="580792"/>
            <a:chOff x="3404574" y="6650334"/>
            <a:chExt cx="579456" cy="580792"/>
          </a:xfrm>
        </p:grpSpPr>
        <p:sp>
          <p:nvSpPr>
            <p:cNvPr id="61" name="Rectangle 60"/>
            <p:cNvSpPr/>
            <p:nvPr/>
          </p:nvSpPr>
          <p:spPr>
            <a:xfrm>
              <a:off x="3404574" y="6650334"/>
              <a:ext cx="579456" cy="58079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00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404574" y="6717239"/>
              <a:ext cx="569910" cy="450652"/>
            </a:xfrm>
            <a:custGeom>
              <a:avLst/>
              <a:gdLst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36067 w 278613"/>
                <a:gd name="connsiteY2" fmla="*/ 51838 h 220311"/>
                <a:gd name="connsiteX3" fmla="*/ 174943 w 278613"/>
                <a:gd name="connsiteY3" fmla="*/ 142554 h 220311"/>
                <a:gd name="connsiteX4" fmla="*/ 181422 w 278613"/>
                <a:gd name="connsiteY4" fmla="*/ 207351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36067 w 278613"/>
                <a:gd name="connsiteY2" fmla="*/ 51838 h 220311"/>
                <a:gd name="connsiteX3" fmla="*/ 174943 w 278613"/>
                <a:gd name="connsiteY3" fmla="*/ 142554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16376 w 278613"/>
                <a:gd name="connsiteY2" fmla="*/ 78092 h 220311"/>
                <a:gd name="connsiteX3" fmla="*/ 174943 w 278613"/>
                <a:gd name="connsiteY3" fmla="*/ 142554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16376 w 278613"/>
                <a:gd name="connsiteY2" fmla="*/ 78092 h 220311"/>
                <a:gd name="connsiteX3" fmla="*/ 148689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67823 w 278613"/>
                <a:gd name="connsiteY1" fmla="*/ 16241 h 220311"/>
                <a:gd name="connsiteX2" fmla="*/ 116376 w 278613"/>
                <a:gd name="connsiteY2" fmla="*/ 78092 h 220311"/>
                <a:gd name="connsiteX3" fmla="*/ 148689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67823 w 278613"/>
                <a:gd name="connsiteY1" fmla="*/ 16241 h 220311"/>
                <a:gd name="connsiteX2" fmla="*/ 116376 w 278613"/>
                <a:gd name="connsiteY2" fmla="*/ 78092 h 220311"/>
                <a:gd name="connsiteX3" fmla="*/ 161815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613" h="220311">
                  <a:moveTo>
                    <a:pt x="0" y="0"/>
                  </a:moveTo>
                  <a:cubicBezTo>
                    <a:pt x="30777" y="2159"/>
                    <a:pt x="48427" y="3226"/>
                    <a:pt x="67823" y="16241"/>
                  </a:cubicBezTo>
                  <a:cubicBezTo>
                    <a:pt x="87219" y="29256"/>
                    <a:pt x="100711" y="54305"/>
                    <a:pt x="116376" y="78092"/>
                  </a:cubicBezTo>
                  <a:cubicBezTo>
                    <a:pt x="132041" y="101879"/>
                    <a:pt x="146052" y="137967"/>
                    <a:pt x="161815" y="158963"/>
                  </a:cubicBezTo>
                  <a:cubicBezTo>
                    <a:pt x="177578" y="179959"/>
                    <a:pt x="191491" y="193844"/>
                    <a:pt x="210957" y="204069"/>
                  </a:cubicBezTo>
                  <a:cubicBezTo>
                    <a:pt x="230423" y="214294"/>
                    <a:pt x="278613" y="220311"/>
                    <a:pt x="278613" y="220311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9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Calibrating Flow Cytometry</a:t>
            </a:r>
          </a:p>
          <a:p>
            <a:r>
              <a:rPr lang="en-US" dirty="0" smtClean="0"/>
              <a:t>Building EQuIP Models</a:t>
            </a:r>
          </a:p>
          <a:p>
            <a:r>
              <a:rPr lang="en-US" b="1" dirty="0" smtClean="0"/>
              <a:t>Prediction &amp; Validation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Straight Connector 305"/>
          <p:cNvCxnSpPr/>
          <p:nvPr/>
        </p:nvCxnSpPr>
        <p:spPr>
          <a:xfrm rot="10800000" flipV="1">
            <a:off x="2145841" y="4390341"/>
            <a:ext cx="2353772" cy="943661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10800000" flipV="1">
            <a:off x="5002530" y="4390339"/>
            <a:ext cx="1114415" cy="96697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rot="16200000" flipH="1">
            <a:off x="3418862" y="2471386"/>
            <a:ext cx="1440888" cy="785057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4637359" y="2139938"/>
            <a:ext cx="1625977" cy="1444421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4206822" y="2143473"/>
            <a:ext cx="1910121" cy="144088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5094563" y="2139940"/>
            <a:ext cx="2970190" cy="1444419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rot="10800000" flipV="1">
            <a:off x="5181602" y="4390338"/>
            <a:ext cx="1088506" cy="943663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rot="5400000">
            <a:off x="7488977" y="4781540"/>
            <a:ext cx="966978" cy="184577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EQuIP Prediction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6263336" y="3584359"/>
            <a:ext cx="1801417" cy="805981"/>
          </a:xfrm>
          <a:prstGeom prst="rect">
            <a:avLst/>
          </a:prstGeom>
          <a:solidFill>
            <a:srgbClr val="B9CDE5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4531835" y="3584359"/>
            <a:ext cx="1585108" cy="805981"/>
          </a:xfrm>
          <a:prstGeom prst="rect">
            <a:avLst/>
          </a:prstGeom>
          <a:solidFill>
            <a:srgbClr val="B7DEE8"/>
          </a:solidFill>
          <a:ln w="25400" cap="flat" cmpd="sng" algn="ctr">
            <a:solidFill>
              <a:srgbClr val="4BACC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49"/>
          <p:cNvSpPr txBox="1">
            <a:spLocks noChangeArrowheads="1"/>
          </p:cNvSpPr>
          <p:nvPr/>
        </p:nvSpPr>
        <p:spPr bwMode="auto">
          <a:xfrm>
            <a:off x="334865" y="3596855"/>
            <a:ext cx="546415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 err="1" smtClean="0">
                <a:latin typeface="Calibri" pitchFamily="34" charset="0"/>
              </a:rPr>
              <a:t>pCAG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207" name="Straight Connector 206"/>
          <p:cNvCxnSpPr/>
          <p:nvPr/>
        </p:nvCxnSpPr>
        <p:spPr bwMode="auto">
          <a:xfrm rot="16200000" flipH="1">
            <a:off x="5643245" y="3848656"/>
            <a:ext cx="130135" cy="1275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 bwMode="auto">
          <a:xfrm flipH="1">
            <a:off x="5608128" y="3919381"/>
            <a:ext cx="214892" cy="565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 bwMode="auto">
          <a:xfrm>
            <a:off x="1092018" y="2692590"/>
            <a:ext cx="492125" cy="2616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0000"/>
                </a:solidFill>
              </a:rPr>
              <a:t>Dox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210" name="Straight Connector 209"/>
          <p:cNvCxnSpPr/>
          <p:nvPr/>
        </p:nvCxnSpPr>
        <p:spPr bwMode="auto">
          <a:xfrm>
            <a:off x="409216" y="3637478"/>
            <a:ext cx="2431252" cy="0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1" name="TextBox 14"/>
          <p:cNvSpPr txBox="1"/>
          <p:nvPr/>
        </p:nvSpPr>
        <p:spPr bwMode="auto">
          <a:xfrm>
            <a:off x="1426649" y="3518607"/>
            <a:ext cx="274320" cy="237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rIns="0" bIns="9144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T2A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212" name="Straight Arrow Connector 175"/>
          <p:cNvCxnSpPr>
            <a:cxnSpLocks noChangeShapeType="1"/>
          </p:cNvCxnSpPr>
          <p:nvPr/>
        </p:nvCxnSpPr>
        <p:spPr bwMode="auto">
          <a:xfrm>
            <a:off x="4341399" y="3160539"/>
            <a:ext cx="0" cy="728835"/>
          </a:xfrm>
          <a:prstGeom prst="straightConnector1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/>
        </p:spPr>
      </p:cxnSp>
      <p:cxnSp>
        <p:nvCxnSpPr>
          <p:cNvPr id="213" name="Straight Connector 212"/>
          <p:cNvCxnSpPr/>
          <p:nvPr/>
        </p:nvCxnSpPr>
        <p:spPr>
          <a:xfrm>
            <a:off x="1035518" y="3160539"/>
            <a:ext cx="0" cy="350520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 flipV="1">
            <a:off x="1027351" y="3167311"/>
            <a:ext cx="3314048" cy="7576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H="1">
            <a:off x="5889802" y="3268670"/>
            <a:ext cx="1876592" cy="0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6" name="Straight Arrow Connector 175"/>
          <p:cNvCxnSpPr>
            <a:cxnSpLocks noChangeShapeType="1"/>
          </p:cNvCxnSpPr>
          <p:nvPr/>
        </p:nvCxnSpPr>
        <p:spPr bwMode="auto">
          <a:xfrm>
            <a:off x="3063190" y="3169743"/>
            <a:ext cx="0" cy="21327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7" name="Straight Arrow Connector 175"/>
          <p:cNvCxnSpPr>
            <a:cxnSpLocks noChangeShapeType="1"/>
          </p:cNvCxnSpPr>
          <p:nvPr/>
        </p:nvCxnSpPr>
        <p:spPr bwMode="auto">
          <a:xfrm rot="16200000" flipH="1">
            <a:off x="1244056" y="3060283"/>
            <a:ext cx="213041" cy="1013"/>
          </a:xfrm>
          <a:prstGeom prst="straightConnector1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/>
        </p:spPr>
      </p:cxnSp>
      <p:sp>
        <p:nvSpPr>
          <p:cNvPr id="218" name="Pentagon 217"/>
          <p:cNvSpPr/>
          <p:nvPr/>
        </p:nvSpPr>
        <p:spPr>
          <a:xfrm>
            <a:off x="790414" y="3518607"/>
            <a:ext cx="560669" cy="237743"/>
          </a:xfrm>
          <a:prstGeom prst="homePlate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rtTA3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19" name="Straight Arrow Connector 175"/>
          <p:cNvCxnSpPr>
            <a:cxnSpLocks noChangeShapeType="1"/>
          </p:cNvCxnSpPr>
          <p:nvPr/>
        </p:nvCxnSpPr>
        <p:spPr bwMode="auto">
          <a:xfrm rot="10800000" flipH="1">
            <a:off x="488853" y="3480620"/>
            <a:ext cx="251339" cy="532"/>
          </a:xfrm>
          <a:prstGeom prst="straightConnector1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/>
        </p:spPr>
      </p:cxnSp>
      <p:cxnSp>
        <p:nvCxnSpPr>
          <p:cNvPr id="220" name="Straight Connector 219"/>
          <p:cNvCxnSpPr/>
          <p:nvPr/>
        </p:nvCxnSpPr>
        <p:spPr>
          <a:xfrm rot="5400000" flipV="1">
            <a:off x="418813" y="3554908"/>
            <a:ext cx="161777" cy="1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1" name="Pentagon 220"/>
          <p:cNvSpPr/>
          <p:nvPr/>
        </p:nvSpPr>
        <p:spPr>
          <a:xfrm>
            <a:off x="1793697" y="3518607"/>
            <a:ext cx="848855" cy="237743"/>
          </a:xfrm>
          <a:prstGeom prst="homePlate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VP16Gal4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2" name="TextBox 49"/>
          <p:cNvSpPr txBox="1">
            <a:spLocks noChangeArrowheads="1"/>
          </p:cNvSpPr>
          <p:nvPr/>
        </p:nvSpPr>
        <p:spPr bwMode="auto">
          <a:xfrm>
            <a:off x="2855833" y="3596855"/>
            <a:ext cx="521355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 err="1" smtClean="0">
                <a:latin typeface="Calibri" pitchFamily="34" charset="0"/>
              </a:rPr>
              <a:t>pTRE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223" name="Straight Connector 222"/>
          <p:cNvCxnSpPr/>
          <p:nvPr/>
        </p:nvCxnSpPr>
        <p:spPr bwMode="auto">
          <a:xfrm>
            <a:off x="2905058" y="3637478"/>
            <a:ext cx="1088189" cy="0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4" name="Straight Arrow Connector 175"/>
          <p:cNvCxnSpPr>
            <a:cxnSpLocks noChangeShapeType="1"/>
          </p:cNvCxnSpPr>
          <p:nvPr/>
        </p:nvCxnSpPr>
        <p:spPr bwMode="auto">
          <a:xfrm rot="10800000" flipH="1">
            <a:off x="3031775" y="3473219"/>
            <a:ext cx="251339" cy="532"/>
          </a:xfrm>
          <a:prstGeom prst="straightConnector1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/>
        </p:spPr>
      </p:cxnSp>
      <p:cxnSp>
        <p:nvCxnSpPr>
          <p:cNvPr id="225" name="Straight Connector 224"/>
          <p:cNvCxnSpPr/>
          <p:nvPr/>
        </p:nvCxnSpPr>
        <p:spPr>
          <a:xfrm rot="5400000" flipV="1">
            <a:off x="2963098" y="3554720"/>
            <a:ext cx="161936" cy="1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6" name="Rounded Rectangle 225"/>
          <p:cNvSpPr/>
          <p:nvPr/>
        </p:nvSpPr>
        <p:spPr>
          <a:xfrm>
            <a:off x="3298551" y="3518607"/>
            <a:ext cx="546688" cy="230004"/>
          </a:xfrm>
          <a:prstGeom prst="roundRect">
            <a:avLst/>
          </a:prstGeom>
          <a:solidFill>
            <a:srgbClr val="6D92FB"/>
          </a:solidFill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EBFP2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7" name="TextBox 49"/>
          <p:cNvSpPr txBox="1">
            <a:spLocks noChangeArrowheads="1"/>
          </p:cNvSpPr>
          <p:nvPr/>
        </p:nvSpPr>
        <p:spPr bwMode="auto">
          <a:xfrm>
            <a:off x="4062685" y="4110023"/>
            <a:ext cx="555670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 err="1" smtClean="0">
                <a:latin typeface="Calibri" pitchFamily="34" charset="0"/>
              </a:rPr>
              <a:t>pTRE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228" name="Straight Connector 227"/>
          <p:cNvCxnSpPr/>
          <p:nvPr/>
        </p:nvCxnSpPr>
        <p:spPr bwMode="auto">
          <a:xfrm flipV="1">
            <a:off x="4153775" y="4144371"/>
            <a:ext cx="1099824" cy="0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9" name="Straight Arrow Connector 175"/>
          <p:cNvCxnSpPr>
            <a:cxnSpLocks noChangeShapeType="1"/>
          </p:cNvCxnSpPr>
          <p:nvPr/>
        </p:nvCxnSpPr>
        <p:spPr bwMode="auto">
          <a:xfrm rot="10800000" flipH="1">
            <a:off x="4280495" y="3993086"/>
            <a:ext cx="251339" cy="532"/>
          </a:xfrm>
          <a:prstGeom prst="straightConnector1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/>
        </p:spPr>
      </p:cxnSp>
      <p:cxnSp>
        <p:nvCxnSpPr>
          <p:cNvPr id="230" name="Straight Connector 229"/>
          <p:cNvCxnSpPr/>
          <p:nvPr/>
        </p:nvCxnSpPr>
        <p:spPr>
          <a:xfrm rot="5400000" flipV="1">
            <a:off x="4209767" y="4069055"/>
            <a:ext cx="161777" cy="1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1" name="Pentagon 230"/>
          <p:cNvSpPr/>
          <p:nvPr/>
        </p:nvSpPr>
        <p:spPr>
          <a:xfrm>
            <a:off x="4594323" y="4029369"/>
            <a:ext cx="557784" cy="237743"/>
          </a:xfrm>
          <a:prstGeom prst="homePlate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2" name="TextBox 49"/>
          <p:cNvSpPr txBox="1">
            <a:spLocks noChangeArrowheads="1"/>
          </p:cNvSpPr>
          <p:nvPr/>
        </p:nvSpPr>
        <p:spPr bwMode="auto">
          <a:xfrm>
            <a:off x="5348840" y="4109321"/>
            <a:ext cx="768102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 smtClean="0">
                <a:latin typeface="Calibri" pitchFamily="34" charset="0"/>
              </a:rPr>
              <a:t>pUAS-Rep1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233" name="Straight Connector 232"/>
          <p:cNvCxnSpPr/>
          <p:nvPr/>
        </p:nvCxnSpPr>
        <p:spPr bwMode="auto">
          <a:xfrm flipV="1">
            <a:off x="5576163" y="4138837"/>
            <a:ext cx="1590040" cy="0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4" name="Straight Arrow Connector 175"/>
          <p:cNvCxnSpPr>
            <a:cxnSpLocks noChangeShapeType="1"/>
          </p:cNvCxnSpPr>
          <p:nvPr/>
        </p:nvCxnSpPr>
        <p:spPr bwMode="auto">
          <a:xfrm rot="10800000" flipH="1">
            <a:off x="5757072" y="3985634"/>
            <a:ext cx="251339" cy="532"/>
          </a:xfrm>
          <a:prstGeom prst="straightConnector1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/>
        </p:spPr>
      </p:cxnSp>
      <p:cxnSp>
        <p:nvCxnSpPr>
          <p:cNvPr id="235" name="Straight Connector 234"/>
          <p:cNvCxnSpPr/>
          <p:nvPr/>
        </p:nvCxnSpPr>
        <p:spPr>
          <a:xfrm rot="5400000" flipV="1">
            <a:off x="5680776" y="4059922"/>
            <a:ext cx="161777" cy="1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6" name="Straight Arrow Connector 175"/>
          <p:cNvCxnSpPr>
            <a:cxnSpLocks noChangeShapeType="1"/>
          </p:cNvCxnSpPr>
          <p:nvPr/>
        </p:nvCxnSpPr>
        <p:spPr bwMode="auto">
          <a:xfrm>
            <a:off x="5878170" y="2967589"/>
            <a:ext cx="0" cy="850681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37" name="Straight Connector 236"/>
          <p:cNvCxnSpPr>
            <a:stCxn id="240" idx="0"/>
          </p:cNvCxnSpPr>
          <p:nvPr/>
        </p:nvCxnSpPr>
        <p:spPr>
          <a:xfrm flipH="1">
            <a:off x="2127373" y="3234980"/>
            <a:ext cx="0" cy="274997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H="1" flipV="1">
            <a:off x="4859761" y="3794603"/>
            <a:ext cx="853432" cy="0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flipH="1">
            <a:off x="4859761" y="3788286"/>
            <a:ext cx="0" cy="236816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0" name="Freeform 239"/>
          <p:cNvSpPr/>
          <p:nvPr/>
        </p:nvSpPr>
        <p:spPr>
          <a:xfrm rot="16200000">
            <a:off x="2026667" y="3124042"/>
            <a:ext cx="129325" cy="96207"/>
          </a:xfrm>
          <a:custGeom>
            <a:avLst/>
            <a:gdLst>
              <a:gd name="connsiteX0" fmla="*/ 4462 w 315613"/>
              <a:gd name="connsiteY0" fmla="*/ 189170 h 189170"/>
              <a:gd name="connsiteX1" fmla="*/ 4462 w 315613"/>
              <a:gd name="connsiteY1" fmla="*/ 114253 h 189170"/>
              <a:gd name="connsiteX2" fmla="*/ 50837 w 315613"/>
              <a:gd name="connsiteY2" fmla="*/ 28634 h 189170"/>
              <a:gd name="connsiteX3" fmla="*/ 164992 w 315613"/>
              <a:gd name="connsiteY3" fmla="*/ 95 h 189170"/>
              <a:gd name="connsiteX4" fmla="*/ 257743 w 315613"/>
              <a:gd name="connsiteY4" fmla="*/ 21499 h 189170"/>
              <a:gd name="connsiteX5" fmla="*/ 304119 w 315613"/>
              <a:gd name="connsiteY5" fmla="*/ 75011 h 189170"/>
              <a:gd name="connsiteX6" fmla="*/ 314821 w 315613"/>
              <a:gd name="connsiteY6" fmla="*/ 135658 h 189170"/>
              <a:gd name="connsiteX7" fmla="*/ 314821 w 315613"/>
              <a:gd name="connsiteY7" fmla="*/ 174900 h 189170"/>
              <a:gd name="connsiteX8" fmla="*/ 314821 w 315613"/>
              <a:gd name="connsiteY8" fmla="*/ 174900 h 18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613" h="189170">
                <a:moveTo>
                  <a:pt x="4462" y="189170"/>
                </a:moveTo>
                <a:cubicBezTo>
                  <a:pt x="597" y="165089"/>
                  <a:pt x="-3267" y="141009"/>
                  <a:pt x="4462" y="114253"/>
                </a:cubicBezTo>
                <a:cubicBezTo>
                  <a:pt x="12191" y="87497"/>
                  <a:pt x="24082" y="47660"/>
                  <a:pt x="50837" y="28634"/>
                </a:cubicBezTo>
                <a:cubicBezTo>
                  <a:pt x="77592" y="9608"/>
                  <a:pt x="130508" y="1284"/>
                  <a:pt x="164992" y="95"/>
                </a:cubicBezTo>
                <a:cubicBezTo>
                  <a:pt x="199476" y="-1094"/>
                  <a:pt x="234555" y="9013"/>
                  <a:pt x="257743" y="21499"/>
                </a:cubicBezTo>
                <a:cubicBezTo>
                  <a:pt x="280931" y="33985"/>
                  <a:pt x="294606" y="55984"/>
                  <a:pt x="304119" y="75011"/>
                </a:cubicBezTo>
                <a:cubicBezTo>
                  <a:pt x="313632" y="94037"/>
                  <a:pt x="313037" y="119010"/>
                  <a:pt x="314821" y="135658"/>
                </a:cubicBezTo>
                <a:cubicBezTo>
                  <a:pt x="316605" y="152306"/>
                  <a:pt x="314821" y="174900"/>
                  <a:pt x="314821" y="174900"/>
                </a:cubicBezTo>
                <a:lnTo>
                  <a:pt x="314821" y="174900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1" name="Straight Connector 240"/>
          <p:cNvCxnSpPr/>
          <p:nvPr/>
        </p:nvCxnSpPr>
        <p:spPr>
          <a:xfrm>
            <a:off x="2145129" y="2986037"/>
            <a:ext cx="0" cy="134828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2" name="TextBox 49"/>
          <p:cNvSpPr txBox="1">
            <a:spLocks noChangeArrowheads="1"/>
          </p:cNvSpPr>
          <p:nvPr/>
        </p:nvSpPr>
        <p:spPr bwMode="auto">
          <a:xfrm>
            <a:off x="7245852" y="4109321"/>
            <a:ext cx="768102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 smtClean="0">
                <a:latin typeface="Calibri" pitchFamily="34" charset="0"/>
              </a:rPr>
              <a:t>pUAS-Rep2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243" name="Straight Connector 242"/>
          <p:cNvCxnSpPr/>
          <p:nvPr/>
        </p:nvCxnSpPr>
        <p:spPr bwMode="auto">
          <a:xfrm>
            <a:off x="7562916" y="4146023"/>
            <a:ext cx="1242944" cy="0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4" name="Straight Arrow Connector 175"/>
          <p:cNvCxnSpPr>
            <a:cxnSpLocks noChangeShapeType="1"/>
          </p:cNvCxnSpPr>
          <p:nvPr/>
        </p:nvCxnSpPr>
        <p:spPr bwMode="auto">
          <a:xfrm rot="10800000" flipH="1">
            <a:off x="7669478" y="3983660"/>
            <a:ext cx="251339" cy="532"/>
          </a:xfrm>
          <a:prstGeom prst="straightConnector1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/>
        </p:spPr>
      </p:cxnSp>
      <p:cxnSp>
        <p:nvCxnSpPr>
          <p:cNvPr id="245" name="Straight Connector 244"/>
          <p:cNvCxnSpPr/>
          <p:nvPr/>
        </p:nvCxnSpPr>
        <p:spPr>
          <a:xfrm rot="5400000" flipV="1">
            <a:off x="7600879" y="4057948"/>
            <a:ext cx="161777" cy="1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" name="Rounded Rectangle 245"/>
          <p:cNvSpPr/>
          <p:nvPr/>
        </p:nvSpPr>
        <p:spPr>
          <a:xfrm>
            <a:off x="8133592" y="4029369"/>
            <a:ext cx="546688" cy="230004"/>
          </a:xfrm>
          <a:prstGeom prst="roundRect">
            <a:avLst/>
          </a:prstGeom>
          <a:solidFill>
            <a:srgbClr val="F79646"/>
          </a:solidFill>
          <a:ln w="190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EYFP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247" name="Straight Connector 246"/>
          <p:cNvCxnSpPr/>
          <p:nvPr/>
        </p:nvCxnSpPr>
        <p:spPr bwMode="auto">
          <a:xfrm rot="16200000" flipH="1">
            <a:off x="7566075" y="3835969"/>
            <a:ext cx="130135" cy="1275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 bwMode="auto">
          <a:xfrm flipH="1">
            <a:off x="7530958" y="3906694"/>
            <a:ext cx="214892" cy="565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9" name="Pentagon 248"/>
          <p:cNvSpPr/>
          <p:nvPr/>
        </p:nvSpPr>
        <p:spPr>
          <a:xfrm>
            <a:off x="6429726" y="4031073"/>
            <a:ext cx="557784" cy="224508"/>
          </a:xfrm>
          <a:prstGeom prst="homePlate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R2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50" name="Straight Connector 249"/>
          <p:cNvCxnSpPr/>
          <p:nvPr/>
        </p:nvCxnSpPr>
        <p:spPr>
          <a:xfrm flipH="1" flipV="1">
            <a:off x="6687777" y="3772694"/>
            <a:ext cx="956853" cy="0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flipH="1">
            <a:off x="6699047" y="3784785"/>
            <a:ext cx="0" cy="236816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2" name="Straight Arrow Connector 175"/>
          <p:cNvCxnSpPr>
            <a:cxnSpLocks noChangeShapeType="1"/>
          </p:cNvCxnSpPr>
          <p:nvPr/>
        </p:nvCxnSpPr>
        <p:spPr bwMode="auto">
          <a:xfrm>
            <a:off x="7756234" y="3258510"/>
            <a:ext cx="0" cy="58158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53" name="Straight Connector 252"/>
          <p:cNvCxnSpPr/>
          <p:nvPr/>
        </p:nvCxnSpPr>
        <p:spPr>
          <a:xfrm flipH="1">
            <a:off x="2145840" y="2986037"/>
            <a:ext cx="3742490" cy="1872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54" name="Group 253"/>
          <p:cNvGrpSpPr/>
          <p:nvPr/>
        </p:nvGrpSpPr>
        <p:grpSpPr>
          <a:xfrm>
            <a:off x="325802" y="3987220"/>
            <a:ext cx="1332839" cy="373319"/>
            <a:chOff x="531881" y="3109453"/>
            <a:chExt cx="1332839" cy="373319"/>
          </a:xfrm>
        </p:grpSpPr>
        <p:sp>
          <p:nvSpPr>
            <p:cNvPr id="255" name="TextBox 49"/>
            <p:cNvSpPr txBox="1">
              <a:spLocks noChangeArrowheads="1"/>
            </p:cNvSpPr>
            <p:nvPr/>
          </p:nvSpPr>
          <p:spPr bwMode="auto">
            <a:xfrm>
              <a:off x="1163760" y="3138992"/>
              <a:ext cx="700960" cy="24622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dirty="0">
                  <a:latin typeface="Calibri" pitchFamily="34" charset="0"/>
                </a:rPr>
                <a:t>pCAG</a:t>
              </a:r>
            </a:p>
          </p:txBody>
        </p:sp>
        <p:cxnSp>
          <p:nvCxnSpPr>
            <p:cNvPr id="256" name="Straight Connector 255"/>
            <p:cNvCxnSpPr/>
            <p:nvPr/>
          </p:nvCxnSpPr>
          <p:spPr bwMode="auto">
            <a:xfrm>
              <a:off x="639388" y="3260465"/>
              <a:ext cx="1106933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Arrow Connector 175"/>
            <p:cNvCxnSpPr>
              <a:cxnSpLocks noChangeShapeType="1"/>
            </p:cNvCxnSpPr>
            <p:nvPr/>
          </p:nvCxnSpPr>
          <p:spPr bwMode="auto">
            <a:xfrm rot="10800000" flipH="1">
              <a:off x="714132" y="3116053"/>
              <a:ext cx="251339" cy="532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/>
          </p:spPr>
        </p:cxnSp>
        <p:cxnSp>
          <p:nvCxnSpPr>
            <p:cNvPr id="258" name="Straight Connector 257"/>
            <p:cNvCxnSpPr/>
            <p:nvPr/>
          </p:nvCxnSpPr>
          <p:spPr>
            <a:xfrm rot="5400000" flipV="1">
              <a:off x="641743" y="3190341"/>
              <a:ext cx="161777" cy="1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9" name="Rounded Rectangle 258"/>
            <p:cNvSpPr/>
            <p:nvPr/>
          </p:nvSpPr>
          <p:spPr>
            <a:xfrm>
              <a:off x="1015670" y="3160059"/>
              <a:ext cx="546688" cy="230004"/>
            </a:xfrm>
            <a:prstGeom prst="roundRect">
              <a:avLst/>
            </a:prstGeom>
            <a:solidFill>
              <a:srgbClr val="EB736F"/>
            </a:solidFill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err="1" smtClean="0">
                  <a:solidFill>
                    <a:srgbClr val="000000"/>
                  </a:solidFill>
                </a:rPr>
                <a:t>mkate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60" name="TextBox 49"/>
            <p:cNvSpPr txBox="1">
              <a:spLocks noChangeArrowheads="1"/>
            </p:cNvSpPr>
            <p:nvPr/>
          </p:nvSpPr>
          <p:spPr bwMode="auto">
            <a:xfrm>
              <a:off x="531881" y="3236551"/>
              <a:ext cx="546415" cy="24622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dirty="0" err="1" smtClean="0">
                  <a:latin typeface="Calibri" pitchFamily="34" charset="0"/>
                </a:rPr>
                <a:t>pCAG</a:t>
              </a:r>
              <a:endParaRPr lang="en-US" sz="1000" dirty="0">
                <a:latin typeface="Calibri" pitchFamily="34" charset="0"/>
              </a:endParaRP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2761946" y="1686271"/>
            <a:ext cx="3515728" cy="457200"/>
            <a:chOff x="2754172" y="907234"/>
            <a:chExt cx="3515728" cy="457200"/>
          </a:xfrm>
        </p:grpSpPr>
        <p:grpSp>
          <p:nvGrpSpPr>
            <p:cNvPr id="262" name="Group 15"/>
            <p:cNvGrpSpPr/>
            <p:nvPr/>
          </p:nvGrpSpPr>
          <p:grpSpPr>
            <a:xfrm>
              <a:off x="4629585" y="907234"/>
              <a:ext cx="457200" cy="457200"/>
              <a:chOff x="4629585" y="907234"/>
              <a:chExt cx="457200" cy="457200"/>
            </a:xfrm>
          </p:grpSpPr>
          <p:sp>
            <p:nvSpPr>
              <p:cNvPr id="275" name="Rectangle 274"/>
              <p:cNvSpPr/>
              <p:nvPr/>
            </p:nvSpPr>
            <p:spPr>
              <a:xfrm>
                <a:off x="4629585" y="907234"/>
                <a:ext cx="457200" cy="457200"/>
              </a:xfrm>
              <a:prstGeom prst="rect">
                <a:avLst/>
              </a:prstGeom>
              <a:solidFill>
                <a:srgbClr val="B9CDE5"/>
              </a:solidFill>
              <a:ln w="25400" cap="flat" cmpd="sng" algn="ctr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4644688" y="932140"/>
                <a:ext cx="426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R2</a:t>
                </a:r>
                <a:endParaRPr lang="en-US" dirty="0"/>
              </a:p>
            </p:txBody>
          </p:sp>
        </p:grpSp>
        <p:sp>
          <p:nvSpPr>
            <p:cNvPr id="263" name="TextBox 262"/>
            <p:cNvSpPr txBox="1"/>
            <p:nvPr/>
          </p:nvSpPr>
          <p:spPr>
            <a:xfrm>
              <a:off x="5413926" y="915894"/>
              <a:ext cx="855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</a:t>
              </a:r>
              <a:endParaRPr lang="en-US" dirty="0"/>
            </a:p>
          </p:txBody>
        </p:sp>
        <p:cxnSp>
          <p:nvCxnSpPr>
            <p:cNvPr id="264" name="Straight Arrow Connector 175"/>
            <p:cNvCxnSpPr>
              <a:cxnSpLocks noChangeShapeType="1"/>
            </p:cNvCxnSpPr>
            <p:nvPr/>
          </p:nvCxnSpPr>
          <p:spPr bwMode="auto">
            <a:xfrm>
              <a:off x="3296039" y="1134748"/>
              <a:ext cx="442965" cy="217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grpSp>
          <p:nvGrpSpPr>
            <p:cNvPr id="265" name="Group 182"/>
            <p:cNvGrpSpPr/>
            <p:nvPr/>
          </p:nvGrpSpPr>
          <p:grpSpPr>
            <a:xfrm>
              <a:off x="4219065" y="1044862"/>
              <a:ext cx="356026" cy="270329"/>
              <a:chOff x="1474102" y="104718"/>
              <a:chExt cx="335101" cy="270329"/>
            </a:xfrm>
          </p:grpSpPr>
          <p:cxnSp>
            <p:nvCxnSpPr>
              <p:cNvPr id="273" name="Straight Connector 272"/>
              <p:cNvCxnSpPr/>
              <p:nvPr/>
            </p:nvCxnSpPr>
            <p:spPr>
              <a:xfrm flipV="1">
                <a:off x="1474102" y="239883"/>
                <a:ext cx="32939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flipV="1">
                <a:off x="1809203" y="104718"/>
                <a:ext cx="0" cy="27032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191"/>
            <p:cNvGrpSpPr/>
            <p:nvPr/>
          </p:nvGrpSpPr>
          <p:grpSpPr>
            <a:xfrm>
              <a:off x="5102722" y="1044862"/>
              <a:ext cx="356026" cy="270329"/>
              <a:chOff x="1474102" y="104718"/>
              <a:chExt cx="335101" cy="270329"/>
            </a:xfrm>
          </p:grpSpPr>
          <p:cxnSp>
            <p:nvCxnSpPr>
              <p:cNvPr id="271" name="Straight Connector 270"/>
              <p:cNvCxnSpPr/>
              <p:nvPr/>
            </p:nvCxnSpPr>
            <p:spPr>
              <a:xfrm flipV="1">
                <a:off x="1474102" y="239883"/>
                <a:ext cx="32939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flipV="1">
                <a:off x="1809203" y="104718"/>
                <a:ext cx="0" cy="27032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7" name="TextBox 266"/>
            <p:cNvSpPr txBox="1"/>
            <p:nvPr/>
          </p:nvSpPr>
          <p:spPr>
            <a:xfrm>
              <a:off x="2754172" y="915894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Dox</a:t>
              </a:r>
              <a:endParaRPr lang="en-US" dirty="0"/>
            </a:p>
          </p:txBody>
        </p:sp>
        <p:grpSp>
          <p:nvGrpSpPr>
            <p:cNvPr id="268" name="Group 14"/>
            <p:cNvGrpSpPr/>
            <p:nvPr/>
          </p:nvGrpSpPr>
          <p:grpSpPr>
            <a:xfrm>
              <a:off x="3756292" y="910768"/>
              <a:ext cx="450108" cy="450133"/>
              <a:chOff x="3799105" y="907234"/>
              <a:chExt cx="450108" cy="450133"/>
            </a:xfrm>
          </p:grpSpPr>
          <p:sp>
            <p:nvSpPr>
              <p:cNvPr id="269" name="Rectangle 268"/>
              <p:cNvSpPr/>
              <p:nvPr/>
            </p:nvSpPr>
            <p:spPr>
              <a:xfrm>
                <a:off x="3799105" y="907234"/>
                <a:ext cx="450108" cy="45013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>
                <a:off x="3814864" y="928606"/>
                <a:ext cx="426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R1</a:t>
                </a:r>
                <a:endParaRPr lang="en-US" dirty="0"/>
              </a:p>
            </p:txBody>
          </p:sp>
        </p:grpSp>
      </p:grpSp>
      <p:grpSp>
        <p:nvGrpSpPr>
          <p:cNvPr id="277" name="Group 276"/>
          <p:cNvGrpSpPr/>
          <p:nvPr/>
        </p:nvGrpSpPr>
        <p:grpSpPr>
          <a:xfrm>
            <a:off x="1350070" y="5023998"/>
            <a:ext cx="7539295" cy="1498306"/>
            <a:chOff x="1345612" y="4148226"/>
            <a:chExt cx="7539295" cy="1498306"/>
          </a:xfrm>
        </p:grpSpPr>
        <p:grpSp>
          <p:nvGrpSpPr>
            <p:cNvPr id="278" name="Group 172"/>
            <p:cNvGrpSpPr/>
            <p:nvPr/>
          </p:nvGrpSpPr>
          <p:grpSpPr>
            <a:xfrm>
              <a:off x="1345614" y="4481543"/>
              <a:ext cx="7539294" cy="1164989"/>
              <a:chOff x="108230" y="1383564"/>
              <a:chExt cx="9169810" cy="1471396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4750614" y="1383564"/>
                <a:ext cx="3299981" cy="147139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1119781" y="1383564"/>
                <a:ext cx="3430817" cy="147139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8642750" y="2264937"/>
                <a:ext cx="635290" cy="349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O(t)</a:t>
                </a:r>
              </a:p>
            </p:txBody>
          </p:sp>
          <p:grpSp>
            <p:nvGrpSpPr>
              <p:cNvPr id="284" name="Group 164"/>
              <p:cNvGrpSpPr/>
              <p:nvPr/>
            </p:nvGrpSpPr>
            <p:grpSpPr>
              <a:xfrm>
                <a:off x="108230" y="1435229"/>
                <a:ext cx="4738090" cy="1315227"/>
                <a:chOff x="-1965394" y="1888644"/>
                <a:chExt cx="4738090" cy="1315227"/>
              </a:xfrm>
            </p:grpSpPr>
            <p:sp>
              <p:nvSpPr>
                <p:cNvPr id="295" name="Rectangle 294"/>
                <p:cNvSpPr/>
                <p:nvPr/>
              </p:nvSpPr>
              <p:spPr>
                <a:xfrm>
                  <a:off x="-863473" y="2626122"/>
                  <a:ext cx="873210" cy="577749"/>
                </a:xfrm>
                <a:prstGeom prst="rect">
                  <a:avLst/>
                </a:prstGeom>
                <a:solidFill>
                  <a:schemeClr val="accent5"/>
                </a:solidFill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P(</a:t>
                  </a:r>
                  <a:r>
                    <a:rPr lang="en-US" sz="1200" dirty="0" err="1">
                      <a:solidFill>
                        <a:schemeClr val="tx1"/>
                      </a:solidFill>
                    </a:rPr>
                    <a:t>I,t</a:t>
                  </a:r>
                  <a:r>
                    <a:rPr lang="en-US" sz="1200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498068" y="2751379"/>
                  <a:ext cx="343051" cy="327235"/>
                </a:xfrm>
                <a:prstGeom prst="rect">
                  <a:avLst/>
                </a:prstGeom>
                <a:solidFill>
                  <a:schemeClr val="accent5"/>
                </a:solidFill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1522242" y="1979282"/>
                  <a:ext cx="686104" cy="327235"/>
                </a:xfrm>
                <a:prstGeom prst="rect">
                  <a:avLst/>
                </a:prstGeom>
                <a:solidFill>
                  <a:schemeClr val="accent5"/>
                </a:solidFill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>
                      <a:solidFill>
                        <a:schemeClr val="tx1"/>
                      </a:solidFill>
                    </a:rPr>
                    <a:t>Delay</a:t>
                  </a:r>
                </a:p>
              </p:txBody>
            </p:sp>
            <p:cxnSp>
              <p:nvCxnSpPr>
                <p:cNvPr id="298" name="Straight Arrow Connector 297"/>
                <p:cNvCxnSpPr/>
                <p:nvPr/>
              </p:nvCxnSpPr>
              <p:spPr>
                <a:xfrm>
                  <a:off x="9737" y="2914996"/>
                  <a:ext cx="488331" cy="0"/>
                </a:xfrm>
                <a:prstGeom prst="straightConnector1">
                  <a:avLst/>
                </a:prstGeom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Arrow Connector 298"/>
                <p:cNvCxnSpPr/>
                <p:nvPr/>
              </p:nvCxnSpPr>
              <p:spPr>
                <a:xfrm>
                  <a:off x="-1609242" y="2900456"/>
                  <a:ext cx="769188" cy="14541"/>
                </a:xfrm>
                <a:prstGeom prst="straightConnector1">
                  <a:avLst/>
                </a:prstGeom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Arrow Connector 299"/>
                <p:cNvCxnSpPr>
                  <a:stCxn id="296" idx="3"/>
                </p:cNvCxnSpPr>
                <p:nvPr/>
              </p:nvCxnSpPr>
              <p:spPr>
                <a:xfrm flipV="1">
                  <a:off x="841119" y="2900456"/>
                  <a:ext cx="1931577" cy="0"/>
                </a:xfrm>
                <a:prstGeom prst="straightConnector1">
                  <a:avLst/>
                </a:prstGeom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Arrow Connector 300"/>
                <p:cNvCxnSpPr>
                  <a:stCxn id="304" idx="2"/>
                  <a:endCxn id="296" idx="0"/>
                </p:cNvCxnSpPr>
                <p:nvPr/>
              </p:nvCxnSpPr>
              <p:spPr>
                <a:xfrm>
                  <a:off x="669593" y="2397154"/>
                  <a:ext cx="1" cy="354225"/>
                </a:xfrm>
                <a:prstGeom prst="straightConnector1">
                  <a:avLst/>
                </a:prstGeom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Arrow Connector 301"/>
                <p:cNvCxnSpPr>
                  <a:endCxn id="297" idx="2"/>
                </p:cNvCxnSpPr>
                <p:nvPr/>
              </p:nvCxnSpPr>
              <p:spPr>
                <a:xfrm flipV="1">
                  <a:off x="1864149" y="2306517"/>
                  <a:ext cx="1146" cy="593939"/>
                </a:xfrm>
                <a:prstGeom prst="straightConnector1">
                  <a:avLst/>
                </a:prstGeom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3" name="TextBox 302"/>
                <p:cNvSpPr txBox="1"/>
                <p:nvPr/>
              </p:nvSpPr>
              <p:spPr>
                <a:xfrm>
                  <a:off x="-1965394" y="2705207"/>
                  <a:ext cx="671789" cy="349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i="1" dirty="0"/>
                    <a:t>I(t)</a:t>
                  </a:r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274665" y="1888644"/>
                  <a:ext cx="789856" cy="508510"/>
                </a:xfrm>
                <a:prstGeom prst="rect">
                  <a:avLst/>
                </a:prstGeom>
                <a:solidFill>
                  <a:schemeClr val="accent5"/>
                </a:solidFill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Dilution</a:t>
                  </a:r>
                </a:p>
                <a:p>
                  <a:pPr algn="ctr"/>
                  <a:r>
                    <a:rPr lang="en-US" sz="1050" dirty="0" smtClean="0">
                      <a:solidFill>
                        <a:schemeClr val="tx1"/>
                      </a:solidFill>
                    </a:rPr>
                    <a:t>&amp; decay</a:t>
                  </a:r>
                  <a:endParaRPr lang="en-US" sz="105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05" name="Straight Arrow Connector 304"/>
                <p:cNvCxnSpPr/>
                <p:nvPr/>
              </p:nvCxnSpPr>
              <p:spPr>
                <a:xfrm flipH="1">
                  <a:off x="1064521" y="2142412"/>
                  <a:ext cx="459356" cy="974"/>
                </a:xfrm>
                <a:prstGeom prst="straightConnector1">
                  <a:avLst/>
                </a:prstGeom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168"/>
              <p:cNvGrpSpPr/>
              <p:nvPr/>
            </p:nvGrpSpPr>
            <p:grpSpPr>
              <a:xfrm>
                <a:off x="4846320" y="1429051"/>
                <a:ext cx="3885824" cy="1315227"/>
                <a:chOff x="-863473" y="1888644"/>
                <a:chExt cx="3885824" cy="1315227"/>
              </a:xfrm>
            </p:grpSpPr>
            <p:sp>
              <p:nvSpPr>
                <p:cNvPr id="286" name="Rectangle 285"/>
                <p:cNvSpPr/>
                <p:nvPr/>
              </p:nvSpPr>
              <p:spPr>
                <a:xfrm>
                  <a:off x="-863473" y="2626122"/>
                  <a:ext cx="873210" cy="577749"/>
                </a:xfrm>
                <a:prstGeom prst="rect">
                  <a:avLst/>
                </a:prstGeom>
                <a:solidFill>
                  <a:schemeClr val="accent5"/>
                </a:solidFill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P(</a:t>
                  </a:r>
                  <a:r>
                    <a:rPr lang="en-US" sz="1200" dirty="0" err="1">
                      <a:solidFill>
                        <a:schemeClr val="tx1"/>
                      </a:solidFill>
                    </a:rPr>
                    <a:t>I,t</a:t>
                  </a:r>
                  <a:r>
                    <a:rPr lang="en-US" sz="1200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498068" y="2751379"/>
                  <a:ext cx="343051" cy="327235"/>
                </a:xfrm>
                <a:prstGeom prst="rect">
                  <a:avLst/>
                </a:prstGeom>
                <a:solidFill>
                  <a:schemeClr val="accent5"/>
                </a:solidFill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1522242" y="1979282"/>
                  <a:ext cx="686104" cy="327235"/>
                </a:xfrm>
                <a:prstGeom prst="rect">
                  <a:avLst/>
                </a:prstGeom>
                <a:solidFill>
                  <a:schemeClr val="accent5"/>
                </a:solidFill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>
                      <a:solidFill>
                        <a:schemeClr val="tx1"/>
                      </a:solidFill>
                    </a:rPr>
                    <a:t>Delay</a:t>
                  </a:r>
                </a:p>
              </p:txBody>
            </p:sp>
            <p:cxnSp>
              <p:nvCxnSpPr>
                <p:cNvPr id="289" name="Straight Arrow Connector 288"/>
                <p:cNvCxnSpPr/>
                <p:nvPr/>
              </p:nvCxnSpPr>
              <p:spPr>
                <a:xfrm>
                  <a:off x="9737" y="2914996"/>
                  <a:ext cx="488331" cy="0"/>
                </a:xfrm>
                <a:prstGeom prst="straightConnector1">
                  <a:avLst/>
                </a:prstGeom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Arrow Connector 289"/>
                <p:cNvCxnSpPr>
                  <a:stCxn id="287" idx="3"/>
                </p:cNvCxnSpPr>
                <p:nvPr/>
              </p:nvCxnSpPr>
              <p:spPr>
                <a:xfrm>
                  <a:off x="841122" y="2914997"/>
                  <a:ext cx="2181229" cy="2006"/>
                </a:xfrm>
                <a:prstGeom prst="straightConnector1">
                  <a:avLst/>
                </a:prstGeom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Arrow Connector 290"/>
                <p:cNvCxnSpPr>
                  <a:stCxn id="293" idx="2"/>
                  <a:endCxn id="287" idx="0"/>
                </p:cNvCxnSpPr>
                <p:nvPr/>
              </p:nvCxnSpPr>
              <p:spPr>
                <a:xfrm>
                  <a:off x="669593" y="2397154"/>
                  <a:ext cx="1" cy="354225"/>
                </a:xfrm>
                <a:prstGeom prst="straightConnector1">
                  <a:avLst/>
                </a:prstGeom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Arrow Connector 291"/>
                <p:cNvCxnSpPr>
                  <a:endCxn id="288" idx="2"/>
                </p:cNvCxnSpPr>
                <p:nvPr/>
              </p:nvCxnSpPr>
              <p:spPr>
                <a:xfrm flipV="1">
                  <a:off x="1864149" y="2306517"/>
                  <a:ext cx="0" cy="634542"/>
                </a:xfrm>
                <a:prstGeom prst="straightConnector1">
                  <a:avLst/>
                </a:prstGeom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3" name="Rectangle 292"/>
                <p:cNvSpPr/>
                <p:nvPr/>
              </p:nvSpPr>
              <p:spPr>
                <a:xfrm>
                  <a:off x="274665" y="1888644"/>
                  <a:ext cx="789856" cy="508510"/>
                </a:xfrm>
                <a:prstGeom prst="rect">
                  <a:avLst/>
                </a:prstGeom>
                <a:solidFill>
                  <a:schemeClr val="accent5"/>
                </a:solidFill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Dilution</a:t>
                  </a:r>
                </a:p>
                <a:p>
                  <a:pPr algn="ctr"/>
                  <a:r>
                    <a:rPr lang="en-US" sz="1050" dirty="0" smtClean="0">
                      <a:solidFill>
                        <a:schemeClr val="tx1"/>
                      </a:solidFill>
                    </a:rPr>
                    <a:t>&amp; Decay</a:t>
                  </a:r>
                  <a:endParaRPr lang="en-US" sz="105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4" name="Straight Arrow Connector 293"/>
                <p:cNvCxnSpPr/>
                <p:nvPr/>
              </p:nvCxnSpPr>
              <p:spPr>
                <a:xfrm flipH="1">
                  <a:off x="1064521" y="2142412"/>
                  <a:ext cx="459356" cy="974"/>
                </a:xfrm>
                <a:prstGeom prst="straightConnector1">
                  <a:avLst/>
                </a:prstGeom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9" name="TextBox 278"/>
            <p:cNvSpPr txBox="1"/>
            <p:nvPr/>
          </p:nvSpPr>
          <p:spPr>
            <a:xfrm>
              <a:off x="2113822" y="4148226"/>
              <a:ext cx="1106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R1 Device</a:t>
              </a:r>
              <a:endParaRPr lang="en-US" dirty="0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5158808" y="4148226"/>
              <a:ext cx="1106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R2 Device</a:t>
              </a:r>
              <a:endParaRPr lang="en-US" dirty="0"/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3852175" y="1194910"/>
            <a:ext cx="283280" cy="283933"/>
            <a:chOff x="1706259" y="4544410"/>
            <a:chExt cx="283280" cy="283933"/>
          </a:xfrm>
        </p:grpSpPr>
        <p:sp>
          <p:nvSpPr>
            <p:cNvPr id="311" name="Rectangle 310"/>
            <p:cNvSpPr/>
            <p:nvPr/>
          </p:nvSpPr>
          <p:spPr>
            <a:xfrm>
              <a:off x="1706259" y="4544410"/>
              <a:ext cx="283280" cy="28393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1706259" y="4577118"/>
              <a:ext cx="278613" cy="220311"/>
            </a:xfrm>
            <a:custGeom>
              <a:avLst/>
              <a:gdLst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36067 w 278613"/>
                <a:gd name="connsiteY2" fmla="*/ 51838 h 220311"/>
                <a:gd name="connsiteX3" fmla="*/ 174943 w 278613"/>
                <a:gd name="connsiteY3" fmla="*/ 142554 h 220311"/>
                <a:gd name="connsiteX4" fmla="*/ 181422 w 278613"/>
                <a:gd name="connsiteY4" fmla="*/ 207351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36067 w 278613"/>
                <a:gd name="connsiteY2" fmla="*/ 51838 h 220311"/>
                <a:gd name="connsiteX3" fmla="*/ 174943 w 278613"/>
                <a:gd name="connsiteY3" fmla="*/ 142554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16376 w 278613"/>
                <a:gd name="connsiteY2" fmla="*/ 78092 h 220311"/>
                <a:gd name="connsiteX3" fmla="*/ 174943 w 278613"/>
                <a:gd name="connsiteY3" fmla="*/ 142554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16376 w 278613"/>
                <a:gd name="connsiteY2" fmla="*/ 78092 h 220311"/>
                <a:gd name="connsiteX3" fmla="*/ 148689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67823 w 278613"/>
                <a:gd name="connsiteY1" fmla="*/ 16241 h 220311"/>
                <a:gd name="connsiteX2" fmla="*/ 116376 w 278613"/>
                <a:gd name="connsiteY2" fmla="*/ 78092 h 220311"/>
                <a:gd name="connsiteX3" fmla="*/ 148689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67823 w 278613"/>
                <a:gd name="connsiteY1" fmla="*/ 16241 h 220311"/>
                <a:gd name="connsiteX2" fmla="*/ 116376 w 278613"/>
                <a:gd name="connsiteY2" fmla="*/ 78092 h 220311"/>
                <a:gd name="connsiteX3" fmla="*/ 161815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613" h="220311">
                  <a:moveTo>
                    <a:pt x="0" y="0"/>
                  </a:moveTo>
                  <a:cubicBezTo>
                    <a:pt x="30777" y="2159"/>
                    <a:pt x="48427" y="3226"/>
                    <a:pt x="67823" y="16241"/>
                  </a:cubicBezTo>
                  <a:cubicBezTo>
                    <a:pt x="87219" y="29256"/>
                    <a:pt x="100711" y="54305"/>
                    <a:pt x="116376" y="78092"/>
                  </a:cubicBezTo>
                  <a:cubicBezTo>
                    <a:pt x="132041" y="101879"/>
                    <a:pt x="146052" y="137967"/>
                    <a:pt x="161815" y="158963"/>
                  </a:cubicBezTo>
                  <a:cubicBezTo>
                    <a:pt x="177578" y="179959"/>
                    <a:pt x="191491" y="193844"/>
                    <a:pt x="210957" y="204069"/>
                  </a:cubicBezTo>
                  <a:cubicBezTo>
                    <a:pt x="230423" y="214294"/>
                    <a:pt x="278613" y="220311"/>
                    <a:pt x="278613" y="220311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4705115" y="1194910"/>
            <a:ext cx="283280" cy="283933"/>
            <a:chOff x="1706259" y="4544410"/>
            <a:chExt cx="283280" cy="283933"/>
          </a:xfrm>
        </p:grpSpPr>
        <p:sp>
          <p:nvSpPr>
            <p:cNvPr id="314" name="Rectangle 313"/>
            <p:cNvSpPr/>
            <p:nvPr/>
          </p:nvSpPr>
          <p:spPr>
            <a:xfrm>
              <a:off x="1706259" y="4544410"/>
              <a:ext cx="283280" cy="28393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1706259" y="4577118"/>
              <a:ext cx="278613" cy="220311"/>
            </a:xfrm>
            <a:custGeom>
              <a:avLst/>
              <a:gdLst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36067 w 278613"/>
                <a:gd name="connsiteY2" fmla="*/ 51838 h 220311"/>
                <a:gd name="connsiteX3" fmla="*/ 174943 w 278613"/>
                <a:gd name="connsiteY3" fmla="*/ 142554 h 220311"/>
                <a:gd name="connsiteX4" fmla="*/ 181422 w 278613"/>
                <a:gd name="connsiteY4" fmla="*/ 207351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36067 w 278613"/>
                <a:gd name="connsiteY2" fmla="*/ 51838 h 220311"/>
                <a:gd name="connsiteX3" fmla="*/ 174943 w 278613"/>
                <a:gd name="connsiteY3" fmla="*/ 142554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16376 w 278613"/>
                <a:gd name="connsiteY2" fmla="*/ 78092 h 220311"/>
                <a:gd name="connsiteX3" fmla="*/ 174943 w 278613"/>
                <a:gd name="connsiteY3" fmla="*/ 142554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16376 w 278613"/>
                <a:gd name="connsiteY2" fmla="*/ 78092 h 220311"/>
                <a:gd name="connsiteX3" fmla="*/ 148689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67823 w 278613"/>
                <a:gd name="connsiteY1" fmla="*/ 16241 h 220311"/>
                <a:gd name="connsiteX2" fmla="*/ 116376 w 278613"/>
                <a:gd name="connsiteY2" fmla="*/ 78092 h 220311"/>
                <a:gd name="connsiteX3" fmla="*/ 148689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67823 w 278613"/>
                <a:gd name="connsiteY1" fmla="*/ 16241 h 220311"/>
                <a:gd name="connsiteX2" fmla="*/ 116376 w 278613"/>
                <a:gd name="connsiteY2" fmla="*/ 78092 h 220311"/>
                <a:gd name="connsiteX3" fmla="*/ 161815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613" h="220311">
                  <a:moveTo>
                    <a:pt x="0" y="0"/>
                  </a:moveTo>
                  <a:cubicBezTo>
                    <a:pt x="30777" y="2159"/>
                    <a:pt x="48427" y="3226"/>
                    <a:pt x="67823" y="16241"/>
                  </a:cubicBezTo>
                  <a:cubicBezTo>
                    <a:pt x="87219" y="29256"/>
                    <a:pt x="100711" y="54305"/>
                    <a:pt x="116376" y="78092"/>
                  </a:cubicBezTo>
                  <a:cubicBezTo>
                    <a:pt x="132041" y="101879"/>
                    <a:pt x="146052" y="137967"/>
                    <a:pt x="161815" y="158963"/>
                  </a:cubicBezTo>
                  <a:cubicBezTo>
                    <a:pt x="177578" y="179959"/>
                    <a:pt x="191491" y="193844"/>
                    <a:pt x="210957" y="204069"/>
                  </a:cubicBezTo>
                  <a:cubicBezTo>
                    <a:pt x="230423" y="214294"/>
                    <a:pt x="278613" y="220311"/>
                    <a:pt x="278613" y="220311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6" name="TextBox 315"/>
          <p:cNvSpPr txBox="1"/>
          <p:nvPr/>
        </p:nvSpPr>
        <p:spPr>
          <a:xfrm>
            <a:off x="4278644" y="115221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grpSp>
        <p:nvGrpSpPr>
          <p:cNvPr id="317" name="Group 316"/>
          <p:cNvGrpSpPr/>
          <p:nvPr/>
        </p:nvGrpSpPr>
        <p:grpSpPr>
          <a:xfrm>
            <a:off x="5596292" y="1194910"/>
            <a:ext cx="283280" cy="283933"/>
            <a:chOff x="1706259" y="4544410"/>
            <a:chExt cx="283280" cy="283933"/>
          </a:xfrm>
        </p:grpSpPr>
        <p:sp>
          <p:nvSpPr>
            <p:cNvPr id="318" name="Rectangle 317"/>
            <p:cNvSpPr/>
            <p:nvPr/>
          </p:nvSpPr>
          <p:spPr>
            <a:xfrm>
              <a:off x="1706259" y="4544410"/>
              <a:ext cx="283280" cy="28393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 318"/>
            <p:cNvSpPr/>
            <p:nvPr/>
          </p:nvSpPr>
          <p:spPr>
            <a:xfrm flipH="1">
              <a:off x="1706259" y="4577118"/>
              <a:ext cx="278613" cy="220311"/>
            </a:xfrm>
            <a:custGeom>
              <a:avLst/>
              <a:gdLst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36067 w 278613"/>
                <a:gd name="connsiteY2" fmla="*/ 51838 h 220311"/>
                <a:gd name="connsiteX3" fmla="*/ 174943 w 278613"/>
                <a:gd name="connsiteY3" fmla="*/ 142554 h 220311"/>
                <a:gd name="connsiteX4" fmla="*/ 181422 w 278613"/>
                <a:gd name="connsiteY4" fmla="*/ 207351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36067 w 278613"/>
                <a:gd name="connsiteY2" fmla="*/ 51838 h 220311"/>
                <a:gd name="connsiteX3" fmla="*/ 174943 w 278613"/>
                <a:gd name="connsiteY3" fmla="*/ 142554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16376 w 278613"/>
                <a:gd name="connsiteY2" fmla="*/ 78092 h 220311"/>
                <a:gd name="connsiteX3" fmla="*/ 174943 w 278613"/>
                <a:gd name="connsiteY3" fmla="*/ 142554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16376 w 278613"/>
                <a:gd name="connsiteY2" fmla="*/ 78092 h 220311"/>
                <a:gd name="connsiteX3" fmla="*/ 148689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67823 w 278613"/>
                <a:gd name="connsiteY1" fmla="*/ 16241 h 220311"/>
                <a:gd name="connsiteX2" fmla="*/ 116376 w 278613"/>
                <a:gd name="connsiteY2" fmla="*/ 78092 h 220311"/>
                <a:gd name="connsiteX3" fmla="*/ 148689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67823 w 278613"/>
                <a:gd name="connsiteY1" fmla="*/ 16241 h 220311"/>
                <a:gd name="connsiteX2" fmla="*/ 116376 w 278613"/>
                <a:gd name="connsiteY2" fmla="*/ 78092 h 220311"/>
                <a:gd name="connsiteX3" fmla="*/ 161815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613" h="220311">
                  <a:moveTo>
                    <a:pt x="0" y="0"/>
                  </a:moveTo>
                  <a:cubicBezTo>
                    <a:pt x="30777" y="2159"/>
                    <a:pt x="48427" y="3226"/>
                    <a:pt x="67823" y="16241"/>
                  </a:cubicBezTo>
                  <a:cubicBezTo>
                    <a:pt x="87219" y="29256"/>
                    <a:pt x="100711" y="54305"/>
                    <a:pt x="116376" y="78092"/>
                  </a:cubicBezTo>
                  <a:cubicBezTo>
                    <a:pt x="132041" y="101879"/>
                    <a:pt x="146052" y="137967"/>
                    <a:pt x="161815" y="158963"/>
                  </a:cubicBezTo>
                  <a:cubicBezTo>
                    <a:pt x="177578" y="179959"/>
                    <a:pt x="191491" y="193844"/>
                    <a:pt x="210957" y="204069"/>
                  </a:cubicBezTo>
                  <a:cubicBezTo>
                    <a:pt x="230423" y="214294"/>
                    <a:pt x="278613" y="220311"/>
                    <a:pt x="278613" y="220311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0" name="Straight Arrow Connector 175"/>
          <p:cNvCxnSpPr>
            <a:cxnSpLocks noChangeShapeType="1"/>
          </p:cNvCxnSpPr>
          <p:nvPr/>
        </p:nvCxnSpPr>
        <p:spPr bwMode="auto">
          <a:xfrm>
            <a:off x="5099452" y="1335790"/>
            <a:ext cx="351525" cy="217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grpSp>
        <p:nvGrpSpPr>
          <p:cNvPr id="321" name="Group 320"/>
          <p:cNvGrpSpPr/>
          <p:nvPr/>
        </p:nvGrpSpPr>
        <p:grpSpPr>
          <a:xfrm>
            <a:off x="2237245" y="5393330"/>
            <a:ext cx="283280" cy="283933"/>
            <a:chOff x="1706259" y="4544410"/>
            <a:chExt cx="283280" cy="283933"/>
          </a:xfrm>
        </p:grpSpPr>
        <p:sp>
          <p:nvSpPr>
            <p:cNvPr id="322" name="Rectangle 321"/>
            <p:cNvSpPr/>
            <p:nvPr/>
          </p:nvSpPr>
          <p:spPr>
            <a:xfrm>
              <a:off x="1706259" y="4544410"/>
              <a:ext cx="283280" cy="28393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1706259" y="4577118"/>
              <a:ext cx="278613" cy="220311"/>
            </a:xfrm>
            <a:custGeom>
              <a:avLst/>
              <a:gdLst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36067 w 278613"/>
                <a:gd name="connsiteY2" fmla="*/ 51838 h 220311"/>
                <a:gd name="connsiteX3" fmla="*/ 174943 w 278613"/>
                <a:gd name="connsiteY3" fmla="*/ 142554 h 220311"/>
                <a:gd name="connsiteX4" fmla="*/ 181422 w 278613"/>
                <a:gd name="connsiteY4" fmla="*/ 207351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36067 w 278613"/>
                <a:gd name="connsiteY2" fmla="*/ 51838 h 220311"/>
                <a:gd name="connsiteX3" fmla="*/ 174943 w 278613"/>
                <a:gd name="connsiteY3" fmla="*/ 142554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16376 w 278613"/>
                <a:gd name="connsiteY2" fmla="*/ 78092 h 220311"/>
                <a:gd name="connsiteX3" fmla="*/ 174943 w 278613"/>
                <a:gd name="connsiteY3" fmla="*/ 142554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16376 w 278613"/>
                <a:gd name="connsiteY2" fmla="*/ 78092 h 220311"/>
                <a:gd name="connsiteX3" fmla="*/ 148689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67823 w 278613"/>
                <a:gd name="connsiteY1" fmla="*/ 16241 h 220311"/>
                <a:gd name="connsiteX2" fmla="*/ 116376 w 278613"/>
                <a:gd name="connsiteY2" fmla="*/ 78092 h 220311"/>
                <a:gd name="connsiteX3" fmla="*/ 148689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67823 w 278613"/>
                <a:gd name="connsiteY1" fmla="*/ 16241 h 220311"/>
                <a:gd name="connsiteX2" fmla="*/ 116376 w 278613"/>
                <a:gd name="connsiteY2" fmla="*/ 78092 h 220311"/>
                <a:gd name="connsiteX3" fmla="*/ 161815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613" h="220311">
                  <a:moveTo>
                    <a:pt x="0" y="0"/>
                  </a:moveTo>
                  <a:cubicBezTo>
                    <a:pt x="30777" y="2159"/>
                    <a:pt x="48427" y="3226"/>
                    <a:pt x="67823" y="16241"/>
                  </a:cubicBezTo>
                  <a:cubicBezTo>
                    <a:pt x="87219" y="29256"/>
                    <a:pt x="100711" y="54305"/>
                    <a:pt x="116376" y="78092"/>
                  </a:cubicBezTo>
                  <a:cubicBezTo>
                    <a:pt x="132041" y="101879"/>
                    <a:pt x="146052" y="137967"/>
                    <a:pt x="161815" y="158963"/>
                  </a:cubicBezTo>
                  <a:cubicBezTo>
                    <a:pt x="177578" y="179959"/>
                    <a:pt x="191491" y="193844"/>
                    <a:pt x="210957" y="204069"/>
                  </a:cubicBezTo>
                  <a:cubicBezTo>
                    <a:pt x="230423" y="214294"/>
                    <a:pt x="278613" y="220311"/>
                    <a:pt x="278613" y="220311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5207200" y="5393330"/>
            <a:ext cx="283280" cy="283933"/>
            <a:chOff x="1706259" y="4544410"/>
            <a:chExt cx="283280" cy="283933"/>
          </a:xfrm>
        </p:grpSpPr>
        <p:sp>
          <p:nvSpPr>
            <p:cNvPr id="325" name="Rectangle 324"/>
            <p:cNvSpPr/>
            <p:nvPr/>
          </p:nvSpPr>
          <p:spPr>
            <a:xfrm>
              <a:off x="1706259" y="4544410"/>
              <a:ext cx="283280" cy="28393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1706259" y="4577118"/>
              <a:ext cx="278613" cy="220311"/>
            </a:xfrm>
            <a:custGeom>
              <a:avLst/>
              <a:gdLst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36067 w 278613"/>
                <a:gd name="connsiteY2" fmla="*/ 51838 h 220311"/>
                <a:gd name="connsiteX3" fmla="*/ 174943 w 278613"/>
                <a:gd name="connsiteY3" fmla="*/ 142554 h 220311"/>
                <a:gd name="connsiteX4" fmla="*/ 181422 w 278613"/>
                <a:gd name="connsiteY4" fmla="*/ 207351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36067 w 278613"/>
                <a:gd name="connsiteY2" fmla="*/ 51838 h 220311"/>
                <a:gd name="connsiteX3" fmla="*/ 174943 w 278613"/>
                <a:gd name="connsiteY3" fmla="*/ 142554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16376 w 278613"/>
                <a:gd name="connsiteY2" fmla="*/ 78092 h 220311"/>
                <a:gd name="connsiteX3" fmla="*/ 174943 w 278613"/>
                <a:gd name="connsiteY3" fmla="*/ 142554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84232 w 278613"/>
                <a:gd name="connsiteY1" fmla="*/ 12959 h 220311"/>
                <a:gd name="connsiteX2" fmla="*/ 116376 w 278613"/>
                <a:gd name="connsiteY2" fmla="*/ 78092 h 220311"/>
                <a:gd name="connsiteX3" fmla="*/ 148689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67823 w 278613"/>
                <a:gd name="connsiteY1" fmla="*/ 16241 h 220311"/>
                <a:gd name="connsiteX2" fmla="*/ 116376 w 278613"/>
                <a:gd name="connsiteY2" fmla="*/ 78092 h 220311"/>
                <a:gd name="connsiteX3" fmla="*/ 148689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  <a:gd name="connsiteX0" fmla="*/ 0 w 278613"/>
                <a:gd name="connsiteY0" fmla="*/ 0 h 220311"/>
                <a:gd name="connsiteX1" fmla="*/ 67823 w 278613"/>
                <a:gd name="connsiteY1" fmla="*/ 16241 h 220311"/>
                <a:gd name="connsiteX2" fmla="*/ 116376 w 278613"/>
                <a:gd name="connsiteY2" fmla="*/ 78092 h 220311"/>
                <a:gd name="connsiteX3" fmla="*/ 161815 w 278613"/>
                <a:gd name="connsiteY3" fmla="*/ 158963 h 220311"/>
                <a:gd name="connsiteX4" fmla="*/ 210957 w 278613"/>
                <a:gd name="connsiteY4" fmla="*/ 204069 h 220311"/>
                <a:gd name="connsiteX5" fmla="*/ 278613 w 278613"/>
                <a:gd name="connsiteY5" fmla="*/ 220311 h 22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613" h="220311">
                  <a:moveTo>
                    <a:pt x="0" y="0"/>
                  </a:moveTo>
                  <a:cubicBezTo>
                    <a:pt x="30777" y="2159"/>
                    <a:pt x="48427" y="3226"/>
                    <a:pt x="67823" y="16241"/>
                  </a:cubicBezTo>
                  <a:cubicBezTo>
                    <a:pt x="87219" y="29256"/>
                    <a:pt x="100711" y="54305"/>
                    <a:pt x="116376" y="78092"/>
                  </a:cubicBezTo>
                  <a:cubicBezTo>
                    <a:pt x="132041" y="101879"/>
                    <a:pt x="146052" y="137967"/>
                    <a:pt x="161815" y="158963"/>
                  </a:cubicBezTo>
                  <a:cubicBezTo>
                    <a:pt x="177578" y="179959"/>
                    <a:pt x="191491" y="193844"/>
                    <a:pt x="210957" y="204069"/>
                  </a:cubicBezTo>
                  <a:cubicBezTo>
                    <a:pt x="230423" y="214294"/>
                    <a:pt x="278613" y="220311"/>
                    <a:pt x="278613" y="220311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" name="Oval 326"/>
          <p:cNvSpPr>
            <a:spLocks noChangeAspect="1"/>
          </p:cNvSpPr>
          <p:nvPr/>
        </p:nvSpPr>
        <p:spPr>
          <a:xfrm>
            <a:off x="1325672" y="3140250"/>
            <a:ext cx="54864" cy="5486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Incremental Discrete Simulation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376749" y="936919"/>
            <a:ext cx="8029985" cy="5885704"/>
            <a:chOff x="23996" y="-25989"/>
            <a:chExt cx="8949895" cy="6806422"/>
          </a:xfrm>
        </p:grpSpPr>
        <p:sp>
          <p:nvSpPr>
            <p:cNvPr id="4" name="Freeform 3"/>
            <p:cNvSpPr/>
            <p:nvPr/>
          </p:nvSpPr>
          <p:spPr>
            <a:xfrm>
              <a:off x="5306738" y="5083578"/>
              <a:ext cx="1959771" cy="512273"/>
            </a:xfrm>
            <a:custGeom>
              <a:avLst/>
              <a:gdLst>
                <a:gd name="connsiteX0" fmla="*/ 0 w 1959771"/>
                <a:gd name="connsiteY0" fmla="*/ 399628 h 410577"/>
                <a:gd name="connsiteX1" fmla="*/ 459835 w 1959771"/>
                <a:gd name="connsiteY1" fmla="*/ 5474 h 410577"/>
                <a:gd name="connsiteX2" fmla="*/ 1483514 w 1959771"/>
                <a:gd name="connsiteY2" fmla="*/ 0 h 410577"/>
                <a:gd name="connsiteX3" fmla="*/ 1959771 w 1959771"/>
                <a:gd name="connsiteY3" fmla="*/ 410577 h 410577"/>
                <a:gd name="connsiteX4" fmla="*/ 0 w 1959771"/>
                <a:gd name="connsiteY4" fmla="*/ 399628 h 41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771" h="410577">
                  <a:moveTo>
                    <a:pt x="0" y="399628"/>
                  </a:moveTo>
                  <a:lnTo>
                    <a:pt x="459835" y="5474"/>
                  </a:lnTo>
                  <a:lnTo>
                    <a:pt x="1483514" y="0"/>
                  </a:lnTo>
                  <a:lnTo>
                    <a:pt x="1959771" y="410577"/>
                  </a:lnTo>
                  <a:lnTo>
                    <a:pt x="0" y="3996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dk1"/>
                </a:solidFill>
                <a:effectLst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5306738" y="2920219"/>
              <a:ext cx="1959771" cy="512273"/>
            </a:xfrm>
            <a:custGeom>
              <a:avLst/>
              <a:gdLst>
                <a:gd name="connsiteX0" fmla="*/ 0 w 1959771"/>
                <a:gd name="connsiteY0" fmla="*/ 399628 h 410577"/>
                <a:gd name="connsiteX1" fmla="*/ 459835 w 1959771"/>
                <a:gd name="connsiteY1" fmla="*/ 5474 h 410577"/>
                <a:gd name="connsiteX2" fmla="*/ 1483514 w 1959771"/>
                <a:gd name="connsiteY2" fmla="*/ 0 h 410577"/>
                <a:gd name="connsiteX3" fmla="*/ 1959771 w 1959771"/>
                <a:gd name="connsiteY3" fmla="*/ 410577 h 410577"/>
                <a:gd name="connsiteX4" fmla="*/ 0 w 1959771"/>
                <a:gd name="connsiteY4" fmla="*/ 399628 h 41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771" h="410577">
                  <a:moveTo>
                    <a:pt x="0" y="399628"/>
                  </a:moveTo>
                  <a:lnTo>
                    <a:pt x="459835" y="5474"/>
                  </a:lnTo>
                  <a:lnTo>
                    <a:pt x="1483514" y="0"/>
                  </a:lnTo>
                  <a:lnTo>
                    <a:pt x="1959771" y="410577"/>
                  </a:lnTo>
                  <a:lnTo>
                    <a:pt x="0" y="3996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dk1"/>
                </a:solidFill>
                <a:effectLst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5306738" y="1034750"/>
              <a:ext cx="1959771" cy="512273"/>
            </a:xfrm>
            <a:custGeom>
              <a:avLst/>
              <a:gdLst>
                <a:gd name="connsiteX0" fmla="*/ 0 w 1959771"/>
                <a:gd name="connsiteY0" fmla="*/ 399628 h 410577"/>
                <a:gd name="connsiteX1" fmla="*/ 459835 w 1959771"/>
                <a:gd name="connsiteY1" fmla="*/ 5474 h 410577"/>
                <a:gd name="connsiteX2" fmla="*/ 1483514 w 1959771"/>
                <a:gd name="connsiteY2" fmla="*/ 0 h 410577"/>
                <a:gd name="connsiteX3" fmla="*/ 1959771 w 1959771"/>
                <a:gd name="connsiteY3" fmla="*/ 410577 h 410577"/>
                <a:gd name="connsiteX4" fmla="*/ 0 w 1959771"/>
                <a:gd name="connsiteY4" fmla="*/ 399628 h 41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771" h="410577">
                  <a:moveTo>
                    <a:pt x="0" y="399628"/>
                  </a:moveTo>
                  <a:lnTo>
                    <a:pt x="459835" y="5474"/>
                  </a:lnTo>
                  <a:lnTo>
                    <a:pt x="1483514" y="0"/>
                  </a:lnTo>
                  <a:lnTo>
                    <a:pt x="1959771" y="410577"/>
                  </a:lnTo>
                  <a:lnTo>
                    <a:pt x="0" y="3996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dk1"/>
                </a:solidFill>
                <a:effectLst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321069" y="5083507"/>
              <a:ext cx="1959771" cy="512273"/>
            </a:xfrm>
            <a:custGeom>
              <a:avLst/>
              <a:gdLst>
                <a:gd name="connsiteX0" fmla="*/ 0 w 1959771"/>
                <a:gd name="connsiteY0" fmla="*/ 399628 h 410577"/>
                <a:gd name="connsiteX1" fmla="*/ 459835 w 1959771"/>
                <a:gd name="connsiteY1" fmla="*/ 5474 h 410577"/>
                <a:gd name="connsiteX2" fmla="*/ 1483514 w 1959771"/>
                <a:gd name="connsiteY2" fmla="*/ 0 h 410577"/>
                <a:gd name="connsiteX3" fmla="*/ 1959771 w 1959771"/>
                <a:gd name="connsiteY3" fmla="*/ 410577 h 410577"/>
                <a:gd name="connsiteX4" fmla="*/ 0 w 1959771"/>
                <a:gd name="connsiteY4" fmla="*/ 399628 h 41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771" h="410577">
                  <a:moveTo>
                    <a:pt x="0" y="399628"/>
                  </a:moveTo>
                  <a:lnTo>
                    <a:pt x="459835" y="5474"/>
                  </a:lnTo>
                  <a:lnTo>
                    <a:pt x="1483514" y="0"/>
                  </a:lnTo>
                  <a:lnTo>
                    <a:pt x="1959771" y="410577"/>
                  </a:lnTo>
                  <a:lnTo>
                    <a:pt x="0" y="3996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dk1"/>
                </a:solidFill>
                <a:effectLst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321069" y="2920148"/>
              <a:ext cx="1959771" cy="512273"/>
            </a:xfrm>
            <a:custGeom>
              <a:avLst/>
              <a:gdLst>
                <a:gd name="connsiteX0" fmla="*/ 0 w 1959771"/>
                <a:gd name="connsiteY0" fmla="*/ 399628 h 410577"/>
                <a:gd name="connsiteX1" fmla="*/ 459835 w 1959771"/>
                <a:gd name="connsiteY1" fmla="*/ 5474 h 410577"/>
                <a:gd name="connsiteX2" fmla="*/ 1483514 w 1959771"/>
                <a:gd name="connsiteY2" fmla="*/ 0 h 410577"/>
                <a:gd name="connsiteX3" fmla="*/ 1959771 w 1959771"/>
                <a:gd name="connsiteY3" fmla="*/ 410577 h 410577"/>
                <a:gd name="connsiteX4" fmla="*/ 0 w 1959771"/>
                <a:gd name="connsiteY4" fmla="*/ 399628 h 41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771" h="410577">
                  <a:moveTo>
                    <a:pt x="0" y="399628"/>
                  </a:moveTo>
                  <a:lnTo>
                    <a:pt x="459835" y="5474"/>
                  </a:lnTo>
                  <a:lnTo>
                    <a:pt x="1483514" y="0"/>
                  </a:lnTo>
                  <a:lnTo>
                    <a:pt x="1959771" y="410577"/>
                  </a:lnTo>
                  <a:lnTo>
                    <a:pt x="0" y="3996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dk1"/>
                </a:solidFill>
                <a:effectLst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321069" y="1034679"/>
              <a:ext cx="1959771" cy="512273"/>
            </a:xfrm>
            <a:custGeom>
              <a:avLst/>
              <a:gdLst>
                <a:gd name="connsiteX0" fmla="*/ 0 w 1959771"/>
                <a:gd name="connsiteY0" fmla="*/ 399628 h 410577"/>
                <a:gd name="connsiteX1" fmla="*/ 459835 w 1959771"/>
                <a:gd name="connsiteY1" fmla="*/ 5474 h 410577"/>
                <a:gd name="connsiteX2" fmla="*/ 1483514 w 1959771"/>
                <a:gd name="connsiteY2" fmla="*/ 0 h 410577"/>
                <a:gd name="connsiteX3" fmla="*/ 1959771 w 1959771"/>
                <a:gd name="connsiteY3" fmla="*/ 410577 h 410577"/>
                <a:gd name="connsiteX4" fmla="*/ 0 w 1959771"/>
                <a:gd name="connsiteY4" fmla="*/ 399628 h 41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771" h="410577">
                  <a:moveTo>
                    <a:pt x="0" y="399628"/>
                  </a:moveTo>
                  <a:lnTo>
                    <a:pt x="459835" y="5474"/>
                  </a:lnTo>
                  <a:lnTo>
                    <a:pt x="1483514" y="0"/>
                  </a:lnTo>
                  <a:lnTo>
                    <a:pt x="1959771" y="410577"/>
                  </a:lnTo>
                  <a:lnTo>
                    <a:pt x="0" y="3996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dk1"/>
                </a:solidFill>
                <a:effectLst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6711" y="5571517"/>
              <a:ext cx="7977180" cy="1208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6711" y="3418136"/>
              <a:ext cx="7977180" cy="1208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6711" y="1500570"/>
              <a:ext cx="7977180" cy="1208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8852" y="-25989"/>
              <a:ext cx="885278" cy="39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376092"/>
                  </a:solidFill>
                </a:rPr>
                <a:t>[TAL21]</a:t>
              </a:r>
              <a:endParaRPr lang="en-US" sz="1600" dirty="0">
                <a:solidFill>
                  <a:srgbClr val="37609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05965" y="-25989"/>
              <a:ext cx="885278" cy="39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376092"/>
                  </a:solidFill>
                </a:rPr>
                <a:t>[TAL14]</a:t>
              </a:r>
              <a:endParaRPr lang="en-US" sz="1600" dirty="0">
                <a:solidFill>
                  <a:srgbClr val="37609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62884" y="-25989"/>
              <a:ext cx="789280" cy="39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376092"/>
                  </a:solidFill>
                </a:rPr>
                <a:t>[OFP]</a:t>
              </a:r>
              <a:endParaRPr lang="en-US" sz="1600" dirty="0">
                <a:solidFill>
                  <a:srgbClr val="376092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208599" y="81997"/>
              <a:ext cx="356026" cy="220528"/>
              <a:chOff x="1474102" y="104718"/>
              <a:chExt cx="335101" cy="27032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1474102" y="239883"/>
                <a:ext cx="32939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1809203" y="104718"/>
                <a:ext cx="0" cy="27032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2745722" y="163661"/>
              <a:ext cx="1592937" cy="309324"/>
              <a:chOff x="2696766" y="196890"/>
              <a:chExt cx="1592937" cy="309324"/>
            </a:xfrm>
          </p:grpSpPr>
          <p:cxnSp>
            <p:nvCxnSpPr>
              <p:cNvPr id="20" name="Straight Connector 19"/>
              <p:cNvCxnSpPr/>
              <p:nvPr/>
            </p:nvCxnSpPr>
            <p:spPr bwMode="auto">
              <a:xfrm flipV="1">
                <a:off x="2696766" y="415504"/>
                <a:ext cx="880458" cy="7208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175"/>
              <p:cNvCxnSpPr>
                <a:cxnSpLocks noChangeShapeType="1"/>
              </p:cNvCxnSpPr>
              <p:nvPr/>
            </p:nvCxnSpPr>
            <p:spPr bwMode="auto">
              <a:xfrm flipV="1">
                <a:off x="2759986" y="269726"/>
                <a:ext cx="196766" cy="174"/>
              </a:xfrm>
              <a:prstGeom prst="straightConnector1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/>
            </p:spPr>
          </p:cxnSp>
          <p:cxnSp>
            <p:nvCxnSpPr>
              <p:cNvPr id="22" name="Straight Connector 21"/>
              <p:cNvCxnSpPr/>
              <p:nvPr/>
            </p:nvCxnSpPr>
            <p:spPr>
              <a:xfrm rot="5400000" flipV="1">
                <a:off x="2696415" y="334599"/>
                <a:ext cx="161809" cy="1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Pentagon 22"/>
              <p:cNvSpPr/>
              <p:nvPr/>
            </p:nvSpPr>
            <p:spPr>
              <a:xfrm>
                <a:off x="2981232" y="318328"/>
                <a:ext cx="523424" cy="187886"/>
              </a:xfrm>
              <a:prstGeom prst="homePlat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TAL14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Arrow Connector 175"/>
              <p:cNvCxnSpPr>
                <a:cxnSpLocks noChangeShapeType="1"/>
              </p:cNvCxnSpPr>
              <p:nvPr/>
            </p:nvCxnSpPr>
            <p:spPr bwMode="auto">
              <a:xfrm>
                <a:off x="3280136" y="201719"/>
                <a:ext cx="1009567" cy="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>
              <a:xfrm rot="5400000" flipV="1">
                <a:off x="3231752" y="254932"/>
                <a:ext cx="116085" cy="1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5291294" y="81997"/>
              <a:ext cx="356026" cy="220528"/>
              <a:chOff x="1474102" y="104718"/>
              <a:chExt cx="335101" cy="270329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1474102" y="239883"/>
                <a:ext cx="32939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809203" y="104718"/>
                <a:ext cx="0" cy="27032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5736298" y="163661"/>
              <a:ext cx="1653912" cy="309324"/>
              <a:chOff x="5726104" y="195872"/>
              <a:chExt cx="1653912" cy="309324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 flipV="1">
                <a:off x="5726104" y="414486"/>
                <a:ext cx="880458" cy="7208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175"/>
              <p:cNvCxnSpPr>
                <a:cxnSpLocks noChangeShapeType="1"/>
              </p:cNvCxnSpPr>
              <p:nvPr/>
            </p:nvCxnSpPr>
            <p:spPr bwMode="auto">
              <a:xfrm flipV="1">
                <a:off x="5789324" y="268708"/>
                <a:ext cx="196766" cy="174"/>
              </a:xfrm>
              <a:prstGeom prst="straightConnector1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/>
            </p:spPr>
          </p:cxnSp>
          <p:cxnSp>
            <p:nvCxnSpPr>
              <p:cNvPr id="32" name="Straight Connector 31"/>
              <p:cNvCxnSpPr/>
              <p:nvPr/>
            </p:nvCxnSpPr>
            <p:spPr>
              <a:xfrm rot="5400000" flipV="1">
                <a:off x="5725753" y="333581"/>
                <a:ext cx="161809" cy="1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Pentagon 32"/>
              <p:cNvSpPr/>
              <p:nvPr/>
            </p:nvSpPr>
            <p:spPr>
              <a:xfrm>
                <a:off x="6010570" y="317310"/>
                <a:ext cx="523424" cy="187886"/>
              </a:xfrm>
              <a:prstGeom prst="homePlate">
                <a:avLst/>
              </a:prstGeom>
              <a:solidFill>
                <a:srgbClr val="FFFFFF"/>
              </a:solidFill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OFP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" name="Straight Arrow Connector 175"/>
              <p:cNvCxnSpPr>
                <a:cxnSpLocks noChangeShapeType="1"/>
              </p:cNvCxnSpPr>
              <p:nvPr/>
            </p:nvCxnSpPr>
            <p:spPr bwMode="auto">
              <a:xfrm flipV="1">
                <a:off x="6309474" y="195872"/>
                <a:ext cx="1070542" cy="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>
              <a:xfrm rot="5400000" flipV="1">
                <a:off x="6261090" y="253914"/>
                <a:ext cx="116085" cy="1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1450247" y="780024"/>
              <a:ext cx="697627" cy="559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TAL21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state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24613" y="541022"/>
              <a:ext cx="1104889" cy="559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TAL14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production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98052" y="780024"/>
              <a:ext cx="697627" cy="559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TAL14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state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03670" y="541022"/>
              <a:ext cx="1104889" cy="559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OFP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production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00232" y="780024"/>
              <a:ext cx="602749" cy="559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OFP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state</a:t>
              </a:r>
              <a:endParaRPr lang="en-US" sz="14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13746" y="1312093"/>
              <a:ext cx="25529" cy="51501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43819" y="940637"/>
              <a:ext cx="608047" cy="355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time</a:t>
              </a:r>
              <a:endParaRPr lang="en-US" sz="1400" i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82784" y="1966529"/>
              <a:ext cx="640119" cy="30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smtClean="0"/>
                <a:t>hour 1</a:t>
              </a:r>
              <a:endParaRPr lang="en-US" sz="1100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82784" y="3884095"/>
              <a:ext cx="640119" cy="30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smtClean="0"/>
                <a:t>hour 2</a:t>
              </a:r>
              <a:endParaRPr lang="en-US" sz="1100" i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52164" y="6037476"/>
              <a:ext cx="701359" cy="30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smtClean="0"/>
                <a:t>hour 46</a:t>
              </a:r>
              <a:endParaRPr lang="en-US" sz="1100" i="1" dirty="0"/>
            </a:p>
          </p:txBody>
        </p:sp>
        <p:pic>
          <p:nvPicPr>
            <p:cNvPr id="47" name="Picture 46" descr="TAL21-TAL14-TF-T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270743" y="1556388"/>
              <a:ext cx="1058643" cy="1097280"/>
            </a:xfrm>
            <a:prstGeom prst="rect">
              <a:avLst/>
            </a:prstGeom>
          </p:spPr>
        </p:pic>
        <p:pic>
          <p:nvPicPr>
            <p:cNvPr id="48" name="Picture 47" descr="TAL21-TAL14-TF-T46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270743" y="5627335"/>
              <a:ext cx="1058643" cy="1097280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287850" y="2914674"/>
              <a:ext cx="277320" cy="213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200" dirty="0" smtClean="0"/>
                <a:t>loss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996" y="3838252"/>
              <a:ext cx="805030" cy="213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200" dirty="0" smtClean="0"/>
                <a:t>production</a:t>
              </a:r>
              <a:endParaRPr lang="en-US" sz="12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3996" y="1953786"/>
              <a:ext cx="805030" cy="213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200" dirty="0" smtClean="0"/>
                <a:t>production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87850" y="4868135"/>
              <a:ext cx="277320" cy="213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200" dirty="0" smtClean="0"/>
                <a:t>loss</a:t>
              </a:r>
              <a:endParaRPr lang="en-US" sz="12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996" y="5898194"/>
              <a:ext cx="805030" cy="213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200" dirty="0" smtClean="0"/>
                <a:t>production</a:t>
              </a:r>
              <a:endParaRPr lang="en-US" sz="1200" dirty="0"/>
            </a:p>
          </p:txBody>
        </p:sp>
        <p:pic>
          <p:nvPicPr>
            <p:cNvPr id="54" name="Picture 53" descr="TAL21-TAL14-TF-T2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270743" y="3473954"/>
              <a:ext cx="1058643" cy="1097280"/>
            </a:xfrm>
            <a:prstGeom prst="rect">
              <a:avLst/>
            </a:prstGeom>
          </p:spPr>
        </p:pic>
        <p:pic>
          <p:nvPicPr>
            <p:cNvPr id="55" name="Picture 54" descr="TAL21-TAL14-R1-T1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771633" y="1189922"/>
              <a:ext cx="1058643" cy="1097280"/>
            </a:xfrm>
            <a:prstGeom prst="rect">
              <a:avLst/>
            </a:prstGeom>
          </p:spPr>
        </p:pic>
        <p:pic>
          <p:nvPicPr>
            <p:cNvPr id="56" name="Picture 55" descr="TAL21-TAL14-R1-T2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771632" y="3129916"/>
              <a:ext cx="1058644" cy="1097280"/>
            </a:xfrm>
            <a:prstGeom prst="rect">
              <a:avLst/>
            </a:prstGeom>
          </p:spPr>
        </p:pic>
        <p:pic>
          <p:nvPicPr>
            <p:cNvPr id="57" name="Picture 56" descr="TAL21-TAL14-R1-T46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771633" y="5294447"/>
              <a:ext cx="1058643" cy="1097280"/>
            </a:xfrm>
            <a:prstGeom prst="rect">
              <a:avLst/>
            </a:prstGeom>
          </p:spPr>
        </p:pic>
        <p:pic>
          <p:nvPicPr>
            <p:cNvPr id="58" name="Picture 57" descr="TAL21-TAL14-R2-T1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757302" y="1214226"/>
              <a:ext cx="1058643" cy="1097280"/>
            </a:xfrm>
            <a:prstGeom prst="rect">
              <a:avLst/>
            </a:prstGeom>
          </p:spPr>
        </p:pic>
        <p:pic>
          <p:nvPicPr>
            <p:cNvPr id="59" name="Picture 58" descr="TAL21-TAL14-R2-T2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757302" y="3129916"/>
              <a:ext cx="1058643" cy="1097280"/>
            </a:xfrm>
            <a:prstGeom prst="rect">
              <a:avLst/>
            </a:prstGeom>
          </p:spPr>
        </p:pic>
        <p:pic>
          <p:nvPicPr>
            <p:cNvPr id="60" name="Picture 59" descr="TAL21-TAL14-R2-T46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757302" y="5294447"/>
              <a:ext cx="1058643" cy="1097280"/>
            </a:xfrm>
            <a:prstGeom prst="rect">
              <a:avLst/>
            </a:prstGeom>
          </p:spPr>
        </p:pic>
        <p:cxnSp>
          <p:nvCxnSpPr>
            <p:cNvPr id="61" name="Straight Arrow Connector 175"/>
            <p:cNvCxnSpPr>
              <a:cxnSpLocks noChangeShapeType="1"/>
              <a:stCxn id="55" idx="3"/>
              <a:endCxn id="125" idx="1"/>
            </p:cNvCxnSpPr>
            <p:nvPr/>
          </p:nvCxnSpPr>
          <p:spPr bwMode="auto">
            <a:xfrm>
              <a:off x="3830276" y="1738562"/>
              <a:ext cx="438096" cy="366466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/>
          </p:spPr>
        </p:cxnSp>
        <p:cxnSp>
          <p:nvCxnSpPr>
            <p:cNvPr id="62" name="Straight Arrow Connector 175"/>
            <p:cNvCxnSpPr>
              <a:cxnSpLocks noChangeShapeType="1"/>
              <a:stCxn id="58" idx="3"/>
              <a:endCxn id="47" idx="1"/>
            </p:cNvCxnSpPr>
            <p:nvPr/>
          </p:nvCxnSpPr>
          <p:spPr bwMode="auto">
            <a:xfrm>
              <a:off x="6815945" y="1762866"/>
              <a:ext cx="454798" cy="342162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/>
          </p:spPr>
        </p:cxnSp>
        <p:cxnSp>
          <p:nvCxnSpPr>
            <p:cNvPr id="63" name="Straight Arrow Connector 175"/>
            <p:cNvCxnSpPr>
              <a:cxnSpLocks noChangeShapeType="1"/>
              <a:stCxn id="57" idx="3"/>
              <a:endCxn id="124" idx="1"/>
            </p:cNvCxnSpPr>
            <p:nvPr/>
          </p:nvCxnSpPr>
          <p:spPr bwMode="auto">
            <a:xfrm>
              <a:off x="3830276" y="5843087"/>
              <a:ext cx="438096" cy="332888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/>
          </p:spPr>
        </p:cxnSp>
        <p:grpSp>
          <p:nvGrpSpPr>
            <p:cNvPr id="64" name="Group 63"/>
            <p:cNvGrpSpPr/>
            <p:nvPr/>
          </p:nvGrpSpPr>
          <p:grpSpPr>
            <a:xfrm>
              <a:off x="3864691" y="5797555"/>
              <a:ext cx="300082" cy="676254"/>
              <a:chOff x="3824518" y="5785403"/>
              <a:chExt cx="300082" cy="676254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901078" y="5921868"/>
                <a:ext cx="142938" cy="1468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24518" y="5785403"/>
                <a:ext cx="300082" cy="6762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+</a:t>
                </a:r>
                <a:endParaRPr lang="en-US" sz="1600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667653" y="2720270"/>
              <a:ext cx="255336" cy="794188"/>
              <a:chOff x="1667653" y="2720270"/>
              <a:chExt cx="255336" cy="794188"/>
            </a:xfrm>
          </p:grpSpPr>
          <p:cxnSp>
            <p:nvCxnSpPr>
              <p:cNvPr id="68" name="Straight Arrow Connector 175"/>
              <p:cNvCxnSpPr>
                <a:cxnSpLocks noChangeShapeType="1"/>
              </p:cNvCxnSpPr>
              <p:nvPr/>
            </p:nvCxnSpPr>
            <p:spPr bwMode="auto">
              <a:xfrm>
                <a:off x="1789918" y="2720270"/>
                <a:ext cx="9144" cy="694015"/>
              </a:xfrm>
              <a:prstGeom prst="straightConnector1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/>
            </p:spPr>
          </p:cxnSp>
          <p:sp>
            <p:nvSpPr>
              <p:cNvPr id="69" name="Oval 68"/>
              <p:cNvSpPr/>
              <p:nvPr/>
            </p:nvSpPr>
            <p:spPr>
              <a:xfrm>
                <a:off x="1722582" y="2983097"/>
                <a:ext cx="142938" cy="1468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667653" y="2838204"/>
                <a:ext cx="255336" cy="6762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-</a:t>
                </a:r>
                <a:endParaRPr lang="en-US" sz="1600" b="1" dirty="0"/>
              </a:p>
            </p:txBody>
          </p:sp>
        </p:grpSp>
        <p:cxnSp>
          <p:nvCxnSpPr>
            <p:cNvPr id="71" name="Straight Arrow Connector 175"/>
            <p:cNvCxnSpPr>
              <a:cxnSpLocks noChangeShapeType="1"/>
              <a:stCxn id="121" idx="3"/>
              <a:endCxn id="55" idx="1"/>
            </p:cNvCxnSpPr>
            <p:nvPr/>
          </p:nvCxnSpPr>
          <p:spPr bwMode="auto">
            <a:xfrm flipV="1">
              <a:off x="2324643" y="1738562"/>
              <a:ext cx="446990" cy="366466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  <a:effectLst/>
            <a:extLst/>
          </p:spPr>
        </p:cxnSp>
        <p:cxnSp>
          <p:nvCxnSpPr>
            <p:cNvPr id="72" name="Straight Arrow Connector 175"/>
            <p:cNvCxnSpPr>
              <a:cxnSpLocks noChangeShapeType="1"/>
              <a:stCxn id="125" idx="3"/>
              <a:endCxn id="58" idx="1"/>
            </p:cNvCxnSpPr>
            <p:nvPr/>
          </p:nvCxnSpPr>
          <p:spPr bwMode="auto">
            <a:xfrm flipV="1">
              <a:off x="5327015" y="1762866"/>
              <a:ext cx="430287" cy="342162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rgbClr val="000000"/>
              </a:solidFill>
              <a:prstDash val="sysDash"/>
              <a:round/>
              <a:headEnd/>
              <a:tailEnd type="arrow" w="med" len="med"/>
            </a:ln>
            <a:effectLst/>
            <a:extLst/>
          </p:spPr>
        </p:cxnSp>
        <p:cxnSp>
          <p:nvCxnSpPr>
            <p:cNvPr id="73" name="Straight Arrow Connector 175"/>
            <p:cNvCxnSpPr>
              <a:cxnSpLocks noChangeShapeType="1"/>
              <a:stCxn id="56" idx="3"/>
              <a:endCxn id="126" idx="1"/>
            </p:cNvCxnSpPr>
            <p:nvPr/>
          </p:nvCxnSpPr>
          <p:spPr bwMode="auto">
            <a:xfrm>
              <a:off x="3830276" y="3678556"/>
              <a:ext cx="438096" cy="344038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/>
          </p:spPr>
        </p:cxnSp>
        <p:cxnSp>
          <p:nvCxnSpPr>
            <p:cNvPr id="74" name="Straight Arrow Connector 175"/>
            <p:cNvCxnSpPr>
              <a:cxnSpLocks noChangeShapeType="1"/>
              <a:stCxn id="59" idx="3"/>
              <a:endCxn id="54" idx="1"/>
            </p:cNvCxnSpPr>
            <p:nvPr/>
          </p:nvCxnSpPr>
          <p:spPr bwMode="auto">
            <a:xfrm>
              <a:off x="6815945" y="3678556"/>
              <a:ext cx="454798" cy="344038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/>
          </p:spPr>
        </p:cxnSp>
        <p:cxnSp>
          <p:nvCxnSpPr>
            <p:cNvPr id="75" name="Straight Arrow Connector 175"/>
            <p:cNvCxnSpPr>
              <a:cxnSpLocks noChangeShapeType="1"/>
              <a:stCxn id="122" idx="3"/>
              <a:endCxn id="56" idx="1"/>
            </p:cNvCxnSpPr>
            <p:nvPr/>
          </p:nvCxnSpPr>
          <p:spPr bwMode="auto">
            <a:xfrm flipV="1">
              <a:off x="2324643" y="3678556"/>
              <a:ext cx="446989" cy="344038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  <a:effectLst/>
            <a:extLst/>
          </p:spPr>
        </p:cxnSp>
        <p:cxnSp>
          <p:nvCxnSpPr>
            <p:cNvPr id="76" name="Straight Arrow Connector 175"/>
            <p:cNvCxnSpPr>
              <a:cxnSpLocks noChangeShapeType="1"/>
              <a:stCxn id="126" idx="3"/>
              <a:endCxn id="59" idx="1"/>
            </p:cNvCxnSpPr>
            <p:nvPr/>
          </p:nvCxnSpPr>
          <p:spPr bwMode="auto">
            <a:xfrm flipV="1">
              <a:off x="5327015" y="3678556"/>
              <a:ext cx="430287" cy="344038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rgbClr val="000000"/>
              </a:solidFill>
              <a:prstDash val="sysDash"/>
              <a:round/>
              <a:headEnd/>
              <a:tailEnd type="arrow" w="med" len="med"/>
            </a:ln>
            <a:effectLst/>
            <a:extLst/>
          </p:spPr>
        </p:cxnSp>
        <p:grpSp>
          <p:nvGrpSpPr>
            <p:cNvPr id="77" name="Group 76"/>
            <p:cNvGrpSpPr/>
            <p:nvPr/>
          </p:nvGrpSpPr>
          <p:grpSpPr>
            <a:xfrm>
              <a:off x="3864691" y="3631672"/>
              <a:ext cx="300082" cy="676254"/>
              <a:chOff x="3824518" y="5785403"/>
              <a:chExt cx="300082" cy="676254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3901078" y="5921868"/>
                <a:ext cx="142938" cy="1468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824518" y="5785403"/>
                <a:ext cx="300082" cy="6762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+</a:t>
                </a:r>
                <a:endParaRPr lang="en-US" sz="1600" dirty="0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3864691" y="1690772"/>
              <a:ext cx="300082" cy="676254"/>
              <a:chOff x="3824518" y="5785403"/>
              <a:chExt cx="300082" cy="676254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3901078" y="5921868"/>
                <a:ext cx="142938" cy="1468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824518" y="5785403"/>
                <a:ext cx="300082" cy="6762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+</a:t>
                </a:r>
                <a:endParaRPr lang="en-US" sz="16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6858372" y="1690772"/>
              <a:ext cx="300082" cy="676254"/>
              <a:chOff x="3824518" y="5785403"/>
              <a:chExt cx="300082" cy="676254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3901078" y="5921868"/>
                <a:ext cx="142938" cy="1468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824518" y="5785403"/>
                <a:ext cx="300082" cy="6762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+</a:t>
                </a:r>
                <a:endParaRPr lang="en-US" sz="1600" dirty="0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6875420" y="3631672"/>
              <a:ext cx="300082" cy="676254"/>
              <a:chOff x="3824518" y="5785403"/>
              <a:chExt cx="300082" cy="676254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901078" y="5921868"/>
                <a:ext cx="142938" cy="1468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824518" y="5785403"/>
                <a:ext cx="300082" cy="6762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+</a:t>
                </a:r>
                <a:endParaRPr lang="en-US" sz="1600" dirty="0"/>
              </a:p>
            </p:txBody>
          </p:sp>
        </p:grpSp>
        <p:cxnSp>
          <p:nvCxnSpPr>
            <p:cNvPr id="89" name="Straight Arrow Connector 175"/>
            <p:cNvCxnSpPr>
              <a:cxnSpLocks noChangeShapeType="1"/>
              <a:stCxn id="60" idx="3"/>
              <a:endCxn id="48" idx="1"/>
            </p:cNvCxnSpPr>
            <p:nvPr/>
          </p:nvCxnSpPr>
          <p:spPr bwMode="auto">
            <a:xfrm>
              <a:off x="6815945" y="5843087"/>
              <a:ext cx="454798" cy="332888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/>
          </p:spPr>
        </p:cxnSp>
        <p:grpSp>
          <p:nvGrpSpPr>
            <p:cNvPr id="90" name="Group 89"/>
            <p:cNvGrpSpPr/>
            <p:nvPr/>
          </p:nvGrpSpPr>
          <p:grpSpPr>
            <a:xfrm>
              <a:off x="6875420" y="5797555"/>
              <a:ext cx="300082" cy="676254"/>
              <a:chOff x="3824518" y="5785403"/>
              <a:chExt cx="300082" cy="676254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3901078" y="5921868"/>
                <a:ext cx="142938" cy="1468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824518" y="5785403"/>
                <a:ext cx="300082" cy="6762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+</a:t>
                </a:r>
                <a:endParaRPr lang="en-US" sz="1600" dirty="0"/>
              </a:p>
            </p:txBody>
          </p:sp>
        </p:grpSp>
        <p:cxnSp>
          <p:nvCxnSpPr>
            <p:cNvPr id="93" name="Straight Arrow Connector 175"/>
            <p:cNvCxnSpPr>
              <a:cxnSpLocks noChangeShapeType="1"/>
              <a:stCxn id="123" idx="3"/>
              <a:endCxn id="57" idx="1"/>
            </p:cNvCxnSpPr>
            <p:nvPr/>
          </p:nvCxnSpPr>
          <p:spPr bwMode="auto">
            <a:xfrm flipV="1">
              <a:off x="2324643" y="5843087"/>
              <a:ext cx="446990" cy="332888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  <a:effectLst/>
            <a:extLst/>
          </p:spPr>
        </p:cxnSp>
        <p:cxnSp>
          <p:nvCxnSpPr>
            <p:cNvPr id="94" name="Straight Arrow Connector 175"/>
            <p:cNvCxnSpPr>
              <a:cxnSpLocks noChangeShapeType="1"/>
              <a:stCxn id="124" idx="3"/>
              <a:endCxn id="60" idx="1"/>
            </p:cNvCxnSpPr>
            <p:nvPr/>
          </p:nvCxnSpPr>
          <p:spPr bwMode="auto">
            <a:xfrm flipV="1">
              <a:off x="5327015" y="5843087"/>
              <a:ext cx="430287" cy="332888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rgbClr val="000000"/>
              </a:solidFill>
              <a:prstDash val="sysDash"/>
              <a:round/>
              <a:headEnd/>
              <a:tailEnd type="arrow" w="med" len="med"/>
            </a:ln>
            <a:effectLst/>
            <a:extLst/>
          </p:spPr>
        </p:cxnSp>
        <p:grpSp>
          <p:nvGrpSpPr>
            <p:cNvPr id="95" name="Group 94"/>
            <p:cNvGrpSpPr/>
            <p:nvPr/>
          </p:nvGrpSpPr>
          <p:grpSpPr>
            <a:xfrm>
              <a:off x="1675821" y="4627052"/>
              <a:ext cx="292576" cy="1044962"/>
              <a:chOff x="1675821" y="4627052"/>
              <a:chExt cx="292576" cy="1044962"/>
            </a:xfrm>
          </p:grpSpPr>
          <p:cxnSp>
            <p:nvCxnSpPr>
              <p:cNvPr id="96" name="Straight Arrow Connector 175"/>
              <p:cNvCxnSpPr>
                <a:cxnSpLocks noChangeShapeType="1"/>
              </p:cNvCxnSpPr>
              <p:nvPr/>
            </p:nvCxnSpPr>
            <p:spPr bwMode="auto">
              <a:xfrm>
                <a:off x="1802219" y="4627052"/>
                <a:ext cx="0" cy="944788"/>
              </a:xfrm>
              <a:prstGeom prst="straightConnector1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/>
            </p:spPr>
          </p:cxnSp>
          <p:sp>
            <p:nvSpPr>
              <p:cNvPr id="97" name="Oval 96"/>
              <p:cNvSpPr/>
              <p:nvPr/>
            </p:nvSpPr>
            <p:spPr>
              <a:xfrm>
                <a:off x="1730750" y="5140652"/>
                <a:ext cx="142938" cy="1468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675821" y="4995760"/>
                <a:ext cx="255335" cy="6762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-</a:t>
                </a:r>
                <a:endParaRPr lang="en-US" sz="1600" b="1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741879" y="4833556"/>
                <a:ext cx="133547" cy="1869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5400000">
                <a:off x="1803508" y="4830421"/>
                <a:ext cx="123957" cy="2058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200" dirty="0" smtClean="0"/>
                  <a:t>…   </a:t>
                </a:r>
                <a:endParaRPr lang="en-US" sz="1200" dirty="0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4670025" y="2724121"/>
              <a:ext cx="255336" cy="794188"/>
              <a:chOff x="1667653" y="2720270"/>
              <a:chExt cx="255336" cy="794188"/>
            </a:xfrm>
          </p:grpSpPr>
          <p:cxnSp>
            <p:nvCxnSpPr>
              <p:cNvPr id="102" name="Straight Arrow Connector 175"/>
              <p:cNvCxnSpPr>
                <a:cxnSpLocks noChangeShapeType="1"/>
              </p:cNvCxnSpPr>
              <p:nvPr/>
            </p:nvCxnSpPr>
            <p:spPr bwMode="auto">
              <a:xfrm>
                <a:off x="1789918" y="2720270"/>
                <a:ext cx="9144" cy="694015"/>
              </a:xfrm>
              <a:prstGeom prst="straightConnector1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/>
            </p:spPr>
          </p:cxnSp>
          <p:sp>
            <p:nvSpPr>
              <p:cNvPr id="103" name="Oval 102"/>
              <p:cNvSpPr/>
              <p:nvPr/>
            </p:nvSpPr>
            <p:spPr>
              <a:xfrm>
                <a:off x="1722582" y="2983097"/>
                <a:ext cx="142938" cy="1468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667653" y="2838204"/>
                <a:ext cx="255336" cy="6762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-</a:t>
                </a:r>
                <a:endParaRPr lang="en-US" sz="1600" b="1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7672396" y="2727972"/>
              <a:ext cx="255336" cy="794188"/>
              <a:chOff x="1667653" y="2720270"/>
              <a:chExt cx="255336" cy="794188"/>
            </a:xfrm>
          </p:grpSpPr>
          <p:cxnSp>
            <p:nvCxnSpPr>
              <p:cNvPr id="106" name="Straight Arrow Connector 175"/>
              <p:cNvCxnSpPr>
                <a:cxnSpLocks noChangeShapeType="1"/>
              </p:cNvCxnSpPr>
              <p:nvPr/>
            </p:nvCxnSpPr>
            <p:spPr bwMode="auto">
              <a:xfrm>
                <a:off x="1789918" y="2720270"/>
                <a:ext cx="9144" cy="694015"/>
              </a:xfrm>
              <a:prstGeom prst="straightConnector1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/>
            </p:spPr>
          </p:cxnSp>
          <p:sp>
            <p:nvSpPr>
              <p:cNvPr id="107" name="Oval 106"/>
              <p:cNvSpPr/>
              <p:nvPr/>
            </p:nvSpPr>
            <p:spPr>
              <a:xfrm>
                <a:off x="1722582" y="2983097"/>
                <a:ext cx="142938" cy="1468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667653" y="2838204"/>
                <a:ext cx="255336" cy="6762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-</a:t>
                </a:r>
                <a:endParaRPr lang="en-US" sz="1600" b="1" dirty="0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4648999" y="4626729"/>
              <a:ext cx="292576" cy="1044962"/>
              <a:chOff x="1675821" y="4627052"/>
              <a:chExt cx="292576" cy="1044962"/>
            </a:xfrm>
          </p:grpSpPr>
          <p:cxnSp>
            <p:nvCxnSpPr>
              <p:cNvPr id="110" name="Straight Arrow Connector 175"/>
              <p:cNvCxnSpPr>
                <a:cxnSpLocks noChangeShapeType="1"/>
              </p:cNvCxnSpPr>
              <p:nvPr/>
            </p:nvCxnSpPr>
            <p:spPr bwMode="auto">
              <a:xfrm>
                <a:off x="1802219" y="4627052"/>
                <a:ext cx="0" cy="944788"/>
              </a:xfrm>
              <a:prstGeom prst="straightConnector1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/>
            </p:spPr>
          </p:cxnSp>
          <p:sp>
            <p:nvSpPr>
              <p:cNvPr id="111" name="Oval 110"/>
              <p:cNvSpPr/>
              <p:nvPr/>
            </p:nvSpPr>
            <p:spPr>
              <a:xfrm>
                <a:off x="1730750" y="5140652"/>
                <a:ext cx="142938" cy="1468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675821" y="4995760"/>
                <a:ext cx="255335" cy="6762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-</a:t>
                </a:r>
                <a:endParaRPr lang="en-US" sz="1600" b="1" dirty="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741879" y="4833556"/>
                <a:ext cx="133547" cy="1869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5400000">
                <a:off x="1803508" y="4830421"/>
                <a:ext cx="123957" cy="2058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200" dirty="0" smtClean="0"/>
                  <a:t>…   </a:t>
                </a:r>
                <a:endParaRPr lang="en-US" sz="1200" dirty="0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7651370" y="4626406"/>
              <a:ext cx="292576" cy="1044962"/>
              <a:chOff x="1675821" y="4627052"/>
              <a:chExt cx="292576" cy="1044962"/>
            </a:xfrm>
          </p:grpSpPr>
          <p:cxnSp>
            <p:nvCxnSpPr>
              <p:cNvPr id="116" name="Straight Arrow Connector 175"/>
              <p:cNvCxnSpPr>
                <a:cxnSpLocks noChangeShapeType="1"/>
              </p:cNvCxnSpPr>
              <p:nvPr/>
            </p:nvCxnSpPr>
            <p:spPr bwMode="auto">
              <a:xfrm>
                <a:off x="1802219" y="4627052"/>
                <a:ext cx="0" cy="944788"/>
              </a:xfrm>
              <a:prstGeom prst="straightConnector1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/>
            </p:spPr>
          </p:cxnSp>
          <p:sp>
            <p:nvSpPr>
              <p:cNvPr id="117" name="Oval 116"/>
              <p:cNvSpPr/>
              <p:nvPr/>
            </p:nvSpPr>
            <p:spPr>
              <a:xfrm>
                <a:off x="1730750" y="5140652"/>
                <a:ext cx="142938" cy="1468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675821" y="4995760"/>
                <a:ext cx="255335" cy="6762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-</a:t>
                </a:r>
                <a:endParaRPr lang="en-US" sz="1600" b="1" dirty="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741879" y="4833556"/>
                <a:ext cx="133547" cy="1869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5400000">
                <a:off x="1803508" y="4830421"/>
                <a:ext cx="123957" cy="2058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200" dirty="0" smtClean="0"/>
                  <a:t>…   </a:t>
                </a:r>
                <a:endParaRPr lang="en-US" sz="1200" dirty="0"/>
              </a:p>
            </p:txBody>
          </p:sp>
        </p:grpSp>
        <p:pic>
          <p:nvPicPr>
            <p:cNvPr id="121" name="Picture 120" descr="TAL21-TAL14-Input-T1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66000" y="1556388"/>
              <a:ext cx="1058643" cy="1097280"/>
            </a:xfrm>
            <a:prstGeom prst="rect">
              <a:avLst/>
            </a:prstGeom>
          </p:spPr>
        </p:pic>
        <p:pic>
          <p:nvPicPr>
            <p:cNvPr id="122" name="Picture 121" descr="TAL21-TAL14-Input-T2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66000" y="3473954"/>
              <a:ext cx="1058643" cy="1097280"/>
            </a:xfrm>
            <a:prstGeom prst="rect">
              <a:avLst/>
            </a:prstGeom>
          </p:spPr>
        </p:pic>
        <p:pic>
          <p:nvPicPr>
            <p:cNvPr id="123" name="Picture 122" descr="TAL21-TAL14-Input-T46.ep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66000" y="5627335"/>
              <a:ext cx="1058643" cy="1097280"/>
            </a:xfrm>
            <a:prstGeom prst="rect">
              <a:avLst/>
            </a:prstGeom>
          </p:spPr>
        </p:pic>
        <p:pic>
          <p:nvPicPr>
            <p:cNvPr id="124" name="Picture 123" descr="TAL21-TAL14-Stage2-T46.ep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268372" y="5627335"/>
              <a:ext cx="1058643" cy="1097280"/>
            </a:xfrm>
            <a:prstGeom prst="rect">
              <a:avLst/>
            </a:prstGeom>
          </p:spPr>
        </p:pic>
        <p:pic>
          <p:nvPicPr>
            <p:cNvPr id="125" name="Picture 124" descr="TAL21-TAL14-Stage2-T1.eps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268372" y="1556388"/>
              <a:ext cx="1058643" cy="1097280"/>
            </a:xfrm>
            <a:prstGeom prst="rect">
              <a:avLst/>
            </a:prstGeom>
          </p:spPr>
        </p:pic>
        <p:pic>
          <p:nvPicPr>
            <p:cNvPr id="126" name="Picture 125" descr="TAL21-TAL14-Stage2-T2.eps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268372" y="3473954"/>
              <a:ext cx="1058643" cy="10972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139700" y="1714108"/>
            <a:ext cx="8922233" cy="3378332"/>
            <a:chOff x="27644263" y="18468518"/>
            <a:chExt cx="8586476" cy="3251200"/>
          </a:xfrm>
        </p:grpSpPr>
        <p:pic>
          <p:nvPicPr>
            <p:cNvPr id="73" name="Picture 72" descr="TAL21-TAL14-Prediction-Step1-e5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2090538" y="18468518"/>
              <a:ext cx="4140201" cy="3251200"/>
            </a:xfrm>
            <a:prstGeom prst="rect">
              <a:avLst/>
            </a:prstGeom>
          </p:spPr>
        </p:pic>
        <p:pic>
          <p:nvPicPr>
            <p:cNvPr id="74" name="Picture 73" descr="TAL14-TAL21-Prediction-Step1-e5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7644263" y="18468518"/>
              <a:ext cx="4140200" cy="3251200"/>
            </a:xfrm>
            <a:prstGeom prst="rect">
              <a:avLst/>
            </a:prstGeom>
          </p:spPr>
        </p:pic>
        <p:pic>
          <p:nvPicPr>
            <p:cNvPr id="75" name="Picture 74" descr="TAL14-TAL21-BinHistogram.ep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77085" y="20408874"/>
              <a:ext cx="1037411" cy="849659"/>
            </a:xfrm>
            <a:prstGeom prst="rect">
              <a:avLst/>
            </a:prstGeom>
          </p:spPr>
        </p:pic>
        <p:pic>
          <p:nvPicPr>
            <p:cNvPr id="78" name="Picture 77" descr="TAL21-TAL14-BinHistogram.eps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48271" y="20420319"/>
              <a:ext cx="1035050" cy="8477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Quality Cascade Predictions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0091" y="1409700"/>
            <a:ext cx="2138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TAL14 </a:t>
            </a:r>
            <a:r>
              <a:rPr lang="en-US" sz="2400" b="1">
                <a:solidFill>
                  <a:schemeClr val="accent1"/>
                </a:solidFill>
                <a:sym typeface="Wingdings"/>
              </a:rPr>
              <a:t></a:t>
            </a:r>
            <a:r>
              <a:rPr lang="en-US" sz="2400" b="1">
                <a:solidFill>
                  <a:schemeClr val="accent1"/>
                </a:solidFill>
              </a:rPr>
              <a:t> TAL21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4202" y="1409700"/>
            <a:ext cx="2138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TAL21 </a:t>
            </a:r>
            <a:r>
              <a:rPr lang="en-US" sz="2400" b="1">
                <a:solidFill>
                  <a:schemeClr val="accent1"/>
                </a:solidFill>
                <a:sym typeface="Wingdings"/>
              </a:rPr>
              <a:t></a:t>
            </a:r>
            <a:r>
              <a:rPr lang="en-US" sz="2400" b="1">
                <a:solidFill>
                  <a:schemeClr val="accent1"/>
                </a:solidFill>
              </a:rPr>
              <a:t> TAL14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86997" y="5873571"/>
            <a:ext cx="335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4F81BD"/>
                </a:solidFill>
              </a:rPr>
              <a:t>Circles = EQuIP predictions</a:t>
            </a:r>
          </a:p>
          <a:p>
            <a:pPr algn="ctr"/>
            <a:r>
              <a:rPr lang="en-US" sz="2000" i="1">
                <a:solidFill>
                  <a:srgbClr val="4F81BD"/>
                </a:solidFill>
              </a:rPr>
              <a:t>Crosses = Experimental 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891304" y="913824"/>
            <a:ext cx="57370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1.6x mean error on 1000x range!</a:t>
            </a:r>
          </a:p>
        </p:txBody>
      </p:sp>
      <p:pic>
        <p:nvPicPr>
          <p:cNvPr id="81" name="Picture 80" descr="result-tabl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5093364"/>
            <a:ext cx="3727933" cy="1688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EQuIP: Realizing the Dream</a:t>
            </a:r>
          </a:p>
        </p:txBody>
      </p:sp>
      <p:pic>
        <p:nvPicPr>
          <p:cNvPr id="5" name="Picture 6" descr="G:\Users\rweiss\Dropbox\rweiss\Research\TASBE\publications\Nature_characterization\suppfigures\Fine-Device-TAL14_1200dpi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898" y="1219200"/>
            <a:ext cx="2864502" cy="224942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89216" y="989942"/>
            <a:ext cx="82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TAL14</a:t>
            </a:r>
            <a:endParaRPr lang="en-US" sz="1600" dirty="0"/>
          </a:p>
        </p:txBody>
      </p:sp>
      <p:pic>
        <p:nvPicPr>
          <p:cNvPr id="7" name="Picture 6" descr="Const-population-mean-log-consensus.eps"/>
          <p:cNvPicPr>
            <a:picLocks noChangeAspect="1"/>
          </p:cNvPicPr>
          <p:nvPr/>
        </p:nvPicPr>
        <p:blipFill rotWithShape="1">
          <a:blip r:embed="rId3"/>
          <a:srcRect t="5830"/>
          <a:stretch/>
        </p:blipFill>
        <p:spPr>
          <a:xfrm>
            <a:off x="555629" y="3657600"/>
            <a:ext cx="3025771" cy="2324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630" y="3453220"/>
            <a:ext cx="26901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Active pop. mean MEFL </a:t>
            </a:r>
            <a:r>
              <a:rPr lang="en-US" sz="1300" dirty="0" err="1" smtClean="0"/>
              <a:t>vs</a:t>
            </a:r>
            <a:r>
              <a:rPr lang="en-US" sz="1300" dirty="0" smtClean="0"/>
              <a:t> time</a:t>
            </a:r>
            <a:endParaRPr lang="en-US" sz="1300" dirty="0"/>
          </a:p>
        </p:txBody>
      </p:sp>
      <p:grpSp>
        <p:nvGrpSpPr>
          <p:cNvPr id="3" name="Group 9"/>
          <p:cNvGrpSpPr/>
          <p:nvPr/>
        </p:nvGrpSpPr>
        <p:grpSpPr>
          <a:xfrm>
            <a:off x="5410200" y="2108200"/>
            <a:ext cx="2969998" cy="2565400"/>
            <a:chOff x="2898722" y="208413"/>
            <a:chExt cx="4140200" cy="3576187"/>
          </a:xfrm>
        </p:grpSpPr>
        <p:pic>
          <p:nvPicPr>
            <p:cNvPr id="11" name="Picture 10" descr="TAL14-TAL21-Prediction-Step1-e5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898722" y="533400"/>
              <a:ext cx="4140200" cy="3251200"/>
            </a:xfrm>
            <a:prstGeom prst="rect">
              <a:avLst/>
            </a:prstGeom>
          </p:spPr>
        </p:pic>
        <p:grpSp>
          <p:nvGrpSpPr>
            <p:cNvPr id="4" name="Group 21"/>
            <p:cNvGrpSpPr/>
            <p:nvPr/>
          </p:nvGrpSpPr>
          <p:grpSpPr>
            <a:xfrm>
              <a:off x="3951262" y="208413"/>
              <a:ext cx="2917693" cy="3115002"/>
              <a:chOff x="1300785" y="477321"/>
              <a:chExt cx="2917693" cy="3115002"/>
            </a:xfrm>
          </p:grpSpPr>
          <p:pic>
            <p:nvPicPr>
              <p:cNvPr id="13" name="Picture 12" descr="TAL14-TAL21-BinHistogram.eps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1067" y="2742664"/>
                <a:ext cx="1037411" cy="849659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300785" y="477321"/>
                <a:ext cx="2559055" cy="471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TAL14-TAL21</a:t>
                </a:r>
                <a:endParaRPr lang="en-US" sz="1600" dirty="0"/>
              </a:p>
            </p:txBody>
          </p:sp>
        </p:grpSp>
      </p:grpSp>
      <p:pic>
        <p:nvPicPr>
          <p:cNvPr id="15" name="Picture 14" descr="TAL14-BinHistogram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001" y="2590800"/>
            <a:ext cx="725697" cy="59436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038600" y="3124200"/>
            <a:ext cx="8382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700000">
            <a:off x="5211133" y="2792926"/>
            <a:ext cx="1238482" cy="3810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Precise Match!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TASBE method calibrates flow cytometry data</a:t>
            </a:r>
          </a:p>
          <a:p>
            <a:r>
              <a:rPr lang="en-US"/>
              <a:t>Cotransfected test circuits give good models</a:t>
            </a:r>
          </a:p>
          <a:p>
            <a:r>
              <a:rPr lang="en-US"/>
              <a:t>EQuIP accurately predicts cascade behavior from models of individual repressors</a:t>
            </a:r>
          </a:p>
          <a:p>
            <a:endParaRPr lang="en-US"/>
          </a:p>
          <a:p>
            <a:endParaRPr lang="en-US"/>
          </a:p>
          <a:p>
            <a:pPr>
              <a:buNone/>
            </a:pPr>
            <a:r>
              <a:rPr lang="en-US" i="1">
                <a:solidFill>
                  <a:srgbClr val="0000FF"/>
                </a:solidFill>
              </a:rPr>
              <a:t>Now for bigger, better circuits on more platforms…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Acknowledgements: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1"/>
          </p:nvPr>
        </p:nvSpPr>
        <p:spPr>
          <a:xfrm>
            <a:off x="802452" y="2190012"/>
            <a:ext cx="2400301" cy="1826248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Aaron Adler</a:t>
            </a:r>
          </a:p>
          <a:p>
            <a:pPr>
              <a:buNone/>
            </a:pPr>
            <a:r>
              <a:rPr lang="en-US" sz="2400" dirty="0" err="1" smtClean="0"/>
              <a:t>Fusun</a:t>
            </a:r>
            <a:r>
              <a:rPr lang="en-US" sz="2400" dirty="0" smtClean="0"/>
              <a:t> </a:t>
            </a:r>
            <a:r>
              <a:rPr lang="en-US" sz="2400" dirty="0" err="1" smtClean="0"/>
              <a:t>Yaman</a:t>
            </a:r>
            <a:endParaRPr lang="en-US" sz="2400" dirty="0" smtClean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3511786" y="2190012"/>
            <a:ext cx="2647713" cy="21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Ron Weiss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latin typeface="Arial"/>
                <a:ea typeface="ＭＳ Ｐゴシック" charset="-128"/>
                <a:cs typeface="ＭＳ Ｐゴシック" charset="-128"/>
              </a:rPr>
              <a:t>Noah </a:t>
            </a:r>
            <a:r>
              <a:rPr lang="en-US" sz="2400" dirty="0" err="1" smtClean="0">
                <a:latin typeface="Arial"/>
                <a:ea typeface="ＭＳ Ｐゴシック" charset="-128"/>
                <a:cs typeface="ＭＳ Ｐゴシック" charset="-128"/>
              </a:rPr>
              <a:t>Davidsohn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err="1" smtClean="0">
                <a:latin typeface="Arial"/>
                <a:ea typeface="ＭＳ Ｐゴシック" charset="-128"/>
                <a:cs typeface="ＭＳ Ｐゴシック" charset="-128"/>
              </a:rPr>
              <a:t>Yinqing Li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err="1" smtClean="0">
                <a:latin typeface="Arial"/>
                <a:ea typeface="ＭＳ Ｐゴシック" charset="-128"/>
                <a:cs typeface="ＭＳ Ｐゴシック" charset="-128"/>
              </a:rPr>
              <a:t>Zhen Xie</a:t>
            </a:r>
            <a:endParaRPr lang="en-US" sz="2400" dirty="0" smtClean="0"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4" descr="RTN_BBNtech_primar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047" y="1447928"/>
            <a:ext cx="2415793" cy="74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it-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796" y="1414669"/>
            <a:ext cx="1312103" cy="715693"/>
          </a:xfrm>
          <a:prstGeom prst="rect">
            <a:avLst/>
          </a:prstGeom>
        </p:spPr>
      </p:pic>
      <p:pic>
        <p:nvPicPr>
          <p:cNvPr id="15" name="Picture 14" descr="darpa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571" y="5614639"/>
            <a:ext cx="1839050" cy="1106836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6FA37-ABBC-1843-8D6A-5317100EE71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Characterization Tools Online!</a:t>
            </a:r>
          </a:p>
        </p:txBody>
      </p:sp>
      <p:pic>
        <p:nvPicPr>
          <p:cNvPr id="4" name="Picture 3" descr="biocompiler-screensho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555731"/>
            <a:ext cx="6197600" cy="5121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08440" y="1027668"/>
            <a:ext cx="439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3"/>
              </a:rPr>
              <a:t>https://synbiotools.bbn.com/</a:t>
            </a:r>
            <a:r>
              <a:rPr lang="en-US" sz="2400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dirty="0" smtClean="0"/>
              <a:t>Calibrating Flow Cytometry	   </a:t>
            </a:r>
            <a:r>
              <a:rPr lang="en-US" i="1" dirty="0" smtClean="0">
                <a:solidFill>
                  <a:srgbClr val="0000FF"/>
                </a:solidFill>
              </a:rPr>
              <a:t>TASBE Method</a:t>
            </a:r>
          </a:p>
          <a:p>
            <a:r>
              <a:rPr lang="en-US" dirty="0" smtClean="0"/>
              <a:t>Building EQuIP Models</a:t>
            </a:r>
          </a:p>
          <a:p>
            <a:r>
              <a:rPr lang="en-US" dirty="0" smtClean="0"/>
              <a:t>Prediction &amp; Validation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79500" y="6299200"/>
            <a:ext cx="791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/>
              <a:t>[Beal et al., </a:t>
            </a:r>
            <a:r>
              <a:rPr lang="en-US" sz="2400" i="1" smtClean="0"/>
              <a:t>Technical Report: MIT-CSAIL-TR-2012-008, </a:t>
            </a:r>
            <a:r>
              <a:rPr lang="en-US" sz="2400" i="1"/>
              <a:t>2012]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First, some metrology…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435600"/>
            <a:ext cx="8229600" cy="690563"/>
          </a:xfrm>
        </p:spPr>
        <p:txBody>
          <a:bodyPr/>
          <a:lstStyle/>
          <a:p>
            <a:pPr algn="ctr">
              <a:buNone/>
            </a:pPr>
            <a:r>
              <a:rPr lang="en-US"/>
              <a:t>Unit mismatch!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41300" y="1904989"/>
            <a:ext cx="8879673" cy="2226668"/>
            <a:chOff x="3756292" y="907234"/>
            <a:chExt cx="1823256" cy="457200"/>
          </a:xfrm>
        </p:grpSpPr>
        <p:sp>
          <p:nvSpPr>
            <p:cNvPr id="41" name="Rectangle 40"/>
            <p:cNvSpPr/>
            <p:nvPr/>
          </p:nvSpPr>
          <p:spPr>
            <a:xfrm>
              <a:off x="4458886" y="907234"/>
              <a:ext cx="457200" cy="457200"/>
            </a:xfrm>
            <a:prstGeom prst="rect">
              <a:avLst/>
            </a:prstGeom>
            <a:solidFill>
              <a:srgbClr val="B9CDE5"/>
            </a:solidFill>
            <a:ln w="254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23544" y="1021075"/>
              <a:ext cx="456004" cy="189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Output</a:t>
              </a:r>
              <a:endParaRPr lang="en-US" sz="5400" dirty="0"/>
            </a:p>
          </p:txBody>
        </p:sp>
        <p:grpSp>
          <p:nvGrpSpPr>
            <p:cNvPr id="31" name="Group 182"/>
            <p:cNvGrpSpPr/>
            <p:nvPr/>
          </p:nvGrpSpPr>
          <p:grpSpPr>
            <a:xfrm>
              <a:off x="4217061" y="998854"/>
              <a:ext cx="191163" cy="270329"/>
              <a:chOff x="1472219" y="58710"/>
              <a:chExt cx="179928" cy="27032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472219" y="193652"/>
                <a:ext cx="174008" cy="445"/>
              </a:xfrm>
              <a:prstGeom prst="line">
                <a:avLst/>
              </a:prstGeom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1516773" y="193665"/>
                <a:ext cx="270329" cy="419"/>
              </a:xfrm>
              <a:prstGeom prst="line">
                <a:avLst/>
              </a:prstGeom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191"/>
            <p:cNvGrpSpPr/>
            <p:nvPr/>
          </p:nvGrpSpPr>
          <p:grpSpPr>
            <a:xfrm>
              <a:off x="4918077" y="995074"/>
              <a:ext cx="184464" cy="270329"/>
              <a:chOff x="1300318" y="54930"/>
              <a:chExt cx="173622" cy="270329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300318" y="190095"/>
                <a:ext cx="167911" cy="445"/>
              </a:xfrm>
              <a:prstGeom prst="line">
                <a:avLst/>
              </a:prstGeom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473940" y="54930"/>
                <a:ext cx="0" cy="270329"/>
              </a:xfrm>
              <a:prstGeom prst="line">
                <a:avLst/>
              </a:prstGeom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3756292" y="910768"/>
              <a:ext cx="450108" cy="45013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47768" y="2249598"/>
            <a:ext cx="5262432" cy="1865924"/>
            <a:chOff x="147768" y="2249598"/>
            <a:chExt cx="5262432" cy="1865924"/>
          </a:xfrm>
        </p:grpSpPr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rot="16200000">
              <a:off x="-63500" y="2611078"/>
              <a:ext cx="8842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latin typeface="Times New Roman" charset="0"/>
                </a:rPr>
                <a:t>[R2]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1122468" y="3641157"/>
              <a:ext cx="8841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latin typeface="Times New Roman" charset="0"/>
                </a:rPr>
                <a:t>[R1]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 rot="16200000">
              <a:off x="3121345" y="2677047"/>
              <a:ext cx="13165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latin typeface="Times New Roman" charset="0"/>
                </a:rPr>
                <a:t>[Output]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" name="Text Box 27"/>
            <p:cNvSpPr txBox="1">
              <a:spLocks noChangeArrowheads="1"/>
            </p:cNvSpPr>
            <p:nvPr/>
          </p:nvSpPr>
          <p:spPr bwMode="auto">
            <a:xfrm>
              <a:off x="4523494" y="3653857"/>
              <a:ext cx="8867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latin typeface="Times New Roman" charset="0"/>
                </a:rPr>
                <a:t>[R2]</a:t>
              </a:r>
              <a:endParaRPr lang="en-US" sz="2400" dirty="0">
                <a:latin typeface="Times New Roman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71168" y="2061900"/>
            <a:ext cx="5226360" cy="1692295"/>
            <a:chOff x="571168" y="2061900"/>
            <a:chExt cx="5226360" cy="1692295"/>
          </a:xfrm>
        </p:grpSpPr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599902" y="2061900"/>
              <a:ext cx="1513" cy="16795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571168" y="3741494"/>
              <a:ext cx="18253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cxnSp>
          <p:nvCxnSpPr>
            <p:cNvPr id="48" name="Curved Connector 47"/>
            <p:cNvCxnSpPr/>
            <p:nvPr/>
          </p:nvCxnSpPr>
          <p:spPr>
            <a:xfrm>
              <a:off x="651320" y="2612533"/>
              <a:ext cx="1568246" cy="1028624"/>
            </a:xfrm>
            <a:prstGeom prst="curvedConnector3">
              <a:avLst>
                <a:gd name="adj1" fmla="val 50000"/>
              </a:avLst>
            </a:prstGeom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 flipH="1">
              <a:off x="4000927" y="2074600"/>
              <a:ext cx="1513" cy="16795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3972193" y="3754194"/>
              <a:ext cx="18253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cxnSp>
          <p:nvCxnSpPr>
            <p:cNvPr id="61" name="Curved Connector 60"/>
            <p:cNvCxnSpPr/>
            <p:nvPr/>
          </p:nvCxnSpPr>
          <p:spPr>
            <a:xfrm>
              <a:off x="4052345" y="2625233"/>
              <a:ext cx="1568246" cy="1028624"/>
            </a:xfrm>
            <a:prstGeom prst="curvedConnector3">
              <a:avLst>
                <a:gd name="adj1" fmla="val 50000"/>
              </a:avLst>
            </a:prstGeom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18050" y="2451184"/>
            <a:ext cx="5503703" cy="923332"/>
            <a:chOff x="318050" y="2451184"/>
            <a:chExt cx="5503703" cy="923332"/>
          </a:xfrm>
        </p:grpSpPr>
        <p:sp>
          <p:nvSpPr>
            <p:cNvPr id="64" name="TextBox 63"/>
            <p:cNvSpPr txBox="1"/>
            <p:nvPr/>
          </p:nvSpPr>
          <p:spPr>
            <a:xfrm>
              <a:off x="3742190" y="2451184"/>
              <a:ext cx="2079563" cy="923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/>
                <a:t>R2</a:t>
              </a:r>
              <a:endParaRPr lang="en-US" sz="5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8050" y="2451184"/>
              <a:ext cx="2079563" cy="923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/>
                <a:t>R1</a:t>
              </a:r>
              <a:endParaRPr lang="en-US" sz="54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41300" y="2177752"/>
            <a:ext cx="5326883" cy="1925070"/>
            <a:chOff x="241300" y="2177752"/>
            <a:chExt cx="5326883" cy="1925070"/>
          </a:xfrm>
        </p:grpSpPr>
        <p:sp>
          <p:nvSpPr>
            <p:cNvPr id="67" name="TextBox 66"/>
            <p:cNvSpPr txBox="1"/>
            <p:nvPr/>
          </p:nvSpPr>
          <p:spPr>
            <a:xfrm>
              <a:off x="702442" y="3708090"/>
              <a:ext cx="1469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Arbitrary Red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-339628" y="2758680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Arbitrary Blue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98835" y="3733490"/>
              <a:ext cx="1469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Arbitrary Red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3056765" y="2784080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Arbitrary Blue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Flow Cytometry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5143500"/>
            <a:ext cx="3937000" cy="1414463"/>
          </a:xfrm>
        </p:spPr>
        <p:txBody>
          <a:bodyPr/>
          <a:lstStyle/>
          <a:p>
            <a:pPr>
              <a:buNone/>
            </a:pPr>
            <a:r>
              <a:rPr lang="en-US" sz="1800"/>
              <a:t>Challenges:</a:t>
            </a:r>
          </a:p>
          <a:p>
            <a:r>
              <a:rPr lang="en-US" sz="1800"/>
              <a:t>Autofluorescence</a:t>
            </a:r>
          </a:p>
          <a:p>
            <a:r>
              <a:rPr lang="en-US" sz="1800"/>
              <a:t>Variation in measurements</a:t>
            </a:r>
          </a:p>
          <a:p>
            <a:r>
              <a:rPr lang="en-US" sz="1800"/>
              <a:t>Spectral overlap</a:t>
            </a:r>
          </a:p>
          <a:p>
            <a:r>
              <a:rPr lang="en-US" sz="1800"/>
              <a:t>Time Contamination</a:t>
            </a:r>
          </a:p>
        </p:txBody>
      </p:sp>
      <p:pic>
        <p:nvPicPr>
          <p:cNvPr id="4" name="Picture 3" descr="Cytometer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03300" y="767259"/>
            <a:ext cx="7289800" cy="492234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59300" y="5143500"/>
            <a:ext cx="40513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Lots of data points!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Different protein fluorescence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Individual cells behave (very) differently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Fluorescent Beads </a:t>
            </a:r>
            <a:r>
              <a:rPr lang="en-US">
                <a:sym typeface="Wingdings"/>
              </a:rPr>
              <a:t> Absolute Units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37200"/>
            <a:ext cx="8229600" cy="914400"/>
          </a:xfrm>
        </p:spPr>
        <p:txBody>
          <a:bodyPr/>
          <a:lstStyle/>
          <a:p>
            <a:pPr algn="ctr">
              <a:buNone/>
            </a:pPr>
            <a:r>
              <a:rPr lang="en-US" sz="2000" i="1">
                <a:solidFill>
                  <a:schemeClr val="accent2"/>
                </a:solidFill>
              </a:rPr>
              <a:t>Run beads every time: flow cytometers drift up to 20 percent!</a:t>
            </a:r>
          </a:p>
          <a:p>
            <a:pPr algn="ctr">
              <a:buNone/>
            </a:pPr>
            <a:r>
              <a:rPr lang="en-US" sz="2000" i="1">
                <a:solidFill>
                  <a:schemeClr val="accent2"/>
                </a:solidFill>
              </a:rPr>
              <a:t>Also can detect instrument problems, mistakes in settings</a:t>
            </a:r>
          </a:p>
        </p:txBody>
      </p:sp>
      <p:pic>
        <p:nvPicPr>
          <p:cNvPr id="4" name="Picture 3" descr="bead-calibration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88261"/>
            <a:ext cx="5473700" cy="4006749"/>
          </a:xfrm>
          <a:prstGeom prst="rect">
            <a:avLst/>
          </a:prstGeom>
        </p:spPr>
      </p:pic>
      <p:pic>
        <p:nvPicPr>
          <p:cNvPr id="5" name="Picture 4" descr="MEFL-tab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193924"/>
            <a:ext cx="2959100" cy="2219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61742" y="1933058"/>
            <a:ext cx="230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SpheroTech RCP-30-5A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Compensating for Autofluorescence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524500"/>
            <a:ext cx="8229600" cy="601663"/>
          </a:xfrm>
        </p:spPr>
        <p:txBody>
          <a:bodyPr/>
          <a:lstStyle/>
          <a:p>
            <a:pPr algn="ctr">
              <a:buNone/>
            </a:pPr>
            <a:r>
              <a:rPr lang="en-US" i="1">
                <a:solidFill>
                  <a:srgbClr val="4F81BD"/>
                </a:solidFill>
              </a:rPr>
              <a:t>N</a:t>
            </a:r>
            <a:r>
              <a:rPr lang="en-US" i="1">
                <a:solidFill>
                  <a:srgbClr val="4F81BD"/>
                </a:solidFill>
              </a:rPr>
              <a:t>egative control used for this</a:t>
            </a:r>
          </a:p>
        </p:txBody>
      </p:sp>
      <p:pic>
        <p:nvPicPr>
          <p:cNvPr id="7" name="Picture 6" descr="autofluorescence-FITC-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83" y="1600322"/>
            <a:ext cx="5486034" cy="365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Compensating for Spectral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5800"/>
            <a:ext cx="8229600" cy="563563"/>
          </a:xfrm>
        </p:spPr>
        <p:txBody>
          <a:bodyPr/>
          <a:lstStyle/>
          <a:p>
            <a:pPr algn="ctr">
              <a:buNone/>
            </a:pPr>
            <a:r>
              <a:rPr lang="en-US" sz="2400" i="1">
                <a:solidFill>
                  <a:srgbClr val="4F81BD"/>
                </a:solidFill>
              </a:rPr>
              <a:t>S</a:t>
            </a:r>
            <a:r>
              <a:rPr lang="en-US" sz="2400" i="1">
                <a:solidFill>
                  <a:srgbClr val="4F81BD"/>
                </a:solidFill>
              </a:rPr>
              <a:t>trong positive control used for each color</a:t>
            </a:r>
          </a:p>
          <a:p>
            <a:pPr algn="ctr">
              <a:buNone/>
            </a:pPr>
            <a:r>
              <a:rPr lang="en-US" sz="1800" i="1">
                <a:solidFill>
                  <a:schemeClr val="accent2"/>
                </a:solidFill>
              </a:rPr>
              <a:t>Note: only linear when autofluorescence subtracted</a:t>
            </a:r>
          </a:p>
        </p:txBody>
      </p:sp>
      <p:pic>
        <p:nvPicPr>
          <p:cNvPr id="4" name="Picture 3" descr="color-compensation-Yellow-for-R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126067"/>
            <a:ext cx="6673850" cy="4449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Translating Fluorescence to MEFL</a:t>
            </a:r>
          </a:p>
        </p:txBody>
      </p:sp>
      <p:pic>
        <p:nvPicPr>
          <p:cNvPr id="4" name="Picture 3" descr="color-translation-Blue-to-Yel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83" y="1689222"/>
            <a:ext cx="5486034" cy="36573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525963"/>
          </a:xfrm>
        </p:spPr>
        <p:txBody>
          <a:bodyPr/>
          <a:lstStyle/>
          <a:p>
            <a:r>
              <a:rPr lang="en-US" sz="2400"/>
              <a:t>Only FITC channel (e.g. GFP) goes directly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>
              <a:buNone/>
            </a:pPr>
            <a:endParaRPr lang="en-US" sz="2400"/>
          </a:p>
          <a:p>
            <a:pPr>
              <a:buNone/>
            </a:pPr>
            <a:endParaRPr lang="en-US" sz="2400"/>
          </a:p>
          <a:p>
            <a:endParaRPr lang="en-US" sz="2400"/>
          </a:p>
          <a:p>
            <a:r>
              <a:rPr lang="en-US" sz="2400"/>
              <a:t>Others obtained from triple/dual constitutive controls</a:t>
            </a:r>
          </a:p>
          <a:p>
            <a:r>
              <a:rPr lang="en-US" sz="2400" b="1">
                <a:solidFill>
                  <a:srgbClr val="FF0000"/>
                </a:solidFill>
              </a:rPr>
              <a:t>Must have exact same constitutive promoter! </a:t>
            </a:r>
          </a:p>
          <a:p>
            <a:r>
              <a:rPr lang="en-US" sz="2400" b="1">
                <a:solidFill>
                  <a:srgbClr val="FF0000"/>
                </a:solidFill>
              </a:rPr>
              <a:t>Must have a FITC control protein!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bbn_template.potx</Template>
  <TotalTime>3169</TotalTime>
  <Words>599</Words>
  <Application>Microsoft Macintosh PowerPoint</Application>
  <PresentationFormat>On-screen Show (4:3)</PresentationFormat>
  <Paragraphs>219</Paragraphs>
  <Slides>22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bbn_template</vt:lpstr>
      <vt:lpstr>Slide 1</vt:lpstr>
      <vt:lpstr>EQuIP: Realizing the Dream</vt:lpstr>
      <vt:lpstr>Outline</vt:lpstr>
      <vt:lpstr>First, some metrology…</vt:lpstr>
      <vt:lpstr>How Flow Cytometry Works</vt:lpstr>
      <vt:lpstr>Fluorescent Beads  Absolute Units</vt:lpstr>
      <vt:lpstr>Compensating for Autofluorescence</vt:lpstr>
      <vt:lpstr>Compensating for Spectral Overlap</vt:lpstr>
      <vt:lpstr>Translating Fluorescence to MEFL</vt:lpstr>
      <vt:lpstr>Outline</vt:lpstr>
      <vt:lpstr>TASBE Characterization Method</vt:lpstr>
      <vt:lpstr>Multi-plasmid cotransfection!?!</vt:lpstr>
      <vt:lpstr>Result: Input/Output Relations</vt:lpstr>
      <vt:lpstr>Expression Dynamics</vt:lpstr>
      <vt:lpstr>EQuIP model</vt:lpstr>
      <vt:lpstr>Outline</vt:lpstr>
      <vt:lpstr>EQuIP Prediction</vt:lpstr>
      <vt:lpstr>Incremental Discrete Simulation</vt:lpstr>
      <vt:lpstr>High Quality Cascade Predictions</vt:lpstr>
      <vt:lpstr>Contributions</vt:lpstr>
      <vt:lpstr>Acknowledgements:</vt:lpstr>
      <vt:lpstr>Characterization Tools Online!</vt:lpstr>
    </vt:vector>
  </TitlesOfParts>
  <Company>BBN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Jake Beal</dc:creator>
  <cp:lastModifiedBy>Jake Beal</cp:lastModifiedBy>
  <cp:revision>56</cp:revision>
  <dcterms:created xsi:type="dcterms:W3CDTF">2013-07-11T08:20:43Z</dcterms:created>
  <dcterms:modified xsi:type="dcterms:W3CDTF">2013-07-13T13:10:21Z</dcterms:modified>
</cp:coreProperties>
</file>