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Default Extension="pdf" ContentType="application/pdf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Default Extension="xlsx" ContentType="application/vnd.openxmlformats-officedocument.spreadsheetml.sheet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28"/>
  </p:notesMasterIdLst>
  <p:sldIdLst>
    <p:sldId id="257" r:id="rId2"/>
    <p:sldId id="351" r:id="rId3"/>
    <p:sldId id="334" r:id="rId4"/>
    <p:sldId id="335" r:id="rId5"/>
    <p:sldId id="336" r:id="rId6"/>
    <p:sldId id="337" r:id="rId7"/>
    <p:sldId id="338" r:id="rId8"/>
    <p:sldId id="339" r:id="rId9"/>
    <p:sldId id="340" r:id="rId10"/>
    <p:sldId id="341" r:id="rId11"/>
    <p:sldId id="342" r:id="rId12"/>
    <p:sldId id="343" r:id="rId13"/>
    <p:sldId id="344" r:id="rId14"/>
    <p:sldId id="345" r:id="rId15"/>
    <p:sldId id="346" r:id="rId16"/>
    <p:sldId id="347" r:id="rId17"/>
    <p:sldId id="348" r:id="rId18"/>
    <p:sldId id="350" r:id="rId19"/>
    <p:sldId id="349" r:id="rId20"/>
    <p:sldId id="325" r:id="rId21"/>
    <p:sldId id="330" r:id="rId22"/>
    <p:sldId id="326" r:id="rId23"/>
    <p:sldId id="332" r:id="rId24"/>
    <p:sldId id="333" r:id="rId25"/>
    <p:sldId id="327" r:id="rId26"/>
    <p:sldId id="331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scaleToFitPaper="1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477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360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autoTitleDeleted val="1"/>
    <c:plotArea>
      <c:layout/>
      <c:scatterChart>
        <c:scatterStyle val="smoothMarker"/>
        <c:ser>
          <c:idx val="0"/>
          <c:order val="0"/>
          <c:tx>
            <c:strRef>
              <c:f>'dna-synthesis'!$B$1</c:f>
              <c:strCache>
                <c:ptCount val="1"/>
                <c:pt idx="0">
                  <c:v>Length</c:v>
                </c:pt>
              </c:strCache>
            </c:strRef>
          </c:tx>
          <c:dLbls>
            <c:dLbl>
              <c:idx val="0"/>
              <c:layout>
                <c:manualLayout>
                  <c:x val="-0.0700437635640851"/>
                  <c:y val="-0.050672988155189"/>
                </c:manualLayout>
              </c:layout>
              <c:showVal val="1"/>
            </c:dLbl>
            <c:dLbl>
              <c:idx val="1"/>
              <c:layout>
                <c:manualLayout>
                  <c:x val="-0.0825515784862433"/>
                  <c:y val="-0.0475059263954897"/>
                </c:manualLayout>
              </c:layout>
              <c:showVal val="1"/>
            </c:dLbl>
            <c:dLbl>
              <c:idx val="2"/>
              <c:layout>
                <c:manualLayout>
                  <c:x val="-0.0675422005796535"/>
                  <c:y val="-0.050672988155189"/>
                </c:manualLayout>
              </c:layout>
              <c:showVal val="1"/>
            </c:dLbl>
            <c:dLbl>
              <c:idx val="3"/>
              <c:layout>
                <c:manualLayout>
                  <c:x val="-0.0825515784862434"/>
                  <c:y val="-0.0443388646357904"/>
                </c:manualLayout>
              </c:layout>
              <c:showVal val="1"/>
            </c:dLbl>
            <c:dLbl>
              <c:idx val="5"/>
              <c:layout>
                <c:manualLayout>
                  <c:x val="-0.122576586237149"/>
                  <c:y val="-0.0380047411163918"/>
                </c:manualLayout>
              </c:layout>
              <c:showVal val="1"/>
            </c:dLbl>
            <c:dLbl>
              <c:idx val="6"/>
              <c:layout>
                <c:manualLayout>
                  <c:x val="-0.145090653097034"/>
                  <c:y val="0.0"/>
                </c:manualLayout>
              </c:layout>
              <c:showVal val="1"/>
            </c:dLbl>
            <c:dLbl>
              <c:idx val="7"/>
              <c:layout>
                <c:manualLayout>
                  <c:x val="-0.112570334299422"/>
                  <c:y val="-0.0190023705581959"/>
                </c:manualLayout>
              </c:layout>
              <c:showVal val="1"/>
            </c:dLbl>
            <c:showVal val="1"/>
          </c:dLbls>
          <c:xVal>
            <c:numRef>
              <c:f>'dna-synthesis'!$A$2:$A$9</c:f>
              <c:numCache>
                <c:formatCode>General</c:formatCode>
                <c:ptCount val="8"/>
                <c:pt idx="0">
                  <c:v>1979.0</c:v>
                </c:pt>
                <c:pt idx="1">
                  <c:v>1990.0</c:v>
                </c:pt>
                <c:pt idx="2">
                  <c:v>1995.0</c:v>
                </c:pt>
                <c:pt idx="3">
                  <c:v>2002.0</c:v>
                </c:pt>
                <c:pt idx="4">
                  <c:v>2004.4</c:v>
                </c:pt>
                <c:pt idx="5">
                  <c:v>2004.7</c:v>
                </c:pt>
                <c:pt idx="6">
                  <c:v>2008.0</c:v>
                </c:pt>
                <c:pt idx="7">
                  <c:v>2010.0</c:v>
                </c:pt>
              </c:numCache>
            </c:numRef>
          </c:xVal>
          <c:yVal>
            <c:numRef>
              <c:f>'dna-synthesis'!$B$2:$B$9</c:f>
              <c:numCache>
                <c:formatCode>#,##0</c:formatCode>
                <c:ptCount val="8"/>
                <c:pt idx="0">
                  <c:v>207.0</c:v>
                </c:pt>
                <c:pt idx="1">
                  <c:v>2100.0</c:v>
                </c:pt>
                <c:pt idx="2">
                  <c:v>2700.0</c:v>
                </c:pt>
                <c:pt idx="3">
                  <c:v>7500.0</c:v>
                </c:pt>
                <c:pt idx="4">
                  <c:v>14600.0</c:v>
                </c:pt>
                <c:pt idx="5">
                  <c:v>32000.0</c:v>
                </c:pt>
                <c:pt idx="6">
                  <c:v>583000.0</c:v>
                </c:pt>
                <c:pt idx="7">
                  <c:v>1.08E6</c:v>
                </c:pt>
              </c:numCache>
            </c:numRef>
          </c:yVal>
          <c:smooth val="1"/>
        </c:ser>
        <c:axId val="819839592"/>
        <c:axId val="819259704"/>
      </c:scatterChart>
      <c:valAx>
        <c:axId val="819839592"/>
        <c:scaling>
          <c:orientation val="minMax"/>
          <c:max val="2012.0"/>
          <c:min val="1975.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Year</a:t>
                </a:r>
              </a:p>
            </c:rich>
          </c:tx>
          <c:layout/>
        </c:title>
        <c:numFmt formatCode="General" sourceLinked="1"/>
        <c:tickLblPos val="nextTo"/>
        <c:crossAx val="819259704"/>
        <c:crosses val="autoZero"/>
        <c:crossBetween val="midCat"/>
      </c:valAx>
      <c:valAx>
        <c:axId val="819259704"/>
        <c:scaling>
          <c:logBase val="10.0"/>
          <c:orientation val="minMax"/>
          <c:max val="2.0E6"/>
          <c:min val="100.0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Length in base pairs</a:t>
                </a:r>
              </a:p>
            </c:rich>
          </c:tx>
          <c:layout/>
        </c:title>
        <c:numFmt formatCode="#,##0" sourceLinked="1"/>
        <c:tickLblPos val="nextTo"/>
        <c:crossAx val="819839592"/>
        <c:crosses val="autoZero"/>
        <c:crossBetween val="midCat"/>
      </c:valAx>
      <c:sp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chemeClr val="tx1"/>
          </a:solidFill>
        </a:ln>
      </c:spPr>
    </c:plotArea>
    <c:plotVisOnly val="1"/>
    <c:dispBlanksAs val="gap"/>
  </c:chart>
  <c:spPr>
    <a:ln>
      <a:noFill/>
    </a:ln>
  </c:spPr>
  <c:txPr>
    <a:bodyPr/>
    <a:lstStyle/>
    <a:p>
      <a:pPr>
        <a:defRPr sz="1200" b="1"/>
      </a:pPr>
      <a:endParaRPr lang="en-U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468E1-02D2-4C4B-B9A7-6C361D2976BF}" type="datetimeFigureOut">
              <a:rPr lang="en-US" smtClean="0"/>
              <a:pPr/>
              <a:t>2/22/13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EBDFA-F686-8442-832D-72D2A1F29BE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38BC51-563B-E44D-9692-1C40536E47A0}" type="slidenum">
              <a:rPr lang="en-US"/>
              <a:pPr/>
              <a:t>15</a:t>
            </a:fld>
            <a:endParaRPr lang="en-US"/>
          </a:p>
        </p:txBody>
      </p:sp>
      <p:sp>
        <p:nvSpPr>
          <p:cNvPr id="1228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1A3FCEB-D797-1C49-8981-11DBF8ADE21E}" type="slidenum">
              <a:rPr lang="en-US"/>
              <a:pPr/>
              <a:t>16</a:t>
            </a:fld>
            <a:endParaRPr lang="en-US"/>
          </a:p>
        </p:txBody>
      </p:sp>
      <p:sp>
        <p:nvSpPr>
          <p:cNvPr id="1280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1A3FCEB-D797-1C49-8981-11DBF8ADE21E}" type="slidenum">
              <a:rPr lang="en-US"/>
              <a:pPr/>
              <a:t>17</a:t>
            </a:fld>
            <a:endParaRPr lang="en-US"/>
          </a:p>
        </p:txBody>
      </p:sp>
      <p:sp>
        <p:nvSpPr>
          <p:cNvPr id="1280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DDC4E-C7F0-8A47-BF85-72FE0726F220}" type="slidenum">
              <a:rPr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DDC4E-C7F0-8A47-BF85-72FE0726F220}" type="slidenum">
              <a:rPr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DDC4E-C7F0-8A47-BF85-72FE0726F220}" type="slidenum">
              <a:rPr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ACB30-19B6-3F48-ADBB-B350F9840069}" type="datetime1">
              <a:rPr lang="en-US"/>
              <a:pPr>
                <a:defRPr/>
              </a:pPr>
              <a:t>2/22/13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A2600-637B-7D4B-8C94-E25C84E282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20670-CD0C-F749-BECA-A83B619A63FD}" type="datetime1">
              <a:rPr lang="en-US"/>
              <a:pPr>
                <a:defRPr/>
              </a:pPr>
              <a:t>2/22/13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3B4F9-6F41-A64A-9416-DCD45D958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223D9-3465-9D43-9377-BE913ED4716F}" type="datetime1">
              <a:rPr lang="en-US"/>
              <a:pPr>
                <a:defRPr/>
              </a:pPr>
              <a:t>2/22/13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C6235-F8F4-A440-A97E-46A9CB709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9C951-2EAA-1F48-ACA0-E0A1383A40D4}" type="datetime1">
              <a:rPr lang="en-US"/>
              <a:pPr>
                <a:defRPr/>
              </a:pPr>
              <a:t>2/22/13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6FA37-ABBC-1843-8D6A-5317100EE7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A0DF9-CC32-9C44-AC2F-E6A7F6CC2ECF}" type="datetime1">
              <a:rPr lang="en-US"/>
              <a:pPr>
                <a:defRPr/>
              </a:pPr>
              <a:t>2/22/13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71E6E-8D70-F442-961A-4716F14FDD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D4E1F-CA3B-3646-BE62-C588800C2472}" type="datetime1">
              <a:rPr lang="en-US"/>
              <a:pPr>
                <a:defRPr/>
              </a:pPr>
              <a:t>2/22/13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E7D22-707F-6C41-820E-4EC1F3E19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C140F-752C-1949-8601-060C513457BA}" type="datetime1">
              <a:rPr lang="en-US"/>
              <a:pPr>
                <a:defRPr/>
              </a:pPr>
              <a:t>2/22/13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26085-EF18-244A-B06A-D6865D40FE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67002-8995-CF43-A133-30C69AB8CC05}" type="datetime1">
              <a:rPr lang="en-US"/>
              <a:pPr>
                <a:defRPr/>
              </a:pPr>
              <a:t>2/22/13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BEF24-7E62-F54E-9774-9584E25F5A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A8ADE-2153-364A-A071-A3B0FDB1732C}" type="datetime1">
              <a:rPr lang="en-US"/>
              <a:pPr>
                <a:defRPr/>
              </a:pPr>
              <a:t>2/22/13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38C7A-2DCD-A348-B123-C9BDC6E51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4887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0488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336800"/>
            <a:ext cx="3008313" cy="37893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B8CED-311F-9245-8F7A-721CEA827B33}" type="datetime1">
              <a:rPr lang="en-US"/>
              <a:pPr>
                <a:defRPr/>
              </a:pPr>
              <a:t>2/22/13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99032-05DE-C243-9C9E-BC26BDAB26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2B432-CAEC-8B43-8513-489BF6A13CF0}" type="datetime1">
              <a:rPr lang="en-US"/>
              <a:pPr>
                <a:defRPr/>
              </a:pPr>
              <a:t>2/22/13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89CAE-1B8B-9943-A09B-BDA91252F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41300" y="274638"/>
            <a:ext cx="82296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AB45D94-4174-694B-84D6-9CA23898200E}" type="datetime1">
              <a:rPr lang="en-US"/>
              <a:pPr>
                <a:defRPr/>
              </a:pPr>
              <a:t>2/22/13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4CC4FB-8D41-3B4D-8E07-DC97EDCC28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957263"/>
            <a:ext cx="9137650" cy="0"/>
          </a:xfrm>
          <a:prstGeom prst="line">
            <a:avLst/>
          </a:prstGeom>
          <a:noFill/>
          <a:ln w="12700">
            <a:solidFill>
              <a:srgbClr val="CE112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  <a:ea typeface="+mn-ea"/>
              <a:cs typeface="+mn-cs"/>
            </a:endParaRPr>
          </a:p>
        </p:txBody>
      </p:sp>
      <p:pic>
        <p:nvPicPr>
          <p:cNvPr id="1032" name="Picture 9" descr="BBn Technologies_RGB_RB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54900" y="220130"/>
            <a:ext cx="1591428" cy="51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/>
          <a:ea typeface="Arial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/>
          <a:ea typeface="Arial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/>
          <a:ea typeface="Arial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/>
          <a:ea typeface="Arial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openxmlformats.org/officeDocument/2006/relationships/image" Target="../media/image5.png"/><Relationship Id="rId7" Type="http://schemas.openxmlformats.org/officeDocument/2006/relationships/image" Target="../media/image27.pdf"/><Relationship Id="rId8" Type="http://schemas.openxmlformats.org/officeDocument/2006/relationships/image" Target="../media/image28.png"/><Relationship Id="rId9" Type="http://schemas.openxmlformats.org/officeDocument/2006/relationships/image" Target="../media/image29.pdf"/><Relationship Id="rId1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openxmlformats.org/officeDocument/2006/relationships/image" Target="../media/image5.png"/><Relationship Id="rId7" Type="http://schemas.openxmlformats.org/officeDocument/2006/relationships/image" Target="../media/image31.pdf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openxmlformats.org/officeDocument/2006/relationships/image" Target="../media/image5.png"/><Relationship Id="rId7" Type="http://schemas.openxmlformats.org/officeDocument/2006/relationships/image" Target="../media/image34.jpeg"/><Relationship Id="rId8" Type="http://schemas.openxmlformats.org/officeDocument/2006/relationships/image" Target="../media/image35.jpeg"/><Relationship Id="rId9" Type="http://schemas.openxmlformats.org/officeDocument/2006/relationships/image" Target="../media/image36.png"/><Relationship Id="rId1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df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d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4" Type="http://schemas.openxmlformats.org/officeDocument/2006/relationships/image" Target="../media/image44.emf"/><Relationship Id="rId5" Type="http://schemas.openxmlformats.org/officeDocument/2006/relationships/image" Target="../media/image45.tiff"/><Relationship Id="rId6" Type="http://schemas.openxmlformats.org/officeDocument/2006/relationships/image" Target="../media/image46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df"/><Relationship Id="rId4" Type="http://schemas.openxmlformats.org/officeDocument/2006/relationships/image" Target="../media/image48.png"/><Relationship Id="rId5" Type="http://schemas.openxmlformats.org/officeDocument/2006/relationships/image" Target="../media/image49.pdf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df"/><Relationship Id="rId4" Type="http://schemas.openxmlformats.org/officeDocument/2006/relationships/image" Target="../media/image52.png"/><Relationship Id="rId5" Type="http://schemas.openxmlformats.org/officeDocument/2006/relationships/image" Target="../media/image53.pdf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4" Type="http://schemas.openxmlformats.org/officeDocument/2006/relationships/image" Target="../media/image18.jpe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openxmlformats.org/officeDocument/2006/relationships/image" Target="../media/image5.png"/><Relationship Id="rId7" Type="http://schemas.openxmlformats.org/officeDocument/2006/relationships/image" Target="../media/image17.gif"/><Relationship Id="rId8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openxmlformats.org/officeDocument/2006/relationships/image" Target="../media/image5.png"/><Relationship Id="rId7" Type="http://schemas.openxmlformats.org/officeDocument/2006/relationships/image" Target="../media/image19.pdf"/><Relationship Id="rId8" Type="http://schemas.openxmlformats.org/officeDocument/2006/relationships/image" Target="../media/image20.png"/><Relationship Id="rId9" Type="http://schemas.openxmlformats.org/officeDocument/2006/relationships/image" Target="../media/image21.pdf"/><Relationship Id="rId1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openxmlformats.org/officeDocument/2006/relationships/image" Target="../media/image5.png"/><Relationship Id="rId7" Type="http://schemas.openxmlformats.org/officeDocument/2006/relationships/image" Target="../media/image23.pdf"/><Relationship Id="rId8" Type="http://schemas.openxmlformats.org/officeDocument/2006/relationships/image" Target="../media/image24.png"/><Relationship Id="rId9" Type="http://schemas.openxmlformats.org/officeDocument/2006/relationships/image" Target="../media/image25.pdf"/><Relationship Id="rId1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18435" name="Picture 18" descr="screene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3" y="158750"/>
            <a:ext cx="4394200" cy="65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2311400"/>
            <a:ext cx="9144000" cy="1092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  <p:pic>
        <p:nvPicPr>
          <p:cNvPr id="18437" name="Picture 4" descr="RTN_BBNtech_primary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61238" y="5988050"/>
            <a:ext cx="15144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7163" y="152400"/>
            <a:ext cx="8820150" cy="659606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77313" y="2311400"/>
            <a:ext cx="166687" cy="1092200"/>
          </a:xfrm>
          <a:prstGeom prst="rect">
            <a:avLst/>
          </a:prstGeom>
          <a:solidFill>
            <a:srgbClr val="D7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-1798638" y="3449638"/>
            <a:ext cx="6596063" cy="158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58750" y="2311400"/>
            <a:ext cx="1341438" cy="1092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  <p:sp>
        <p:nvSpPr>
          <p:cNvPr id="18442" name="TextBox 15"/>
          <p:cNvSpPr txBox="1">
            <a:spLocks noChangeArrowheads="1"/>
          </p:cNvSpPr>
          <p:nvPr/>
        </p:nvSpPr>
        <p:spPr bwMode="auto">
          <a:xfrm>
            <a:off x="1500188" y="1141352"/>
            <a:ext cx="74771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b="1" dirty="0"/>
              <a:t>High-Level BioDesign Automation</a:t>
            </a:r>
          </a:p>
        </p:txBody>
      </p:sp>
      <p:sp>
        <p:nvSpPr>
          <p:cNvPr id="18443" name="TextBox 16"/>
          <p:cNvSpPr txBox="1">
            <a:spLocks noChangeArrowheads="1"/>
          </p:cNvSpPr>
          <p:nvPr/>
        </p:nvSpPr>
        <p:spPr bwMode="auto">
          <a:xfrm>
            <a:off x="1511300" y="2321344"/>
            <a:ext cx="736441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200" b="1" i="1" dirty="0" smtClean="0">
                <a:solidFill>
                  <a:schemeClr val="bg1"/>
                </a:solidFill>
              </a:rPr>
              <a:t>Jacob Beal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8444" name="TextBox 17"/>
          <p:cNvSpPr txBox="1">
            <a:spLocks noChangeArrowheads="1"/>
          </p:cNvSpPr>
          <p:nvPr/>
        </p:nvSpPr>
        <p:spPr bwMode="auto">
          <a:xfrm>
            <a:off x="5969000" y="3746500"/>
            <a:ext cx="2743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SemiSynBio</a:t>
            </a:r>
          </a:p>
          <a:p>
            <a:r>
              <a:rPr lang="en-US" dirty="0" smtClean="0"/>
              <a:t>February,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Tool-Chain Example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7467597" y="1413714"/>
            <a:ext cx="1513946" cy="4979896"/>
            <a:chOff x="2945216" y="1358152"/>
            <a:chExt cx="1513946" cy="4979896"/>
          </a:xfrm>
        </p:grpSpPr>
        <p:sp>
          <p:nvSpPr>
            <p:cNvPr id="118" name="AutoShape 2"/>
            <p:cNvSpPr>
              <a:spLocks noChangeArrowheads="1"/>
            </p:cNvSpPr>
            <p:nvPr/>
          </p:nvSpPr>
          <p:spPr bwMode="auto">
            <a:xfrm>
              <a:off x="2945216" y="1358152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29" name="AutoShape 3"/>
            <p:cNvSpPr>
              <a:spLocks noChangeArrowheads="1"/>
            </p:cNvSpPr>
            <p:nvPr/>
          </p:nvSpPr>
          <p:spPr bwMode="auto">
            <a:xfrm>
              <a:off x="2945216" y="3129262"/>
              <a:ext cx="1513945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36" name="AutoShape 4"/>
            <p:cNvSpPr>
              <a:spLocks noChangeArrowheads="1"/>
            </p:cNvSpPr>
            <p:nvPr/>
          </p:nvSpPr>
          <p:spPr bwMode="auto">
            <a:xfrm>
              <a:off x="2945217" y="4011822"/>
              <a:ext cx="1508141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0" name="AutoShape 5"/>
            <p:cNvSpPr>
              <a:spLocks noChangeArrowheads="1"/>
            </p:cNvSpPr>
            <p:nvPr/>
          </p:nvSpPr>
          <p:spPr bwMode="auto">
            <a:xfrm>
              <a:off x="2945218" y="4905584"/>
              <a:ext cx="1513943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4" name="AutoShape 6"/>
            <p:cNvSpPr>
              <a:spLocks noChangeArrowheads="1"/>
            </p:cNvSpPr>
            <p:nvPr/>
          </p:nvSpPr>
          <p:spPr bwMode="auto">
            <a:xfrm>
              <a:off x="2945219" y="5804648"/>
              <a:ext cx="1508140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5" name="Line 7"/>
            <p:cNvSpPr>
              <a:spLocks noChangeShapeType="1"/>
            </p:cNvSpPr>
            <p:nvPr/>
          </p:nvSpPr>
          <p:spPr bwMode="auto">
            <a:xfrm>
              <a:off x="3670174" y="189155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51" name="AutoShape 21"/>
            <p:cNvSpPr>
              <a:spLocks noChangeArrowheads="1"/>
            </p:cNvSpPr>
            <p:nvPr/>
          </p:nvSpPr>
          <p:spPr bwMode="auto">
            <a:xfrm>
              <a:off x="2945216" y="2237986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pic>
          <p:nvPicPr>
            <p:cNvPr id="152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" name="Picture 70" descr="compile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68562" y="3149899"/>
              <a:ext cx="6096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" name="Picture 4"/>
            <p:cNvPicPr>
              <a:picLocks noChangeAspect="1" noChangeArrowheads="1"/>
            </p:cNvPicPr>
            <p:nvPr/>
          </p:nvPicPr>
          <p:blipFill>
            <a:blip r:embed="rId4"/>
            <a:srcRect l="23079" t="80577" r="25359" b="2951"/>
            <a:stretch>
              <a:fillRect/>
            </a:stretch>
          </p:blipFill>
          <p:spPr bwMode="auto">
            <a:xfrm>
              <a:off x="3157959" y="4067384"/>
              <a:ext cx="1219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" name="Picture 16" descr="automation screensho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42875" y="4981784"/>
              <a:ext cx="762000" cy="4000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6" name="Text Box 1056"/>
            <p:cNvSpPr txBox="1">
              <a:spLocks noChangeArrowheads="1"/>
            </p:cNvSpPr>
            <p:nvPr/>
          </p:nvSpPr>
          <p:spPr bwMode="auto">
            <a:xfrm>
              <a:off x="3163762" y="2293548"/>
              <a:ext cx="1219200" cy="400110"/>
            </a:xfrm>
            <a:prstGeom prst="rect">
              <a:avLst/>
            </a:prstGeom>
            <a:solidFill>
              <a:srgbClr val="E4DEB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detect explosives: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 emit signal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signal &gt; threshold: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glow red</a:t>
              </a:r>
            </a:p>
          </p:txBody>
        </p:sp>
        <p:sp>
          <p:nvSpPr>
            <p:cNvPr id="157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158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" name="Picture 1043" descr="scientist"/>
            <p:cNvPicPr>
              <a:picLocks noChangeAspect="1" noChangeArrowheads="1"/>
            </p:cNvPicPr>
            <p:nvPr/>
          </p:nvPicPr>
          <p:blipFill>
            <a:blip r:embed="rId6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0" name="Line 7"/>
            <p:cNvSpPr>
              <a:spLocks noChangeShapeType="1"/>
            </p:cNvSpPr>
            <p:nvPr/>
          </p:nvSpPr>
          <p:spPr bwMode="auto">
            <a:xfrm>
              <a:off x="3671762" y="2771386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2" name="Line 7"/>
            <p:cNvSpPr>
              <a:spLocks noChangeShapeType="1"/>
            </p:cNvSpPr>
            <p:nvPr/>
          </p:nvSpPr>
          <p:spPr bwMode="auto">
            <a:xfrm>
              <a:off x="3668586" y="366266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5" name="Line 7"/>
            <p:cNvSpPr>
              <a:spLocks noChangeShapeType="1"/>
            </p:cNvSpPr>
            <p:nvPr/>
          </p:nvSpPr>
          <p:spPr bwMode="auto">
            <a:xfrm>
              <a:off x="3661195" y="454522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6" name="Line 7"/>
            <p:cNvSpPr>
              <a:spLocks noChangeShapeType="1"/>
            </p:cNvSpPr>
            <p:nvPr/>
          </p:nvSpPr>
          <p:spPr bwMode="auto">
            <a:xfrm>
              <a:off x="3659607" y="5443388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</p:grpSp>
      <p:sp>
        <p:nvSpPr>
          <p:cNvPr id="167" name="Rounded Rectangle 166"/>
          <p:cNvSpPr/>
          <p:nvPr/>
        </p:nvSpPr>
        <p:spPr>
          <a:xfrm>
            <a:off x="7391397" y="3950269"/>
            <a:ext cx="1676403" cy="774700"/>
          </a:xfrm>
          <a:prstGeom prst="roundRect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00100" y="5776732"/>
            <a:ext cx="2711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chemeClr val="accent1"/>
                </a:solidFill>
              </a:rPr>
              <a:t>Mammalian Target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57700" y="5769184"/>
            <a:ext cx="1886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chemeClr val="accent1"/>
                </a:solidFill>
              </a:rPr>
              <a:t>E. coli Target</a:t>
            </a:r>
          </a:p>
        </p:txBody>
      </p:sp>
      <p:pic>
        <p:nvPicPr>
          <p:cNvPr id="31" name="Picture 30" descr="mm_mammalia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320814" y="2193325"/>
            <a:ext cx="3443434" cy="2844021"/>
          </a:xfrm>
          <a:prstGeom prst="rect">
            <a:avLst/>
          </a:prstGeom>
        </p:spPr>
      </p:pic>
      <p:pic>
        <p:nvPicPr>
          <p:cNvPr id="32" name="Picture 31" descr="mm_ecoli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3848100" y="2205012"/>
            <a:ext cx="3289300" cy="2813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Tool-Chain Example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7467597" y="1413714"/>
            <a:ext cx="1513946" cy="4979896"/>
            <a:chOff x="2945216" y="1358152"/>
            <a:chExt cx="1513946" cy="4979896"/>
          </a:xfrm>
        </p:grpSpPr>
        <p:sp>
          <p:nvSpPr>
            <p:cNvPr id="118" name="AutoShape 2"/>
            <p:cNvSpPr>
              <a:spLocks noChangeArrowheads="1"/>
            </p:cNvSpPr>
            <p:nvPr/>
          </p:nvSpPr>
          <p:spPr bwMode="auto">
            <a:xfrm>
              <a:off x="2945216" y="1358152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29" name="AutoShape 3"/>
            <p:cNvSpPr>
              <a:spLocks noChangeArrowheads="1"/>
            </p:cNvSpPr>
            <p:nvPr/>
          </p:nvSpPr>
          <p:spPr bwMode="auto">
            <a:xfrm>
              <a:off x="2945216" y="3129262"/>
              <a:ext cx="1513945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36" name="AutoShape 4"/>
            <p:cNvSpPr>
              <a:spLocks noChangeArrowheads="1"/>
            </p:cNvSpPr>
            <p:nvPr/>
          </p:nvSpPr>
          <p:spPr bwMode="auto">
            <a:xfrm>
              <a:off x="2945217" y="4011822"/>
              <a:ext cx="1508141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0" name="AutoShape 5"/>
            <p:cNvSpPr>
              <a:spLocks noChangeArrowheads="1"/>
            </p:cNvSpPr>
            <p:nvPr/>
          </p:nvSpPr>
          <p:spPr bwMode="auto">
            <a:xfrm>
              <a:off x="2945218" y="4905584"/>
              <a:ext cx="1513943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4" name="AutoShape 6"/>
            <p:cNvSpPr>
              <a:spLocks noChangeArrowheads="1"/>
            </p:cNvSpPr>
            <p:nvPr/>
          </p:nvSpPr>
          <p:spPr bwMode="auto">
            <a:xfrm>
              <a:off x="2945219" y="5804648"/>
              <a:ext cx="1508140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5" name="Line 7"/>
            <p:cNvSpPr>
              <a:spLocks noChangeShapeType="1"/>
            </p:cNvSpPr>
            <p:nvPr/>
          </p:nvSpPr>
          <p:spPr bwMode="auto">
            <a:xfrm>
              <a:off x="3670174" y="189155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51" name="AutoShape 21"/>
            <p:cNvSpPr>
              <a:spLocks noChangeArrowheads="1"/>
            </p:cNvSpPr>
            <p:nvPr/>
          </p:nvSpPr>
          <p:spPr bwMode="auto">
            <a:xfrm>
              <a:off x="2945216" y="2237986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pic>
          <p:nvPicPr>
            <p:cNvPr id="152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" name="Picture 70" descr="compile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68562" y="3149899"/>
              <a:ext cx="6096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" name="Picture 4"/>
            <p:cNvPicPr>
              <a:picLocks noChangeAspect="1" noChangeArrowheads="1"/>
            </p:cNvPicPr>
            <p:nvPr/>
          </p:nvPicPr>
          <p:blipFill>
            <a:blip r:embed="rId4"/>
            <a:srcRect l="23079" t="80577" r="25359" b="2951"/>
            <a:stretch>
              <a:fillRect/>
            </a:stretch>
          </p:blipFill>
          <p:spPr bwMode="auto">
            <a:xfrm>
              <a:off x="3157959" y="4067384"/>
              <a:ext cx="1219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" name="Picture 16" descr="automation screensho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42875" y="4981784"/>
              <a:ext cx="762000" cy="4000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6" name="Text Box 1056"/>
            <p:cNvSpPr txBox="1">
              <a:spLocks noChangeArrowheads="1"/>
            </p:cNvSpPr>
            <p:nvPr/>
          </p:nvSpPr>
          <p:spPr bwMode="auto">
            <a:xfrm>
              <a:off x="3163762" y="2293548"/>
              <a:ext cx="1219200" cy="400110"/>
            </a:xfrm>
            <a:prstGeom prst="rect">
              <a:avLst/>
            </a:prstGeom>
            <a:solidFill>
              <a:srgbClr val="E4DEB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detect explosives: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 emit signal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signal &gt; threshold: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glow red</a:t>
              </a:r>
            </a:p>
          </p:txBody>
        </p:sp>
        <p:sp>
          <p:nvSpPr>
            <p:cNvPr id="157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158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" name="Picture 1043" descr="scientist"/>
            <p:cNvPicPr>
              <a:picLocks noChangeAspect="1" noChangeArrowheads="1"/>
            </p:cNvPicPr>
            <p:nvPr/>
          </p:nvPicPr>
          <p:blipFill>
            <a:blip r:embed="rId6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0" name="Line 7"/>
            <p:cNvSpPr>
              <a:spLocks noChangeShapeType="1"/>
            </p:cNvSpPr>
            <p:nvPr/>
          </p:nvSpPr>
          <p:spPr bwMode="auto">
            <a:xfrm>
              <a:off x="3671762" y="2771386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2" name="Line 7"/>
            <p:cNvSpPr>
              <a:spLocks noChangeShapeType="1"/>
            </p:cNvSpPr>
            <p:nvPr/>
          </p:nvSpPr>
          <p:spPr bwMode="auto">
            <a:xfrm>
              <a:off x="3668586" y="366266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5" name="Line 7"/>
            <p:cNvSpPr>
              <a:spLocks noChangeShapeType="1"/>
            </p:cNvSpPr>
            <p:nvPr/>
          </p:nvSpPr>
          <p:spPr bwMode="auto">
            <a:xfrm>
              <a:off x="3661195" y="454522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6" name="Line 7"/>
            <p:cNvSpPr>
              <a:spLocks noChangeShapeType="1"/>
            </p:cNvSpPr>
            <p:nvPr/>
          </p:nvSpPr>
          <p:spPr bwMode="auto">
            <a:xfrm>
              <a:off x="3659607" y="5443388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</p:grpSp>
      <p:sp>
        <p:nvSpPr>
          <p:cNvPr id="167" name="Rounded Rectangle 166"/>
          <p:cNvSpPr/>
          <p:nvPr/>
        </p:nvSpPr>
        <p:spPr>
          <a:xfrm>
            <a:off x="7391397" y="4845618"/>
            <a:ext cx="1676403" cy="774700"/>
          </a:xfrm>
          <a:prstGeom prst="roundRect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00100" y="5776732"/>
            <a:ext cx="2711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chemeClr val="accent1"/>
                </a:solidFill>
              </a:rPr>
              <a:t>Mammalian Target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57700" y="5769184"/>
            <a:ext cx="1886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chemeClr val="accent1"/>
                </a:solidFill>
              </a:rPr>
              <a:t>E. coli Target</a:t>
            </a:r>
          </a:p>
        </p:txBody>
      </p:sp>
      <p:pic>
        <p:nvPicPr>
          <p:cNvPr id="30" name="Picture 29" descr="ecoli-asm-tre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3778512" y="2713466"/>
            <a:ext cx="3454400" cy="2088930"/>
          </a:xfrm>
          <a:prstGeom prst="rect">
            <a:avLst/>
          </a:prstGeom>
        </p:spPr>
      </p:pic>
      <p:pic>
        <p:nvPicPr>
          <p:cNvPr id="33" name="Picture 32" descr="Mammalian_Assembly_Tree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649966"/>
            <a:ext cx="3777387" cy="23282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Tool-Chain Example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7467597" y="1413714"/>
            <a:ext cx="1513946" cy="4979896"/>
            <a:chOff x="2945216" y="1358152"/>
            <a:chExt cx="1513946" cy="4979896"/>
          </a:xfrm>
        </p:grpSpPr>
        <p:sp>
          <p:nvSpPr>
            <p:cNvPr id="118" name="AutoShape 2"/>
            <p:cNvSpPr>
              <a:spLocks noChangeArrowheads="1"/>
            </p:cNvSpPr>
            <p:nvPr/>
          </p:nvSpPr>
          <p:spPr bwMode="auto">
            <a:xfrm>
              <a:off x="2945216" y="1358152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29" name="AutoShape 3"/>
            <p:cNvSpPr>
              <a:spLocks noChangeArrowheads="1"/>
            </p:cNvSpPr>
            <p:nvPr/>
          </p:nvSpPr>
          <p:spPr bwMode="auto">
            <a:xfrm>
              <a:off x="2945216" y="3129262"/>
              <a:ext cx="1513945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36" name="AutoShape 4"/>
            <p:cNvSpPr>
              <a:spLocks noChangeArrowheads="1"/>
            </p:cNvSpPr>
            <p:nvPr/>
          </p:nvSpPr>
          <p:spPr bwMode="auto">
            <a:xfrm>
              <a:off x="2945217" y="4011822"/>
              <a:ext cx="1508141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0" name="AutoShape 5"/>
            <p:cNvSpPr>
              <a:spLocks noChangeArrowheads="1"/>
            </p:cNvSpPr>
            <p:nvPr/>
          </p:nvSpPr>
          <p:spPr bwMode="auto">
            <a:xfrm>
              <a:off x="2945218" y="4905584"/>
              <a:ext cx="1513943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4" name="AutoShape 6"/>
            <p:cNvSpPr>
              <a:spLocks noChangeArrowheads="1"/>
            </p:cNvSpPr>
            <p:nvPr/>
          </p:nvSpPr>
          <p:spPr bwMode="auto">
            <a:xfrm>
              <a:off x="2945219" y="5804648"/>
              <a:ext cx="1508140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5" name="Line 7"/>
            <p:cNvSpPr>
              <a:spLocks noChangeShapeType="1"/>
            </p:cNvSpPr>
            <p:nvPr/>
          </p:nvSpPr>
          <p:spPr bwMode="auto">
            <a:xfrm>
              <a:off x="3670174" y="189155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51" name="AutoShape 21"/>
            <p:cNvSpPr>
              <a:spLocks noChangeArrowheads="1"/>
            </p:cNvSpPr>
            <p:nvPr/>
          </p:nvSpPr>
          <p:spPr bwMode="auto">
            <a:xfrm>
              <a:off x="2945216" y="2237986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pic>
          <p:nvPicPr>
            <p:cNvPr id="152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" name="Picture 70" descr="compile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68562" y="3149899"/>
              <a:ext cx="6096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" name="Picture 4"/>
            <p:cNvPicPr>
              <a:picLocks noChangeAspect="1" noChangeArrowheads="1"/>
            </p:cNvPicPr>
            <p:nvPr/>
          </p:nvPicPr>
          <p:blipFill>
            <a:blip r:embed="rId4"/>
            <a:srcRect l="23079" t="80577" r="25359" b="2951"/>
            <a:stretch>
              <a:fillRect/>
            </a:stretch>
          </p:blipFill>
          <p:spPr bwMode="auto">
            <a:xfrm>
              <a:off x="3157959" y="4067384"/>
              <a:ext cx="1219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" name="Picture 16" descr="automation screensho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42875" y="4981784"/>
              <a:ext cx="762000" cy="4000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6" name="Text Box 1056"/>
            <p:cNvSpPr txBox="1">
              <a:spLocks noChangeArrowheads="1"/>
            </p:cNvSpPr>
            <p:nvPr/>
          </p:nvSpPr>
          <p:spPr bwMode="auto">
            <a:xfrm>
              <a:off x="3163762" y="2293548"/>
              <a:ext cx="1219200" cy="400110"/>
            </a:xfrm>
            <a:prstGeom prst="rect">
              <a:avLst/>
            </a:prstGeom>
            <a:solidFill>
              <a:srgbClr val="E4DEB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detect explosives: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 emit signal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signal &gt; threshold: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glow red</a:t>
              </a:r>
            </a:p>
          </p:txBody>
        </p:sp>
        <p:sp>
          <p:nvSpPr>
            <p:cNvPr id="157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158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" name="Picture 1043" descr="scientist"/>
            <p:cNvPicPr>
              <a:picLocks noChangeAspect="1" noChangeArrowheads="1"/>
            </p:cNvPicPr>
            <p:nvPr/>
          </p:nvPicPr>
          <p:blipFill>
            <a:blip r:embed="rId6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0" name="Line 7"/>
            <p:cNvSpPr>
              <a:spLocks noChangeShapeType="1"/>
            </p:cNvSpPr>
            <p:nvPr/>
          </p:nvSpPr>
          <p:spPr bwMode="auto">
            <a:xfrm>
              <a:off x="3671762" y="2771386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2" name="Line 7"/>
            <p:cNvSpPr>
              <a:spLocks noChangeShapeType="1"/>
            </p:cNvSpPr>
            <p:nvPr/>
          </p:nvSpPr>
          <p:spPr bwMode="auto">
            <a:xfrm>
              <a:off x="3668586" y="366266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5" name="Line 7"/>
            <p:cNvSpPr>
              <a:spLocks noChangeShapeType="1"/>
            </p:cNvSpPr>
            <p:nvPr/>
          </p:nvSpPr>
          <p:spPr bwMode="auto">
            <a:xfrm>
              <a:off x="3661195" y="454522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6" name="Line 7"/>
            <p:cNvSpPr>
              <a:spLocks noChangeShapeType="1"/>
            </p:cNvSpPr>
            <p:nvPr/>
          </p:nvSpPr>
          <p:spPr bwMode="auto">
            <a:xfrm>
              <a:off x="3659607" y="5443388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</p:grpSp>
      <p:sp>
        <p:nvSpPr>
          <p:cNvPr id="167" name="Rounded Rectangle 166"/>
          <p:cNvSpPr/>
          <p:nvPr/>
        </p:nvSpPr>
        <p:spPr>
          <a:xfrm>
            <a:off x="7391397" y="5709218"/>
            <a:ext cx="1676403" cy="774700"/>
          </a:xfrm>
          <a:prstGeom prst="roundRect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00100" y="5776732"/>
            <a:ext cx="2711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chemeClr val="accent1"/>
                </a:solidFill>
              </a:rPr>
              <a:t>Mammalian Target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57700" y="5769184"/>
            <a:ext cx="1886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chemeClr val="accent1"/>
                </a:solidFill>
              </a:rPr>
              <a:t>E. coli Target</a:t>
            </a:r>
          </a:p>
        </p:txBody>
      </p:sp>
      <p:pic>
        <p:nvPicPr>
          <p:cNvPr id="30" name="Picture 29" descr="uninducedl_red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8358" y="1513931"/>
            <a:ext cx="2235708" cy="1670357"/>
          </a:xfrm>
          <a:prstGeom prst="rect">
            <a:avLst/>
          </a:prstGeom>
        </p:spPr>
      </p:pic>
      <p:pic>
        <p:nvPicPr>
          <p:cNvPr id="35" name="Picture 34" descr="induced1_green_7p5mM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1680" y="3718224"/>
            <a:ext cx="2242386" cy="1675346"/>
          </a:xfrm>
          <a:prstGeom prst="rect">
            <a:avLst/>
          </a:prstGeom>
        </p:spPr>
      </p:pic>
      <p:pic>
        <p:nvPicPr>
          <p:cNvPr id="36" name="Picture 35" descr="uninducedl_red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9558" y="1509383"/>
            <a:ext cx="2235708" cy="1665505"/>
          </a:xfrm>
          <a:prstGeom prst="rect">
            <a:avLst/>
          </a:prstGeom>
        </p:spPr>
      </p:pic>
      <p:pic>
        <p:nvPicPr>
          <p:cNvPr id="37" name="Picture 36" descr="induced1_green_7p5mM.jpg"/>
          <p:cNvPicPr>
            <a:picLocks noChangeAspect="1"/>
          </p:cNvPicPr>
          <p:nvPr/>
        </p:nvPicPr>
        <p:blipFill>
          <a:blip r:embed="rId10">
            <a:lum bright="10000"/>
          </a:blip>
          <a:stretch>
            <a:fillRect/>
          </a:stretch>
        </p:blipFill>
        <p:spPr>
          <a:xfrm>
            <a:off x="1002880" y="3713683"/>
            <a:ext cx="2242386" cy="167048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549400" y="1147014"/>
            <a:ext cx="1240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Uninduced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660900" y="1147014"/>
            <a:ext cx="1240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Uninduced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651000" y="3382451"/>
            <a:ext cx="97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Induced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762500" y="3382451"/>
            <a:ext cx="97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Induced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Focus: </a:t>
            </a:r>
            <a:r>
              <a:rPr lang="en-US" dirty="0" err="1" smtClean="0"/>
              <a:t>BioCompiler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2703986" y="1358152"/>
            <a:ext cx="4003031" cy="4979896"/>
            <a:chOff x="575403" y="1358152"/>
            <a:chExt cx="4003031" cy="4979896"/>
          </a:xfrm>
        </p:grpSpPr>
        <p:sp>
          <p:nvSpPr>
            <p:cNvPr id="8" name="AutoShape 2"/>
            <p:cNvSpPr>
              <a:spLocks noChangeArrowheads="1"/>
            </p:cNvSpPr>
            <p:nvPr/>
          </p:nvSpPr>
          <p:spPr bwMode="auto">
            <a:xfrm>
              <a:off x="581206" y="1358152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Organism Level</a:t>
              </a:r>
              <a:r>
                <a:rPr lang="en-US" sz="1500" b="1" dirty="0" smtClean="0"/>
                <a:t> Description</a:t>
              </a:r>
              <a:endParaRPr lang="en-US" sz="1500" b="1" dirty="0"/>
            </a:p>
          </p:txBody>
        </p:sp>
        <p:sp>
          <p:nvSpPr>
            <p:cNvPr id="9" name="AutoShape 3"/>
            <p:cNvSpPr>
              <a:spLocks noChangeArrowheads="1"/>
            </p:cNvSpPr>
            <p:nvPr/>
          </p:nvSpPr>
          <p:spPr bwMode="auto">
            <a:xfrm>
              <a:off x="581206" y="3129262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Abstract Genetic</a:t>
              </a:r>
              <a:r>
                <a:rPr lang="en-US" sz="1500" b="1" dirty="0" smtClean="0"/>
                <a:t> Regulatory </a:t>
              </a:r>
              <a:r>
                <a:rPr lang="en-US" sz="1500" b="1" dirty="0"/>
                <a:t>Network</a:t>
              </a:r>
            </a:p>
          </p:txBody>
        </p:sp>
        <p:sp>
          <p:nvSpPr>
            <p:cNvPr id="10" name="AutoShape 4"/>
            <p:cNvSpPr>
              <a:spLocks noChangeArrowheads="1"/>
            </p:cNvSpPr>
            <p:nvPr/>
          </p:nvSpPr>
          <p:spPr bwMode="auto">
            <a:xfrm>
              <a:off x="575403" y="4011822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DNA Parts</a:t>
              </a:r>
              <a:r>
                <a:rPr lang="en-US" sz="1500" b="1" dirty="0" smtClean="0"/>
                <a:t> Sequence</a:t>
              </a:r>
              <a:endParaRPr lang="en-US" sz="1500" b="1" dirty="0"/>
            </a:p>
          </p:txBody>
        </p:sp>
        <p:sp>
          <p:nvSpPr>
            <p:cNvPr id="11" name="AutoShape 5"/>
            <p:cNvSpPr>
              <a:spLocks noChangeArrowheads="1"/>
            </p:cNvSpPr>
            <p:nvPr/>
          </p:nvSpPr>
          <p:spPr bwMode="auto">
            <a:xfrm>
              <a:off x="575404" y="4905584"/>
              <a:ext cx="2980391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Assembly</a:t>
              </a:r>
              <a:r>
                <a:rPr lang="en-US" sz="1500" b="1" dirty="0" smtClean="0"/>
                <a:t> Instructions</a:t>
              </a:r>
              <a:endParaRPr lang="en-US" sz="1500" b="1" dirty="0"/>
            </a:p>
          </p:txBody>
        </p:sp>
        <p:sp>
          <p:nvSpPr>
            <p:cNvPr id="12" name="AutoShape 6"/>
            <p:cNvSpPr>
              <a:spLocks noChangeArrowheads="1"/>
            </p:cNvSpPr>
            <p:nvPr/>
          </p:nvSpPr>
          <p:spPr bwMode="auto">
            <a:xfrm>
              <a:off x="575403" y="5804648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 smtClean="0"/>
                <a:t>Cells </a:t>
              </a:r>
              <a:endParaRPr lang="en-US" sz="1500" b="1" dirty="0"/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>
              <a:off x="1349190" y="189155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2218046" y="1899100"/>
              <a:ext cx="0" cy="3388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3961616" y="4545222"/>
              <a:ext cx="0" cy="12594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2348221" y="1899100"/>
              <a:ext cx="172238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>
                  <a:latin typeface="Verdana" charset="0"/>
                </a:rPr>
                <a:t>High level</a:t>
              </a:r>
              <a:r>
                <a:rPr lang="en-US" sz="1200" i="1" dirty="0" smtClean="0">
                  <a:latin typeface="Verdana" charset="0"/>
                </a:rPr>
                <a:t> simulator</a:t>
              </a:r>
              <a:endParaRPr lang="en-US" sz="1200" i="1" dirty="0">
                <a:latin typeface="Verdana" charset="0"/>
              </a:endParaRP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2189471" y="2826948"/>
              <a:ext cx="226800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>
                  <a:latin typeface="Verdana" charset="0"/>
                </a:rPr>
                <a:t>Coarse chemical</a:t>
              </a:r>
              <a:r>
                <a:rPr lang="en-US" sz="1200" i="1" dirty="0" smtClean="0">
                  <a:latin typeface="Verdana" charset="0"/>
                </a:rPr>
                <a:t> simulator</a:t>
              </a:r>
              <a:endParaRPr lang="en-US" sz="1200" i="1" dirty="0">
                <a:latin typeface="Verdana" charset="0"/>
              </a:endParaRPr>
            </a:p>
          </p:txBody>
        </p:sp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3212700" y="5446532"/>
              <a:ext cx="8159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>
                  <a:latin typeface="Verdana" charset="0"/>
                </a:rPr>
                <a:t>Testing</a:t>
              </a:r>
            </a:p>
          </p:txBody>
        </p:sp>
        <p:sp>
          <p:nvSpPr>
            <p:cNvPr id="19" name="AutoShape 21"/>
            <p:cNvSpPr>
              <a:spLocks noChangeArrowheads="1"/>
            </p:cNvSpPr>
            <p:nvPr/>
          </p:nvSpPr>
          <p:spPr bwMode="auto">
            <a:xfrm>
              <a:off x="581206" y="2237986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High Level</a:t>
              </a:r>
              <a:r>
                <a:rPr lang="en-US" sz="1500" b="1" dirty="0" smtClean="0"/>
                <a:t> Description</a:t>
              </a:r>
              <a:endParaRPr lang="en-US" sz="1500" b="1" dirty="0"/>
            </a:p>
          </p:txBody>
        </p:sp>
        <p:pic>
          <p:nvPicPr>
            <p:cNvPr id="20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70" descr="compile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97162" y="3149899"/>
              <a:ext cx="6096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4"/>
            <a:srcRect l="23079" t="80577" r="25359" b="2951"/>
            <a:stretch>
              <a:fillRect/>
            </a:stretch>
          </p:blipFill>
          <p:spPr bwMode="auto">
            <a:xfrm>
              <a:off x="3157959" y="4067384"/>
              <a:ext cx="1219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6" descr="automation screensho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03986" y="4981784"/>
              <a:ext cx="762000" cy="4000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4" name="Text Box 1056"/>
            <p:cNvSpPr txBox="1">
              <a:spLocks noChangeArrowheads="1"/>
            </p:cNvSpPr>
            <p:nvPr/>
          </p:nvSpPr>
          <p:spPr bwMode="auto">
            <a:xfrm>
              <a:off x="3163762" y="2293548"/>
              <a:ext cx="1219200" cy="400110"/>
            </a:xfrm>
            <a:prstGeom prst="rect">
              <a:avLst/>
            </a:prstGeom>
            <a:solidFill>
              <a:srgbClr val="E4DEB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detect explosives: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 emit signal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signal &gt; threshold: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glow red</a:t>
              </a:r>
            </a:p>
          </p:txBody>
        </p:sp>
        <p:sp>
          <p:nvSpPr>
            <p:cNvPr id="25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26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1043" descr="scientist"/>
            <p:cNvPicPr>
              <a:picLocks noChangeAspect="1" noChangeArrowheads="1"/>
            </p:cNvPicPr>
            <p:nvPr/>
          </p:nvPicPr>
          <p:blipFill>
            <a:blip r:embed="rId6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Line 7"/>
            <p:cNvSpPr>
              <a:spLocks noChangeShapeType="1"/>
            </p:cNvSpPr>
            <p:nvPr/>
          </p:nvSpPr>
          <p:spPr bwMode="auto">
            <a:xfrm>
              <a:off x="1350778" y="2771386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29" name="Line 12"/>
            <p:cNvSpPr>
              <a:spLocks noChangeShapeType="1"/>
            </p:cNvSpPr>
            <p:nvPr/>
          </p:nvSpPr>
          <p:spPr bwMode="auto">
            <a:xfrm>
              <a:off x="2219634" y="2778934"/>
              <a:ext cx="0" cy="3388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7"/>
            <p:cNvSpPr>
              <a:spLocks noChangeShapeType="1"/>
            </p:cNvSpPr>
            <p:nvPr/>
          </p:nvSpPr>
          <p:spPr bwMode="auto">
            <a:xfrm>
              <a:off x="1347602" y="366266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31" name="Line 12"/>
            <p:cNvSpPr>
              <a:spLocks noChangeShapeType="1"/>
            </p:cNvSpPr>
            <p:nvPr/>
          </p:nvSpPr>
          <p:spPr bwMode="auto">
            <a:xfrm>
              <a:off x="2216458" y="3670210"/>
              <a:ext cx="0" cy="3388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2202718" y="3709213"/>
              <a:ext cx="237571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 smtClean="0">
                  <a:latin typeface="Verdana" charset="0"/>
                </a:rPr>
                <a:t>Detailed chemical simulator</a:t>
              </a:r>
              <a:endParaRPr lang="en-US" sz="1200" i="1" dirty="0">
                <a:latin typeface="Verdana" charset="0"/>
              </a:endParaRPr>
            </a:p>
          </p:txBody>
        </p:sp>
        <p:sp>
          <p:nvSpPr>
            <p:cNvPr id="33" name="Line 7"/>
            <p:cNvSpPr>
              <a:spLocks noChangeShapeType="1"/>
            </p:cNvSpPr>
            <p:nvPr/>
          </p:nvSpPr>
          <p:spPr bwMode="auto">
            <a:xfrm>
              <a:off x="1340211" y="454522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34" name="Line 7"/>
            <p:cNvSpPr>
              <a:spLocks noChangeShapeType="1"/>
            </p:cNvSpPr>
            <p:nvPr/>
          </p:nvSpPr>
          <p:spPr bwMode="auto">
            <a:xfrm>
              <a:off x="1338623" y="5443388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2550481" y="2134228"/>
            <a:ext cx="4203729" cy="1627486"/>
          </a:xfrm>
          <a:prstGeom prst="roundRect">
            <a:avLst/>
          </a:prstGeom>
          <a:noFill/>
          <a:ln w="76200" cmpd="sng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157569" y="2413368"/>
            <a:ext cx="23091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800000"/>
                </a:solidFill>
              </a:rPr>
              <a:t>Compilation &amp;</a:t>
            </a:r>
          </a:p>
          <a:p>
            <a:r>
              <a:rPr lang="en-US" sz="2800" b="1" dirty="0" smtClean="0">
                <a:solidFill>
                  <a:srgbClr val="800000"/>
                </a:solidFill>
              </a:rPr>
              <a:t>Optimization</a:t>
            </a:r>
            <a:endParaRPr lang="en-US" sz="2800" b="1" dirty="0">
              <a:solidFill>
                <a:srgbClr val="800000"/>
              </a:solidFill>
            </a:endParaRPr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6754210" y="4568518"/>
            <a:ext cx="2228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Other tools aiming at</a:t>
            </a:r>
          </a:p>
          <a:p>
            <a:r>
              <a:rPr lang="en-US" i="1"/>
              <a:t>high-level design:</a:t>
            </a:r>
          </a:p>
          <a:p>
            <a:r>
              <a:rPr lang="en-US" i="1"/>
              <a:t>Cello, Eugene, GEC,</a:t>
            </a:r>
          </a:p>
          <a:p>
            <a:r>
              <a:rPr lang="en-US" i="1"/>
              <a:t>GenoCAD,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Transcriptional Logic Computations</a:t>
            </a:r>
          </a:p>
        </p:txBody>
      </p:sp>
      <p:pic>
        <p:nvPicPr>
          <p:cNvPr id="7577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675" y="1238250"/>
            <a:ext cx="8370888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BEF24-7E62-F54E-9774-9584E25F5A0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6481" y="1604329"/>
            <a:ext cx="8228160" cy="4444307"/>
          </a:xfrm>
          <a:ln/>
        </p:spPr>
        <p:txBody>
          <a:bodyPr/>
          <a:lstStyle/>
          <a:p>
            <a:pPr marL="391686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Operators translated to motifs: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dirty="0"/>
          </a:p>
        </p:txBody>
      </p:sp>
      <p:sp>
        <p:nvSpPr>
          <p:cNvPr id="52227" name="AutoShape 3"/>
          <p:cNvSpPr>
            <a:spLocks noChangeArrowheads="1"/>
          </p:cNvSpPr>
          <p:nvPr/>
        </p:nvSpPr>
        <p:spPr bwMode="auto">
          <a:xfrm>
            <a:off x="1853280" y="2278320"/>
            <a:ext cx="1046880" cy="511254"/>
          </a:xfrm>
          <a:prstGeom prst="roundRect">
            <a:avLst>
              <a:gd name="adj" fmla="val 282"/>
            </a:avLst>
          </a:prstGeom>
          <a:noFill/>
          <a:ln w="54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sz="2200" dirty="0">
                <a:solidFill>
                  <a:srgbClr val="000000"/>
                </a:solidFill>
                <a:ea typeface="MS Gothic" charset="0"/>
                <a:cs typeface="MS Gothic" charset="0"/>
              </a:rPr>
              <a:t>IPTG</a:t>
            </a:r>
          </a:p>
        </p:txBody>
      </p:sp>
      <p:sp>
        <p:nvSpPr>
          <p:cNvPr id="52228" name="AutoShape 4"/>
          <p:cNvSpPr>
            <a:spLocks noChangeArrowheads="1"/>
          </p:cNvSpPr>
          <p:nvPr/>
        </p:nvSpPr>
        <p:spPr bwMode="auto">
          <a:xfrm>
            <a:off x="3780000" y="2278320"/>
            <a:ext cx="1046880" cy="511254"/>
          </a:xfrm>
          <a:prstGeom prst="roundRect">
            <a:avLst>
              <a:gd name="adj" fmla="val 282"/>
            </a:avLst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sz="2200" dirty="0">
                <a:solidFill>
                  <a:srgbClr val="000000"/>
                </a:solidFill>
                <a:ea typeface="MS Gothic" charset="0"/>
                <a:cs typeface="MS Gothic" charset="0"/>
              </a:rPr>
              <a:t>not</a:t>
            </a:r>
          </a:p>
        </p:txBody>
      </p:sp>
      <p:sp>
        <p:nvSpPr>
          <p:cNvPr id="52229" name="AutoShape 5"/>
          <p:cNvSpPr>
            <a:spLocks noChangeArrowheads="1"/>
          </p:cNvSpPr>
          <p:nvPr/>
        </p:nvSpPr>
        <p:spPr bwMode="auto">
          <a:xfrm>
            <a:off x="5706720" y="2278320"/>
            <a:ext cx="1046880" cy="511254"/>
          </a:xfrm>
          <a:prstGeom prst="roundRect">
            <a:avLst>
              <a:gd name="adj" fmla="val 282"/>
            </a:avLst>
          </a:prstGeom>
          <a:noFill/>
          <a:ln w="5472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sz="2200" dirty="0">
                <a:solidFill>
                  <a:srgbClr val="000000"/>
                </a:solidFill>
                <a:ea typeface="MS Gothic" charset="0"/>
                <a:cs typeface="MS Gothic" charset="0"/>
              </a:rPr>
              <a:t>green</a:t>
            </a:r>
          </a:p>
        </p:txBody>
      </p:sp>
      <p:cxnSp>
        <p:nvCxnSpPr>
          <p:cNvPr id="52230" name="AutoShape 6"/>
          <p:cNvCxnSpPr>
            <a:cxnSpLocks noChangeShapeType="1"/>
            <a:stCxn id="52227" idx="3"/>
            <a:endCxn id="52228" idx="1"/>
          </p:cNvCxnSpPr>
          <p:nvPr/>
        </p:nvCxnSpPr>
        <p:spPr bwMode="auto">
          <a:xfrm>
            <a:off x="2900160" y="2533947"/>
            <a:ext cx="879840" cy="1588"/>
          </a:xfrm>
          <a:prstGeom prst="straightConnector1">
            <a:avLst/>
          </a:prstGeom>
          <a:noFill/>
          <a:ln w="54720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52231" name="AutoShape 7"/>
          <p:cNvCxnSpPr>
            <a:cxnSpLocks noChangeShapeType="1"/>
            <a:stCxn id="52228" idx="3"/>
            <a:endCxn id="52229" idx="1"/>
          </p:cNvCxnSpPr>
          <p:nvPr/>
        </p:nvCxnSpPr>
        <p:spPr bwMode="auto">
          <a:xfrm>
            <a:off x="4826880" y="2533947"/>
            <a:ext cx="879840" cy="1588"/>
          </a:xfrm>
          <a:prstGeom prst="straightConnector1">
            <a:avLst/>
          </a:prstGeom>
          <a:noFill/>
          <a:ln w="54720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grpSp>
        <p:nvGrpSpPr>
          <p:cNvPr id="2" name="Group 63"/>
          <p:cNvGrpSpPr/>
          <p:nvPr/>
        </p:nvGrpSpPr>
        <p:grpSpPr>
          <a:xfrm>
            <a:off x="296640" y="2579312"/>
            <a:ext cx="8510400" cy="1896678"/>
            <a:chOff x="296640" y="2579312"/>
            <a:chExt cx="8510400" cy="1896678"/>
          </a:xfrm>
        </p:grpSpPr>
        <p:grpSp>
          <p:nvGrpSpPr>
            <p:cNvPr id="3" name="Group 62"/>
            <p:cNvGrpSpPr/>
            <p:nvPr/>
          </p:nvGrpSpPr>
          <p:grpSpPr>
            <a:xfrm>
              <a:off x="296640" y="3437642"/>
              <a:ext cx="8510400" cy="1038348"/>
              <a:chOff x="296640" y="3437642"/>
              <a:chExt cx="8510400" cy="1038348"/>
            </a:xfrm>
          </p:grpSpPr>
          <p:sp>
            <p:nvSpPr>
              <p:cNvPr id="52249" name="Line 25"/>
              <p:cNvSpPr>
                <a:spLocks noChangeShapeType="1"/>
              </p:cNvSpPr>
              <p:nvPr/>
            </p:nvSpPr>
            <p:spPr bwMode="auto">
              <a:xfrm>
                <a:off x="296640" y="4414064"/>
                <a:ext cx="1232640" cy="10081"/>
              </a:xfrm>
              <a:prstGeom prst="line">
                <a:avLst/>
              </a:prstGeom>
              <a:noFill/>
              <a:ln w="5472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50" name="Freeform 26"/>
              <p:cNvSpPr>
                <a:spLocks/>
              </p:cNvSpPr>
              <p:nvPr/>
            </p:nvSpPr>
            <p:spPr bwMode="auto">
              <a:xfrm>
                <a:off x="413281" y="4138995"/>
                <a:ext cx="254880" cy="254907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80008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51" name="AutoShape 27"/>
              <p:cNvSpPr>
                <a:spLocks noChangeArrowheads="1"/>
              </p:cNvSpPr>
              <p:nvPr/>
            </p:nvSpPr>
            <p:spPr bwMode="auto">
              <a:xfrm>
                <a:off x="689761" y="4192281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b="1">
                    <a:solidFill>
                      <a:srgbClr val="800080"/>
                    </a:solidFill>
                    <a:ea typeface="MS Gothic" charset="0"/>
                    <a:cs typeface="MS Gothic" charset="0"/>
                  </a:rPr>
                  <a:t>LacI</a:t>
                </a:r>
              </a:p>
            </p:txBody>
          </p:sp>
          <p:sp>
            <p:nvSpPr>
              <p:cNvPr id="52252" name="Freeform 28"/>
              <p:cNvSpPr>
                <a:spLocks/>
              </p:cNvSpPr>
              <p:nvPr/>
            </p:nvSpPr>
            <p:spPr bwMode="auto">
              <a:xfrm>
                <a:off x="946081" y="3869687"/>
                <a:ext cx="999360" cy="329794"/>
              </a:xfrm>
              <a:custGeom>
                <a:avLst/>
                <a:gdLst/>
                <a:ahLst/>
                <a:cxnLst>
                  <a:cxn ang="0">
                    <a:pos x="0" y="1008"/>
                  </a:cxn>
                  <a:cxn ang="0">
                    <a:pos x="3059" y="684"/>
                  </a:cxn>
                </a:cxnLst>
                <a:rect l="0" t="0" r="r" b="b"/>
                <a:pathLst>
                  <a:path w="3060" h="1009">
                    <a:moveTo>
                      <a:pt x="0" y="1008"/>
                    </a:moveTo>
                    <a:cubicBezTo>
                      <a:pt x="1823" y="0"/>
                      <a:pt x="3059" y="684"/>
                      <a:pt x="3059" y="684"/>
                    </a:cubicBezTo>
                  </a:path>
                </a:pathLst>
              </a:custGeom>
              <a:noFill/>
              <a:ln w="36720">
                <a:solidFill>
                  <a:srgbClr val="800080"/>
                </a:solidFill>
                <a:round/>
                <a:headEnd/>
                <a:tailEnd type="oval" w="lg" len="sm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53" name="Line 29"/>
              <p:cNvSpPr>
                <a:spLocks noChangeShapeType="1"/>
              </p:cNvSpPr>
              <p:nvPr/>
            </p:nvSpPr>
            <p:spPr bwMode="auto">
              <a:xfrm>
                <a:off x="1863360" y="4414064"/>
                <a:ext cx="1232640" cy="10081"/>
              </a:xfrm>
              <a:prstGeom prst="line">
                <a:avLst/>
              </a:prstGeom>
              <a:noFill/>
              <a:ln w="5472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54" name="Freeform 30"/>
              <p:cNvSpPr>
                <a:spLocks/>
              </p:cNvSpPr>
              <p:nvPr/>
            </p:nvSpPr>
            <p:spPr bwMode="auto">
              <a:xfrm>
                <a:off x="1981440" y="4138995"/>
                <a:ext cx="254880" cy="254907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80008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55" name="AutoShape 31"/>
              <p:cNvSpPr>
                <a:spLocks noChangeArrowheads="1"/>
              </p:cNvSpPr>
              <p:nvPr/>
            </p:nvSpPr>
            <p:spPr bwMode="auto">
              <a:xfrm>
                <a:off x="2793600" y="3750154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80808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b="1">
                    <a:solidFill>
                      <a:srgbClr val="333333"/>
                    </a:solidFill>
                    <a:ea typeface="MS Gothic" charset="0"/>
                    <a:cs typeface="MS Gothic" charset="0"/>
                  </a:rPr>
                  <a:t>A</a:t>
                </a:r>
              </a:p>
            </p:txBody>
          </p:sp>
          <p:sp>
            <p:nvSpPr>
              <p:cNvPr id="52256" name="Line 32"/>
              <p:cNvSpPr>
                <a:spLocks noChangeShapeType="1"/>
              </p:cNvSpPr>
              <p:nvPr/>
            </p:nvSpPr>
            <p:spPr bwMode="auto">
              <a:xfrm>
                <a:off x="1540800" y="3692548"/>
                <a:ext cx="1440" cy="257788"/>
              </a:xfrm>
              <a:prstGeom prst="line">
                <a:avLst/>
              </a:prstGeom>
              <a:noFill/>
              <a:ln w="36720">
                <a:solidFill>
                  <a:srgbClr val="800080"/>
                </a:solidFill>
                <a:round/>
                <a:headEnd/>
                <a:tailEnd type="oval" w="lg" len="sm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57" name="Text Box 33"/>
              <p:cNvSpPr txBox="1">
                <a:spLocks noChangeArrowheads="1"/>
              </p:cNvSpPr>
              <p:nvPr/>
            </p:nvSpPr>
            <p:spPr bwMode="auto">
              <a:xfrm>
                <a:off x="1209600" y="3437642"/>
                <a:ext cx="728640" cy="31395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>
                  <a:tabLst>
                    <a:tab pos="656650" algn="l"/>
                  </a:tabLst>
                </a:pPr>
                <a:r>
                  <a:rPr lang="en-US" b="1" dirty="0">
                    <a:solidFill>
                      <a:srgbClr val="800080"/>
                    </a:solidFill>
                    <a:ea typeface="MS Gothic" charset="0"/>
                    <a:cs typeface="MS Gothic" charset="0"/>
                  </a:rPr>
                  <a:t>IPTG</a:t>
                </a:r>
              </a:p>
            </p:txBody>
          </p:sp>
          <p:sp>
            <p:nvSpPr>
              <p:cNvPr id="52258" name="Freeform 34"/>
              <p:cNvSpPr>
                <a:spLocks/>
              </p:cNvSpPr>
              <p:nvPr/>
            </p:nvSpPr>
            <p:spPr bwMode="auto">
              <a:xfrm>
                <a:off x="3456000" y="3891289"/>
                <a:ext cx="999360" cy="329795"/>
              </a:xfrm>
              <a:custGeom>
                <a:avLst/>
                <a:gdLst/>
                <a:ahLst/>
                <a:cxnLst>
                  <a:cxn ang="0">
                    <a:pos x="0" y="1008"/>
                  </a:cxn>
                  <a:cxn ang="0">
                    <a:pos x="3059" y="684"/>
                  </a:cxn>
                </a:cxnLst>
                <a:rect l="0" t="0" r="r" b="b"/>
                <a:pathLst>
                  <a:path w="3060" h="1009">
                    <a:moveTo>
                      <a:pt x="0" y="1008"/>
                    </a:moveTo>
                    <a:cubicBezTo>
                      <a:pt x="1823" y="0"/>
                      <a:pt x="3059" y="684"/>
                      <a:pt x="3059" y="684"/>
                    </a:cubicBezTo>
                  </a:path>
                </a:pathLst>
              </a:custGeom>
              <a:noFill/>
              <a:ln w="36720">
                <a:solidFill>
                  <a:srgbClr val="800000"/>
                </a:solidFill>
                <a:round/>
                <a:headEnd/>
                <a:tailEnd type="oval" w="lg" len="sm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59" name="Line 35"/>
              <p:cNvSpPr>
                <a:spLocks noChangeShapeType="1"/>
              </p:cNvSpPr>
              <p:nvPr/>
            </p:nvSpPr>
            <p:spPr bwMode="auto">
              <a:xfrm>
                <a:off x="4373280" y="4437106"/>
                <a:ext cx="1232640" cy="10081"/>
              </a:xfrm>
              <a:prstGeom prst="line">
                <a:avLst/>
              </a:prstGeom>
              <a:noFill/>
              <a:ln w="54720">
                <a:solidFill>
                  <a:srgbClr val="80000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60" name="Freeform 36"/>
              <p:cNvSpPr>
                <a:spLocks/>
              </p:cNvSpPr>
              <p:nvPr/>
            </p:nvSpPr>
            <p:spPr bwMode="auto">
              <a:xfrm>
                <a:off x="4491361" y="4160598"/>
                <a:ext cx="254880" cy="254906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61" name="AutoShape 37"/>
              <p:cNvSpPr>
                <a:spLocks noChangeArrowheads="1"/>
              </p:cNvSpPr>
              <p:nvPr/>
            </p:nvSpPr>
            <p:spPr bwMode="auto">
              <a:xfrm>
                <a:off x="5245921" y="3849525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80808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b="1">
                    <a:solidFill>
                      <a:srgbClr val="333333"/>
                    </a:solidFill>
                    <a:ea typeface="MS Gothic" charset="0"/>
                    <a:cs typeface="MS Gothic" charset="0"/>
                  </a:rPr>
                  <a:t>B</a:t>
                </a:r>
              </a:p>
            </p:txBody>
          </p:sp>
          <p:sp>
            <p:nvSpPr>
              <p:cNvPr id="52262" name="Freeform 38"/>
              <p:cNvSpPr>
                <a:spLocks/>
              </p:cNvSpPr>
              <p:nvPr/>
            </p:nvSpPr>
            <p:spPr bwMode="auto">
              <a:xfrm>
                <a:off x="5974561" y="3908570"/>
                <a:ext cx="999360" cy="329795"/>
              </a:xfrm>
              <a:custGeom>
                <a:avLst/>
                <a:gdLst/>
                <a:ahLst/>
                <a:cxnLst>
                  <a:cxn ang="0">
                    <a:pos x="0" y="1008"/>
                  </a:cxn>
                  <a:cxn ang="0">
                    <a:pos x="3059" y="684"/>
                  </a:cxn>
                </a:cxnLst>
                <a:rect l="0" t="0" r="r" b="b"/>
                <a:pathLst>
                  <a:path w="3060" h="1009">
                    <a:moveTo>
                      <a:pt x="0" y="1008"/>
                    </a:moveTo>
                    <a:cubicBezTo>
                      <a:pt x="1823" y="0"/>
                      <a:pt x="3059" y="684"/>
                      <a:pt x="3059" y="684"/>
                    </a:cubicBezTo>
                  </a:path>
                </a:pathLst>
              </a:custGeom>
              <a:noFill/>
              <a:ln w="3672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63" name="Line 39"/>
              <p:cNvSpPr>
                <a:spLocks noChangeShapeType="1"/>
              </p:cNvSpPr>
              <p:nvPr/>
            </p:nvSpPr>
            <p:spPr bwMode="auto">
              <a:xfrm>
                <a:off x="6893281" y="4452948"/>
                <a:ext cx="1815840" cy="14402"/>
              </a:xfrm>
              <a:prstGeom prst="line">
                <a:avLst/>
              </a:prstGeom>
              <a:noFill/>
              <a:ln w="54720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64" name="Freeform 40"/>
              <p:cNvSpPr>
                <a:spLocks/>
              </p:cNvSpPr>
              <p:nvPr/>
            </p:nvSpPr>
            <p:spPr bwMode="auto">
              <a:xfrm>
                <a:off x="7009920" y="4177880"/>
                <a:ext cx="254880" cy="254906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65" name="AutoShape 41"/>
              <p:cNvSpPr>
                <a:spLocks noChangeArrowheads="1"/>
              </p:cNvSpPr>
              <p:nvPr/>
            </p:nvSpPr>
            <p:spPr bwMode="auto">
              <a:xfrm>
                <a:off x="7286400" y="4231165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b="1">
                    <a:solidFill>
                      <a:srgbClr val="008000"/>
                    </a:solidFill>
                    <a:ea typeface="MS Gothic" charset="0"/>
                    <a:cs typeface="MS Gothic" charset="0"/>
                  </a:rPr>
                  <a:t>GFP</a:t>
                </a:r>
              </a:p>
            </p:txBody>
          </p:sp>
          <p:sp>
            <p:nvSpPr>
              <p:cNvPr id="52266" name="Text Box 42"/>
              <p:cNvSpPr txBox="1">
                <a:spLocks noChangeArrowheads="1"/>
              </p:cNvSpPr>
              <p:nvPr/>
            </p:nvSpPr>
            <p:spPr bwMode="auto">
              <a:xfrm>
                <a:off x="2136960" y="4128914"/>
                <a:ext cx="927360" cy="31395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>
                  <a:tabLst>
                    <a:tab pos="656650" algn="l"/>
                  </a:tabLst>
                </a:pPr>
                <a:r>
                  <a:rPr lang="en-US" b="1" i="1" dirty="0">
                    <a:solidFill>
                      <a:srgbClr val="800080"/>
                    </a:solidFill>
                    <a:ea typeface="MS Gothic" charset="0"/>
                    <a:cs typeface="MS Gothic" charset="0"/>
                  </a:rPr>
                  <a:t>outputs</a:t>
                </a:r>
              </a:p>
            </p:txBody>
          </p:sp>
          <p:sp>
            <p:nvSpPr>
              <p:cNvPr id="52267" name="Text Box 43"/>
              <p:cNvSpPr txBox="1">
                <a:spLocks noChangeArrowheads="1"/>
              </p:cNvSpPr>
              <p:nvPr/>
            </p:nvSpPr>
            <p:spPr bwMode="auto">
              <a:xfrm>
                <a:off x="4652640" y="4162037"/>
                <a:ext cx="927360" cy="31395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>
                  <a:tabLst>
                    <a:tab pos="656650" algn="l"/>
                  </a:tabLst>
                </a:pPr>
                <a:r>
                  <a:rPr lang="en-US" b="1" i="1" dirty="0">
                    <a:solidFill>
                      <a:srgbClr val="800000"/>
                    </a:solidFill>
                    <a:ea typeface="MS Gothic" charset="0"/>
                    <a:cs typeface="MS Gothic" charset="0"/>
                  </a:rPr>
                  <a:t>outputs</a:t>
                </a:r>
              </a:p>
            </p:txBody>
          </p:sp>
          <p:sp>
            <p:nvSpPr>
              <p:cNvPr id="52268" name="Text Box 44"/>
              <p:cNvSpPr txBox="1">
                <a:spLocks noChangeArrowheads="1"/>
              </p:cNvSpPr>
              <p:nvPr/>
            </p:nvSpPr>
            <p:spPr bwMode="auto">
              <a:xfrm>
                <a:off x="7879680" y="4159157"/>
                <a:ext cx="927360" cy="31395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>
                  <a:tabLst>
                    <a:tab pos="656650" algn="l"/>
                  </a:tabLst>
                </a:pPr>
                <a:r>
                  <a:rPr lang="en-US" b="1" i="1" dirty="0">
                    <a:solidFill>
                      <a:srgbClr val="008000"/>
                    </a:solidFill>
                    <a:ea typeface="MS Gothic" charset="0"/>
                    <a:cs typeface="MS Gothic" charset="0"/>
                  </a:rPr>
                  <a:t>outputs</a:t>
                </a:r>
              </a:p>
            </p:txBody>
          </p:sp>
          <p:sp>
            <p:nvSpPr>
              <p:cNvPr id="52269" name="Text Box 45"/>
              <p:cNvSpPr txBox="1">
                <a:spLocks noChangeArrowheads="1"/>
              </p:cNvSpPr>
              <p:nvPr/>
            </p:nvSpPr>
            <p:spPr bwMode="auto">
              <a:xfrm>
                <a:off x="5500800" y="4162037"/>
                <a:ext cx="927360" cy="31395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>
                  <a:tabLst>
                    <a:tab pos="656650" algn="l"/>
                  </a:tabLst>
                </a:pPr>
                <a:r>
                  <a:rPr lang="en-US" b="1" i="1" dirty="0">
                    <a:solidFill>
                      <a:srgbClr val="008000"/>
                    </a:solidFill>
                    <a:ea typeface="MS Gothic" charset="0"/>
                    <a:cs typeface="MS Gothic" charset="0"/>
                  </a:rPr>
                  <a:t>arg0</a:t>
                </a:r>
              </a:p>
            </p:txBody>
          </p:sp>
          <p:sp>
            <p:nvSpPr>
              <p:cNvPr id="52270" name="Text Box 46"/>
              <p:cNvSpPr txBox="1">
                <a:spLocks noChangeArrowheads="1"/>
              </p:cNvSpPr>
              <p:nvPr/>
            </p:nvSpPr>
            <p:spPr bwMode="auto">
              <a:xfrm>
                <a:off x="3019680" y="4162037"/>
                <a:ext cx="927360" cy="31395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>
                  <a:tabLst>
                    <a:tab pos="656650" algn="l"/>
                  </a:tabLst>
                </a:pPr>
                <a:r>
                  <a:rPr lang="en-US" b="1" i="1" dirty="0">
                    <a:solidFill>
                      <a:srgbClr val="800000"/>
                    </a:solidFill>
                    <a:ea typeface="MS Gothic" charset="0"/>
                    <a:cs typeface="MS Gothic" charset="0"/>
                  </a:rPr>
                  <a:t>arg0</a:t>
                </a:r>
              </a:p>
            </p:txBody>
          </p:sp>
        </p:grpSp>
        <p:sp>
          <p:nvSpPr>
            <p:cNvPr id="52271" name="Line 47"/>
            <p:cNvSpPr>
              <a:spLocks noChangeShapeType="1"/>
            </p:cNvSpPr>
            <p:nvPr/>
          </p:nvSpPr>
          <p:spPr bwMode="auto">
            <a:xfrm flipH="1">
              <a:off x="1959841" y="2865901"/>
              <a:ext cx="388800" cy="1036909"/>
            </a:xfrm>
            <a:prstGeom prst="line">
              <a:avLst/>
            </a:prstGeom>
            <a:noFill/>
            <a:ln w="36720">
              <a:solidFill>
                <a:srgbClr val="00008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72" name="Line 48"/>
            <p:cNvSpPr>
              <a:spLocks noChangeShapeType="1"/>
            </p:cNvSpPr>
            <p:nvPr/>
          </p:nvSpPr>
          <p:spPr bwMode="auto">
            <a:xfrm flipH="1">
              <a:off x="4330081" y="2855821"/>
              <a:ext cx="14400" cy="1124758"/>
            </a:xfrm>
            <a:prstGeom prst="line">
              <a:avLst/>
            </a:prstGeom>
            <a:noFill/>
            <a:ln w="36720">
              <a:solidFill>
                <a:srgbClr val="00008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73" name="Line 49"/>
            <p:cNvSpPr>
              <a:spLocks noChangeShapeType="1"/>
            </p:cNvSpPr>
            <p:nvPr/>
          </p:nvSpPr>
          <p:spPr bwMode="auto">
            <a:xfrm>
              <a:off x="6327360" y="2855820"/>
              <a:ext cx="717120" cy="1202526"/>
            </a:xfrm>
            <a:prstGeom prst="line">
              <a:avLst/>
            </a:prstGeom>
            <a:noFill/>
            <a:ln w="36720">
              <a:solidFill>
                <a:srgbClr val="00008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76" name="Line 52"/>
            <p:cNvSpPr>
              <a:spLocks noChangeShapeType="1"/>
            </p:cNvSpPr>
            <p:nvPr/>
          </p:nvSpPr>
          <p:spPr bwMode="auto">
            <a:xfrm>
              <a:off x="5169600" y="2579312"/>
              <a:ext cx="319680" cy="1234209"/>
            </a:xfrm>
            <a:prstGeom prst="line">
              <a:avLst/>
            </a:prstGeom>
            <a:noFill/>
            <a:ln w="36720">
              <a:solidFill>
                <a:srgbClr val="00008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77" name="Line 53"/>
            <p:cNvSpPr>
              <a:spLocks noChangeShapeType="1"/>
            </p:cNvSpPr>
            <p:nvPr/>
          </p:nvSpPr>
          <p:spPr bwMode="auto">
            <a:xfrm flipH="1">
              <a:off x="3096000" y="2590833"/>
              <a:ext cx="168480" cy="1103156"/>
            </a:xfrm>
            <a:prstGeom prst="line">
              <a:avLst/>
            </a:prstGeom>
            <a:noFill/>
            <a:ln w="36720">
              <a:solidFill>
                <a:srgbClr val="00008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61"/>
          <p:cNvGrpSpPr/>
          <p:nvPr/>
        </p:nvGrpSpPr>
        <p:grpSpPr>
          <a:xfrm>
            <a:off x="1342080" y="3600378"/>
            <a:ext cx="7410240" cy="2654199"/>
            <a:chOff x="1342080" y="3600378"/>
            <a:chExt cx="7410240" cy="2654199"/>
          </a:xfrm>
        </p:grpSpPr>
        <p:grpSp>
          <p:nvGrpSpPr>
            <p:cNvPr id="5" name="Group 60"/>
            <p:cNvGrpSpPr/>
            <p:nvPr/>
          </p:nvGrpSpPr>
          <p:grpSpPr>
            <a:xfrm>
              <a:off x="1342080" y="5266634"/>
              <a:ext cx="5758560" cy="987943"/>
              <a:chOff x="1342080" y="5266634"/>
              <a:chExt cx="5758560" cy="987943"/>
            </a:xfrm>
          </p:grpSpPr>
          <p:sp>
            <p:nvSpPr>
              <p:cNvPr id="52232" name="Line 8"/>
              <p:cNvSpPr>
                <a:spLocks noChangeShapeType="1"/>
              </p:cNvSpPr>
              <p:nvPr/>
            </p:nvSpPr>
            <p:spPr bwMode="auto">
              <a:xfrm>
                <a:off x="1342080" y="6243056"/>
                <a:ext cx="1232640" cy="10081"/>
              </a:xfrm>
              <a:prstGeom prst="line">
                <a:avLst/>
              </a:prstGeom>
              <a:noFill/>
              <a:ln w="5472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33" name="Freeform 9"/>
              <p:cNvSpPr>
                <a:spLocks/>
              </p:cNvSpPr>
              <p:nvPr/>
            </p:nvSpPr>
            <p:spPr bwMode="auto">
              <a:xfrm>
                <a:off x="1458721" y="5967987"/>
                <a:ext cx="254880" cy="254907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80008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34" name="AutoShape 10"/>
              <p:cNvSpPr>
                <a:spLocks noChangeArrowheads="1"/>
              </p:cNvSpPr>
              <p:nvPr/>
            </p:nvSpPr>
            <p:spPr bwMode="auto">
              <a:xfrm>
                <a:off x="1735201" y="6021273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b="1">
                    <a:solidFill>
                      <a:srgbClr val="800080"/>
                    </a:solidFill>
                    <a:ea typeface="MS Gothic" charset="0"/>
                    <a:cs typeface="MS Gothic" charset="0"/>
                  </a:rPr>
                  <a:t>LacI</a:t>
                </a:r>
              </a:p>
            </p:txBody>
          </p:sp>
          <p:sp>
            <p:nvSpPr>
              <p:cNvPr id="52235" name="Freeform 11"/>
              <p:cNvSpPr>
                <a:spLocks/>
              </p:cNvSpPr>
              <p:nvPr/>
            </p:nvSpPr>
            <p:spPr bwMode="auto">
              <a:xfrm>
                <a:off x="1991521" y="5697238"/>
                <a:ext cx="999360" cy="329795"/>
              </a:xfrm>
              <a:custGeom>
                <a:avLst/>
                <a:gdLst/>
                <a:ahLst/>
                <a:cxnLst>
                  <a:cxn ang="0">
                    <a:pos x="0" y="1008"/>
                  </a:cxn>
                  <a:cxn ang="0">
                    <a:pos x="3059" y="684"/>
                  </a:cxn>
                </a:cxnLst>
                <a:rect l="0" t="0" r="r" b="b"/>
                <a:pathLst>
                  <a:path w="3060" h="1009">
                    <a:moveTo>
                      <a:pt x="0" y="1008"/>
                    </a:moveTo>
                    <a:cubicBezTo>
                      <a:pt x="1823" y="0"/>
                      <a:pt x="3059" y="684"/>
                      <a:pt x="3059" y="684"/>
                    </a:cubicBezTo>
                  </a:path>
                </a:pathLst>
              </a:custGeom>
              <a:noFill/>
              <a:ln w="36720">
                <a:solidFill>
                  <a:srgbClr val="800080"/>
                </a:solidFill>
                <a:round/>
                <a:headEnd/>
                <a:tailEnd type="oval" w="lg" len="sm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36" name="Line 12"/>
              <p:cNvSpPr>
                <a:spLocks noChangeShapeType="1"/>
              </p:cNvSpPr>
              <p:nvPr/>
            </p:nvSpPr>
            <p:spPr bwMode="auto">
              <a:xfrm>
                <a:off x="2908800" y="6243056"/>
                <a:ext cx="1232640" cy="10081"/>
              </a:xfrm>
              <a:prstGeom prst="line">
                <a:avLst/>
              </a:prstGeom>
              <a:noFill/>
              <a:ln w="5472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37" name="Freeform 13"/>
              <p:cNvSpPr>
                <a:spLocks/>
              </p:cNvSpPr>
              <p:nvPr/>
            </p:nvSpPr>
            <p:spPr bwMode="auto">
              <a:xfrm>
                <a:off x="3025441" y="5967987"/>
                <a:ext cx="254880" cy="254907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80008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38" name="AutoShape 14"/>
              <p:cNvSpPr>
                <a:spLocks noChangeArrowheads="1"/>
              </p:cNvSpPr>
              <p:nvPr/>
            </p:nvSpPr>
            <p:spPr bwMode="auto">
              <a:xfrm>
                <a:off x="3301921" y="6021273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b="1">
                    <a:solidFill>
                      <a:srgbClr val="800080"/>
                    </a:solidFill>
                    <a:ea typeface="MS Gothic" charset="0"/>
                    <a:cs typeface="MS Gothic" charset="0"/>
                  </a:rPr>
                  <a:t>A</a:t>
                </a:r>
              </a:p>
            </p:txBody>
          </p:sp>
          <p:sp>
            <p:nvSpPr>
              <p:cNvPr id="52239" name="Line 15"/>
              <p:cNvSpPr>
                <a:spLocks noChangeShapeType="1"/>
              </p:cNvSpPr>
              <p:nvPr/>
            </p:nvSpPr>
            <p:spPr bwMode="auto">
              <a:xfrm>
                <a:off x="2584801" y="5521540"/>
                <a:ext cx="1440" cy="257788"/>
              </a:xfrm>
              <a:prstGeom prst="line">
                <a:avLst/>
              </a:prstGeom>
              <a:noFill/>
              <a:ln w="36720">
                <a:solidFill>
                  <a:srgbClr val="800080"/>
                </a:solidFill>
                <a:round/>
                <a:headEnd/>
                <a:tailEnd type="oval" w="lg" len="sm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40" name="Text Box 16"/>
              <p:cNvSpPr txBox="1">
                <a:spLocks noChangeArrowheads="1"/>
              </p:cNvSpPr>
              <p:nvPr/>
            </p:nvSpPr>
            <p:spPr bwMode="auto">
              <a:xfrm>
                <a:off x="2255040" y="5266634"/>
                <a:ext cx="728640" cy="31395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>
                  <a:tabLst>
                    <a:tab pos="656650" algn="l"/>
                  </a:tabLst>
                </a:pPr>
                <a:r>
                  <a:rPr lang="en-US" b="1" dirty="0">
                    <a:solidFill>
                      <a:srgbClr val="800080"/>
                    </a:solidFill>
                    <a:ea typeface="MS Gothic" charset="0"/>
                    <a:cs typeface="MS Gothic" charset="0"/>
                  </a:rPr>
                  <a:t>IPTG</a:t>
                </a:r>
              </a:p>
            </p:txBody>
          </p:sp>
          <p:sp>
            <p:nvSpPr>
              <p:cNvPr id="52241" name="Freeform 17"/>
              <p:cNvSpPr>
                <a:spLocks/>
              </p:cNvSpPr>
              <p:nvPr/>
            </p:nvSpPr>
            <p:spPr bwMode="auto">
              <a:xfrm>
                <a:off x="3520801" y="5687158"/>
                <a:ext cx="999360" cy="329794"/>
              </a:xfrm>
              <a:custGeom>
                <a:avLst/>
                <a:gdLst/>
                <a:ahLst/>
                <a:cxnLst>
                  <a:cxn ang="0">
                    <a:pos x="0" y="1008"/>
                  </a:cxn>
                  <a:cxn ang="0">
                    <a:pos x="3059" y="684"/>
                  </a:cxn>
                </a:cxnLst>
                <a:rect l="0" t="0" r="r" b="b"/>
                <a:pathLst>
                  <a:path w="3060" h="1009">
                    <a:moveTo>
                      <a:pt x="0" y="1008"/>
                    </a:moveTo>
                    <a:cubicBezTo>
                      <a:pt x="1823" y="0"/>
                      <a:pt x="3059" y="684"/>
                      <a:pt x="3059" y="684"/>
                    </a:cubicBezTo>
                  </a:path>
                </a:pathLst>
              </a:custGeom>
              <a:noFill/>
              <a:ln w="36720">
                <a:solidFill>
                  <a:srgbClr val="800000"/>
                </a:solidFill>
                <a:round/>
                <a:headEnd/>
                <a:tailEnd type="oval" w="lg" len="sm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42" name="Line 18"/>
              <p:cNvSpPr>
                <a:spLocks noChangeShapeType="1"/>
              </p:cNvSpPr>
              <p:nvPr/>
            </p:nvSpPr>
            <p:spPr bwMode="auto">
              <a:xfrm>
                <a:off x="4439520" y="6232975"/>
                <a:ext cx="1232640" cy="10082"/>
              </a:xfrm>
              <a:prstGeom prst="line">
                <a:avLst/>
              </a:prstGeom>
              <a:noFill/>
              <a:ln w="54720">
                <a:solidFill>
                  <a:srgbClr val="80000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43" name="Freeform 19"/>
              <p:cNvSpPr>
                <a:spLocks/>
              </p:cNvSpPr>
              <p:nvPr/>
            </p:nvSpPr>
            <p:spPr bwMode="auto">
              <a:xfrm>
                <a:off x="4556160" y="5956465"/>
                <a:ext cx="254880" cy="254907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44" name="AutoShape 20"/>
              <p:cNvSpPr>
                <a:spLocks noChangeArrowheads="1"/>
              </p:cNvSpPr>
              <p:nvPr/>
            </p:nvSpPr>
            <p:spPr bwMode="auto">
              <a:xfrm>
                <a:off x="4832640" y="6009752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80000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b="1">
                    <a:solidFill>
                      <a:srgbClr val="800000"/>
                    </a:solidFill>
                    <a:ea typeface="MS Gothic" charset="0"/>
                    <a:cs typeface="MS Gothic" charset="0"/>
                  </a:rPr>
                  <a:t>B</a:t>
                </a:r>
              </a:p>
            </p:txBody>
          </p:sp>
          <p:sp>
            <p:nvSpPr>
              <p:cNvPr id="52245" name="Freeform 21"/>
              <p:cNvSpPr>
                <a:spLocks/>
              </p:cNvSpPr>
              <p:nvPr/>
            </p:nvSpPr>
            <p:spPr bwMode="auto">
              <a:xfrm>
                <a:off x="5093281" y="5671315"/>
                <a:ext cx="999360" cy="329795"/>
              </a:xfrm>
              <a:custGeom>
                <a:avLst/>
                <a:gdLst/>
                <a:ahLst/>
                <a:cxnLst>
                  <a:cxn ang="0">
                    <a:pos x="0" y="1008"/>
                  </a:cxn>
                  <a:cxn ang="0">
                    <a:pos x="3059" y="684"/>
                  </a:cxn>
                </a:cxnLst>
                <a:rect l="0" t="0" r="r" b="b"/>
                <a:pathLst>
                  <a:path w="3060" h="1009">
                    <a:moveTo>
                      <a:pt x="0" y="1008"/>
                    </a:moveTo>
                    <a:cubicBezTo>
                      <a:pt x="1823" y="0"/>
                      <a:pt x="3059" y="684"/>
                      <a:pt x="3059" y="684"/>
                    </a:cubicBezTo>
                  </a:path>
                </a:pathLst>
              </a:custGeom>
              <a:noFill/>
              <a:ln w="3672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46" name="Line 22"/>
              <p:cNvSpPr>
                <a:spLocks noChangeShapeType="1"/>
              </p:cNvSpPr>
              <p:nvPr/>
            </p:nvSpPr>
            <p:spPr bwMode="auto">
              <a:xfrm>
                <a:off x="6010560" y="6217134"/>
                <a:ext cx="1090080" cy="8641"/>
              </a:xfrm>
              <a:prstGeom prst="line">
                <a:avLst/>
              </a:prstGeom>
              <a:noFill/>
              <a:ln w="54720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47" name="Freeform 23"/>
              <p:cNvSpPr>
                <a:spLocks/>
              </p:cNvSpPr>
              <p:nvPr/>
            </p:nvSpPr>
            <p:spPr bwMode="auto">
              <a:xfrm>
                <a:off x="6128640" y="5940625"/>
                <a:ext cx="254880" cy="254906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48" name="AutoShape 24"/>
              <p:cNvSpPr>
                <a:spLocks noChangeArrowheads="1"/>
              </p:cNvSpPr>
              <p:nvPr/>
            </p:nvSpPr>
            <p:spPr bwMode="auto">
              <a:xfrm>
                <a:off x="6403681" y="5993910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b="1">
                    <a:solidFill>
                      <a:srgbClr val="008000"/>
                    </a:solidFill>
                    <a:ea typeface="MS Gothic" charset="0"/>
                    <a:cs typeface="MS Gothic" charset="0"/>
                  </a:rPr>
                  <a:t>GFP</a:t>
                </a:r>
              </a:p>
            </p:txBody>
          </p:sp>
        </p:grpSp>
        <p:sp>
          <p:nvSpPr>
            <p:cNvPr id="52274" name="Oval 50"/>
            <p:cNvSpPr>
              <a:spLocks noChangeArrowheads="1"/>
            </p:cNvSpPr>
            <p:nvPr/>
          </p:nvSpPr>
          <p:spPr bwMode="auto">
            <a:xfrm>
              <a:off x="2178721" y="3600378"/>
              <a:ext cx="1673280" cy="1335021"/>
            </a:xfrm>
            <a:prstGeom prst="ellipse">
              <a:avLst/>
            </a:prstGeom>
            <a:noFill/>
            <a:ln w="3672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75" name="Oval 51"/>
            <p:cNvSpPr>
              <a:spLocks noChangeArrowheads="1"/>
            </p:cNvSpPr>
            <p:nvPr/>
          </p:nvSpPr>
          <p:spPr bwMode="auto">
            <a:xfrm>
              <a:off x="4692961" y="3699749"/>
              <a:ext cx="1568160" cy="1206847"/>
            </a:xfrm>
            <a:prstGeom prst="ellipse">
              <a:avLst/>
            </a:prstGeom>
            <a:noFill/>
            <a:ln w="3672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78" name="Line 54"/>
            <p:cNvSpPr>
              <a:spLocks noChangeShapeType="1"/>
            </p:cNvSpPr>
            <p:nvPr/>
          </p:nvSpPr>
          <p:spPr bwMode="auto">
            <a:xfrm>
              <a:off x="3229920" y="4961322"/>
              <a:ext cx="253440" cy="1013866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79" name="Line 55"/>
            <p:cNvSpPr>
              <a:spLocks noChangeShapeType="1"/>
            </p:cNvSpPr>
            <p:nvPr/>
          </p:nvSpPr>
          <p:spPr bwMode="auto">
            <a:xfrm flipH="1">
              <a:off x="5035680" y="4938279"/>
              <a:ext cx="344160" cy="1036909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80" name="Oval 56"/>
            <p:cNvSpPr>
              <a:spLocks noChangeArrowheads="1"/>
            </p:cNvSpPr>
            <p:nvPr/>
          </p:nvSpPr>
          <p:spPr bwMode="auto">
            <a:xfrm>
              <a:off x="7882560" y="3982019"/>
              <a:ext cx="869760" cy="694153"/>
            </a:xfrm>
            <a:prstGeom prst="ellipse">
              <a:avLst/>
            </a:prstGeom>
            <a:noFill/>
            <a:ln w="3672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81" name="Line 57"/>
            <p:cNvSpPr>
              <a:spLocks noChangeShapeType="1"/>
            </p:cNvSpPr>
            <p:nvPr/>
          </p:nvSpPr>
          <p:spPr bwMode="auto">
            <a:xfrm flipH="1">
              <a:off x="7439040" y="4717936"/>
              <a:ext cx="807840" cy="1466074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9" name="Title 12"/>
          <p:cNvSpPr>
            <a:spLocks noGrp="1"/>
          </p:cNvSpPr>
          <p:nvPr>
            <p:ph type="title"/>
          </p:nvPr>
        </p:nvSpPr>
        <p:spPr>
          <a:xfrm>
            <a:off x="241300" y="274638"/>
            <a:ext cx="8229600" cy="682625"/>
          </a:xfrm>
        </p:spPr>
        <p:txBody>
          <a:bodyPr/>
          <a:lstStyle/>
          <a:p>
            <a:r>
              <a:rPr lang="en-US" dirty="0" smtClean="0"/>
              <a:t>Motif-Based Compilation</a:t>
            </a:r>
            <a:endParaRPr lang="en-US" dirty="0"/>
          </a:p>
        </p:txBody>
      </p:sp>
      <p:sp>
        <p:nvSpPr>
          <p:cNvPr id="60" name="Slide Number Placeholder 5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411865" y="1112936"/>
            <a:ext cx="8203001" cy="20380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83566" rIns="81639" bIns="40820">
            <a:prstTxWarp prst="textNoShape">
              <a:avLst/>
            </a:prstTxWarp>
          </a:bodyPr>
          <a:lstStyle/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(def </a:t>
            </a:r>
            <a:r>
              <a:rPr lang="en-US" sz="2400" b="1" dirty="0" err="1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sr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-latch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r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letfed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+ ((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not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or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r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-bar)))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          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-bar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not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or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 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en-US" sz="2400" dirty="0" smtClean="0">
              <a:solidFill>
                <a:srgbClr val="000000"/>
              </a:solidFill>
              <a:latin typeface="Courier New" charset="0"/>
              <a:ea typeface="MS Gothic" charset="0"/>
              <a:cs typeface="MS Gothic" charset="0"/>
            </a:endParaRP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008000"/>
                </a:solidFill>
                <a:latin typeface="Courier New" charset="0"/>
                <a:ea typeface="MS Gothic" charset="0"/>
                <a:cs typeface="MS Gothic" charset="0"/>
              </a:rPr>
              <a:t>green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err="1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sr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-latch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err="1" smtClean="0">
                <a:solidFill>
                  <a:srgbClr val="660066"/>
                </a:solidFill>
                <a:latin typeface="Courier New" charset="0"/>
                <a:ea typeface="MS Gothic" charset="0"/>
                <a:cs typeface="MS Gothic" charset="0"/>
              </a:rPr>
              <a:t>aTc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 (</a:t>
            </a:r>
            <a:r>
              <a:rPr lang="en-US" sz="2400" b="1" dirty="0" smtClean="0">
                <a:solidFill>
                  <a:srgbClr val="660066"/>
                </a:solidFill>
                <a:latin typeface="Courier New" charset="0"/>
                <a:ea typeface="MS Gothic" charset="0"/>
                <a:cs typeface="MS Gothic" charset="0"/>
              </a:rPr>
              <a:t>IPTG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)))</a:t>
            </a:r>
          </a:p>
        </p:txBody>
      </p:sp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241300" y="274638"/>
            <a:ext cx="8229600" cy="682625"/>
          </a:xfrm>
        </p:spPr>
        <p:txBody>
          <a:bodyPr/>
          <a:lstStyle/>
          <a:p>
            <a:r>
              <a:rPr lang="en-US" dirty="0" smtClean="0"/>
              <a:t>Design Optimization</a:t>
            </a:r>
            <a:endParaRPr lang="en-US" dirty="0"/>
          </a:p>
        </p:txBody>
      </p:sp>
      <p:grpSp>
        <p:nvGrpSpPr>
          <p:cNvPr id="2" name="Group 86"/>
          <p:cNvGrpSpPr/>
          <p:nvPr/>
        </p:nvGrpSpPr>
        <p:grpSpPr>
          <a:xfrm>
            <a:off x="538864" y="4089492"/>
            <a:ext cx="1002926" cy="286512"/>
            <a:chOff x="812300" y="4890117"/>
            <a:chExt cx="1002926" cy="286512"/>
          </a:xfrm>
        </p:grpSpPr>
        <p:sp>
          <p:nvSpPr>
            <p:cNvPr id="6" name="Line 8"/>
            <p:cNvSpPr>
              <a:spLocks noChangeShapeType="1"/>
            </p:cNvSpPr>
            <p:nvPr/>
          </p:nvSpPr>
          <p:spPr bwMode="auto">
            <a:xfrm>
              <a:off x="812300" y="5176629"/>
              <a:ext cx="1002926" cy="0"/>
            </a:xfrm>
            <a:prstGeom prst="line">
              <a:avLst/>
            </a:prstGeom>
            <a:noFill/>
            <a:ln w="54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928941" y="489011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8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>
              <a:off x="1205421" y="4929292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>
                  <a:solidFill>
                    <a:srgbClr val="800080"/>
                  </a:solidFill>
                  <a:ea typeface="MS Gothic" charset="0"/>
                  <a:cs typeface="MS Gothic" charset="0"/>
                </a:rPr>
                <a:t>LacI</a:t>
              </a:r>
            </a:p>
          </p:txBody>
        </p:sp>
      </p:grpSp>
      <p:grpSp>
        <p:nvGrpSpPr>
          <p:cNvPr id="3" name="Group 87"/>
          <p:cNvGrpSpPr/>
          <p:nvPr/>
        </p:nvGrpSpPr>
        <p:grpSpPr>
          <a:xfrm>
            <a:off x="2395404" y="4140575"/>
            <a:ext cx="1232640" cy="282481"/>
            <a:chOff x="2772114" y="4676684"/>
            <a:chExt cx="1232640" cy="282481"/>
          </a:xfrm>
        </p:grpSpPr>
        <p:sp>
          <p:nvSpPr>
            <p:cNvPr id="12" name="AutoShape 14"/>
            <p:cNvSpPr>
              <a:spLocks noChangeArrowheads="1"/>
            </p:cNvSpPr>
            <p:nvPr/>
          </p:nvSpPr>
          <p:spPr bwMode="auto">
            <a:xfrm>
              <a:off x="3165235" y="4701748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660066"/>
                  </a:solidFill>
                  <a:ea typeface="MS Gothic" charset="0"/>
                  <a:cs typeface="MS Gothic" charset="0"/>
                </a:rPr>
                <a:t>B</a:t>
              </a:r>
              <a:endParaRPr lang="en-US" b="1" dirty="0">
                <a:solidFill>
                  <a:srgbClr val="660066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10" name="Line 12"/>
            <p:cNvSpPr>
              <a:spLocks noChangeShapeType="1"/>
            </p:cNvSpPr>
            <p:nvPr/>
          </p:nvSpPr>
          <p:spPr bwMode="auto">
            <a:xfrm>
              <a:off x="2772114" y="4949084"/>
              <a:ext cx="1232640" cy="10081"/>
            </a:xfrm>
            <a:prstGeom prst="line">
              <a:avLst/>
            </a:prstGeom>
            <a:noFill/>
            <a:ln w="54720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2888755" y="4676684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660066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1760550" y="3605763"/>
            <a:ext cx="1440" cy="257788"/>
          </a:xfrm>
          <a:prstGeom prst="line">
            <a:avLst/>
          </a:pr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1383060" y="3323522"/>
            <a:ext cx="7286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b="1" dirty="0">
                <a:solidFill>
                  <a:srgbClr val="800080"/>
                </a:solidFill>
                <a:ea typeface="MS Gothic" charset="0"/>
                <a:cs typeface="MS Gothic" charset="0"/>
              </a:rPr>
              <a:t>IPTG</a:t>
            </a:r>
          </a:p>
        </p:txBody>
      </p:sp>
      <p:sp>
        <p:nvSpPr>
          <p:cNvPr id="44" name="AutoShape 65"/>
          <p:cNvSpPr>
            <a:spLocks noChangeArrowheads="1"/>
          </p:cNvSpPr>
          <p:nvPr/>
        </p:nvSpPr>
        <p:spPr bwMode="auto">
          <a:xfrm>
            <a:off x="4358880" y="3263531"/>
            <a:ext cx="419040" cy="419084"/>
          </a:xfrm>
          <a:prstGeom prst="downArrow">
            <a:avLst>
              <a:gd name="adj1" fmla="val 40009"/>
              <a:gd name="adj2" fmla="val 49926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45"/>
          <p:cNvGrpSpPr/>
          <p:nvPr/>
        </p:nvGrpSpPr>
        <p:grpSpPr>
          <a:xfrm>
            <a:off x="3855448" y="4665723"/>
            <a:ext cx="1232640" cy="283923"/>
            <a:chOff x="6878854" y="4556677"/>
            <a:chExt cx="1232640" cy="283923"/>
          </a:xfrm>
        </p:grpSpPr>
        <p:sp>
          <p:nvSpPr>
            <p:cNvPr id="40" name="AutoShape 24"/>
            <p:cNvSpPr>
              <a:spLocks noChangeArrowheads="1"/>
            </p:cNvSpPr>
            <p:nvPr/>
          </p:nvSpPr>
          <p:spPr bwMode="auto">
            <a:xfrm>
              <a:off x="7308108" y="4581295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I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34" name="Line 18"/>
            <p:cNvSpPr>
              <a:spLocks noChangeShapeType="1"/>
            </p:cNvSpPr>
            <p:nvPr/>
          </p:nvSpPr>
          <p:spPr bwMode="auto">
            <a:xfrm>
              <a:off x="6878854" y="4830518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35" name="Freeform 19"/>
            <p:cNvSpPr>
              <a:spLocks/>
            </p:cNvSpPr>
            <p:nvPr/>
          </p:nvSpPr>
          <p:spPr bwMode="auto">
            <a:xfrm>
              <a:off x="6995494" y="455667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9" name="Group 38"/>
          <p:cNvGrpSpPr/>
          <p:nvPr/>
        </p:nvGrpSpPr>
        <p:grpSpPr>
          <a:xfrm>
            <a:off x="6767742" y="5750290"/>
            <a:ext cx="1232640" cy="283923"/>
            <a:chOff x="6876033" y="5005408"/>
            <a:chExt cx="1232640" cy="283923"/>
          </a:xfrm>
        </p:grpSpPr>
        <p:sp>
          <p:nvSpPr>
            <p:cNvPr id="36" name="AutoShape 24"/>
            <p:cNvSpPr>
              <a:spLocks noChangeArrowheads="1"/>
            </p:cNvSpPr>
            <p:nvPr/>
          </p:nvSpPr>
          <p:spPr bwMode="auto">
            <a:xfrm>
              <a:off x="7305287" y="5030026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G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37" name="Line 18"/>
            <p:cNvSpPr>
              <a:spLocks noChangeShapeType="1"/>
            </p:cNvSpPr>
            <p:nvPr/>
          </p:nvSpPr>
          <p:spPr bwMode="auto">
            <a:xfrm>
              <a:off x="6876033" y="5279249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38" name="Freeform 19"/>
            <p:cNvSpPr>
              <a:spLocks/>
            </p:cNvSpPr>
            <p:nvPr/>
          </p:nvSpPr>
          <p:spPr bwMode="auto">
            <a:xfrm>
              <a:off x="6992673" y="500540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15" name="Group 61"/>
          <p:cNvGrpSpPr/>
          <p:nvPr/>
        </p:nvGrpSpPr>
        <p:grpSpPr>
          <a:xfrm>
            <a:off x="3855448" y="4154686"/>
            <a:ext cx="1232640" cy="283923"/>
            <a:chOff x="6876033" y="5005408"/>
            <a:chExt cx="1232640" cy="283923"/>
          </a:xfrm>
        </p:grpSpPr>
        <p:sp>
          <p:nvSpPr>
            <p:cNvPr id="63" name="AutoShape 24"/>
            <p:cNvSpPr>
              <a:spLocks noChangeArrowheads="1"/>
            </p:cNvSpPr>
            <p:nvPr/>
          </p:nvSpPr>
          <p:spPr bwMode="auto">
            <a:xfrm>
              <a:off x="7305287" y="5030026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I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64" name="Line 18"/>
            <p:cNvSpPr>
              <a:spLocks noChangeShapeType="1"/>
            </p:cNvSpPr>
            <p:nvPr/>
          </p:nvSpPr>
          <p:spPr bwMode="auto">
            <a:xfrm>
              <a:off x="6876033" y="5279249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65" name="Freeform 19"/>
            <p:cNvSpPr>
              <a:spLocks/>
            </p:cNvSpPr>
            <p:nvPr/>
          </p:nvSpPr>
          <p:spPr bwMode="auto">
            <a:xfrm>
              <a:off x="6992673" y="500540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16" name="Group 65"/>
          <p:cNvGrpSpPr/>
          <p:nvPr/>
        </p:nvGrpSpPr>
        <p:grpSpPr>
          <a:xfrm>
            <a:off x="5377898" y="4434639"/>
            <a:ext cx="1232640" cy="283923"/>
            <a:chOff x="6878854" y="4556677"/>
            <a:chExt cx="1232640" cy="283923"/>
          </a:xfrm>
        </p:grpSpPr>
        <p:sp>
          <p:nvSpPr>
            <p:cNvPr id="67" name="AutoShape 24"/>
            <p:cNvSpPr>
              <a:spLocks noChangeArrowheads="1"/>
            </p:cNvSpPr>
            <p:nvPr/>
          </p:nvSpPr>
          <p:spPr bwMode="auto">
            <a:xfrm>
              <a:off x="7308108" y="4581295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F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68" name="Line 18"/>
            <p:cNvSpPr>
              <a:spLocks noChangeShapeType="1"/>
            </p:cNvSpPr>
            <p:nvPr/>
          </p:nvSpPr>
          <p:spPr bwMode="auto">
            <a:xfrm>
              <a:off x="6878854" y="4830518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69" name="Freeform 19"/>
            <p:cNvSpPr>
              <a:spLocks/>
            </p:cNvSpPr>
            <p:nvPr/>
          </p:nvSpPr>
          <p:spPr bwMode="auto">
            <a:xfrm>
              <a:off x="6995494" y="455667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17" name="Group 73"/>
          <p:cNvGrpSpPr/>
          <p:nvPr/>
        </p:nvGrpSpPr>
        <p:grpSpPr>
          <a:xfrm>
            <a:off x="7419858" y="3766421"/>
            <a:ext cx="1232640" cy="283923"/>
            <a:chOff x="6878854" y="4556677"/>
            <a:chExt cx="1232640" cy="283923"/>
          </a:xfrm>
        </p:grpSpPr>
        <p:sp>
          <p:nvSpPr>
            <p:cNvPr id="75" name="AutoShape 24"/>
            <p:cNvSpPr>
              <a:spLocks noChangeArrowheads="1"/>
            </p:cNvSpPr>
            <p:nvPr/>
          </p:nvSpPr>
          <p:spPr bwMode="auto">
            <a:xfrm>
              <a:off x="7308108" y="4581295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>
                  <a:solidFill>
                    <a:srgbClr val="008000"/>
                  </a:solidFill>
                  <a:ea typeface="MS Gothic" charset="0"/>
                  <a:cs typeface="MS Gothic" charset="0"/>
                </a:rPr>
                <a:t>GFP</a:t>
              </a:r>
            </a:p>
          </p:txBody>
        </p:sp>
        <p:sp>
          <p:nvSpPr>
            <p:cNvPr id="76" name="Line 18"/>
            <p:cNvSpPr>
              <a:spLocks noChangeShapeType="1"/>
            </p:cNvSpPr>
            <p:nvPr/>
          </p:nvSpPr>
          <p:spPr bwMode="auto">
            <a:xfrm>
              <a:off x="6878854" y="4830518"/>
              <a:ext cx="1232640" cy="10082"/>
            </a:xfrm>
            <a:prstGeom prst="line">
              <a:avLst/>
            </a:prstGeom>
            <a:noFill/>
            <a:ln w="5472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9"/>
            <p:cNvSpPr>
              <a:spLocks/>
            </p:cNvSpPr>
            <p:nvPr/>
          </p:nvSpPr>
          <p:spPr bwMode="auto">
            <a:xfrm>
              <a:off x="6995494" y="455667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" name="Group 77"/>
          <p:cNvGrpSpPr/>
          <p:nvPr/>
        </p:nvGrpSpPr>
        <p:grpSpPr>
          <a:xfrm>
            <a:off x="2395404" y="4665723"/>
            <a:ext cx="1232640" cy="283923"/>
            <a:chOff x="6876033" y="5005408"/>
            <a:chExt cx="1232640" cy="283923"/>
          </a:xfrm>
        </p:grpSpPr>
        <p:sp>
          <p:nvSpPr>
            <p:cNvPr id="79" name="AutoShape 24"/>
            <p:cNvSpPr>
              <a:spLocks noChangeArrowheads="1"/>
            </p:cNvSpPr>
            <p:nvPr/>
          </p:nvSpPr>
          <p:spPr bwMode="auto">
            <a:xfrm>
              <a:off x="7305287" y="5030026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D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80" name="Line 18"/>
            <p:cNvSpPr>
              <a:spLocks noChangeShapeType="1"/>
            </p:cNvSpPr>
            <p:nvPr/>
          </p:nvSpPr>
          <p:spPr bwMode="auto">
            <a:xfrm>
              <a:off x="6876033" y="5279249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81" name="Freeform 19"/>
            <p:cNvSpPr>
              <a:spLocks/>
            </p:cNvSpPr>
            <p:nvPr/>
          </p:nvSpPr>
          <p:spPr bwMode="auto">
            <a:xfrm>
              <a:off x="6992673" y="500540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19" name="Group 90"/>
          <p:cNvGrpSpPr/>
          <p:nvPr/>
        </p:nvGrpSpPr>
        <p:grpSpPr>
          <a:xfrm>
            <a:off x="6805374" y="4449289"/>
            <a:ext cx="1847124" cy="288949"/>
            <a:chOff x="4375102" y="5803026"/>
            <a:chExt cx="1847124" cy="288949"/>
          </a:xfrm>
        </p:grpSpPr>
        <p:sp>
          <p:nvSpPr>
            <p:cNvPr id="41" name="Line 18"/>
            <p:cNvSpPr>
              <a:spLocks noChangeShapeType="1"/>
            </p:cNvSpPr>
            <p:nvPr/>
          </p:nvSpPr>
          <p:spPr bwMode="auto">
            <a:xfrm>
              <a:off x="4375102" y="6076867"/>
              <a:ext cx="1847124" cy="15108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9"/>
            <p:cNvSpPr>
              <a:spLocks/>
            </p:cNvSpPr>
            <p:nvPr/>
          </p:nvSpPr>
          <p:spPr bwMode="auto">
            <a:xfrm>
              <a:off x="4491742" y="5803026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AutoShape 20"/>
            <p:cNvSpPr>
              <a:spLocks noChangeArrowheads="1"/>
            </p:cNvSpPr>
            <p:nvPr/>
          </p:nvSpPr>
          <p:spPr bwMode="auto">
            <a:xfrm>
              <a:off x="4768222" y="5828091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E1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90" name="AutoShape 20"/>
            <p:cNvSpPr>
              <a:spLocks noChangeArrowheads="1"/>
            </p:cNvSpPr>
            <p:nvPr/>
          </p:nvSpPr>
          <p:spPr bwMode="auto">
            <a:xfrm>
              <a:off x="5442729" y="5839381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E2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</p:grpSp>
      <p:grpSp>
        <p:nvGrpSpPr>
          <p:cNvPr id="20" name="Group 91"/>
          <p:cNvGrpSpPr/>
          <p:nvPr/>
        </p:nvGrpSpPr>
        <p:grpSpPr>
          <a:xfrm>
            <a:off x="2378405" y="6008212"/>
            <a:ext cx="1232640" cy="296592"/>
            <a:chOff x="2782273" y="5828443"/>
            <a:chExt cx="1232640" cy="296592"/>
          </a:xfrm>
        </p:grpSpPr>
        <p:sp>
          <p:nvSpPr>
            <p:cNvPr id="95" name="AutoShape 14"/>
            <p:cNvSpPr>
              <a:spLocks noChangeArrowheads="1"/>
            </p:cNvSpPr>
            <p:nvPr/>
          </p:nvSpPr>
          <p:spPr bwMode="auto">
            <a:xfrm>
              <a:off x="3175394" y="5867618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660066"/>
                  </a:solidFill>
                  <a:ea typeface="MS Gothic" charset="0"/>
                  <a:cs typeface="MS Gothic" charset="0"/>
                </a:rPr>
                <a:t>A</a:t>
              </a:r>
              <a:endParaRPr lang="en-US" b="1" dirty="0">
                <a:solidFill>
                  <a:srgbClr val="660066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93" name="Line 12"/>
            <p:cNvSpPr>
              <a:spLocks noChangeShapeType="1"/>
            </p:cNvSpPr>
            <p:nvPr/>
          </p:nvSpPr>
          <p:spPr bwMode="auto">
            <a:xfrm>
              <a:off x="2782273" y="6114954"/>
              <a:ext cx="1232640" cy="10081"/>
            </a:xfrm>
            <a:prstGeom prst="line">
              <a:avLst/>
            </a:prstGeom>
            <a:noFill/>
            <a:ln w="54720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94" name="Freeform 13"/>
            <p:cNvSpPr>
              <a:spLocks/>
            </p:cNvSpPr>
            <p:nvPr/>
          </p:nvSpPr>
          <p:spPr bwMode="auto">
            <a:xfrm>
              <a:off x="2898914" y="5828443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660066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sp>
        <p:nvSpPr>
          <p:cNvPr id="96" name="Line 15"/>
          <p:cNvSpPr>
            <a:spLocks noChangeShapeType="1"/>
          </p:cNvSpPr>
          <p:nvPr/>
        </p:nvSpPr>
        <p:spPr bwMode="auto">
          <a:xfrm>
            <a:off x="1759110" y="5526633"/>
            <a:ext cx="1440" cy="257788"/>
          </a:xfrm>
          <a:prstGeom prst="line">
            <a:avLst/>
          </a:pr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Text Box 16"/>
          <p:cNvSpPr txBox="1">
            <a:spLocks noChangeArrowheads="1"/>
          </p:cNvSpPr>
          <p:nvPr/>
        </p:nvSpPr>
        <p:spPr bwMode="auto">
          <a:xfrm>
            <a:off x="1383585" y="5248843"/>
            <a:ext cx="7286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b="1" dirty="0" err="1" smtClean="0">
                <a:solidFill>
                  <a:srgbClr val="800080"/>
                </a:solidFill>
                <a:ea typeface="MS Gothic" charset="0"/>
                <a:cs typeface="MS Gothic" charset="0"/>
              </a:rPr>
              <a:t>aTc</a:t>
            </a:r>
            <a:endParaRPr lang="en-US" b="1" dirty="0">
              <a:solidFill>
                <a:srgbClr val="800080"/>
              </a:solidFill>
              <a:ea typeface="MS Gothic" charset="0"/>
              <a:cs typeface="MS Gothic" charset="0"/>
            </a:endParaRPr>
          </a:p>
        </p:txBody>
      </p:sp>
      <p:grpSp>
        <p:nvGrpSpPr>
          <p:cNvPr id="21" name="Group 97"/>
          <p:cNvGrpSpPr/>
          <p:nvPr/>
        </p:nvGrpSpPr>
        <p:grpSpPr>
          <a:xfrm>
            <a:off x="3832298" y="5451975"/>
            <a:ext cx="1232640" cy="283923"/>
            <a:chOff x="6878854" y="4556677"/>
            <a:chExt cx="1232640" cy="283923"/>
          </a:xfrm>
        </p:grpSpPr>
        <p:sp>
          <p:nvSpPr>
            <p:cNvPr id="99" name="AutoShape 24"/>
            <p:cNvSpPr>
              <a:spLocks noChangeArrowheads="1"/>
            </p:cNvSpPr>
            <p:nvPr/>
          </p:nvSpPr>
          <p:spPr bwMode="auto">
            <a:xfrm>
              <a:off x="7308108" y="4581295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J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100" name="Line 18"/>
            <p:cNvSpPr>
              <a:spLocks noChangeShapeType="1"/>
            </p:cNvSpPr>
            <p:nvPr/>
          </p:nvSpPr>
          <p:spPr bwMode="auto">
            <a:xfrm>
              <a:off x="6878854" y="4830518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101" name="Freeform 19"/>
            <p:cNvSpPr>
              <a:spLocks/>
            </p:cNvSpPr>
            <p:nvPr/>
          </p:nvSpPr>
          <p:spPr bwMode="auto">
            <a:xfrm>
              <a:off x="6995494" y="455667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22" name="Group 101"/>
          <p:cNvGrpSpPr/>
          <p:nvPr/>
        </p:nvGrpSpPr>
        <p:grpSpPr>
          <a:xfrm>
            <a:off x="5354748" y="5731192"/>
            <a:ext cx="1232640" cy="283923"/>
            <a:chOff x="6876033" y="5005408"/>
            <a:chExt cx="1232640" cy="283923"/>
          </a:xfrm>
        </p:grpSpPr>
        <p:sp>
          <p:nvSpPr>
            <p:cNvPr id="103" name="AutoShape 24"/>
            <p:cNvSpPr>
              <a:spLocks noChangeArrowheads="1"/>
            </p:cNvSpPr>
            <p:nvPr/>
          </p:nvSpPr>
          <p:spPr bwMode="auto">
            <a:xfrm>
              <a:off x="7305287" y="5030026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H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104" name="Line 18"/>
            <p:cNvSpPr>
              <a:spLocks noChangeShapeType="1"/>
            </p:cNvSpPr>
            <p:nvPr/>
          </p:nvSpPr>
          <p:spPr bwMode="auto">
            <a:xfrm>
              <a:off x="6876033" y="5279249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105" name="Freeform 19"/>
            <p:cNvSpPr>
              <a:spLocks/>
            </p:cNvSpPr>
            <p:nvPr/>
          </p:nvSpPr>
          <p:spPr bwMode="auto">
            <a:xfrm>
              <a:off x="6992673" y="500540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23" name="Group 105"/>
          <p:cNvGrpSpPr/>
          <p:nvPr/>
        </p:nvGrpSpPr>
        <p:grpSpPr>
          <a:xfrm>
            <a:off x="2378405" y="5439095"/>
            <a:ext cx="1232640" cy="283923"/>
            <a:chOff x="6878854" y="4556677"/>
            <a:chExt cx="1232640" cy="283923"/>
          </a:xfrm>
        </p:grpSpPr>
        <p:sp>
          <p:nvSpPr>
            <p:cNvPr id="107" name="AutoShape 24"/>
            <p:cNvSpPr>
              <a:spLocks noChangeArrowheads="1"/>
            </p:cNvSpPr>
            <p:nvPr/>
          </p:nvSpPr>
          <p:spPr bwMode="auto">
            <a:xfrm>
              <a:off x="7308108" y="4581295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C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108" name="Line 18"/>
            <p:cNvSpPr>
              <a:spLocks noChangeShapeType="1"/>
            </p:cNvSpPr>
            <p:nvPr/>
          </p:nvSpPr>
          <p:spPr bwMode="auto">
            <a:xfrm>
              <a:off x="6878854" y="4830518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109" name="Freeform 19"/>
            <p:cNvSpPr>
              <a:spLocks/>
            </p:cNvSpPr>
            <p:nvPr/>
          </p:nvSpPr>
          <p:spPr bwMode="auto">
            <a:xfrm>
              <a:off x="6995494" y="455667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24" name="Group 109"/>
          <p:cNvGrpSpPr/>
          <p:nvPr/>
        </p:nvGrpSpPr>
        <p:grpSpPr>
          <a:xfrm>
            <a:off x="3832298" y="6008212"/>
            <a:ext cx="1232640" cy="298034"/>
            <a:chOff x="6876033" y="4991297"/>
            <a:chExt cx="1232640" cy="298034"/>
          </a:xfrm>
        </p:grpSpPr>
        <p:sp>
          <p:nvSpPr>
            <p:cNvPr id="111" name="AutoShape 24"/>
            <p:cNvSpPr>
              <a:spLocks noChangeArrowheads="1"/>
            </p:cNvSpPr>
            <p:nvPr/>
          </p:nvSpPr>
          <p:spPr bwMode="auto">
            <a:xfrm>
              <a:off x="7305287" y="5030026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J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112" name="Line 18"/>
            <p:cNvSpPr>
              <a:spLocks noChangeShapeType="1"/>
            </p:cNvSpPr>
            <p:nvPr/>
          </p:nvSpPr>
          <p:spPr bwMode="auto">
            <a:xfrm>
              <a:off x="6876033" y="5279249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113" name="Freeform 19"/>
            <p:cNvSpPr>
              <a:spLocks/>
            </p:cNvSpPr>
            <p:nvPr/>
          </p:nvSpPr>
          <p:spPr bwMode="auto">
            <a:xfrm>
              <a:off x="6992673" y="499129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25" name="Group 113"/>
          <p:cNvGrpSpPr/>
          <p:nvPr/>
        </p:nvGrpSpPr>
        <p:grpSpPr>
          <a:xfrm>
            <a:off x="542617" y="6046436"/>
            <a:ext cx="1002926" cy="272401"/>
            <a:chOff x="837701" y="5479958"/>
            <a:chExt cx="1002926" cy="272401"/>
          </a:xfrm>
        </p:grpSpPr>
        <p:sp>
          <p:nvSpPr>
            <p:cNvPr id="115" name="Line 8"/>
            <p:cNvSpPr>
              <a:spLocks noChangeShapeType="1"/>
            </p:cNvSpPr>
            <p:nvPr/>
          </p:nvSpPr>
          <p:spPr bwMode="auto">
            <a:xfrm>
              <a:off x="837701" y="5752359"/>
              <a:ext cx="1002926" cy="0"/>
            </a:xfrm>
            <a:prstGeom prst="line">
              <a:avLst/>
            </a:prstGeom>
            <a:noFill/>
            <a:ln w="54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9"/>
            <p:cNvSpPr>
              <a:spLocks/>
            </p:cNvSpPr>
            <p:nvPr/>
          </p:nvSpPr>
          <p:spPr bwMode="auto">
            <a:xfrm>
              <a:off x="954342" y="547995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8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AutoShape 10"/>
            <p:cNvSpPr>
              <a:spLocks noChangeArrowheads="1"/>
            </p:cNvSpPr>
            <p:nvPr/>
          </p:nvSpPr>
          <p:spPr bwMode="auto">
            <a:xfrm>
              <a:off x="1230822" y="5505022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err="1" smtClean="0">
                  <a:solidFill>
                    <a:srgbClr val="800080"/>
                  </a:solidFill>
                  <a:ea typeface="MS Gothic" charset="0"/>
                  <a:cs typeface="MS Gothic" charset="0"/>
                </a:rPr>
                <a:t>TetR</a:t>
              </a:r>
              <a:endParaRPr lang="en-US" b="1" dirty="0">
                <a:solidFill>
                  <a:srgbClr val="800080"/>
                </a:solidFill>
                <a:ea typeface="MS Gothic" charset="0"/>
                <a:cs typeface="MS Gothic" charset="0"/>
              </a:endParaRPr>
            </a:p>
          </p:txBody>
        </p:sp>
      </p:grpSp>
      <p:sp>
        <p:nvSpPr>
          <p:cNvPr id="118" name="Freeform 11"/>
          <p:cNvSpPr>
            <a:spLocks/>
          </p:cNvSpPr>
          <p:nvPr/>
        </p:nvSpPr>
        <p:spPr bwMode="auto">
          <a:xfrm>
            <a:off x="1130185" y="5727129"/>
            <a:ext cx="1248220" cy="329468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22" h="1008">
                <a:moveTo>
                  <a:pt x="0" y="1008"/>
                </a:moveTo>
                <a:cubicBezTo>
                  <a:pt x="1823" y="0"/>
                  <a:pt x="3197" y="699"/>
                  <a:pt x="3822" y="857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Freeform 11"/>
          <p:cNvSpPr>
            <a:spLocks/>
          </p:cNvSpPr>
          <p:nvPr/>
        </p:nvSpPr>
        <p:spPr bwMode="auto">
          <a:xfrm>
            <a:off x="1127364" y="3805212"/>
            <a:ext cx="1248220" cy="329468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22" h="1008">
                <a:moveTo>
                  <a:pt x="0" y="1008"/>
                </a:moveTo>
                <a:cubicBezTo>
                  <a:pt x="1823" y="0"/>
                  <a:pt x="3197" y="699"/>
                  <a:pt x="3822" y="857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" name="Freeform 11"/>
          <p:cNvSpPr>
            <a:spLocks/>
          </p:cNvSpPr>
          <p:nvPr/>
        </p:nvSpPr>
        <p:spPr bwMode="auto">
          <a:xfrm>
            <a:off x="4492200" y="5147125"/>
            <a:ext cx="918000" cy="568099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566"/>
              <a:gd name="connsiteX1" fmla="*/ 2655 w 2655"/>
              <a:gd name="connsiteY1" fmla="*/ 1566 h 1566"/>
              <a:gd name="connsiteX0" fmla="*/ 0 w 2655"/>
              <a:gd name="connsiteY0" fmla="*/ 1008 h 1809"/>
              <a:gd name="connsiteX1" fmla="*/ 2655 w 2655"/>
              <a:gd name="connsiteY1" fmla="*/ 1809 h 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55" h="1809">
                <a:moveTo>
                  <a:pt x="0" y="1008"/>
                </a:moveTo>
                <a:cubicBezTo>
                  <a:pt x="1823" y="0"/>
                  <a:pt x="2135" y="1450"/>
                  <a:pt x="2655" y="1809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triangle" w="med" len="lg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4" name="Freeform 11"/>
          <p:cNvSpPr>
            <a:spLocks/>
          </p:cNvSpPr>
          <p:nvPr/>
        </p:nvSpPr>
        <p:spPr bwMode="auto">
          <a:xfrm>
            <a:off x="4529828" y="3844876"/>
            <a:ext cx="918000" cy="568099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566"/>
              <a:gd name="connsiteX1" fmla="*/ 2655 w 2655"/>
              <a:gd name="connsiteY1" fmla="*/ 1566 h 1566"/>
              <a:gd name="connsiteX0" fmla="*/ 0 w 2655"/>
              <a:gd name="connsiteY0" fmla="*/ 1008 h 1809"/>
              <a:gd name="connsiteX1" fmla="*/ 2655 w 2655"/>
              <a:gd name="connsiteY1" fmla="*/ 1809 h 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55" h="1809">
                <a:moveTo>
                  <a:pt x="0" y="1008"/>
                </a:moveTo>
                <a:cubicBezTo>
                  <a:pt x="1823" y="0"/>
                  <a:pt x="2135" y="1450"/>
                  <a:pt x="2655" y="1809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triangle" w="med" len="lg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5" name="Freeform 11"/>
          <p:cNvSpPr>
            <a:spLocks/>
          </p:cNvSpPr>
          <p:nvPr/>
        </p:nvSpPr>
        <p:spPr bwMode="auto">
          <a:xfrm>
            <a:off x="6050965" y="5415837"/>
            <a:ext cx="763812" cy="329468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22" h="1008">
                <a:moveTo>
                  <a:pt x="0" y="1008"/>
                </a:moveTo>
                <a:cubicBezTo>
                  <a:pt x="1823" y="0"/>
                  <a:pt x="3197" y="699"/>
                  <a:pt x="3822" y="857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Freeform 11"/>
          <p:cNvSpPr>
            <a:spLocks/>
          </p:cNvSpPr>
          <p:nvPr/>
        </p:nvSpPr>
        <p:spPr bwMode="auto">
          <a:xfrm>
            <a:off x="6050965" y="4119821"/>
            <a:ext cx="763812" cy="329468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22" h="1008">
                <a:moveTo>
                  <a:pt x="0" y="1008"/>
                </a:moveTo>
                <a:cubicBezTo>
                  <a:pt x="1823" y="0"/>
                  <a:pt x="3197" y="699"/>
                  <a:pt x="3822" y="857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" name="Freeform 128"/>
          <p:cNvSpPr/>
          <p:nvPr/>
        </p:nvSpPr>
        <p:spPr>
          <a:xfrm>
            <a:off x="4553185" y="4153371"/>
            <a:ext cx="705556" cy="531518"/>
          </a:xfrm>
          <a:custGeom>
            <a:avLst/>
            <a:gdLst>
              <a:gd name="connsiteX0" fmla="*/ 0 w 705556"/>
              <a:gd name="connsiteY0" fmla="*/ 531518 h 531518"/>
              <a:gd name="connsiteX1" fmla="*/ 225778 w 705556"/>
              <a:gd name="connsiteY1" fmla="*/ 399814 h 531518"/>
              <a:gd name="connsiteX2" fmla="*/ 620889 w 705556"/>
              <a:gd name="connsiteY2" fmla="*/ 428036 h 531518"/>
              <a:gd name="connsiteX3" fmla="*/ 536222 w 705556"/>
              <a:gd name="connsiteY3" fmla="*/ 61148 h 531518"/>
              <a:gd name="connsiteX4" fmla="*/ 705556 w 705556"/>
              <a:gd name="connsiteY4" fmla="*/ 61148 h 531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556" h="531518">
                <a:moveTo>
                  <a:pt x="0" y="531518"/>
                </a:moveTo>
                <a:cubicBezTo>
                  <a:pt x="61148" y="474289"/>
                  <a:pt x="122297" y="417061"/>
                  <a:pt x="225778" y="399814"/>
                </a:cubicBezTo>
                <a:cubicBezTo>
                  <a:pt x="329259" y="382567"/>
                  <a:pt x="569148" y="484480"/>
                  <a:pt x="620889" y="428036"/>
                </a:cubicBezTo>
                <a:cubicBezTo>
                  <a:pt x="672630" y="371592"/>
                  <a:pt x="522111" y="122296"/>
                  <a:pt x="536222" y="61148"/>
                </a:cubicBezTo>
                <a:cubicBezTo>
                  <a:pt x="550333" y="0"/>
                  <a:pt x="705556" y="61148"/>
                  <a:pt x="705556" y="61148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Freeform 129"/>
          <p:cNvSpPr/>
          <p:nvPr/>
        </p:nvSpPr>
        <p:spPr>
          <a:xfrm>
            <a:off x="4529828" y="5451975"/>
            <a:ext cx="705556" cy="590850"/>
          </a:xfrm>
          <a:custGeom>
            <a:avLst/>
            <a:gdLst>
              <a:gd name="connsiteX0" fmla="*/ 0 w 705556"/>
              <a:gd name="connsiteY0" fmla="*/ 531518 h 531518"/>
              <a:gd name="connsiteX1" fmla="*/ 225778 w 705556"/>
              <a:gd name="connsiteY1" fmla="*/ 399814 h 531518"/>
              <a:gd name="connsiteX2" fmla="*/ 620889 w 705556"/>
              <a:gd name="connsiteY2" fmla="*/ 428036 h 531518"/>
              <a:gd name="connsiteX3" fmla="*/ 536222 w 705556"/>
              <a:gd name="connsiteY3" fmla="*/ 61148 h 531518"/>
              <a:gd name="connsiteX4" fmla="*/ 705556 w 705556"/>
              <a:gd name="connsiteY4" fmla="*/ 61148 h 531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556" h="531518">
                <a:moveTo>
                  <a:pt x="0" y="531518"/>
                </a:moveTo>
                <a:cubicBezTo>
                  <a:pt x="61148" y="474289"/>
                  <a:pt x="122297" y="417061"/>
                  <a:pt x="225778" y="399814"/>
                </a:cubicBezTo>
                <a:cubicBezTo>
                  <a:pt x="329259" y="382567"/>
                  <a:pt x="569148" y="484480"/>
                  <a:pt x="620889" y="428036"/>
                </a:cubicBezTo>
                <a:cubicBezTo>
                  <a:pt x="672630" y="371592"/>
                  <a:pt x="522111" y="122296"/>
                  <a:pt x="536222" y="61148"/>
                </a:cubicBezTo>
                <a:cubicBezTo>
                  <a:pt x="550333" y="0"/>
                  <a:pt x="705556" y="61148"/>
                  <a:pt x="705556" y="61148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Freeform 11"/>
          <p:cNvSpPr>
            <a:spLocks/>
          </p:cNvSpPr>
          <p:nvPr/>
        </p:nvSpPr>
        <p:spPr bwMode="auto">
          <a:xfrm>
            <a:off x="3054088" y="3846197"/>
            <a:ext cx="841932" cy="316553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566"/>
              <a:gd name="connsiteX1" fmla="*/ 2655 w 2655"/>
              <a:gd name="connsiteY1" fmla="*/ 1566 h 1566"/>
              <a:gd name="connsiteX0" fmla="*/ 0 w 2655"/>
              <a:gd name="connsiteY0" fmla="*/ 1008 h 1809"/>
              <a:gd name="connsiteX1" fmla="*/ 2655 w 2655"/>
              <a:gd name="connsiteY1" fmla="*/ 1809 h 1809"/>
              <a:gd name="connsiteX0" fmla="*/ 0 w 2435"/>
              <a:gd name="connsiteY0" fmla="*/ 1008 h 1008"/>
              <a:gd name="connsiteX1" fmla="*/ 2435 w 2435"/>
              <a:gd name="connsiteY1" fmla="*/ 838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35" h="1008">
                <a:moveTo>
                  <a:pt x="0" y="1008"/>
                </a:moveTo>
                <a:cubicBezTo>
                  <a:pt x="1823" y="0"/>
                  <a:pt x="1915" y="479"/>
                  <a:pt x="2435" y="838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triangle" w="med" len="lg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2" name="Freeform 11"/>
          <p:cNvSpPr>
            <a:spLocks/>
          </p:cNvSpPr>
          <p:nvPr/>
        </p:nvSpPr>
        <p:spPr bwMode="auto">
          <a:xfrm>
            <a:off x="3054088" y="4378236"/>
            <a:ext cx="841932" cy="316553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566"/>
              <a:gd name="connsiteX1" fmla="*/ 2655 w 2655"/>
              <a:gd name="connsiteY1" fmla="*/ 1566 h 1566"/>
              <a:gd name="connsiteX0" fmla="*/ 0 w 2655"/>
              <a:gd name="connsiteY0" fmla="*/ 1008 h 1809"/>
              <a:gd name="connsiteX1" fmla="*/ 2655 w 2655"/>
              <a:gd name="connsiteY1" fmla="*/ 1809 h 1809"/>
              <a:gd name="connsiteX0" fmla="*/ 0 w 2435"/>
              <a:gd name="connsiteY0" fmla="*/ 1008 h 1008"/>
              <a:gd name="connsiteX1" fmla="*/ 2435 w 2435"/>
              <a:gd name="connsiteY1" fmla="*/ 838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35" h="1008">
                <a:moveTo>
                  <a:pt x="0" y="1008"/>
                </a:moveTo>
                <a:cubicBezTo>
                  <a:pt x="1823" y="0"/>
                  <a:pt x="1915" y="479"/>
                  <a:pt x="2435" y="838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triangle" w="med" len="lg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3" name="Freeform 11"/>
          <p:cNvSpPr>
            <a:spLocks/>
          </p:cNvSpPr>
          <p:nvPr/>
        </p:nvSpPr>
        <p:spPr bwMode="auto">
          <a:xfrm>
            <a:off x="3054088" y="5135422"/>
            <a:ext cx="841932" cy="316553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566"/>
              <a:gd name="connsiteX1" fmla="*/ 2655 w 2655"/>
              <a:gd name="connsiteY1" fmla="*/ 1566 h 1566"/>
              <a:gd name="connsiteX0" fmla="*/ 0 w 2655"/>
              <a:gd name="connsiteY0" fmla="*/ 1008 h 1809"/>
              <a:gd name="connsiteX1" fmla="*/ 2655 w 2655"/>
              <a:gd name="connsiteY1" fmla="*/ 1809 h 1809"/>
              <a:gd name="connsiteX0" fmla="*/ 0 w 2435"/>
              <a:gd name="connsiteY0" fmla="*/ 1008 h 1008"/>
              <a:gd name="connsiteX1" fmla="*/ 2435 w 2435"/>
              <a:gd name="connsiteY1" fmla="*/ 838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35" h="1008">
                <a:moveTo>
                  <a:pt x="0" y="1008"/>
                </a:moveTo>
                <a:cubicBezTo>
                  <a:pt x="1823" y="0"/>
                  <a:pt x="1915" y="479"/>
                  <a:pt x="2435" y="838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triangle" w="med" len="lg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4" name="Freeform 11"/>
          <p:cNvSpPr>
            <a:spLocks/>
          </p:cNvSpPr>
          <p:nvPr/>
        </p:nvSpPr>
        <p:spPr bwMode="auto">
          <a:xfrm>
            <a:off x="3009180" y="5725696"/>
            <a:ext cx="841932" cy="316553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566"/>
              <a:gd name="connsiteX1" fmla="*/ 2655 w 2655"/>
              <a:gd name="connsiteY1" fmla="*/ 1566 h 1566"/>
              <a:gd name="connsiteX0" fmla="*/ 0 w 2655"/>
              <a:gd name="connsiteY0" fmla="*/ 1008 h 1809"/>
              <a:gd name="connsiteX1" fmla="*/ 2655 w 2655"/>
              <a:gd name="connsiteY1" fmla="*/ 1809 h 1809"/>
              <a:gd name="connsiteX0" fmla="*/ 0 w 2435"/>
              <a:gd name="connsiteY0" fmla="*/ 1008 h 1008"/>
              <a:gd name="connsiteX1" fmla="*/ 2435 w 2435"/>
              <a:gd name="connsiteY1" fmla="*/ 838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35" h="1008">
                <a:moveTo>
                  <a:pt x="0" y="1008"/>
                </a:moveTo>
                <a:cubicBezTo>
                  <a:pt x="1823" y="0"/>
                  <a:pt x="1915" y="479"/>
                  <a:pt x="2435" y="838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triangle" w="med" len="lg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5" name="Freeform 134"/>
          <p:cNvSpPr/>
          <p:nvPr/>
        </p:nvSpPr>
        <p:spPr>
          <a:xfrm>
            <a:off x="1788975" y="4778963"/>
            <a:ext cx="5901580" cy="978370"/>
          </a:xfrm>
          <a:custGeom>
            <a:avLst/>
            <a:gdLst>
              <a:gd name="connsiteX0" fmla="*/ 5671099 w 5901580"/>
              <a:gd name="connsiteY0" fmla="*/ 978370 h 978370"/>
              <a:gd name="connsiteX1" fmla="*/ 5379469 w 5901580"/>
              <a:gd name="connsiteY1" fmla="*/ 517407 h 978370"/>
              <a:gd name="connsiteX2" fmla="*/ 2538432 w 5901580"/>
              <a:gd name="connsiteY2" fmla="*/ 329259 h 978370"/>
              <a:gd name="connsiteX3" fmla="*/ 318284 w 5901580"/>
              <a:gd name="connsiteY3" fmla="*/ 291630 h 978370"/>
              <a:gd name="connsiteX4" fmla="*/ 628729 w 5901580"/>
              <a:gd name="connsiteY4" fmla="*/ 0 h 97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1580" h="978370">
                <a:moveTo>
                  <a:pt x="5671099" y="978370"/>
                </a:moveTo>
                <a:cubicBezTo>
                  <a:pt x="5786339" y="801981"/>
                  <a:pt x="5901580" y="625592"/>
                  <a:pt x="5379469" y="517407"/>
                </a:cubicBezTo>
                <a:cubicBezTo>
                  <a:pt x="4857358" y="409222"/>
                  <a:pt x="3381963" y="366888"/>
                  <a:pt x="2538432" y="329259"/>
                </a:cubicBezTo>
                <a:cubicBezTo>
                  <a:pt x="1694901" y="291630"/>
                  <a:pt x="636568" y="346507"/>
                  <a:pt x="318284" y="291630"/>
                </a:cubicBezTo>
                <a:cubicBezTo>
                  <a:pt x="0" y="236754"/>
                  <a:pt x="628729" y="0"/>
                  <a:pt x="628729" y="0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Freeform 135"/>
          <p:cNvSpPr/>
          <p:nvPr/>
        </p:nvSpPr>
        <p:spPr>
          <a:xfrm>
            <a:off x="1392297" y="4722519"/>
            <a:ext cx="7568259" cy="790222"/>
          </a:xfrm>
          <a:custGeom>
            <a:avLst/>
            <a:gdLst>
              <a:gd name="connsiteX0" fmla="*/ 6773333 w 7568259"/>
              <a:gd name="connsiteY0" fmla="*/ 0 h 790222"/>
              <a:gd name="connsiteX1" fmla="*/ 6594592 w 7568259"/>
              <a:gd name="connsiteY1" fmla="*/ 395111 h 790222"/>
              <a:gd name="connsiteX2" fmla="*/ 931333 w 7568259"/>
              <a:gd name="connsiteY2" fmla="*/ 460962 h 790222"/>
              <a:gd name="connsiteX3" fmla="*/ 1006592 w 7568259"/>
              <a:gd name="connsiteY3" fmla="*/ 790222 h 790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68259" h="790222">
                <a:moveTo>
                  <a:pt x="6773333" y="0"/>
                </a:moveTo>
                <a:cubicBezTo>
                  <a:pt x="7170796" y="159142"/>
                  <a:pt x="7568259" y="318284"/>
                  <a:pt x="6594592" y="395111"/>
                </a:cubicBezTo>
                <a:cubicBezTo>
                  <a:pt x="5620925" y="471938"/>
                  <a:pt x="1862666" y="395110"/>
                  <a:pt x="931333" y="460962"/>
                </a:cubicBezTo>
                <a:cubicBezTo>
                  <a:pt x="0" y="526814"/>
                  <a:pt x="1006592" y="790222"/>
                  <a:pt x="1006592" y="790222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reeform 136"/>
          <p:cNvSpPr/>
          <p:nvPr/>
        </p:nvSpPr>
        <p:spPr>
          <a:xfrm>
            <a:off x="7240568" y="3894667"/>
            <a:ext cx="219506" cy="573852"/>
          </a:xfrm>
          <a:custGeom>
            <a:avLst/>
            <a:gdLst>
              <a:gd name="connsiteX0" fmla="*/ 200691 w 219506"/>
              <a:gd name="connsiteY0" fmla="*/ 573852 h 573852"/>
              <a:gd name="connsiteX1" fmla="*/ 3136 w 219506"/>
              <a:gd name="connsiteY1" fmla="*/ 225777 h 573852"/>
              <a:gd name="connsiteX2" fmla="*/ 219506 w 219506"/>
              <a:gd name="connsiteY2" fmla="*/ 0 h 57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9506" h="573852">
                <a:moveTo>
                  <a:pt x="200691" y="573852"/>
                </a:moveTo>
                <a:cubicBezTo>
                  <a:pt x="100345" y="447635"/>
                  <a:pt x="0" y="321419"/>
                  <a:pt x="3136" y="225777"/>
                </a:cubicBezTo>
                <a:cubicBezTo>
                  <a:pt x="6272" y="130135"/>
                  <a:pt x="219506" y="0"/>
                  <a:pt x="219506" y="0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extBox 137"/>
          <p:cNvSpPr txBox="1"/>
          <p:nvPr/>
        </p:nvSpPr>
        <p:spPr>
          <a:xfrm>
            <a:off x="36929" y="6330991"/>
            <a:ext cx="6870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/>
              <a:t>Unoptimized</a:t>
            </a:r>
            <a:r>
              <a:rPr lang="en-US" sz="2000" i="1" dirty="0" smtClean="0"/>
              <a:t>: 15 functional units, 13 transcription factors</a:t>
            </a:r>
          </a:p>
        </p:txBody>
      </p:sp>
      <p:sp>
        <p:nvSpPr>
          <p:cNvPr id="86" name="Slide Number Placeholder 8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utoShape 24"/>
          <p:cNvSpPr>
            <a:spLocks noChangeArrowheads="1"/>
          </p:cNvSpPr>
          <p:nvPr/>
        </p:nvSpPr>
        <p:spPr bwMode="auto">
          <a:xfrm>
            <a:off x="4806141" y="4658240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  <a:ea typeface="MS Gothic" charset="0"/>
                <a:cs typeface="MS Gothic" charset="0"/>
              </a:rPr>
              <a:t>GFP</a:t>
            </a:r>
          </a:p>
        </p:txBody>
      </p:sp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241300" y="274638"/>
            <a:ext cx="8229600" cy="682625"/>
          </a:xfrm>
        </p:spPr>
        <p:txBody>
          <a:bodyPr/>
          <a:lstStyle/>
          <a:p>
            <a:r>
              <a:rPr lang="en-US" dirty="0" smtClean="0"/>
              <a:t>Design Optimization</a:t>
            </a:r>
            <a:endParaRPr lang="en-US" dirty="0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812300" y="5176628"/>
            <a:ext cx="1647414" cy="4399"/>
          </a:xfrm>
          <a:prstGeom prst="line">
            <a:avLst/>
          </a:prstGeom>
          <a:noFill/>
          <a:ln w="54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>
            <a:off x="928941" y="4890117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1205421" y="4943403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>
                <a:solidFill>
                  <a:srgbClr val="800080"/>
                </a:solidFill>
                <a:ea typeface="MS Gothic" charset="0"/>
                <a:cs typeface="MS Gothic" charset="0"/>
              </a:rPr>
              <a:t>LacI</a:t>
            </a:r>
          </a:p>
        </p:txBody>
      </p:sp>
      <p:sp>
        <p:nvSpPr>
          <p:cNvPr id="9" name="Freeform 11"/>
          <p:cNvSpPr>
            <a:spLocks/>
          </p:cNvSpPr>
          <p:nvPr/>
        </p:nvSpPr>
        <p:spPr bwMode="auto">
          <a:xfrm>
            <a:off x="1548443" y="4609517"/>
            <a:ext cx="1248220" cy="329468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22" h="1008">
                <a:moveTo>
                  <a:pt x="0" y="1008"/>
                </a:moveTo>
                <a:cubicBezTo>
                  <a:pt x="1823" y="0"/>
                  <a:pt x="3197" y="0"/>
                  <a:pt x="3822" y="158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2772114" y="4949084"/>
            <a:ext cx="1232640" cy="10081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3"/>
          <p:cNvSpPr>
            <a:spLocks/>
          </p:cNvSpPr>
          <p:nvPr/>
        </p:nvSpPr>
        <p:spPr bwMode="auto">
          <a:xfrm>
            <a:off x="2888755" y="4674668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/>
          <p:cNvSpPr>
            <a:spLocks noChangeArrowheads="1"/>
          </p:cNvSpPr>
          <p:nvPr/>
        </p:nvSpPr>
        <p:spPr bwMode="auto">
          <a:xfrm>
            <a:off x="3165235" y="4715859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F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2333705" y="4284778"/>
            <a:ext cx="1440" cy="257788"/>
          </a:xfrm>
          <a:prstGeom prst="line">
            <a:avLst/>
          </a:pr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2003944" y="4029872"/>
            <a:ext cx="7286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b="1" dirty="0">
                <a:solidFill>
                  <a:srgbClr val="800080"/>
                </a:solidFill>
                <a:ea typeface="MS Gothic" charset="0"/>
                <a:cs typeface="MS Gothic" charset="0"/>
              </a:rPr>
              <a:t>IPTG</a:t>
            </a:r>
          </a:p>
        </p:txBody>
      </p:sp>
      <p:sp>
        <p:nvSpPr>
          <p:cNvPr id="15" name="Freeform 17"/>
          <p:cNvSpPr>
            <a:spLocks/>
          </p:cNvSpPr>
          <p:nvPr/>
        </p:nvSpPr>
        <p:spPr bwMode="auto">
          <a:xfrm>
            <a:off x="3384115" y="4381744"/>
            <a:ext cx="999360" cy="329794"/>
          </a:xfrm>
          <a:custGeom>
            <a:avLst/>
            <a:gdLst/>
            <a:ahLst/>
            <a:cxnLst>
              <a:cxn ang="0">
                <a:pos x="0" y="1008"/>
              </a:cxn>
              <a:cxn ang="0">
                <a:pos x="3059" y="684"/>
              </a:cxn>
            </a:cxnLst>
            <a:rect l="0" t="0" r="r" b="b"/>
            <a:pathLst>
              <a:path w="3060" h="1009">
                <a:moveTo>
                  <a:pt x="0" y="1008"/>
                </a:moveTo>
                <a:cubicBezTo>
                  <a:pt x="1823" y="0"/>
                  <a:pt x="3059" y="684"/>
                  <a:pt x="3059" y="684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22"/>
          <p:cNvSpPr>
            <a:spLocks noChangeShapeType="1"/>
          </p:cNvSpPr>
          <p:nvPr/>
        </p:nvSpPr>
        <p:spPr bwMode="auto">
          <a:xfrm flipV="1">
            <a:off x="4375102" y="4921801"/>
            <a:ext cx="1779981" cy="1362"/>
          </a:xfrm>
          <a:prstGeom prst="line">
            <a:avLst/>
          </a:prstGeom>
          <a:noFill/>
          <a:ln w="5472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23"/>
          <p:cNvSpPr>
            <a:spLocks/>
          </p:cNvSpPr>
          <p:nvPr/>
        </p:nvSpPr>
        <p:spPr bwMode="auto">
          <a:xfrm>
            <a:off x="4493183" y="4647306"/>
            <a:ext cx="254880" cy="254906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10"/>
          <p:cNvSpPr>
            <a:spLocks noChangeArrowheads="1"/>
          </p:cNvSpPr>
          <p:nvPr/>
        </p:nvSpPr>
        <p:spPr bwMode="auto">
          <a:xfrm>
            <a:off x="1815226" y="4947723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err="1" smtClean="0">
                <a:solidFill>
                  <a:srgbClr val="800080"/>
                </a:solidFill>
                <a:ea typeface="MS Gothic" charset="0"/>
                <a:cs typeface="MS Gothic" charset="0"/>
              </a:rPr>
              <a:t>TetR</a:t>
            </a:r>
            <a:endParaRPr lang="en-US" b="1" dirty="0">
              <a:solidFill>
                <a:srgbClr val="800080"/>
              </a:solidFill>
              <a:ea typeface="MS Gothic" charset="0"/>
              <a:cs typeface="MS Gothic" charset="0"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1948222" y="5202730"/>
            <a:ext cx="858600" cy="632789"/>
          </a:xfrm>
          <a:custGeom>
            <a:avLst/>
            <a:gdLst>
              <a:gd name="connsiteX0" fmla="*/ 0 w 2320"/>
              <a:gd name="connsiteY0" fmla="*/ 1008 h 2778"/>
              <a:gd name="connsiteX1" fmla="*/ 2320 w 2320"/>
              <a:gd name="connsiteY1" fmla="*/ 2778 h 2778"/>
              <a:gd name="connsiteX0" fmla="*/ 309 w 2629"/>
              <a:gd name="connsiteY0" fmla="*/ 0 h 1936"/>
              <a:gd name="connsiteX1" fmla="*/ 2629 w 2629"/>
              <a:gd name="connsiteY1" fmla="*/ 1770 h 1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29" h="1936">
                <a:moveTo>
                  <a:pt x="309" y="0"/>
                </a:moveTo>
                <a:cubicBezTo>
                  <a:pt x="0" y="1936"/>
                  <a:pt x="2629" y="1770"/>
                  <a:pt x="2629" y="1770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12"/>
          <p:cNvSpPr>
            <a:spLocks noChangeShapeType="1"/>
          </p:cNvSpPr>
          <p:nvPr/>
        </p:nvSpPr>
        <p:spPr bwMode="auto">
          <a:xfrm>
            <a:off x="2782273" y="6114954"/>
            <a:ext cx="1232640" cy="10081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13"/>
          <p:cNvSpPr>
            <a:spLocks/>
          </p:cNvSpPr>
          <p:nvPr/>
        </p:nvSpPr>
        <p:spPr bwMode="auto">
          <a:xfrm>
            <a:off x="2898914" y="5840538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AutoShape 14"/>
          <p:cNvSpPr>
            <a:spLocks noChangeArrowheads="1"/>
          </p:cNvSpPr>
          <p:nvPr/>
        </p:nvSpPr>
        <p:spPr bwMode="auto">
          <a:xfrm>
            <a:off x="3175394" y="5881729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H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30" name="Line 15"/>
          <p:cNvSpPr>
            <a:spLocks noChangeShapeType="1"/>
          </p:cNvSpPr>
          <p:nvPr/>
        </p:nvSpPr>
        <p:spPr bwMode="auto">
          <a:xfrm>
            <a:off x="2595566" y="5427764"/>
            <a:ext cx="1440" cy="257788"/>
          </a:xfrm>
          <a:prstGeom prst="line">
            <a:avLst/>
          </a:pr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2220041" y="5149974"/>
            <a:ext cx="7286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b="1" dirty="0" err="1" smtClean="0">
                <a:solidFill>
                  <a:srgbClr val="800080"/>
                </a:solidFill>
                <a:ea typeface="MS Gothic" charset="0"/>
                <a:cs typeface="MS Gothic" charset="0"/>
              </a:rPr>
              <a:t>aTc</a:t>
            </a:r>
            <a:endParaRPr lang="en-US" b="1" dirty="0">
              <a:solidFill>
                <a:srgbClr val="800080"/>
              </a:solidFill>
              <a:ea typeface="MS Gothic" charset="0"/>
              <a:cs typeface="MS Gothic" charset="0"/>
            </a:endParaRPr>
          </a:p>
        </p:txBody>
      </p:sp>
      <p:sp>
        <p:nvSpPr>
          <p:cNvPr id="41" name="Line 18"/>
          <p:cNvSpPr>
            <a:spLocks noChangeShapeType="1"/>
          </p:cNvSpPr>
          <p:nvPr/>
        </p:nvSpPr>
        <p:spPr bwMode="auto">
          <a:xfrm>
            <a:off x="4375102" y="6076867"/>
            <a:ext cx="1232640" cy="10082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19"/>
          <p:cNvSpPr>
            <a:spLocks/>
          </p:cNvSpPr>
          <p:nvPr/>
        </p:nvSpPr>
        <p:spPr bwMode="auto">
          <a:xfrm>
            <a:off x="4491742" y="5801010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AutoShape 20"/>
          <p:cNvSpPr>
            <a:spLocks noChangeArrowheads="1"/>
          </p:cNvSpPr>
          <p:nvPr/>
        </p:nvSpPr>
        <p:spPr bwMode="auto">
          <a:xfrm>
            <a:off x="4768222" y="5842202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F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45" name="Freeform 17"/>
          <p:cNvSpPr>
            <a:spLocks/>
          </p:cNvSpPr>
          <p:nvPr/>
        </p:nvSpPr>
        <p:spPr bwMode="auto">
          <a:xfrm>
            <a:off x="3384115" y="5551935"/>
            <a:ext cx="999360" cy="329794"/>
          </a:xfrm>
          <a:custGeom>
            <a:avLst/>
            <a:gdLst/>
            <a:ahLst/>
            <a:cxnLst>
              <a:cxn ang="0">
                <a:pos x="0" y="1008"/>
              </a:cxn>
              <a:cxn ang="0">
                <a:pos x="3059" y="684"/>
              </a:cxn>
            </a:cxnLst>
            <a:rect l="0" t="0" r="r" b="b"/>
            <a:pathLst>
              <a:path w="3060" h="1009">
                <a:moveTo>
                  <a:pt x="0" y="1008"/>
                </a:moveTo>
                <a:cubicBezTo>
                  <a:pt x="1823" y="0"/>
                  <a:pt x="3059" y="684"/>
                  <a:pt x="3059" y="684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3845923" y="4546088"/>
            <a:ext cx="1165115" cy="1310108"/>
          </a:xfrm>
          <a:custGeom>
            <a:avLst/>
            <a:gdLst>
              <a:gd name="connsiteX0" fmla="*/ 2812511 w 2812511"/>
              <a:gd name="connsiteY0" fmla="*/ 671258 h 671258"/>
              <a:gd name="connsiteX1" fmla="*/ 2171831 w 2812511"/>
              <a:gd name="connsiteY1" fmla="*/ 76279 h 671258"/>
              <a:gd name="connsiteX2" fmla="*/ 284111 w 2812511"/>
              <a:gd name="connsiteY2" fmla="*/ 213582 h 671258"/>
              <a:gd name="connsiteX3" fmla="*/ 467162 w 2812511"/>
              <a:gd name="connsiteY3" fmla="*/ 545397 h 671258"/>
              <a:gd name="connsiteX0" fmla="*/ 2812511 w 2812511"/>
              <a:gd name="connsiteY0" fmla="*/ 2052880 h 2052880"/>
              <a:gd name="connsiteX1" fmla="*/ 2171831 w 2812511"/>
              <a:gd name="connsiteY1" fmla="*/ 273654 h 2052880"/>
              <a:gd name="connsiteX2" fmla="*/ 284111 w 2812511"/>
              <a:gd name="connsiteY2" fmla="*/ 410957 h 2052880"/>
              <a:gd name="connsiteX3" fmla="*/ 467162 w 2812511"/>
              <a:gd name="connsiteY3" fmla="*/ 742772 h 2052880"/>
              <a:gd name="connsiteX0" fmla="*/ 2621330 w 2621330"/>
              <a:gd name="connsiteY0" fmla="*/ 1750235 h 1750235"/>
              <a:gd name="connsiteX1" fmla="*/ 833564 w 2621330"/>
              <a:gd name="connsiteY1" fmla="*/ 1090000 h 1750235"/>
              <a:gd name="connsiteX2" fmla="*/ 92930 w 2621330"/>
              <a:gd name="connsiteY2" fmla="*/ 108312 h 1750235"/>
              <a:gd name="connsiteX3" fmla="*/ 275981 w 2621330"/>
              <a:gd name="connsiteY3" fmla="*/ 440127 h 1750235"/>
              <a:gd name="connsiteX0" fmla="*/ 2533460 w 2533460"/>
              <a:gd name="connsiteY0" fmla="*/ 1750235 h 1750235"/>
              <a:gd name="connsiteX1" fmla="*/ 745694 w 2533460"/>
              <a:gd name="connsiteY1" fmla="*/ 1090000 h 1750235"/>
              <a:gd name="connsiteX2" fmla="*/ 5060 w 2533460"/>
              <a:gd name="connsiteY2" fmla="*/ 108312 h 1750235"/>
              <a:gd name="connsiteX3" fmla="*/ 715341 w 2533460"/>
              <a:gd name="connsiteY3" fmla="*/ 440127 h 1750235"/>
              <a:gd name="connsiteX0" fmla="*/ 2121295 w 2121295"/>
              <a:gd name="connsiteY0" fmla="*/ 1310108 h 1310108"/>
              <a:gd name="connsiteX1" fmla="*/ 333529 w 2121295"/>
              <a:gd name="connsiteY1" fmla="*/ 649873 h 1310108"/>
              <a:gd name="connsiteX2" fmla="*/ 120125 w 2121295"/>
              <a:gd name="connsiteY2" fmla="*/ 326316 h 1310108"/>
              <a:gd name="connsiteX3" fmla="*/ 303176 w 2121295"/>
              <a:gd name="connsiteY3" fmla="*/ 0 h 1310108"/>
              <a:gd name="connsiteX0" fmla="*/ 2496541 w 2496541"/>
              <a:gd name="connsiteY0" fmla="*/ 1310108 h 1310108"/>
              <a:gd name="connsiteX1" fmla="*/ 708775 w 2496541"/>
              <a:gd name="connsiteY1" fmla="*/ 649873 h 1310108"/>
              <a:gd name="connsiteX2" fmla="*/ 495371 w 2496541"/>
              <a:gd name="connsiteY2" fmla="*/ 326316 h 1310108"/>
              <a:gd name="connsiteX3" fmla="*/ 678422 w 2496541"/>
              <a:gd name="connsiteY3" fmla="*/ 0 h 1310108"/>
              <a:gd name="connsiteX0" fmla="*/ 2090786 w 2090786"/>
              <a:gd name="connsiteY0" fmla="*/ 1310108 h 1310108"/>
              <a:gd name="connsiteX1" fmla="*/ 303020 w 2090786"/>
              <a:gd name="connsiteY1" fmla="*/ 649873 h 1310108"/>
              <a:gd name="connsiteX2" fmla="*/ 272667 w 2090786"/>
              <a:gd name="connsiteY2" fmla="*/ 0 h 1310108"/>
              <a:gd name="connsiteX0" fmla="*/ 2545722 w 2545722"/>
              <a:gd name="connsiteY0" fmla="*/ 1310108 h 1310108"/>
              <a:gd name="connsiteX1" fmla="*/ 757956 w 2545722"/>
              <a:gd name="connsiteY1" fmla="*/ 649873 h 1310108"/>
              <a:gd name="connsiteX2" fmla="*/ 727603 w 2545722"/>
              <a:gd name="connsiteY2" fmla="*/ 0 h 131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5722" h="1310108">
                <a:moveTo>
                  <a:pt x="2545722" y="1310108"/>
                </a:moveTo>
                <a:cubicBezTo>
                  <a:pt x="2436082" y="1050758"/>
                  <a:pt x="1060976" y="868224"/>
                  <a:pt x="757956" y="649873"/>
                </a:cubicBezTo>
                <a:cubicBezTo>
                  <a:pt x="454936" y="431522"/>
                  <a:pt x="0" y="619"/>
                  <a:pt x="727603" y="0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0000"/>
              </a:solidFill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3591085" y="4942008"/>
            <a:ext cx="2193394" cy="760129"/>
          </a:xfrm>
          <a:custGeom>
            <a:avLst/>
            <a:gdLst>
              <a:gd name="connsiteX0" fmla="*/ 2812511 w 2812511"/>
              <a:gd name="connsiteY0" fmla="*/ 671258 h 671258"/>
              <a:gd name="connsiteX1" fmla="*/ 2171831 w 2812511"/>
              <a:gd name="connsiteY1" fmla="*/ 76279 h 671258"/>
              <a:gd name="connsiteX2" fmla="*/ 284111 w 2812511"/>
              <a:gd name="connsiteY2" fmla="*/ 213582 h 671258"/>
              <a:gd name="connsiteX3" fmla="*/ 467162 w 2812511"/>
              <a:gd name="connsiteY3" fmla="*/ 545397 h 671258"/>
              <a:gd name="connsiteX0" fmla="*/ 2812511 w 2812511"/>
              <a:gd name="connsiteY0" fmla="*/ 2052880 h 2052880"/>
              <a:gd name="connsiteX1" fmla="*/ 2171831 w 2812511"/>
              <a:gd name="connsiteY1" fmla="*/ 273654 h 2052880"/>
              <a:gd name="connsiteX2" fmla="*/ 284111 w 2812511"/>
              <a:gd name="connsiteY2" fmla="*/ 410957 h 2052880"/>
              <a:gd name="connsiteX3" fmla="*/ 467162 w 2812511"/>
              <a:gd name="connsiteY3" fmla="*/ 742772 h 2052880"/>
              <a:gd name="connsiteX0" fmla="*/ 2621330 w 2621330"/>
              <a:gd name="connsiteY0" fmla="*/ 1750235 h 1750235"/>
              <a:gd name="connsiteX1" fmla="*/ 833564 w 2621330"/>
              <a:gd name="connsiteY1" fmla="*/ 1090000 h 1750235"/>
              <a:gd name="connsiteX2" fmla="*/ 92930 w 2621330"/>
              <a:gd name="connsiteY2" fmla="*/ 108312 h 1750235"/>
              <a:gd name="connsiteX3" fmla="*/ 275981 w 2621330"/>
              <a:gd name="connsiteY3" fmla="*/ 440127 h 1750235"/>
              <a:gd name="connsiteX0" fmla="*/ 2533460 w 2533460"/>
              <a:gd name="connsiteY0" fmla="*/ 1750235 h 1750235"/>
              <a:gd name="connsiteX1" fmla="*/ 745694 w 2533460"/>
              <a:gd name="connsiteY1" fmla="*/ 1090000 h 1750235"/>
              <a:gd name="connsiteX2" fmla="*/ 5060 w 2533460"/>
              <a:gd name="connsiteY2" fmla="*/ 108312 h 1750235"/>
              <a:gd name="connsiteX3" fmla="*/ 715341 w 2533460"/>
              <a:gd name="connsiteY3" fmla="*/ 440127 h 1750235"/>
              <a:gd name="connsiteX0" fmla="*/ 2121295 w 2121295"/>
              <a:gd name="connsiteY0" fmla="*/ 1310108 h 1310108"/>
              <a:gd name="connsiteX1" fmla="*/ 333529 w 2121295"/>
              <a:gd name="connsiteY1" fmla="*/ 649873 h 1310108"/>
              <a:gd name="connsiteX2" fmla="*/ 120125 w 2121295"/>
              <a:gd name="connsiteY2" fmla="*/ 326316 h 1310108"/>
              <a:gd name="connsiteX3" fmla="*/ 303176 w 2121295"/>
              <a:gd name="connsiteY3" fmla="*/ 0 h 1310108"/>
              <a:gd name="connsiteX0" fmla="*/ 2496541 w 2496541"/>
              <a:gd name="connsiteY0" fmla="*/ 1310108 h 1310108"/>
              <a:gd name="connsiteX1" fmla="*/ 708775 w 2496541"/>
              <a:gd name="connsiteY1" fmla="*/ 649873 h 1310108"/>
              <a:gd name="connsiteX2" fmla="*/ 495371 w 2496541"/>
              <a:gd name="connsiteY2" fmla="*/ 326316 h 1310108"/>
              <a:gd name="connsiteX3" fmla="*/ 678422 w 2496541"/>
              <a:gd name="connsiteY3" fmla="*/ 0 h 1310108"/>
              <a:gd name="connsiteX0" fmla="*/ 2090786 w 2090786"/>
              <a:gd name="connsiteY0" fmla="*/ 1310108 h 1310108"/>
              <a:gd name="connsiteX1" fmla="*/ 303020 w 2090786"/>
              <a:gd name="connsiteY1" fmla="*/ 649873 h 1310108"/>
              <a:gd name="connsiteX2" fmla="*/ 272667 w 2090786"/>
              <a:gd name="connsiteY2" fmla="*/ 0 h 1310108"/>
              <a:gd name="connsiteX0" fmla="*/ 2545722 w 2545722"/>
              <a:gd name="connsiteY0" fmla="*/ 1310108 h 1310108"/>
              <a:gd name="connsiteX1" fmla="*/ 757956 w 2545722"/>
              <a:gd name="connsiteY1" fmla="*/ 649873 h 1310108"/>
              <a:gd name="connsiteX2" fmla="*/ 727603 w 2545722"/>
              <a:gd name="connsiteY2" fmla="*/ 0 h 1310108"/>
              <a:gd name="connsiteX0" fmla="*/ 2895607 w 2895607"/>
              <a:gd name="connsiteY0" fmla="*/ 719042 h 719042"/>
              <a:gd name="connsiteX1" fmla="*/ 1107841 w 2895607"/>
              <a:gd name="connsiteY1" fmla="*/ 58807 h 719042"/>
              <a:gd name="connsiteX2" fmla="*/ 727602 w 2895607"/>
              <a:gd name="connsiteY2" fmla="*/ 366197 h 719042"/>
              <a:gd name="connsiteX0" fmla="*/ 2587618 w 2587618"/>
              <a:gd name="connsiteY0" fmla="*/ 259350 h 1019479"/>
              <a:gd name="connsiteX1" fmla="*/ 1107841 w 2587618"/>
              <a:gd name="connsiteY1" fmla="*/ 711470 h 1019479"/>
              <a:gd name="connsiteX2" fmla="*/ 727602 w 2587618"/>
              <a:gd name="connsiteY2" fmla="*/ 1018860 h 1019479"/>
              <a:gd name="connsiteX0" fmla="*/ 2587618 w 2587618"/>
              <a:gd name="connsiteY0" fmla="*/ 0 h 760129"/>
              <a:gd name="connsiteX1" fmla="*/ 1107841 w 2587618"/>
              <a:gd name="connsiteY1" fmla="*/ 452120 h 760129"/>
              <a:gd name="connsiteX2" fmla="*/ 727602 w 2587618"/>
              <a:gd name="connsiteY2" fmla="*/ 759510 h 760129"/>
              <a:gd name="connsiteX0" fmla="*/ 2850040 w 2850040"/>
              <a:gd name="connsiteY0" fmla="*/ 0 h 760129"/>
              <a:gd name="connsiteX1" fmla="*/ 310004 w 2850040"/>
              <a:gd name="connsiteY1" fmla="*/ 299081 h 760129"/>
              <a:gd name="connsiteX2" fmla="*/ 990024 w 2850040"/>
              <a:gd name="connsiteY2" fmla="*/ 759510 h 760129"/>
              <a:gd name="connsiteX0" fmla="*/ 4792463 w 4792464"/>
              <a:gd name="connsiteY0" fmla="*/ 0 h 760129"/>
              <a:gd name="connsiteX1" fmla="*/ 587493 w 4792464"/>
              <a:gd name="connsiteY1" fmla="*/ 299081 h 760129"/>
              <a:gd name="connsiteX2" fmla="*/ 1267513 w 4792464"/>
              <a:gd name="connsiteY2" fmla="*/ 759510 h 760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2464" h="760129">
                <a:moveTo>
                  <a:pt x="4792463" y="0"/>
                </a:moveTo>
                <a:cubicBezTo>
                  <a:pt x="4157878" y="403047"/>
                  <a:pt x="1174985" y="172496"/>
                  <a:pt x="587493" y="299081"/>
                </a:cubicBezTo>
                <a:cubicBezTo>
                  <a:pt x="1" y="425666"/>
                  <a:pt x="539910" y="760129"/>
                  <a:pt x="1267513" y="759510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794958" y="5101973"/>
            <a:ext cx="311385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4F81BD"/>
                </a:solidFill>
              </a:rPr>
              <a:t>Final Optimized:</a:t>
            </a:r>
          </a:p>
          <a:p>
            <a:r>
              <a:rPr lang="en-US" sz="2400" b="1" i="1" dirty="0" smtClean="0">
                <a:solidFill>
                  <a:srgbClr val="4F81BD"/>
                </a:solidFill>
              </a:rPr>
              <a:t>5 functional units</a:t>
            </a:r>
          </a:p>
          <a:p>
            <a:r>
              <a:rPr lang="en-US" sz="2400" b="1" i="1" dirty="0" smtClean="0">
                <a:solidFill>
                  <a:srgbClr val="4F81BD"/>
                </a:solidFill>
              </a:rPr>
              <a:t>4 transcription factors</a:t>
            </a: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411865" y="1112936"/>
            <a:ext cx="8203001" cy="20380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83566" rIns="81639" bIns="40820">
            <a:prstTxWarp prst="textNoShape">
              <a:avLst/>
            </a:prstTxWarp>
          </a:bodyPr>
          <a:lstStyle/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(def </a:t>
            </a:r>
            <a:r>
              <a:rPr lang="en-US" sz="2400" b="1" dirty="0" err="1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sr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-latch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r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letfed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+ ((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not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or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r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-bar)))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          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-bar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not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or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 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en-US" sz="2400" dirty="0" smtClean="0">
              <a:solidFill>
                <a:srgbClr val="000000"/>
              </a:solidFill>
              <a:latin typeface="Courier New" charset="0"/>
              <a:ea typeface="MS Gothic" charset="0"/>
              <a:cs typeface="MS Gothic" charset="0"/>
            </a:endParaRP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008000"/>
                </a:solidFill>
                <a:latin typeface="Courier New" charset="0"/>
                <a:ea typeface="MS Gothic" charset="0"/>
                <a:cs typeface="MS Gothic" charset="0"/>
              </a:rPr>
              <a:t>green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err="1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sr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-latch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err="1" smtClean="0">
                <a:solidFill>
                  <a:srgbClr val="660066"/>
                </a:solidFill>
                <a:latin typeface="Courier New" charset="0"/>
                <a:ea typeface="MS Gothic" charset="0"/>
                <a:cs typeface="MS Gothic" charset="0"/>
              </a:rPr>
              <a:t>aTc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 (</a:t>
            </a:r>
            <a:r>
              <a:rPr lang="en-US" sz="2400" b="1" dirty="0" smtClean="0">
                <a:solidFill>
                  <a:srgbClr val="660066"/>
                </a:solidFill>
                <a:latin typeface="Courier New" charset="0"/>
                <a:ea typeface="MS Gothic" charset="0"/>
                <a:cs typeface="MS Gothic" charset="0"/>
              </a:rPr>
              <a:t>IPTG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6929" y="6330991"/>
            <a:ext cx="6870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/>
              <a:t>Unoptimized</a:t>
            </a:r>
            <a:r>
              <a:rPr lang="en-US" sz="2000" i="1" dirty="0" smtClean="0"/>
              <a:t>: 15 functional units, 13 transcription factors</a:t>
            </a:r>
          </a:p>
        </p:txBody>
      </p:sp>
      <p:sp>
        <p:nvSpPr>
          <p:cNvPr id="36" name="AutoShape 65"/>
          <p:cNvSpPr>
            <a:spLocks noChangeArrowheads="1"/>
          </p:cNvSpPr>
          <p:nvPr/>
        </p:nvSpPr>
        <p:spPr bwMode="auto">
          <a:xfrm>
            <a:off x="4358880" y="3263531"/>
            <a:ext cx="419040" cy="419084"/>
          </a:xfrm>
          <a:prstGeom prst="downArrow">
            <a:avLst>
              <a:gd name="adj1" fmla="val 40009"/>
              <a:gd name="adj2" fmla="val 49926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AutoShape 24"/>
          <p:cNvSpPr>
            <a:spLocks noChangeArrowheads="1"/>
          </p:cNvSpPr>
          <p:nvPr/>
        </p:nvSpPr>
        <p:spPr bwMode="auto">
          <a:xfrm>
            <a:off x="5520784" y="4669682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H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Automated Synthesis of Complex Designs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92201"/>
            <a:ext cx="4038600" cy="635000"/>
          </a:xfrm>
        </p:spPr>
        <p:txBody>
          <a:bodyPr/>
          <a:lstStyle/>
          <a:p>
            <a:pPr>
              <a:buNone/>
            </a:pPr>
            <a:r>
              <a:rPr lang="en-US"/>
              <a:t>Example: 4-bit adder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92200"/>
            <a:ext cx="4038600" cy="635001"/>
          </a:xfrm>
        </p:spPr>
        <p:txBody>
          <a:bodyPr/>
          <a:lstStyle/>
          <a:p>
            <a:pPr>
              <a:buNone/>
            </a:pPr>
            <a:r>
              <a:rPr lang="en-US"/>
              <a:t>Example: 4-bit counter</a:t>
            </a:r>
          </a:p>
        </p:txBody>
      </p:sp>
      <p:pic>
        <p:nvPicPr>
          <p:cNvPr id="5" name="Picture 4" descr="four_bit_adde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42321" y="1676401"/>
            <a:ext cx="2994679" cy="4447507"/>
          </a:xfrm>
          <a:prstGeom prst="rect">
            <a:avLst/>
          </a:prstGeom>
        </p:spPr>
      </p:pic>
      <p:pic>
        <p:nvPicPr>
          <p:cNvPr id="6" name="Picture 5" descr="four_bit_counte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393470" y="1676401"/>
            <a:ext cx="1906832" cy="4406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5324" y="6197600"/>
            <a:ext cx="7496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>
                <a:solidFill>
                  <a:schemeClr val="accent1"/>
                </a:solidFill>
              </a:rPr>
              <a:t>Optimized compiler already outperforms human designers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Barriers &amp; Emerging Solutions: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Barrier: Availability of High-Gain Devices</a:t>
            </a:r>
          </a:p>
          <a:p>
            <a:pPr lvl="1"/>
            <a:r>
              <a:rPr lang="en-US"/>
              <a:t>Emerging Solution: combinatorial device libraries based on TALs, ZFs, miRNAs</a:t>
            </a:r>
          </a:p>
          <a:p>
            <a:endParaRPr lang="en-US"/>
          </a:p>
          <a:p>
            <a:r>
              <a:rPr lang="en-US"/>
              <a:t>Barrier: Characterization of Devices</a:t>
            </a:r>
          </a:p>
          <a:p>
            <a:pPr lvl="1"/>
            <a:r>
              <a:rPr lang="en-US"/>
              <a:t>Emerging solution: TASBE characterization method</a:t>
            </a:r>
          </a:p>
          <a:p>
            <a:endParaRPr lang="en-US"/>
          </a:p>
          <a:p>
            <a:r>
              <a:rPr lang="en-US"/>
              <a:t>Barrier: Predictability of Biological Circuits</a:t>
            </a:r>
          </a:p>
          <a:p>
            <a:pPr lvl="1"/>
            <a:r>
              <a:rPr lang="en-US"/>
              <a:t>Emerging solution: EQuIP prediction method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7700"/>
            <a:ext cx="8229600" cy="3289300"/>
          </a:xfrm>
        </p:spPr>
        <p:txBody>
          <a:bodyPr/>
          <a:lstStyle/>
          <a:p>
            <a:pPr algn="ctr">
              <a:buNone/>
            </a:pPr>
            <a:r>
              <a:rPr lang="en-US" b="1" i="1">
                <a:solidFill>
                  <a:srgbClr val="1F497D"/>
                </a:solidFill>
              </a:rPr>
              <a:t>Is biology too hard for abstraction?</a:t>
            </a:r>
            <a:endParaRPr lang="en-US" b="1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b="1">
                <a:solidFill>
                  <a:srgbClr val="FF0000"/>
                </a:solidFill>
              </a:rPr>
              <a:t>High-Level BDA is possible </a:t>
            </a:r>
            <a:r>
              <a:rPr lang="en-US" b="1" i="1">
                <a:solidFill>
                  <a:srgbClr val="FF0000"/>
                </a:solidFill>
              </a:rPr>
              <a:t>now!</a:t>
            </a:r>
          </a:p>
          <a:p>
            <a:endParaRPr lang="en-US"/>
          </a:p>
          <a:p>
            <a:r>
              <a:rPr lang="en-US"/>
              <a:t>Tool-chains for BDA</a:t>
            </a:r>
          </a:p>
          <a:p>
            <a:r>
              <a:rPr lang="en-US"/>
              <a:t>Compiling from HLL to biological circuits</a:t>
            </a:r>
          </a:p>
          <a:p>
            <a:r>
              <a:rPr lang="en-US"/>
              <a:t>Building computational device libraries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185738"/>
            <a:ext cx="8229600" cy="682625"/>
          </a:xfrm>
        </p:spPr>
        <p:txBody>
          <a:bodyPr/>
          <a:lstStyle/>
          <a:p>
            <a:r>
              <a:rPr lang="en-US" sz="2800"/>
              <a:t>TASBE Method:</a:t>
            </a:r>
            <a:br>
              <a:rPr lang="en-US" sz="2800"/>
            </a:br>
            <a:r>
              <a:rPr lang="en-US" sz="2800"/>
              <a:t>Calibrated, Precise Characterization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74591" y="5879840"/>
            <a:ext cx="930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TAL14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81102" y="5879840"/>
            <a:ext cx="930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TAL21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743329" y="1027309"/>
            <a:ext cx="7734128" cy="1168355"/>
            <a:chOff x="-88728" y="1064380"/>
            <a:chExt cx="7734128" cy="1168355"/>
          </a:xfrm>
        </p:grpSpPr>
        <p:sp>
          <p:nvSpPr>
            <p:cNvPr id="69" name="TextBox 49"/>
            <p:cNvSpPr txBox="1">
              <a:spLocks noChangeArrowheads="1"/>
            </p:cNvSpPr>
            <p:nvPr/>
          </p:nvSpPr>
          <p:spPr bwMode="auto">
            <a:xfrm>
              <a:off x="1079011" y="1968646"/>
              <a:ext cx="546416" cy="24622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000" dirty="0" err="1" smtClean="0">
                  <a:latin typeface="Calibri" pitchFamily="34" charset="0"/>
                </a:rPr>
                <a:t>pCAG</a:t>
              </a:r>
              <a:endParaRPr lang="en-US" sz="1000" dirty="0">
                <a:latin typeface="Calibri" pitchFamily="34" charset="0"/>
              </a:endParaRPr>
            </a:p>
          </p:txBody>
        </p:sp>
        <p:cxnSp>
          <p:nvCxnSpPr>
            <p:cNvPr id="70" name="Straight Connector 69"/>
            <p:cNvCxnSpPr/>
            <p:nvPr/>
          </p:nvCxnSpPr>
          <p:spPr bwMode="auto">
            <a:xfrm rot="16200000" flipH="1">
              <a:off x="6387391" y="1725147"/>
              <a:ext cx="130135" cy="1275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 bwMode="auto">
            <a:xfrm flipH="1">
              <a:off x="6352274" y="1795872"/>
              <a:ext cx="214892" cy="565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Oval 71"/>
            <p:cNvSpPr/>
            <p:nvPr/>
          </p:nvSpPr>
          <p:spPr bwMode="auto">
            <a:xfrm>
              <a:off x="1836164" y="1064380"/>
              <a:ext cx="492125" cy="2616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5720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 err="1" smtClean="0">
                  <a:solidFill>
                    <a:srgbClr val="000000"/>
                  </a:solidFill>
                </a:rPr>
                <a:t>Dox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  <p:cxnSp>
          <p:nvCxnSpPr>
            <p:cNvPr id="73" name="Straight Connector 72"/>
            <p:cNvCxnSpPr/>
            <p:nvPr/>
          </p:nvCxnSpPr>
          <p:spPr bwMode="auto">
            <a:xfrm>
              <a:off x="1153362" y="2009269"/>
              <a:ext cx="2351838" cy="1588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TextBox 14"/>
            <p:cNvSpPr txBox="1"/>
            <p:nvPr/>
          </p:nvSpPr>
          <p:spPr bwMode="auto">
            <a:xfrm>
              <a:off x="2170795" y="1890397"/>
              <a:ext cx="274320" cy="2377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lIns="0" rIns="0" bIns="91440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 smtClean="0">
                  <a:solidFill>
                    <a:srgbClr val="000000"/>
                  </a:solidFill>
                </a:rPr>
                <a:t>T2A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  <p:cxnSp>
          <p:nvCxnSpPr>
            <p:cNvPr id="75" name="Straight Arrow Connector 175"/>
            <p:cNvCxnSpPr>
              <a:cxnSpLocks noChangeShapeType="1"/>
            </p:cNvCxnSpPr>
            <p:nvPr/>
          </p:nvCxnSpPr>
          <p:spPr bwMode="auto">
            <a:xfrm rot="5400000">
              <a:off x="4956284" y="1661590"/>
              <a:ext cx="258523" cy="1588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cxnSp>
          <p:nvCxnSpPr>
            <p:cNvPr id="76" name="Straight Connector 75"/>
            <p:cNvCxnSpPr/>
            <p:nvPr/>
          </p:nvCxnSpPr>
          <p:spPr>
            <a:xfrm>
              <a:off x="1779664" y="1532329"/>
              <a:ext cx="0" cy="35052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 flipV="1">
              <a:off x="1771497" y="1539101"/>
              <a:ext cx="3314048" cy="7576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Arrow Connector 175"/>
            <p:cNvCxnSpPr>
              <a:cxnSpLocks noChangeShapeType="1"/>
            </p:cNvCxnSpPr>
            <p:nvPr/>
          </p:nvCxnSpPr>
          <p:spPr bwMode="auto">
            <a:xfrm>
              <a:off x="3807336" y="1541533"/>
              <a:ext cx="0" cy="213276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</p:cxnSp>
        <p:cxnSp>
          <p:nvCxnSpPr>
            <p:cNvPr id="80" name="Straight Arrow Connector 175"/>
            <p:cNvCxnSpPr>
              <a:cxnSpLocks noChangeShapeType="1"/>
            </p:cNvCxnSpPr>
            <p:nvPr/>
          </p:nvCxnSpPr>
          <p:spPr bwMode="auto">
            <a:xfrm rot="16200000" flipH="1">
              <a:off x="1988202" y="1432073"/>
              <a:ext cx="213041" cy="1013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sp>
          <p:nvSpPr>
            <p:cNvPr id="81" name="Pentagon 80"/>
            <p:cNvSpPr/>
            <p:nvPr/>
          </p:nvSpPr>
          <p:spPr>
            <a:xfrm>
              <a:off x="1534560" y="1890397"/>
              <a:ext cx="560669" cy="237743"/>
            </a:xfrm>
            <a:prstGeom prst="homePlate">
              <a:avLst/>
            </a:prstGeom>
            <a:solidFill>
              <a:srgbClr val="FFFFFF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rtTA3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82" name="Straight Arrow Connector 175"/>
            <p:cNvCxnSpPr>
              <a:cxnSpLocks noChangeShapeType="1"/>
            </p:cNvCxnSpPr>
            <p:nvPr/>
          </p:nvCxnSpPr>
          <p:spPr bwMode="auto">
            <a:xfrm rot="10800000" flipH="1">
              <a:off x="1232999" y="1852410"/>
              <a:ext cx="251339" cy="532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cxnSp>
          <p:nvCxnSpPr>
            <p:cNvPr id="83" name="Straight Connector 82"/>
            <p:cNvCxnSpPr/>
            <p:nvPr/>
          </p:nvCxnSpPr>
          <p:spPr>
            <a:xfrm rot="5400000" flipV="1">
              <a:off x="1162959" y="1926699"/>
              <a:ext cx="161777" cy="1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4" name="Pentagon 83"/>
            <p:cNvSpPr/>
            <p:nvPr/>
          </p:nvSpPr>
          <p:spPr>
            <a:xfrm>
              <a:off x="2537843" y="1890397"/>
              <a:ext cx="848855" cy="237743"/>
            </a:xfrm>
            <a:prstGeom prst="homePlate">
              <a:avLst/>
            </a:prstGeom>
            <a:solidFill>
              <a:srgbClr val="FFFFFF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VP16Gal4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85" name="TextBox 49"/>
            <p:cNvSpPr txBox="1">
              <a:spLocks noChangeArrowheads="1"/>
            </p:cNvSpPr>
            <p:nvPr/>
          </p:nvSpPr>
          <p:spPr bwMode="auto">
            <a:xfrm>
              <a:off x="3599979" y="1968646"/>
              <a:ext cx="521355" cy="24622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000" dirty="0" err="1" smtClean="0">
                  <a:latin typeface="Calibri" pitchFamily="34" charset="0"/>
                </a:rPr>
                <a:t>pTRE</a:t>
              </a:r>
              <a:endParaRPr lang="en-US" sz="1000" dirty="0">
                <a:latin typeface="Calibri" pitchFamily="34" charset="0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 bwMode="auto">
            <a:xfrm>
              <a:off x="3649204" y="2009269"/>
              <a:ext cx="1088189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Arrow Connector 175"/>
            <p:cNvCxnSpPr>
              <a:cxnSpLocks noChangeShapeType="1"/>
            </p:cNvCxnSpPr>
            <p:nvPr/>
          </p:nvCxnSpPr>
          <p:spPr bwMode="auto">
            <a:xfrm rot="10800000" flipH="1">
              <a:off x="3775921" y="1845009"/>
              <a:ext cx="251339" cy="532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cxnSp>
          <p:nvCxnSpPr>
            <p:cNvPr id="88" name="Straight Connector 87"/>
            <p:cNvCxnSpPr/>
            <p:nvPr/>
          </p:nvCxnSpPr>
          <p:spPr>
            <a:xfrm rot="5400000" flipV="1">
              <a:off x="3707244" y="1926511"/>
              <a:ext cx="161936" cy="1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9" name="Rounded Rectangle 88"/>
            <p:cNvSpPr/>
            <p:nvPr/>
          </p:nvSpPr>
          <p:spPr>
            <a:xfrm>
              <a:off x="4042697" y="1890397"/>
              <a:ext cx="546688" cy="230004"/>
            </a:xfrm>
            <a:prstGeom prst="roundRect">
              <a:avLst/>
            </a:prstGeom>
            <a:solidFill>
              <a:srgbClr val="FFFFFF"/>
            </a:solidFill>
            <a:ln w="19050" cmpd="sng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dirty="0" smtClean="0">
                  <a:solidFill>
                    <a:srgbClr val="000000"/>
                  </a:solidFill>
                </a:rPr>
                <a:t>EBFP2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  <p:sp>
          <p:nvSpPr>
            <p:cNvPr id="90" name="TextBox 49"/>
            <p:cNvSpPr txBox="1">
              <a:spLocks noChangeArrowheads="1"/>
            </p:cNvSpPr>
            <p:nvPr/>
          </p:nvSpPr>
          <p:spPr bwMode="auto">
            <a:xfrm>
              <a:off x="4806831" y="1986514"/>
              <a:ext cx="555670" cy="24622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000" dirty="0" err="1" smtClean="0">
                  <a:latin typeface="Calibri" pitchFamily="34" charset="0"/>
                </a:rPr>
                <a:t>pTRE</a:t>
              </a:r>
              <a:endParaRPr lang="en-US" sz="1000" dirty="0">
                <a:latin typeface="Calibri" pitchFamily="34" charset="0"/>
              </a:endParaRPr>
            </a:p>
          </p:txBody>
        </p:sp>
        <p:cxnSp>
          <p:nvCxnSpPr>
            <p:cNvPr id="91" name="Straight Connector 90"/>
            <p:cNvCxnSpPr/>
            <p:nvPr/>
          </p:nvCxnSpPr>
          <p:spPr bwMode="auto">
            <a:xfrm flipV="1">
              <a:off x="4897921" y="2020862"/>
              <a:ext cx="1099824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Straight Arrow Connector 175"/>
            <p:cNvCxnSpPr>
              <a:cxnSpLocks noChangeShapeType="1"/>
            </p:cNvCxnSpPr>
            <p:nvPr/>
          </p:nvCxnSpPr>
          <p:spPr bwMode="auto">
            <a:xfrm rot="10800000" flipH="1">
              <a:off x="5024641" y="1869577"/>
              <a:ext cx="251339" cy="532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cxnSp>
          <p:nvCxnSpPr>
            <p:cNvPr id="93" name="Straight Connector 92"/>
            <p:cNvCxnSpPr/>
            <p:nvPr/>
          </p:nvCxnSpPr>
          <p:spPr>
            <a:xfrm rot="5400000" flipV="1">
              <a:off x="4953913" y="1945546"/>
              <a:ext cx="161777" cy="1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4" name="Pentagon 93"/>
            <p:cNvSpPr/>
            <p:nvPr/>
          </p:nvSpPr>
          <p:spPr>
            <a:xfrm>
              <a:off x="5338469" y="1905860"/>
              <a:ext cx="557784" cy="237743"/>
            </a:xfrm>
            <a:prstGeom prst="homePlate">
              <a:avLst/>
            </a:prstGeom>
            <a:solidFill>
              <a:srgbClr val="FFFF00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R1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95" name="TextBox 49"/>
            <p:cNvSpPr txBox="1">
              <a:spLocks noChangeArrowheads="1"/>
            </p:cNvSpPr>
            <p:nvPr/>
          </p:nvSpPr>
          <p:spPr bwMode="auto">
            <a:xfrm>
              <a:off x="6092986" y="1985812"/>
              <a:ext cx="768102" cy="24622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000" dirty="0" smtClean="0">
                  <a:latin typeface="Calibri" pitchFamily="34" charset="0"/>
                </a:rPr>
                <a:t>pUAS-Rep1</a:t>
              </a:r>
              <a:endParaRPr lang="en-US" sz="1000" dirty="0">
                <a:latin typeface="Calibri" pitchFamily="34" charset="0"/>
              </a:endParaRPr>
            </a:p>
          </p:txBody>
        </p:sp>
        <p:cxnSp>
          <p:nvCxnSpPr>
            <p:cNvPr id="96" name="Straight Connector 95"/>
            <p:cNvCxnSpPr/>
            <p:nvPr/>
          </p:nvCxnSpPr>
          <p:spPr bwMode="auto">
            <a:xfrm>
              <a:off x="6320309" y="2015328"/>
              <a:ext cx="1325091" cy="1588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Arrow Connector 175"/>
            <p:cNvCxnSpPr>
              <a:cxnSpLocks noChangeShapeType="1"/>
            </p:cNvCxnSpPr>
            <p:nvPr/>
          </p:nvCxnSpPr>
          <p:spPr bwMode="auto">
            <a:xfrm rot="10800000" flipH="1">
              <a:off x="6501218" y="1862125"/>
              <a:ext cx="251339" cy="532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cxnSp>
          <p:nvCxnSpPr>
            <p:cNvPr id="98" name="Straight Connector 97"/>
            <p:cNvCxnSpPr/>
            <p:nvPr/>
          </p:nvCxnSpPr>
          <p:spPr>
            <a:xfrm rot="5400000" flipV="1">
              <a:off x="6424922" y="1936413"/>
              <a:ext cx="161777" cy="1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Straight Arrow Connector 175"/>
            <p:cNvCxnSpPr>
              <a:cxnSpLocks noChangeShapeType="1"/>
            </p:cNvCxnSpPr>
            <p:nvPr/>
          </p:nvCxnSpPr>
          <p:spPr bwMode="auto">
            <a:xfrm rot="5400000">
              <a:off x="6414601" y="1547094"/>
              <a:ext cx="415430" cy="1588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</p:cxnSp>
        <p:cxnSp>
          <p:nvCxnSpPr>
            <p:cNvPr id="100" name="Straight Connector 99"/>
            <p:cNvCxnSpPr>
              <a:stCxn id="103" idx="0"/>
            </p:cNvCxnSpPr>
            <p:nvPr/>
          </p:nvCxnSpPr>
          <p:spPr>
            <a:xfrm flipH="1">
              <a:off x="2871519" y="1606770"/>
              <a:ext cx="0" cy="274997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H="1" flipV="1">
              <a:off x="5603907" y="1671094"/>
              <a:ext cx="853432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H="1">
              <a:off x="5603907" y="1664777"/>
              <a:ext cx="0" cy="236816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3" name="Freeform 102"/>
            <p:cNvSpPr/>
            <p:nvPr/>
          </p:nvSpPr>
          <p:spPr>
            <a:xfrm rot="16200000">
              <a:off x="2770813" y="1495832"/>
              <a:ext cx="129325" cy="96207"/>
            </a:xfrm>
            <a:custGeom>
              <a:avLst/>
              <a:gdLst>
                <a:gd name="connsiteX0" fmla="*/ 4462 w 315613"/>
                <a:gd name="connsiteY0" fmla="*/ 189170 h 189170"/>
                <a:gd name="connsiteX1" fmla="*/ 4462 w 315613"/>
                <a:gd name="connsiteY1" fmla="*/ 114253 h 189170"/>
                <a:gd name="connsiteX2" fmla="*/ 50837 w 315613"/>
                <a:gd name="connsiteY2" fmla="*/ 28634 h 189170"/>
                <a:gd name="connsiteX3" fmla="*/ 164992 w 315613"/>
                <a:gd name="connsiteY3" fmla="*/ 95 h 189170"/>
                <a:gd name="connsiteX4" fmla="*/ 257743 w 315613"/>
                <a:gd name="connsiteY4" fmla="*/ 21499 h 189170"/>
                <a:gd name="connsiteX5" fmla="*/ 304119 w 315613"/>
                <a:gd name="connsiteY5" fmla="*/ 75011 h 189170"/>
                <a:gd name="connsiteX6" fmla="*/ 314821 w 315613"/>
                <a:gd name="connsiteY6" fmla="*/ 135658 h 189170"/>
                <a:gd name="connsiteX7" fmla="*/ 314821 w 315613"/>
                <a:gd name="connsiteY7" fmla="*/ 174900 h 189170"/>
                <a:gd name="connsiteX8" fmla="*/ 314821 w 315613"/>
                <a:gd name="connsiteY8" fmla="*/ 174900 h 189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5613" h="189170">
                  <a:moveTo>
                    <a:pt x="4462" y="189170"/>
                  </a:moveTo>
                  <a:cubicBezTo>
                    <a:pt x="597" y="165089"/>
                    <a:pt x="-3267" y="141009"/>
                    <a:pt x="4462" y="114253"/>
                  </a:cubicBezTo>
                  <a:cubicBezTo>
                    <a:pt x="12191" y="87497"/>
                    <a:pt x="24082" y="47660"/>
                    <a:pt x="50837" y="28634"/>
                  </a:cubicBezTo>
                  <a:cubicBezTo>
                    <a:pt x="77592" y="9608"/>
                    <a:pt x="130508" y="1284"/>
                    <a:pt x="164992" y="95"/>
                  </a:cubicBezTo>
                  <a:cubicBezTo>
                    <a:pt x="199476" y="-1094"/>
                    <a:pt x="234555" y="9013"/>
                    <a:pt x="257743" y="21499"/>
                  </a:cubicBezTo>
                  <a:cubicBezTo>
                    <a:pt x="280931" y="33985"/>
                    <a:pt x="294606" y="55984"/>
                    <a:pt x="304119" y="75011"/>
                  </a:cubicBezTo>
                  <a:cubicBezTo>
                    <a:pt x="313632" y="94037"/>
                    <a:pt x="313037" y="119010"/>
                    <a:pt x="314821" y="135658"/>
                  </a:cubicBezTo>
                  <a:cubicBezTo>
                    <a:pt x="316605" y="152306"/>
                    <a:pt x="314821" y="174900"/>
                    <a:pt x="314821" y="174900"/>
                  </a:cubicBezTo>
                  <a:lnTo>
                    <a:pt x="314821" y="174900"/>
                  </a:lnTo>
                </a:path>
              </a:pathLst>
            </a:cu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Straight Connector 103"/>
            <p:cNvCxnSpPr/>
            <p:nvPr/>
          </p:nvCxnSpPr>
          <p:spPr>
            <a:xfrm>
              <a:off x="2889275" y="1357827"/>
              <a:ext cx="0" cy="134828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9" name="Rounded Rectangle 108"/>
            <p:cNvSpPr/>
            <p:nvPr/>
          </p:nvSpPr>
          <p:spPr>
            <a:xfrm>
              <a:off x="6947338" y="1905860"/>
              <a:ext cx="546688" cy="230004"/>
            </a:xfrm>
            <a:prstGeom prst="roundRect">
              <a:avLst/>
            </a:prstGeom>
            <a:solidFill>
              <a:srgbClr val="FFFFFF"/>
            </a:solidFill>
            <a:ln w="1905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dirty="0" smtClean="0">
                  <a:solidFill>
                    <a:srgbClr val="000000"/>
                  </a:solidFill>
                </a:rPr>
                <a:t>EYFP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  <p:cxnSp>
          <p:nvCxnSpPr>
            <p:cNvPr id="116" name="Straight Connector 115"/>
            <p:cNvCxnSpPr/>
            <p:nvPr/>
          </p:nvCxnSpPr>
          <p:spPr>
            <a:xfrm flipH="1">
              <a:off x="2889986" y="1357827"/>
              <a:ext cx="3742490" cy="1872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17" name="Group 116"/>
            <p:cNvGrpSpPr/>
            <p:nvPr/>
          </p:nvGrpSpPr>
          <p:grpSpPr>
            <a:xfrm>
              <a:off x="-88728" y="1848683"/>
              <a:ext cx="1332839" cy="373318"/>
              <a:chOff x="531881" y="3109453"/>
              <a:chExt cx="1332839" cy="373318"/>
            </a:xfrm>
          </p:grpSpPr>
          <p:sp>
            <p:nvSpPr>
              <p:cNvPr id="119" name="TextBox 49"/>
              <p:cNvSpPr txBox="1">
                <a:spLocks noChangeArrowheads="1"/>
              </p:cNvSpPr>
              <p:nvPr/>
            </p:nvSpPr>
            <p:spPr bwMode="auto">
              <a:xfrm>
                <a:off x="1163760" y="3138992"/>
                <a:ext cx="700960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sz="1000" dirty="0">
                    <a:latin typeface="Calibri" pitchFamily="34" charset="0"/>
                  </a:rPr>
                  <a:t>pCAG</a:t>
                </a:r>
              </a:p>
            </p:txBody>
          </p:sp>
          <p:cxnSp>
            <p:nvCxnSpPr>
              <p:cNvPr id="120" name="Straight Connector 119"/>
              <p:cNvCxnSpPr/>
              <p:nvPr/>
            </p:nvCxnSpPr>
            <p:spPr bwMode="auto">
              <a:xfrm>
                <a:off x="652088" y="3260465"/>
                <a:ext cx="1060721" cy="1588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175"/>
              <p:cNvCxnSpPr>
                <a:cxnSpLocks noChangeShapeType="1"/>
              </p:cNvCxnSpPr>
              <p:nvPr/>
            </p:nvCxnSpPr>
            <p:spPr bwMode="auto">
              <a:xfrm rot="10800000" flipH="1">
                <a:off x="714132" y="3116053"/>
                <a:ext cx="251339" cy="532"/>
              </a:xfrm>
              <a:prstGeom prst="straightConnector1">
                <a:avLst/>
              </a:prstGeom>
              <a:solidFill>
                <a:schemeClr val="bg1"/>
              </a:solidFill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/>
            </p:spPr>
          </p:cxnSp>
          <p:cxnSp>
            <p:nvCxnSpPr>
              <p:cNvPr id="122" name="Straight Connector 121"/>
              <p:cNvCxnSpPr/>
              <p:nvPr/>
            </p:nvCxnSpPr>
            <p:spPr>
              <a:xfrm rot="5400000" flipV="1">
                <a:off x="641743" y="3190341"/>
                <a:ext cx="161777" cy="1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3" name="Rounded Rectangle 122"/>
              <p:cNvSpPr/>
              <p:nvPr/>
            </p:nvSpPr>
            <p:spPr>
              <a:xfrm>
                <a:off x="1015670" y="3160059"/>
                <a:ext cx="546688" cy="230004"/>
              </a:xfrm>
              <a:prstGeom prst="roundRect">
                <a:avLst/>
              </a:prstGeom>
              <a:solidFill>
                <a:srgbClr val="FFFFFF"/>
              </a:solidFill>
              <a:ln w="1905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100" dirty="0" err="1" smtClean="0">
                    <a:solidFill>
                      <a:srgbClr val="000000"/>
                    </a:solidFill>
                  </a:rPr>
                  <a:t>mkate</a:t>
                </a:r>
                <a:endParaRPr lang="en-US" sz="11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TextBox 49"/>
              <p:cNvSpPr txBox="1">
                <a:spLocks noChangeArrowheads="1"/>
              </p:cNvSpPr>
              <p:nvPr/>
            </p:nvSpPr>
            <p:spPr bwMode="auto">
              <a:xfrm>
                <a:off x="531881" y="3236551"/>
                <a:ext cx="546415" cy="24622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sz="1000" dirty="0" err="1" smtClean="0">
                    <a:latin typeface="Calibri" pitchFamily="34" charset="0"/>
                  </a:rPr>
                  <a:t>pCAG</a:t>
                </a:r>
                <a:endParaRPr lang="en-US" sz="1000" dirty="0">
                  <a:latin typeface="Calibri" pitchFamily="34" charset="0"/>
                </a:endParaRPr>
              </a:p>
            </p:txBody>
          </p:sp>
        </p:grp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2069818" y="1512040"/>
              <a:ext cx="54864" cy="548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135089" y="2516554"/>
            <a:ext cx="8859000" cy="3363286"/>
            <a:chOff x="66437" y="4428432"/>
            <a:chExt cx="5925053" cy="2249424"/>
          </a:xfrm>
        </p:grpSpPr>
        <p:grpSp>
          <p:nvGrpSpPr>
            <p:cNvPr id="135" name="Group 11"/>
            <p:cNvGrpSpPr/>
            <p:nvPr/>
          </p:nvGrpSpPr>
          <p:grpSpPr>
            <a:xfrm>
              <a:off x="66437" y="4428432"/>
              <a:ext cx="2864502" cy="2249424"/>
              <a:chOff x="66437" y="4428432"/>
              <a:chExt cx="2864502" cy="2249424"/>
            </a:xfrm>
          </p:grpSpPr>
          <p:pic>
            <p:nvPicPr>
              <p:cNvPr id="137" name="Picture 6" descr="G:\Users\rweiss\Dropbox\rweiss\Research\TASBE\publications\Nature_characterization\suppfigures\Fine-Device-TAL14_1200dpi.tif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" y="4428432"/>
                <a:ext cx="2864502" cy="22494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" name="Picture 137" descr="TAL14-BinHistogram.eps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6019" y="5801743"/>
                <a:ext cx="725697" cy="594360"/>
              </a:xfrm>
              <a:prstGeom prst="rect">
                <a:avLst/>
              </a:prstGeom>
            </p:spPr>
          </p:pic>
        </p:grpSp>
        <p:grpSp>
          <p:nvGrpSpPr>
            <p:cNvPr id="131" name="Group 19"/>
            <p:cNvGrpSpPr/>
            <p:nvPr/>
          </p:nvGrpSpPr>
          <p:grpSpPr>
            <a:xfrm>
              <a:off x="3126988" y="4428432"/>
              <a:ext cx="2864502" cy="2249424"/>
              <a:chOff x="3139728" y="4428432"/>
              <a:chExt cx="2864502" cy="2249424"/>
            </a:xfrm>
          </p:grpSpPr>
          <p:pic>
            <p:nvPicPr>
              <p:cNvPr id="132" name="Picture 5" descr="G:\Users\rweiss\Dropbox\rweiss\Research\TASBE\publications\Nature_characterization\suppfigures\Fine-Device-TAL21_1200dpi.tif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9728" y="4428432"/>
                <a:ext cx="2864502" cy="22494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132" descr="TAL21-BinHistogram.eps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73120" y="5801743"/>
                <a:ext cx="750185" cy="59436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274638"/>
            <a:ext cx="8229600" cy="682625"/>
          </a:xfrm>
        </p:spPr>
        <p:txBody>
          <a:bodyPr/>
          <a:lstStyle/>
          <a:p>
            <a:r>
              <a:rPr lang="en-US" sz="2800"/>
              <a:t>Characterization </a:t>
            </a:r>
            <a:r>
              <a:rPr lang="en-US" sz="2800">
                <a:sym typeface="Wingdings"/>
              </a:rPr>
              <a:t></a:t>
            </a:r>
            <a:r>
              <a:rPr lang="en-US" sz="2800"/>
              <a:t> High Quality Predictions</a:t>
            </a:r>
          </a:p>
        </p:txBody>
      </p:sp>
      <p:pic>
        <p:nvPicPr>
          <p:cNvPr id="6" name="Content Placeholder 5" descr="Cascade-TAL21-TAL14-Interpolated-RepressorsOnly.eps"/>
          <p:cNvPicPr>
            <a:picLocks noGrp="1" noChangeAspect="1"/>
          </p:cNvPicPr>
          <p:nvPr>
            <p:ph sz="half" idx="2"/>
          </p:nvPr>
        </p:nvPicPr>
        <mc:AlternateContent>
          <mc:Choice xmlns:ma="http://schemas.microsoft.com/office/mac/drawingml/2008/main" Requires="ma">
            <p:blipFill>
              <a:blip r:embed="rId3"/>
              <a:srcRect r="6017"/>
              <a:stretch>
                <a:fillRect/>
              </a:stretch>
            </p:blipFill>
          </mc:Choice>
          <mc:Fallback>
            <p:blipFill>
              <a:blip r:embed="rId4"/>
              <a:srcRect r="6017"/>
              <a:stretch>
                <a:fillRect/>
              </a:stretch>
            </p:blipFill>
          </mc:Fallback>
        </mc:AlternateContent>
        <p:spPr>
          <a:xfrm>
            <a:off x="4390307" y="2160532"/>
            <a:ext cx="4726012" cy="3739896"/>
          </a:xfrm>
        </p:spPr>
      </p:pic>
      <p:pic>
        <p:nvPicPr>
          <p:cNvPr id="5" name="Content Placeholder 4" descr="Cascade-LmrA-TAL14-Interpolated-RepressorsOnly.eps"/>
          <p:cNvPicPr>
            <a:picLocks noGrp="1" noChangeAspect="1"/>
          </p:cNvPicPr>
          <p:nvPr>
            <p:ph sz="half" idx="1"/>
          </p:nvPr>
        </p:nvPicPr>
        <mc:AlternateContent>
          <mc:Choice xmlns:ma="http://schemas.microsoft.com/office/mac/drawingml/2008/main" Requires="ma">
            <p:blipFill>
              <a:blip r:embed="rId5"/>
              <a:srcRect r="6050"/>
              <a:stretch>
                <a:fillRect/>
              </a:stretch>
            </p:blipFill>
          </mc:Choice>
          <mc:Fallback>
            <p:blipFill>
              <a:blip r:embed="rId6"/>
              <a:srcRect r="6050"/>
              <a:stretch>
                <a:fillRect/>
              </a:stretch>
            </p:blipFill>
          </mc:Fallback>
        </mc:AlternateContent>
        <p:spPr>
          <a:xfrm>
            <a:off x="-43693" y="2144864"/>
            <a:ext cx="4686527" cy="3730752"/>
          </a:xfrm>
        </p:spPr>
      </p:pic>
      <p:sp>
        <p:nvSpPr>
          <p:cNvPr id="7" name="TextBox 6"/>
          <p:cNvSpPr txBox="1"/>
          <p:nvPr/>
        </p:nvSpPr>
        <p:spPr>
          <a:xfrm>
            <a:off x="1430091" y="5879840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LmrA </a:t>
            </a:r>
            <a:r>
              <a:rPr lang="en-US" sz="2400">
                <a:sym typeface="Wingdings"/>
              </a:rPr>
              <a:t></a:t>
            </a:r>
            <a:r>
              <a:rPr lang="en-US" sz="2400"/>
              <a:t> TAL14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84202" y="5879840"/>
            <a:ext cx="2116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TAL21 </a:t>
            </a:r>
            <a:r>
              <a:rPr lang="en-US" sz="2400">
                <a:sym typeface="Wingdings"/>
              </a:rPr>
              <a:t></a:t>
            </a:r>
            <a:r>
              <a:rPr lang="en-US" sz="2400"/>
              <a:t> TAL14</a:t>
            </a:r>
          </a:p>
        </p:txBody>
      </p:sp>
      <p:grpSp>
        <p:nvGrpSpPr>
          <p:cNvPr id="3" name="Group 67"/>
          <p:cNvGrpSpPr/>
          <p:nvPr/>
        </p:nvGrpSpPr>
        <p:grpSpPr>
          <a:xfrm>
            <a:off x="-88728" y="1026280"/>
            <a:ext cx="9194234" cy="1168355"/>
            <a:chOff x="-88728" y="1064380"/>
            <a:chExt cx="9194234" cy="1168355"/>
          </a:xfrm>
        </p:grpSpPr>
        <p:sp>
          <p:nvSpPr>
            <p:cNvPr id="69" name="TextBox 49"/>
            <p:cNvSpPr txBox="1">
              <a:spLocks noChangeArrowheads="1"/>
            </p:cNvSpPr>
            <p:nvPr/>
          </p:nvSpPr>
          <p:spPr bwMode="auto">
            <a:xfrm>
              <a:off x="1079011" y="1968646"/>
              <a:ext cx="546416" cy="24622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000" dirty="0" err="1" smtClean="0">
                  <a:latin typeface="Calibri" pitchFamily="34" charset="0"/>
                </a:rPr>
                <a:t>pCAG</a:t>
              </a:r>
              <a:endParaRPr lang="en-US" sz="1000" dirty="0">
                <a:latin typeface="Calibri" pitchFamily="34" charset="0"/>
              </a:endParaRPr>
            </a:p>
          </p:txBody>
        </p:sp>
        <p:cxnSp>
          <p:nvCxnSpPr>
            <p:cNvPr id="70" name="Straight Connector 69"/>
            <p:cNvCxnSpPr/>
            <p:nvPr/>
          </p:nvCxnSpPr>
          <p:spPr bwMode="auto">
            <a:xfrm rot="16200000" flipH="1">
              <a:off x="6387391" y="1725147"/>
              <a:ext cx="130135" cy="1275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 bwMode="auto">
            <a:xfrm flipH="1">
              <a:off x="6352274" y="1795872"/>
              <a:ext cx="214892" cy="565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Oval 71"/>
            <p:cNvSpPr/>
            <p:nvPr/>
          </p:nvSpPr>
          <p:spPr bwMode="auto">
            <a:xfrm>
              <a:off x="1836164" y="1064380"/>
              <a:ext cx="492125" cy="2616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5720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 err="1" smtClean="0">
                  <a:solidFill>
                    <a:srgbClr val="000000"/>
                  </a:solidFill>
                </a:rPr>
                <a:t>Dox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  <p:cxnSp>
          <p:nvCxnSpPr>
            <p:cNvPr id="73" name="Straight Connector 72"/>
            <p:cNvCxnSpPr/>
            <p:nvPr/>
          </p:nvCxnSpPr>
          <p:spPr bwMode="auto">
            <a:xfrm>
              <a:off x="1153362" y="2009269"/>
              <a:ext cx="2351838" cy="1588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TextBox 14"/>
            <p:cNvSpPr txBox="1"/>
            <p:nvPr/>
          </p:nvSpPr>
          <p:spPr bwMode="auto">
            <a:xfrm>
              <a:off x="2170795" y="1890397"/>
              <a:ext cx="274320" cy="2377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lIns="0" rIns="0" bIns="91440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 smtClean="0">
                  <a:solidFill>
                    <a:srgbClr val="000000"/>
                  </a:solidFill>
                </a:rPr>
                <a:t>T2A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  <p:cxnSp>
          <p:nvCxnSpPr>
            <p:cNvPr id="75" name="Straight Arrow Connector 175"/>
            <p:cNvCxnSpPr>
              <a:cxnSpLocks noChangeShapeType="1"/>
            </p:cNvCxnSpPr>
            <p:nvPr/>
          </p:nvCxnSpPr>
          <p:spPr bwMode="auto">
            <a:xfrm rot="5400000">
              <a:off x="4956284" y="1661590"/>
              <a:ext cx="258523" cy="1588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cxnSp>
          <p:nvCxnSpPr>
            <p:cNvPr id="76" name="Straight Connector 75"/>
            <p:cNvCxnSpPr/>
            <p:nvPr/>
          </p:nvCxnSpPr>
          <p:spPr>
            <a:xfrm>
              <a:off x="1779664" y="1532329"/>
              <a:ext cx="0" cy="35052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 flipV="1">
              <a:off x="1771497" y="1539101"/>
              <a:ext cx="3314048" cy="7576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0800000">
              <a:off x="6633948" y="1462660"/>
              <a:ext cx="1498926" cy="16034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Arrow Connector 175"/>
            <p:cNvCxnSpPr>
              <a:cxnSpLocks noChangeShapeType="1"/>
            </p:cNvCxnSpPr>
            <p:nvPr/>
          </p:nvCxnSpPr>
          <p:spPr bwMode="auto">
            <a:xfrm>
              <a:off x="3807336" y="1541533"/>
              <a:ext cx="0" cy="213276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</p:cxnSp>
        <p:cxnSp>
          <p:nvCxnSpPr>
            <p:cNvPr id="80" name="Straight Arrow Connector 175"/>
            <p:cNvCxnSpPr>
              <a:cxnSpLocks noChangeShapeType="1"/>
            </p:cNvCxnSpPr>
            <p:nvPr/>
          </p:nvCxnSpPr>
          <p:spPr bwMode="auto">
            <a:xfrm rot="16200000" flipH="1">
              <a:off x="1988202" y="1432073"/>
              <a:ext cx="213041" cy="1013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sp>
          <p:nvSpPr>
            <p:cNvPr id="81" name="Pentagon 80"/>
            <p:cNvSpPr/>
            <p:nvPr/>
          </p:nvSpPr>
          <p:spPr>
            <a:xfrm>
              <a:off x="1534560" y="1890397"/>
              <a:ext cx="560669" cy="237743"/>
            </a:xfrm>
            <a:prstGeom prst="homePlate">
              <a:avLst/>
            </a:prstGeom>
            <a:solidFill>
              <a:srgbClr val="FFFFFF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rtTA3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82" name="Straight Arrow Connector 175"/>
            <p:cNvCxnSpPr>
              <a:cxnSpLocks noChangeShapeType="1"/>
            </p:cNvCxnSpPr>
            <p:nvPr/>
          </p:nvCxnSpPr>
          <p:spPr bwMode="auto">
            <a:xfrm rot="10800000" flipH="1">
              <a:off x="1232999" y="1852410"/>
              <a:ext cx="251339" cy="532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cxnSp>
          <p:nvCxnSpPr>
            <p:cNvPr id="83" name="Straight Connector 82"/>
            <p:cNvCxnSpPr/>
            <p:nvPr/>
          </p:nvCxnSpPr>
          <p:spPr>
            <a:xfrm rot="5400000" flipV="1">
              <a:off x="1162959" y="1926699"/>
              <a:ext cx="161777" cy="1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4" name="Pentagon 83"/>
            <p:cNvSpPr/>
            <p:nvPr/>
          </p:nvSpPr>
          <p:spPr>
            <a:xfrm>
              <a:off x="2537843" y="1890397"/>
              <a:ext cx="848855" cy="237743"/>
            </a:xfrm>
            <a:prstGeom prst="homePlate">
              <a:avLst/>
            </a:prstGeom>
            <a:solidFill>
              <a:srgbClr val="FFFFFF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VP16Gal4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85" name="TextBox 49"/>
            <p:cNvSpPr txBox="1">
              <a:spLocks noChangeArrowheads="1"/>
            </p:cNvSpPr>
            <p:nvPr/>
          </p:nvSpPr>
          <p:spPr bwMode="auto">
            <a:xfrm>
              <a:off x="3599979" y="1968646"/>
              <a:ext cx="521355" cy="24622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000" dirty="0" err="1" smtClean="0">
                  <a:latin typeface="Calibri" pitchFamily="34" charset="0"/>
                </a:rPr>
                <a:t>pTRE</a:t>
              </a:r>
              <a:endParaRPr lang="en-US" sz="1000" dirty="0">
                <a:latin typeface="Calibri" pitchFamily="34" charset="0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 bwMode="auto">
            <a:xfrm>
              <a:off x="3649204" y="2009269"/>
              <a:ext cx="1088189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Arrow Connector 175"/>
            <p:cNvCxnSpPr>
              <a:cxnSpLocks noChangeShapeType="1"/>
            </p:cNvCxnSpPr>
            <p:nvPr/>
          </p:nvCxnSpPr>
          <p:spPr bwMode="auto">
            <a:xfrm rot="10800000" flipH="1">
              <a:off x="3775921" y="1845009"/>
              <a:ext cx="251339" cy="532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cxnSp>
          <p:nvCxnSpPr>
            <p:cNvPr id="88" name="Straight Connector 87"/>
            <p:cNvCxnSpPr/>
            <p:nvPr/>
          </p:nvCxnSpPr>
          <p:spPr>
            <a:xfrm rot="5400000" flipV="1">
              <a:off x="3707244" y="1926511"/>
              <a:ext cx="161936" cy="1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9" name="Rounded Rectangle 88"/>
            <p:cNvSpPr/>
            <p:nvPr/>
          </p:nvSpPr>
          <p:spPr>
            <a:xfrm>
              <a:off x="4042697" y="1890397"/>
              <a:ext cx="546688" cy="230004"/>
            </a:xfrm>
            <a:prstGeom prst="roundRect">
              <a:avLst/>
            </a:prstGeom>
            <a:solidFill>
              <a:srgbClr val="FFFFFF"/>
            </a:solidFill>
            <a:ln w="19050" cmpd="sng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dirty="0" smtClean="0">
                  <a:solidFill>
                    <a:srgbClr val="000000"/>
                  </a:solidFill>
                </a:rPr>
                <a:t>EBFP2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  <p:sp>
          <p:nvSpPr>
            <p:cNvPr id="90" name="TextBox 49"/>
            <p:cNvSpPr txBox="1">
              <a:spLocks noChangeArrowheads="1"/>
            </p:cNvSpPr>
            <p:nvPr/>
          </p:nvSpPr>
          <p:spPr bwMode="auto">
            <a:xfrm>
              <a:off x="4806831" y="1986514"/>
              <a:ext cx="555670" cy="24622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000" dirty="0" err="1" smtClean="0">
                  <a:latin typeface="Calibri" pitchFamily="34" charset="0"/>
                </a:rPr>
                <a:t>pTRE</a:t>
              </a:r>
              <a:endParaRPr lang="en-US" sz="1000" dirty="0">
                <a:latin typeface="Calibri" pitchFamily="34" charset="0"/>
              </a:endParaRPr>
            </a:p>
          </p:txBody>
        </p:sp>
        <p:cxnSp>
          <p:nvCxnSpPr>
            <p:cNvPr id="91" name="Straight Connector 90"/>
            <p:cNvCxnSpPr/>
            <p:nvPr/>
          </p:nvCxnSpPr>
          <p:spPr bwMode="auto">
            <a:xfrm flipV="1">
              <a:off x="4897921" y="2020862"/>
              <a:ext cx="1099824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Straight Arrow Connector 175"/>
            <p:cNvCxnSpPr>
              <a:cxnSpLocks noChangeShapeType="1"/>
            </p:cNvCxnSpPr>
            <p:nvPr/>
          </p:nvCxnSpPr>
          <p:spPr bwMode="auto">
            <a:xfrm rot="10800000" flipH="1">
              <a:off x="5024641" y="1869577"/>
              <a:ext cx="251339" cy="532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cxnSp>
          <p:nvCxnSpPr>
            <p:cNvPr id="93" name="Straight Connector 92"/>
            <p:cNvCxnSpPr/>
            <p:nvPr/>
          </p:nvCxnSpPr>
          <p:spPr>
            <a:xfrm rot="5400000" flipV="1">
              <a:off x="4953913" y="1945546"/>
              <a:ext cx="161777" cy="1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4" name="Pentagon 93"/>
            <p:cNvSpPr/>
            <p:nvPr/>
          </p:nvSpPr>
          <p:spPr>
            <a:xfrm>
              <a:off x="5338469" y="1905860"/>
              <a:ext cx="557784" cy="237743"/>
            </a:xfrm>
            <a:prstGeom prst="homePlate">
              <a:avLst/>
            </a:prstGeom>
            <a:solidFill>
              <a:srgbClr val="FFFF00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R1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95" name="TextBox 49"/>
            <p:cNvSpPr txBox="1">
              <a:spLocks noChangeArrowheads="1"/>
            </p:cNvSpPr>
            <p:nvPr/>
          </p:nvSpPr>
          <p:spPr bwMode="auto">
            <a:xfrm>
              <a:off x="6092986" y="1985812"/>
              <a:ext cx="768102" cy="24622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000" dirty="0" smtClean="0">
                  <a:latin typeface="Calibri" pitchFamily="34" charset="0"/>
                </a:rPr>
                <a:t>pUAS-Rep1</a:t>
              </a:r>
              <a:endParaRPr lang="en-US" sz="1000" dirty="0">
                <a:latin typeface="Calibri" pitchFamily="34" charset="0"/>
              </a:endParaRPr>
            </a:p>
          </p:txBody>
        </p:sp>
        <p:cxnSp>
          <p:nvCxnSpPr>
            <p:cNvPr id="96" name="Straight Connector 95"/>
            <p:cNvCxnSpPr/>
            <p:nvPr/>
          </p:nvCxnSpPr>
          <p:spPr bwMode="auto">
            <a:xfrm>
              <a:off x="6320309" y="2015328"/>
              <a:ext cx="1325091" cy="1588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Arrow Connector 175"/>
            <p:cNvCxnSpPr>
              <a:cxnSpLocks noChangeShapeType="1"/>
            </p:cNvCxnSpPr>
            <p:nvPr/>
          </p:nvCxnSpPr>
          <p:spPr bwMode="auto">
            <a:xfrm rot="10800000" flipH="1">
              <a:off x="6501218" y="1862125"/>
              <a:ext cx="251339" cy="532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cxnSp>
          <p:nvCxnSpPr>
            <p:cNvPr id="98" name="Straight Connector 97"/>
            <p:cNvCxnSpPr/>
            <p:nvPr/>
          </p:nvCxnSpPr>
          <p:spPr>
            <a:xfrm rot="5400000" flipV="1">
              <a:off x="6424922" y="1936413"/>
              <a:ext cx="161777" cy="1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Straight Arrow Connector 175"/>
            <p:cNvCxnSpPr>
              <a:cxnSpLocks noChangeShapeType="1"/>
            </p:cNvCxnSpPr>
            <p:nvPr/>
          </p:nvCxnSpPr>
          <p:spPr bwMode="auto">
            <a:xfrm rot="5400000">
              <a:off x="6414601" y="1547094"/>
              <a:ext cx="415430" cy="1588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</p:cxnSp>
        <p:cxnSp>
          <p:nvCxnSpPr>
            <p:cNvPr id="100" name="Straight Connector 99"/>
            <p:cNvCxnSpPr>
              <a:stCxn id="103" idx="0"/>
            </p:cNvCxnSpPr>
            <p:nvPr/>
          </p:nvCxnSpPr>
          <p:spPr>
            <a:xfrm flipH="1">
              <a:off x="2871519" y="1606770"/>
              <a:ext cx="0" cy="274997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H="1" flipV="1">
              <a:off x="5603907" y="1671094"/>
              <a:ext cx="853432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H="1">
              <a:off x="5603907" y="1664777"/>
              <a:ext cx="0" cy="236816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3" name="Freeform 102"/>
            <p:cNvSpPr/>
            <p:nvPr/>
          </p:nvSpPr>
          <p:spPr>
            <a:xfrm rot="16200000">
              <a:off x="2770813" y="1495832"/>
              <a:ext cx="129325" cy="96207"/>
            </a:xfrm>
            <a:custGeom>
              <a:avLst/>
              <a:gdLst>
                <a:gd name="connsiteX0" fmla="*/ 4462 w 315613"/>
                <a:gd name="connsiteY0" fmla="*/ 189170 h 189170"/>
                <a:gd name="connsiteX1" fmla="*/ 4462 w 315613"/>
                <a:gd name="connsiteY1" fmla="*/ 114253 h 189170"/>
                <a:gd name="connsiteX2" fmla="*/ 50837 w 315613"/>
                <a:gd name="connsiteY2" fmla="*/ 28634 h 189170"/>
                <a:gd name="connsiteX3" fmla="*/ 164992 w 315613"/>
                <a:gd name="connsiteY3" fmla="*/ 95 h 189170"/>
                <a:gd name="connsiteX4" fmla="*/ 257743 w 315613"/>
                <a:gd name="connsiteY4" fmla="*/ 21499 h 189170"/>
                <a:gd name="connsiteX5" fmla="*/ 304119 w 315613"/>
                <a:gd name="connsiteY5" fmla="*/ 75011 h 189170"/>
                <a:gd name="connsiteX6" fmla="*/ 314821 w 315613"/>
                <a:gd name="connsiteY6" fmla="*/ 135658 h 189170"/>
                <a:gd name="connsiteX7" fmla="*/ 314821 w 315613"/>
                <a:gd name="connsiteY7" fmla="*/ 174900 h 189170"/>
                <a:gd name="connsiteX8" fmla="*/ 314821 w 315613"/>
                <a:gd name="connsiteY8" fmla="*/ 174900 h 189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5613" h="189170">
                  <a:moveTo>
                    <a:pt x="4462" y="189170"/>
                  </a:moveTo>
                  <a:cubicBezTo>
                    <a:pt x="597" y="165089"/>
                    <a:pt x="-3267" y="141009"/>
                    <a:pt x="4462" y="114253"/>
                  </a:cubicBezTo>
                  <a:cubicBezTo>
                    <a:pt x="12191" y="87497"/>
                    <a:pt x="24082" y="47660"/>
                    <a:pt x="50837" y="28634"/>
                  </a:cubicBezTo>
                  <a:cubicBezTo>
                    <a:pt x="77592" y="9608"/>
                    <a:pt x="130508" y="1284"/>
                    <a:pt x="164992" y="95"/>
                  </a:cubicBezTo>
                  <a:cubicBezTo>
                    <a:pt x="199476" y="-1094"/>
                    <a:pt x="234555" y="9013"/>
                    <a:pt x="257743" y="21499"/>
                  </a:cubicBezTo>
                  <a:cubicBezTo>
                    <a:pt x="280931" y="33985"/>
                    <a:pt x="294606" y="55984"/>
                    <a:pt x="304119" y="75011"/>
                  </a:cubicBezTo>
                  <a:cubicBezTo>
                    <a:pt x="313632" y="94037"/>
                    <a:pt x="313037" y="119010"/>
                    <a:pt x="314821" y="135658"/>
                  </a:cubicBezTo>
                  <a:cubicBezTo>
                    <a:pt x="316605" y="152306"/>
                    <a:pt x="314821" y="174900"/>
                    <a:pt x="314821" y="174900"/>
                  </a:cubicBezTo>
                  <a:lnTo>
                    <a:pt x="314821" y="174900"/>
                  </a:lnTo>
                </a:path>
              </a:pathLst>
            </a:cu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Straight Connector 103"/>
            <p:cNvCxnSpPr/>
            <p:nvPr/>
          </p:nvCxnSpPr>
          <p:spPr>
            <a:xfrm>
              <a:off x="2889275" y="1357827"/>
              <a:ext cx="0" cy="134828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5" name="TextBox 49"/>
            <p:cNvSpPr txBox="1">
              <a:spLocks noChangeArrowheads="1"/>
            </p:cNvSpPr>
            <p:nvPr/>
          </p:nvSpPr>
          <p:spPr bwMode="auto">
            <a:xfrm>
              <a:off x="7545498" y="1985812"/>
              <a:ext cx="768102" cy="24622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000" dirty="0" smtClean="0">
                  <a:latin typeface="Calibri" pitchFamily="34" charset="0"/>
                </a:rPr>
                <a:t>pUAS-Rep2</a:t>
              </a:r>
              <a:endParaRPr lang="en-US" sz="1000" dirty="0">
                <a:latin typeface="Calibri" pitchFamily="34" charset="0"/>
              </a:endParaRPr>
            </a:p>
          </p:txBody>
        </p:sp>
        <p:cxnSp>
          <p:nvCxnSpPr>
            <p:cNvPr id="106" name="Straight Connector 105"/>
            <p:cNvCxnSpPr/>
            <p:nvPr/>
          </p:nvCxnSpPr>
          <p:spPr bwMode="auto">
            <a:xfrm>
              <a:off x="7862562" y="2022514"/>
              <a:ext cx="1242944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Arrow Connector 175"/>
            <p:cNvCxnSpPr>
              <a:cxnSpLocks noChangeShapeType="1"/>
            </p:cNvCxnSpPr>
            <p:nvPr/>
          </p:nvCxnSpPr>
          <p:spPr bwMode="auto">
            <a:xfrm rot="10800000" flipH="1">
              <a:off x="7969124" y="1860151"/>
              <a:ext cx="251339" cy="532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cxnSp>
          <p:nvCxnSpPr>
            <p:cNvPr id="108" name="Straight Connector 107"/>
            <p:cNvCxnSpPr/>
            <p:nvPr/>
          </p:nvCxnSpPr>
          <p:spPr>
            <a:xfrm rot="5400000" flipV="1">
              <a:off x="7900525" y="1934439"/>
              <a:ext cx="161777" cy="1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9" name="Rounded Rectangle 108"/>
            <p:cNvSpPr/>
            <p:nvPr/>
          </p:nvSpPr>
          <p:spPr>
            <a:xfrm>
              <a:off x="8433238" y="1905860"/>
              <a:ext cx="546688" cy="230004"/>
            </a:xfrm>
            <a:prstGeom prst="roundRect">
              <a:avLst/>
            </a:prstGeom>
            <a:solidFill>
              <a:srgbClr val="FFFFFF"/>
            </a:solidFill>
            <a:ln w="1905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dirty="0" smtClean="0">
                  <a:solidFill>
                    <a:srgbClr val="000000"/>
                  </a:solidFill>
                </a:rPr>
                <a:t>EYFP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  <p:cxnSp>
          <p:nvCxnSpPr>
            <p:cNvPr id="110" name="Straight Connector 109"/>
            <p:cNvCxnSpPr/>
            <p:nvPr/>
          </p:nvCxnSpPr>
          <p:spPr bwMode="auto">
            <a:xfrm rot="16200000" flipH="1">
              <a:off x="7865721" y="1712460"/>
              <a:ext cx="130135" cy="1275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 bwMode="auto">
            <a:xfrm flipH="1">
              <a:off x="7830604" y="1783185"/>
              <a:ext cx="214892" cy="565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2" name="Pentagon 111"/>
            <p:cNvSpPr/>
            <p:nvPr/>
          </p:nvSpPr>
          <p:spPr>
            <a:xfrm>
              <a:off x="6919872" y="1907564"/>
              <a:ext cx="557784" cy="224508"/>
            </a:xfrm>
            <a:prstGeom prst="homePlate">
              <a:avLst/>
            </a:prstGeom>
            <a:solidFill>
              <a:srgbClr val="FFFF00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R2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113" name="Straight Connector 112"/>
            <p:cNvCxnSpPr/>
            <p:nvPr/>
          </p:nvCxnSpPr>
          <p:spPr>
            <a:xfrm rot="10800000">
              <a:off x="7190625" y="1649185"/>
              <a:ext cx="739527" cy="1588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H="1">
              <a:off x="7201893" y="1661276"/>
              <a:ext cx="0" cy="236816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Arrow Connector 175"/>
            <p:cNvCxnSpPr>
              <a:cxnSpLocks noChangeShapeType="1"/>
            </p:cNvCxnSpPr>
            <p:nvPr/>
          </p:nvCxnSpPr>
          <p:spPr bwMode="auto">
            <a:xfrm rot="5400000">
              <a:off x="7984683" y="1625297"/>
              <a:ext cx="294794" cy="1588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</p:cxnSp>
        <p:cxnSp>
          <p:nvCxnSpPr>
            <p:cNvPr id="116" name="Straight Connector 115"/>
            <p:cNvCxnSpPr/>
            <p:nvPr/>
          </p:nvCxnSpPr>
          <p:spPr>
            <a:xfrm flipH="1">
              <a:off x="2889986" y="1357827"/>
              <a:ext cx="3742490" cy="1872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4" name="Group 116"/>
            <p:cNvGrpSpPr/>
            <p:nvPr/>
          </p:nvGrpSpPr>
          <p:grpSpPr>
            <a:xfrm>
              <a:off x="-88728" y="1848683"/>
              <a:ext cx="1332839" cy="373318"/>
              <a:chOff x="531881" y="3109453"/>
              <a:chExt cx="1332839" cy="373318"/>
            </a:xfrm>
          </p:grpSpPr>
          <p:sp>
            <p:nvSpPr>
              <p:cNvPr id="119" name="TextBox 49"/>
              <p:cNvSpPr txBox="1">
                <a:spLocks noChangeArrowheads="1"/>
              </p:cNvSpPr>
              <p:nvPr/>
            </p:nvSpPr>
            <p:spPr bwMode="auto">
              <a:xfrm>
                <a:off x="1163760" y="3138992"/>
                <a:ext cx="700960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sz="1000" dirty="0">
                    <a:latin typeface="Calibri" pitchFamily="34" charset="0"/>
                  </a:rPr>
                  <a:t>pCAG</a:t>
                </a:r>
              </a:p>
            </p:txBody>
          </p:sp>
          <p:cxnSp>
            <p:nvCxnSpPr>
              <p:cNvPr id="120" name="Straight Connector 119"/>
              <p:cNvCxnSpPr/>
              <p:nvPr/>
            </p:nvCxnSpPr>
            <p:spPr bwMode="auto">
              <a:xfrm>
                <a:off x="652088" y="3260465"/>
                <a:ext cx="1060721" cy="1588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175"/>
              <p:cNvCxnSpPr>
                <a:cxnSpLocks noChangeShapeType="1"/>
              </p:cNvCxnSpPr>
              <p:nvPr/>
            </p:nvCxnSpPr>
            <p:spPr bwMode="auto">
              <a:xfrm rot="10800000" flipH="1">
                <a:off x="714132" y="3116053"/>
                <a:ext cx="251339" cy="532"/>
              </a:xfrm>
              <a:prstGeom prst="straightConnector1">
                <a:avLst/>
              </a:prstGeom>
              <a:solidFill>
                <a:schemeClr val="bg1"/>
              </a:solidFill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/>
            </p:spPr>
          </p:cxnSp>
          <p:cxnSp>
            <p:nvCxnSpPr>
              <p:cNvPr id="122" name="Straight Connector 121"/>
              <p:cNvCxnSpPr/>
              <p:nvPr/>
            </p:nvCxnSpPr>
            <p:spPr>
              <a:xfrm rot="5400000" flipV="1">
                <a:off x="641743" y="3190341"/>
                <a:ext cx="161777" cy="1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3" name="Rounded Rectangle 122"/>
              <p:cNvSpPr/>
              <p:nvPr/>
            </p:nvSpPr>
            <p:spPr>
              <a:xfrm>
                <a:off x="1015670" y="3160059"/>
                <a:ext cx="546688" cy="230004"/>
              </a:xfrm>
              <a:prstGeom prst="roundRect">
                <a:avLst/>
              </a:prstGeom>
              <a:solidFill>
                <a:srgbClr val="FFFFFF"/>
              </a:solidFill>
              <a:ln w="1905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100" dirty="0" err="1" smtClean="0">
                    <a:solidFill>
                      <a:srgbClr val="000000"/>
                    </a:solidFill>
                  </a:rPr>
                  <a:t>mkate</a:t>
                </a:r>
                <a:endParaRPr lang="en-US" sz="11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TextBox 49"/>
              <p:cNvSpPr txBox="1">
                <a:spLocks noChangeArrowheads="1"/>
              </p:cNvSpPr>
              <p:nvPr/>
            </p:nvSpPr>
            <p:spPr bwMode="auto">
              <a:xfrm>
                <a:off x="531881" y="3236551"/>
                <a:ext cx="546415" cy="24622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sz="1000" dirty="0" err="1" smtClean="0">
                    <a:latin typeface="Calibri" pitchFamily="34" charset="0"/>
                  </a:rPr>
                  <a:t>pCAG</a:t>
                </a:r>
                <a:endParaRPr lang="en-US" sz="1000" dirty="0">
                  <a:latin typeface="Calibri" pitchFamily="34" charset="0"/>
                </a:endParaRPr>
              </a:p>
            </p:txBody>
          </p:sp>
        </p:grp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2069818" y="1512040"/>
              <a:ext cx="54864" cy="548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Quality Cascade Predictions</a:t>
            </a:r>
          </a:p>
        </p:txBody>
      </p:sp>
      <p:pic>
        <p:nvPicPr>
          <p:cNvPr id="6" name="Content Placeholder 5" descr="Cascade-TAL21-TAL14-Interpolated-RepressorsOnly.eps"/>
          <p:cNvPicPr>
            <a:picLocks noGrp="1" noChangeAspect="1"/>
          </p:cNvPicPr>
          <p:nvPr>
            <p:ph sz="half" idx="2"/>
          </p:nvPr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470394" y="2148819"/>
            <a:ext cx="4687356" cy="3735892"/>
          </a:xfrm>
        </p:spPr>
      </p:pic>
      <p:pic>
        <p:nvPicPr>
          <p:cNvPr id="5" name="Content Placeholder 4" descr="Cascade-LmrA-TAL14-Interpolated-RepressorsOnly.eps"/>
          <p:cNvPicPr>
            <a:picLocks noGrp="1" noChangeAspect="1"/>
          </p:cNvPicPr>
          <p:nvPr>
            <p:ph sz="half" idx="1"/>
          </p:nvPr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3512" y="2132696"/>
            <a:ext cx="4650292" cy="3728612"/>
          </a:xfrm>
        </p:spPr>
      </p:pic>
      <p:sp>
        <p:nvSpPr>
          <p:cNvPr id="8" name="TextBox 7"/>
          <p:cNvSpPr txBox="1"/>
          <p:nvPr/>
        </p:nvSpPr>
        <p:spPr>
          <a:xfrm>
            <a:off x="1430091" y="5879840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LmrA </a:t>
            </a:r>
            <a:r>
              <a:rPr lang="en-US" sz="2400">
                <a:sym typeface="Wingdings"/>
              </a:rPr>
              <a:t></a:t>
            </a:r>
            <a:r>
              <a:rPr lang="en-US" sz="2400"/>
              <a:t> TAL14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84202" y="5879840"/>
            <a:ext cx="2116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TAL21 </a:t>
            </a:r>
            <a:r>
              <a:rPr lang="en-US" sz="2400">
                <a:sym typeface="Wingdings"/>
              </a:rPr>
              <a:t></a:t>
            </a:r>
            <a:r>
              <a:rPr lang="en-US" sz="2400"/>
              <a:t> TAL14</a:t>
            </a: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196568" y="6184641"/>
            <a:ext cx="8933135" cy="55906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>
                <a:solidFill>
                  <a:schemeClr val="accent1"/>
                </a:solidFill>
              </a:rPr>
              <a:t>D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istribution + dynamics models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 good predictions</a:t>
            </a:r>
            <a:endParaRPr kumimoji="0" lang="en-US" sz="3200" b="1" i="0" u="none" strike="noStrike" kern="1200" cap="none" spc="0" normalizeH="0" baseline="0" noProof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88728" y="1026280"/>
            <a:ext cx="9194234" cy="1168355"/>
            <a:chOff x="-88728" y="1064380"/>
            <a:chExt cx="9194234" cy="1168355"/>
          </a:xfrm>
        </p:grpSpPr>
        <p:sp>
          <p:nvSpPr>
            <p:cNvPr id="12" name="TextBox 49"/>
            <p:cNvSpPr txBox="1">
              <a:spLocks noChangeArrowheads="1"/>
            </p:cNvSpPr>
            <p:nvPr/>
          </p:nvSpPr>
          <p:spPr bwMode="auto">
            <a:xfrm>
              <a:off x="1079011" y="1968646"/>
              <a:ext cx="546416" cy="24622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000" dirty="0" err="1" smtClean="0">
                  <a:latin typeface="Calibri" pitchFamily="34" charset="0"/>
                </a:rPr>
                <a:t>pCAG</a:t>
              </a:r>
              <a:endParaRPr lang="en-US" sz="1000" dirty="0">
                <a:latin typeface="Calibri" pitchFamily="34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 bwMode="auto">
            <a:xfrm rot="16200000" flipH="1">
              <a:off x="6387391" y="1725147"/>
              <a:ext cx="130135" cy="1275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auto">
            <a:xfrm flipH="1">
              <a:off x="6352274" y="1795872"/>
              <a:ext cx="214892" cy="565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 bwMode="auto">
            <a:xfrm>
              <a:off x="1836164" y="1064380"/>
              <a:ext cx="492125" cy="2616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5720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 err="1" smtClean="0">
                  <a:solidFill>
                    <a:srgbClr val="000000"/>
                  </a:solidFill>
                </a:rPr>
                <a:t>Dox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>
              <a:off x="1153362" y="2009269"/>
              <a:ext cx="2351838" cy="1588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4"/>
            <p:cNvSpPr txBox="1"/>
            <p:nvPr/>
          </p:nvSpPr>
          <p:spPr bwMode="auto">
            <a:xfrm>
              <a:off x="2170795" y="1890397"/>
              <a:ext cx="274320" cy="2377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lIns="0" rIns="0" bIns="91440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 smtClean="0">
                  <a:solidFill>
                    <a:srgbClr val="000000"/>
                  </a:solidFill>
                </a:rPr>
                <a:t>T2A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  <p:cxnSp>
          <p:nvCxnSpPr>
            <p:cNvPr id="18" name="Straight Arrow Connector 175"/>
            <p:cNvCxnSpPr>
              <a:cxnSpLocks noChangeShapeType="1"/>
            </p:cNvCxnSpPr>
            <p:nvPr/>
          </p:nvCxnSpPr>
          <p:spPr bwMode="auto">
            <a:xfrm rot="5400000">
              <a:off x="4956284" y="1661590"/>
              <a:ext cx="258523" cy="1588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cxnSp>
          <p:nvCxnSpPr>
            <p:cNvPr id="19" name="Straight Connector 18"/>
            <p:cNvCxnSpPr/>
            <p:nvPr/>
          </p:nvCxnSpPr>
          <p:spPr>
            <a:xfrm>
              <a:off x="1779664" y="1532329"/>
              <a:ext cx="0" cy="35052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1771497" y="1539101"/>
              <a:ext cx="3314048" cy="7576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0800000">
              <a:off x="6633948" y="1462660"/>
              <a:ext cx="1498926" cy="16034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175"/>
            <p:cNvCxnSpPr>
              <a:cxnSpLocks noChangeShapeType="1"/>
            </p:cNvCxnSpPr>
            <p:nvPr/>
          </p:nvCxnSpPr>
          <p:spPr bwMode="auto">
            <a:xfrm>
              <a:off x="3807336" y="1541533"/>
              <a:ext cx="0" cy="213276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</p:cxnSp>
        <p:cxnSp>
          <p:nvCxnSpPr>
            <p:cNvPr id="23" name="Straight Arrow Connector 175"/>
            <p:cNvCxnSpPr>
              <a:cxnSpLocks noChangeShapeType="1"/>
            </p:cNvCxnSpPr>
            <p:nvPr/>
          </p:nvCxnSpPr>
          <p:spPr bwMode="auto">
            <a:xfrm rot="16200000" flipH="1">
              <a:off x="1988202" y="1432073"/>
              <a:ext cx="213041" cy="1013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sp>
          <p:nvSpPr>
            <p:cNvPr id="24" name="Pentagon 23"/>
            <p:cNvSpPr/>
            <p:nvPr/>
          </p:nvSpPr>
          <p:spPr>
            <a:xfrm>
              <a:off x="1534560" y="1890397"/>
              <a:ext cx="560669" cy="237743"/>
            </a:xfrm>
            <a:prstGeom prst="homePlate">
              <a:avLst/>
            </a:prstGeom>
            <a:solidFill>
              <a:srgbClr val="FFFFFF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rtTA3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25" name="Straight Arrow Connector 175"/>
            <p:cNvCxnSpPr>
              <a:cxnSpLocks noChangeShapeType="1"/>
            </p:cNvCxnSpPr>
            <p:nvPr/>
          </p:nvCxnSpPr>
          <p:spPr bwMode="auto">
            <a:xfrm rot="10800000" flipH="1">
              <a:off x="1232999" y="1852410"/>
              <a:ext cx="251339" cy="532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cxnSp>
          <p:nvCxnSpPr>
            <p:cNvPr id="26" name="Straight Connector 25"/>
            <p:cNvCxnSpPr/>
            <p:nvPr/>
          </p:nvCxnSpPr>
          <p:spPr>
            <a:xfrm rot="5400000" flipV="1">
              <a:off x="1162959" y="1926699"/>
              <a:ext cx="161777" cy="1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Pentagon 26"/>
            <p:cNvSpPr/>
            <p:nvPr/>
          </p:nvSpPr>
          <p:spPr>
            <a:xfrm>
              <a:off x="2537843" y="1890397"/>
              <a:ext cx="848855" cy="237743"/>
            </a:xfrm>
            <a:prstGeom prst="homePlate">
              <a:avLst/>
            </a:prstGeom>
            <a:solidFill>
              <a:srgbClr val="FFFFFF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VP16Gal4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28" name="TextBox 49"/>
            <p:cNvSpPr txBox="1">
              <a:spLocks noChangeArrowheads="1"/>
            </p:cNvSpPr>
            <p:nvPr/>
          </p:nvSpPr>
          <p:spPr bwMode="auto">
            <a:xfrm>
              <a:off x="3599979" y="1968646"/>
              <a:ext cx="521355" cy="24622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000" dirty="0" err="1" smtClean="0">
                  <a:latin typeface="Calibri" pitchFamily="34" charset="0"/>
                </a:rPr>
                <a:t>pTRE</a:t>
              </a:r>
              <a:endParaRPr lang="en-US" sz="1000" dirty="0">
                <a:latin typeface="Calibri" pitchFamily="34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 bwMode="auto">
            <a:xfrm>
              <a:off x="3649204" y="2009269"/>
              <a:ext cx="1088189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175"/>
            <p:cNvCxnSpPr>
              <a:cxnSpLocks noChangeShapeType="1"/>
            </p:cNvCxnSpPr>
            <p:nvPr/>
          </p:nvCxnSpPr>
          <p:spPr bwMode="auto">
            <a:xfrm rot="10800000" flipH="1">
              <a:off x="3775921" y="1845009"/>
              <a:ext cx="251339" cy="532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cxnSp>
          <p:nvCxnSpPr>
            <p:cNvPr id="31" name="Straight Connector 30"/>
            <p:cNvCxnSpPr/>
            <p:nvPr/>
          </p:nvCxnSpPr>
          <p:spPr>
            <a:xfrm rot="5400000" flipV="1">
              <a:off x="3707244" y="1926511"/>
              <a:ext cx="161936" cy="1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Rounded Rectangle 31"/>
            <p:cNvSpPr/>
            <p:nvPr/>
          </p:nvSpPr>
          <p:spPr>
            <a:xfrm>
              <a:off x="4042697" y="1890397"/>
              <a:ext cx="546688" cy="230004"/>
            </a:xfrm>
            <a:prstGeom prst="roundRect">
              <a:avLst/>
            </a:prstGeom>
            <a:solidFill>
              <a:srgbClr val="FFFFFF"/>
            </a:solidFill>
            <a:ln w="19050" cmpd="sng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dirty="0" smtClean="0">
                  <a:solidFill>
                    <a:srgbClr val="000000"/>
                  </a:solidFill>
                </a:rPr>
                <a:t>EBFP2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  <p:sp>
          <p:nvSpPr>
            <p:cNvPr id="33" name="TextBox 49"/>
            <p:cNvSpPr txBox="1">
              <a:spLocks noChangeArrowheads="1"/>
            </p:cNvSpPr>
            <p:nvPr/>
          </p:nvSpPr>
          <p:spPr bwMode="auto">
            <a:xfrm>
              <a:off x="4806831" y="1986514"/>
              <a:ext cx="555670" cy="24622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000" dirty="0" err="1" smtClean="0">
                  <a:latin typeface="Calibri" pitchFamily="34" charset="0"/>
                </a:rPr>
                <a:t>pTRE</a:t>
              </a:r>
              <a:endParaRPr lang="en-US" sz="1000" dirty="0">
                <a:latin typeface="Calibri" pitchFamily="34" charset="0"/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 bwMode="auto">
            <a:xfrm flipV="1">
              <a:off x="4897921" y="2020862"/>
              <a:ext cx="1099824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175"/>
            <p:cNvCxnSpPr>
              <a:cxnSpLocks noChangeShapeType="1"/>
            </p:cNvCxnSpPr>
            <p:nvPr/>
          </p:nvCxnSpPr>
          <p:spPr bwMode="auto">
            <a:xfrm rot="10800000" flipH="1">
              <a:off x="5024641" y="1869577"/>
              <a:ext cx="251339" cy="532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cxnSp>
          <p:nvCxnSpPr>
            <p:cNvPr id="36" name="Straight Connector 35"/>
            <p:cNvCxnSpPr/>
            <p:nvPr/>
          </p:nvCxnSpPr>
          <p:spPr>
            <a:xfrm rot="5400000" flipV="1">
              <a:off x="4953913" y="1945546"/>
              <a:ext cx="161777" cy="1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Pentagon 36"/>
            <p:cNvSpPr/>
            <p:nvPr/>
          </p:nvSpPr>
          <p:spPr>
            <a:xfrm>
              <a:off x="5338469" y="1905860"/>
              <a:ext cx="557784" cy="237743"/>
            </a:xfrm>
            <a:prstGeom prst="homePlate">
              <a:avLst/>
            </a:prstGeom>
            <a:solidFill>
              <a:srgbClr val="FFFF00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R1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38" name="TextBox 49"/>
            <p:cNvSpPr txBox="1">
              <a:spLocks noChangeArrowheads="1"/>
            </p:cNvSpPr>
            <p:nvPr/>
          </p:nvSpPr>
          <p:spPr bwMode="auto">
            <a:xfrm>
              <a:off x="6092986" y="1985812"/>
              <a:ext cx="768102" cy="24622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000" dirty="0" smtClean="0">
                  <a:latin typeface="Calibri" pitchFamily="34" charset="0"/>
                </a:rPr>
                <a:t>pUAS-Rep1</a:t>
              </a:r>
              <a:endParaRPr lang="en-US" sz="1000" dirty="0">
                <a:latin typeface="Calibri" pitchFamily="34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 bwMode="auto">
            <a:xfrm>
              <a:off x="6320309" y="2015328"/>
              <a:ext cx="1325091" cy="1588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175"/>
            <p:cNvCxnSpPr>
              <a:cxnSpLocks noChangeShapeType="1"/>
            </p:cNvCxnSpPr>
            <p:nvPr/>
          </p:nvCxnSpPr>
          <p:spPr bwMode="auto">
            <a:xfrm rot="10800000" flipH="1">
              <a:off x="6501218" y="1862125"/>
              <a:ext cx="251339" cy="532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cxnSp>
          <p:nvCxnSpPr>
            <p:cNvPr id="41" name="Straight Connector 40"/>
            <p:cNvCxnSpPr/>
            <p:nvPr/>
          </p:nvCxnSpPr>
          <p:spPr>
            <a:xfrm rot="5400000" flipV="1">
              <a:off x="6424922" y="1936413"/>
              <a:ext cx="161777" cy="1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175"/>
            <p:cNvCxnSpPr>
              <a:cxnSpLocks noChangeShapeType="1"/>
            </p:cNvCxnSpPr>
            <p:nvPr/>
          </p:nvCxnSpPr>
          <p:spPr bwMode="auto">
            <a:xfrm rot="5400000">
              <a:off x="6414601" y="1547094"/>
              <a:ext cx="415430" cy="1588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</p:cxnSp>
        <p:cxnSp>
          <p:nvCxnSpPr>
            <p:cNvPr id="43" name="Straight Connector 42"/>
            <p:cNvCxnSpPr>
              <a:stCxn id="46" idx="0"/>
            </p:cNvCxnSpPr>
            <p:nvPr/>
          </p:nvCxnSpPr>
          <p:spPr>
            <a:xfrm flipH="1">
              <a:off x="2871519" y="1606770"/>
              <a:ext cx="0" cy="274997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 flipV="1">
              <a:off x="5603907" y="1671094"/>
              <a:ext cx="853432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5603907" y="1664777"/>
              <a:ext cx="0" cy="236816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Freeform 45"/>
            <p:cNvSpPr/>
            <p:nvPr/>
          </p:nvSpPr>
          <p:spPr>
            <a:xfrm rot="16200000">
              <a:off x="2770813" y="1495832"/>
              <a:ext cx="129325" cy="96207"/>
            </a:xfrm>
            <a:custGeom>
              <a:avLst/>
              <a:gdLst>
                <a:gd name="connsiteX0" fmla="*/ 4462 w 315613"/>
                <a:gd name="connsiteY0" fmla="*/ 189170 h 189170"/>
                <a:gd name="connsiteX1" fmla="*/ 4462 w 315613"/>
                <a:gd name="connsiteY1" fmla="*/ 114253 h 189170"/>
                <a:gd name="connsiteX2" fmla="*/ 50837 w 315613"/>
                <a:gd name="connsiteY2" fmla="*/ 28634 h 189170"/>
                <a:gd name="connsiteX3" fmla="*/ 164992 w 315613"/>
                <a:gd name="connsiteY3" fmla="*/ 95 h 189170"/>
                <a:gd name="connsiteX4" fmla="*/ 257743 w 315613"/>
                <a:gd name="connsiteY4" fmla="*/ 21499 h 189170"/>
                <a:gd name="connsiteX5" fmla="*/ 304119 w 315613"/>
                <a:gd name="connsiteY5" fmla="*/ 75011 h 189170"/>
                <a:gd name="connsiteX6" fmla="*/ 314821 w 315613"/>
                <a:gd name="connsiteY6" fmla="*/ 135658 h 189170"/>
                <a:gd name="connsiteX7" fmla="*/ 314821 w 315613"/>
                <a:gd name="connsiteY7" fmla="*/ 174900 h 189170"/>
                <a:gd name="connsiteX8" fmla="*/ 314821 w 315613"/>
                <a:gd name="connsiteY8" fmla="*/ 174900 h 189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5613" h="189170">
                  <a:moveTo>
                    <a:pt x="4462" y="189170"/>
                  </a:moveTo>
                  <a:cubicBezTo>
                    <a:pt x="597" y="165089"/>
                    <a:pt x="-3267" y="141009"/>
                    <a:pt x="4462" y="114253"/>
                  </a:cubicBezTo>
                  <a:cubicBezTo>
                    <a:pt x="12191" y="87497"/>
                    <a:pt x="24082" y="47660"/>
                    <a:pt x="50837" y="28634"/>
                  </a:cubicBezTo>
                  <a:cubicBezTo>
                    <a:pt x="77592" y="9608"/>
                    <a:pt x="130508" y="1284"/>
                    <a:pt x="164992" y="95"/>
                  </a:cubicBezTo>
                  <a:cubicBezTo>
                    <a:pt x="199476" y="-1094"/>
                    <a:pt x="234555" y="9013"/>
                    <a:pt x="257743" y="21499"/>
                  </a:cubicBezTo>
                  <a:cubicBezTo>
                    <a:pt x="280931" y="33985"/>
                    <a:pt x="294606" y="55984"/>
                    <a:pt x="304119" y="75011"/>
                  </a:cubicBezTo>
                  <a:cubicBezTo>
                    <a:pt x="313632" y="94037"/>
                    <a:pt x="313037" y="119010"/>
                    <a:pt x="314821" y="135658"/>
                  </a:cubicBezTo>
                  <a:cubicBezTo>
                    <a:pt x="316605" y="152306"/>
                    <a:pt x="314821" y="174900"/>
                    <a:pt x="314821" y="174900"/>
                  </a:cubicBezTo>
                  <a:lnTo>
                    <a:pt x="314821" y="174900"/>
                  </a:lnTo>
                </a:path>
              </a:pathLst>
            </a:cu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2889275" y="1357827"/>
              <a:ext cx="0" cy="134828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TextBox 49"/>
            <p:cNvSpPr txBox="1">
              <a:spLocks noChangeArrowheads="1"/>
            </p:cNvSpPr>
            <p:nvPr/>
          </p:nvSpPr>
          <p:spPr bwMode="auto">
            <a:xfrm>
              <a:off x="7545498" y="1985812"/>
              <a:ext cx="768102" cy="24622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000" dirty="0" smtClean="0">
                  <a:latin typeface="Calibri" pitchFamily="34" charset="0"/>
                </a:rPr>
                <a:t>pUAS-Rep2</a:t>
              </a:r>
              <a:endParaRPr lang="en-US" sz="1000" dirty="0">
                <a:latin typeface="Calibri" pitchFamily="34" charset="0"/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 bwMode="auto">
            <a:xfrm>
              <a:off x="7862562" y="2022514"/>
              <a:ext cx="1242944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Arrow Connector 175"/>
            <p:cNvCxnSpPr>
              <a:cxnSpLocks noChangeShapeType="1"/>
            </p:cNvCxnSpPr>
            <p:nvPr/>
          </p:nvCxnSpPr>
          <p:spPr bwMode="auto">
            <a:xfrm rot="10800000" flipH="1">
              <a:off x="7969124" y="1860151"/>
              <a:ext cx="251339" cy="532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cxnSp>
          <p:nvCxnSpPr>
            <p:cNvPr id="51" name="Straight Connector 50"/>
            <p:cNvCxnSpPr/>
            <p:nvPr/>
          </p:nvCxnSpPr>
          <p:spPr>
            <a:xfrm rot="5400000" flipV="1">
              <a:off x="7900525" y="1934439"/>
              <a:ext cx="161777" cy="1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2" name="Rounded Rectangle 51"/>
            <p:cNvSpPr/>
            <p:nvPr/>
          </p:nvSpPr>
          <p:spPr>
            <a:xfrm>
              <a:off x="8433238" y="1905860"/>
              <a:ext cx="546688" cy="230004"/>
            </a:xfrm>
            <a:prstGeom prst="roundRect">
              <a:avLst/>
            </a:prstGeom>
            <a:solidFill>
              <a:srgbClr val="FFFFFF"/>
            </a:solidFill>
            <a:ln w="1905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dirty="0" smtClean="0">
                  <a:solidFill>
                    <a:srgbClr val="000000"/>
                  </a:solidFill>
                </a:rPr>
                <a:t>EYFP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  <p:cxnSp>
          <p:nvCxnSpPr>
            <p:cNvPr id="53" name="Straight Connector 52"/>
            <p:cNvCxnSpPr/>
            <p:nvPr/>
          </p:nvCxnSpPr>
          <p:spPr bwMode="auto">
            <a:xfrm rot="16200000" flipH="1">
              <a:off x="7865721" y="1712460"/>
              <a:ext cx="130135" cy="1275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 bwMode="auto">
            <a:xfrm flipH="1">
              <a:off x="7830604" y="1783185"/>
              <a:ext cx="214892" cy="565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5" name="Pentagon 54"/>
            <p:cNvSpPr/>
            <p:nvPr/>
          </p:nvSpPr>
          <p:spPr>
            <a:xfrm>
              <a:off x="6919872" y="1907564"/>
              <a:ext cx="557784" cy="224508"/>
            </a:xfrm>
            <a:prstGeom prst="homePlate">
              <a:avLst/>
            </a:prstGeom>
            <a:solidFill>
              <a:srgbClr val="FFFF00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R2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56" name="Straight Connector 55"/>
            <p:cNvCxnSpPr/>
            <p:nvPr/>
          </p:nvCxnSpPr>
          <p:spPr>
            <a:xfrm rot="10800000">
              <a:off x="7190625" y="1649185"/>
              <a:ext cx="739527" cy="1588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7201893" y="1661276"/>
              <a:ext cx="0" cy="236816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Arrow Connector 175"/>
            <p:cNvCxnSpPr>
              <a:cxnSpLocks noChangeShapeType="1"/>
            </p:cNvCxnSpPr>
            <p:nvPr/>
          </p:nvCxnSpPr>
          <p:spPr bwMode="auto">
            <a:xfrm rot="5400000">
              <a:off x="7984683" y="1625297"/>
              <a:ext cx="294794" cy="1588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</p:cxnSp>
        <p:cxnSp>
          <p:nvCxnSpPr>
            <p:cNvPr id="59" name="Straight Connector 58"/>
            <p:cNvCxnSpPr/>
            <p:nvPr/>
          </p:nvCxnSpPr>
          <p:spPr>
            <a:xfrm flipH="1">
              <a:off x="2889986" y="1357827"/>
              <a:ext cx="3742490" cy="1872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60" name="Group 116"/>
            <p:cNvGrpSpPr/>
            <p:nvPr/>
          </p:nvGrpSpPr>
          <p:grpSpPr>
            <a:xfrm>
              <a:off x="-88728" y="1848683"/>
              <a:ext cx="1332839" cy="373318"/>
              <a:chOff x="531881" y="3109453"/>
              <a:chExt cx="1332839" cy="373318"/>
            </a:xfrm>
          </p:grpSpPr>
          <p:sp>
            <p:nvSpPr>
              <p:cNvPr id="62" name="TextBox 49"/>
              <p:cNvSpPr txBox="1">
                <a:spLocks noChangeArrowheads="1"/>
              </p:cNvSpPr>
              <p:nvPr/>
            </p:nvSpPr>
            <p:spPr bwMode="auto">
              <a:xfrm>
                <a:off x="1163760" y="3138992"/>
                <a:ext cx="700960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sz="1000" dirty="0">
                    <a:latin typeface="Calibri" pitchFamily="34" charset="0"/>
                  </a:rPr>
                  <a:t>pCAG</a:t>
                </a:r>
              </a:p>
            </p:txBody>
          </p:sp>
          <p:cxnSp>
            <p:nvCxnSpPr>
              <p:cNvPr id="63" name="Straight Connector 62"/>
              <p:cNvCxnSpPr/>
              <p:nvPr/>
            </p:nvCxnSpPr>
            <p:spPr bwMode="auto">
              <a:xfrm>
                <a:off x="652088" y="3260465"/>
                <a:ext cx="1060721" cy="1588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175"/>
              <p:cNvCxnSpPr>
                <a:cxnSpLocks noChangeShapeType="1"/>
              </p:cNvCxnSpPr>
              <p:nvPr/>
            </p:nvCxnSpPr>
            <p:spPr bwMode="auto">
              <a:xfrm rot="10800000" flipH="1">
                <a:off x="714132" y="3116053"/>
                <a:ext cx="251339" cy="532"/>
              </a:xfrm>
              <a:prstGeom prst="straightConnector1">
                <a:avLst/>
              </a:prstGeom>
              <a:solidFill>
                <a:schemeClr val="bg1"/>
              </a:solidFill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/>
            </p:spPr>
          </p:cxnSp>
          <p:cxnSp>
            <p:nvCxnSpPr>
              <p:cNvPr id="65" name="Straight Connector 64"/>
              <p:cNvCxnSpPr/>
              <p:nvPr/>
            </p:nvCxnSpPr>
            <p:spPr>
              <a:xfrm rot="5400000" flipV="1">
                <a:off x="641743" y="3190341"/>
                <a:ext cx="161777" cy="1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6" name="Rounded Rectangle 65"/>
              <p:cNvSpPr/>
              <p:nvPr/>
            </p:nvSpPr>
            <p:spPr>
              <a:xfrm>
                <a:off x="1015670" y="3160059"/>
                <a:ext cx="546688" cy="230004"/>
              </a:xfrm>
              <a:prstGeom prst="roundRect">
                <a:avLst/>
              </a:prstGeom>
              <a:solidFill>
                <a:srgbClr val="FFFFFF"/>
              </a:solidFill>
              <a:ln w="1905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100" dirty="0" err="1" smtClean="0">
                    <a:solidFill>
                      <a:srgbClr val="000000"/>
                    </a:solidFill>
                  </a:rPr>
                  <a:t>mkate</a:t>
                </a:r>
                <a:endParaRPr lang="en-US" sz="11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7" name="TextBox 49"/>
              <p:cNvSpPr txBox="1">
                <a:spLocks noChangeArrowheads="1"/>
              </p:cNvSpPr>
              <p:nvPr/>
            </p:nvSpPr>
            <p:spPr bwMode="auto">
              <a:xfrm>
                <a:off x="531881" y="3236551"/>
                <a:ext cx="546415" cy="24622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sz="1000" dirty="0" err="1" smtClean="0">
                    <a:latin typeface="Calibri" pitchFamily="34" charset="0"/>
                  </a:rPr>
                  <a:t>pCAG</a:t>
                </a:r>
                <a:endParaRPr lang="en-US" sz="1000" dirty="0">
                  <a:latin typeface="Calibri" pitchFamily="34" charset="0"/>
                </a:endParaRPr>
              </a:p>
            </p:txBody>
          </p:sp>
        </p:grpSp>
        <p:sp>
          <p:nvSpPr>
            <p:cNvPr id="61" name="Oval 60"/>
            <p:cNvSpPr>
              <a:spLocks noChangeAspect="1"/>
            </p:cNvSpPr>
            <p:nvPr/>
          </p:nvSpPr>
          <p:spPr>
            <a:xfrm>
              <a:off x="2069818" y="1512040"/>
              <a:ext cx="54864" cy="548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500"/>
            <a:ext cx="8229600" cy="5524500"/>
          </a:xfrm>
        </p:spPr>
        <p:txBody>
          <a:bodyPr/>
          <a:lstStyle/>
          <a:p>
            <a:pPr algn="ctr">
              <a:buNone/>
            </a:pPr>
            <a:r>
              <a:rPr lang="en-US" b="1">
                <a:solidFill>
                  <a:srgbClr val="FF0000"/>
                </a:solidFill>
              </a:rPr>
              <a:t>High-Level BDA is possible </a:t>
            </a:r>
            <a:r>
              <a:rPr lang="en-US" b="1" i="1">
                <a:solidFill>
                  <a:srgbClr val="FF0000"/>
                </a:solidFill>
              </a:rPr>
              <a:t>now!</a:t>
            </a:r>
          </a:p>
          <a:p>
            <a:r>
              <a:rPr lang="en-US"/>
              <a:t>EDA tool-chain approach works for BDA </a:t>
            </a:r>
          </a:p>
          <a:p>
            <a:r>
              <a:rPr lang="en-US"/>
              <a:t>Optimized biological circuits can be generated automatically from high-level specifications </a:t>
            </a:r>
          </a:p>
          <a:p>
            <a:r>
              <a:rPr lang="en-US"/>
              <a:t>Emerging solutions for key barriers: device libraries, characterization, prediction</a:t>
            </a:r>
          </a:p>
          <a:p>
            <a:pPr lvl="2">
              <a:spcAft>
                <a:spcPts val="0"/>
              </a:spcAft>
            </a:pPr>
            <a:endParaRPr lang="en-US"/>
          </a:p>
          <a:p>
            <a:r>
              <a:rPr lang="en-US" i="1">
                <a:solidFill>
                  <a:schemeClr val="tx2"/>
                </a:solidFill>
              </a:rPr>
              <a:t>Many opportunities for EDA tool adaptation:</a:t>
            </a:r>
          </a:p>
          <a:p>
            <a:pPr lvl="1"/>
            <a:r>
              <a:rPr lang="en-US" i="1">
                <a:solidFill>
                  <a:schemeClr val="tx2"/>
                </a:solidFill>
              </a:rPr>
              <a:t>Combinatorial device design</a:t>
            </a:r>
          </a:p>
          <a:p>
            <a:pPr lvl="1"/>
            <a:r>
              <a:rPr lang="en-US" i="1">
                <a:solidFill>
                  <a:schemeClr val="tx2"/>
                </a:solidFill>
              </a:rPr>
              <a:t>Flexible protocol automation</a:t>
            </a:r>
          </a:p>
          <a:p>
            <a:pPr lvl="1"/>
            <a:r>
              <a:rPr lang="en-US" i="1">
                <a:solidFill>
                  <a:schemeClr val="tx2"/>
                </a:solidFill>
              </a:rPr>
              <a:t>Device characterization</a:t>
            </a:r>
          </a:p>
          <a:p>
            <a:pPr lvl="1"/>
            <a:r>
              <a:rPr lang="en-US" i="1">
                <a:solidFill>
                  <a:schemeClr val="tx2"/>
                </a:solidFill>
              </a:rPr>
              <a:t>Circuit optimization, verification, safety, debugging</a:t>
            </a:r>
          </a:p>
          <a:p>
            <a:pPr>
              <a:buNone/>
            </a:pPr>
            <a:endParaRPr lang="en-US" i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.. and going from cells to processors…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707" y="2716600"/>
            <a:ext cx="795043" cy="11454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900" y="2716600"/>
            <a:ext cx="953940" cy="1183721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7670950" y="3403303"/>
            <a:ext cx="368150" cy="30559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877733" y="4521200"/>
            <a:ext cx="745067" cy="800100"/>
          </a:xfrm>
          <a:custGeom>
            <a:avLst/>
            <a:gdLst>
              <a:gd name="connsiteX0" fmla="*/ 186267 w 745067"/>
              <a:gd name="connsiteY0" fmla="*/ 0 h 800100"/>
              <a:gd name="connsiteX1" fmla="*/ 59267 w 745067"/>
              <a:gd name="connsiteY1" fmla="*/ 342900 h 800100"/>
              <a:gd name="connsiteX2" fmla="*/ 541867 w 745067"/>
              <a:gd name="connsiteY2" fmla="*/ 419100 h 800100"/>
              <a:gd name="connsiteX3" fmla="*/ 745067 w 745067"/>
              <a:gd name="connsiteY3" fmla="*/ 80010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067" h="800100">
                <a:moveTo>
                  <a:pt x="186267" y="0"/>
                </a:moveTo>
                <a:cubicBezTo>
                  <a:pt x="93133" y="136525"/>
                  <a:pt x="0" y="273050"/>
                  <a:pt x="59267" y="342900"/>
                </a:cubicBezTo>
                <a:cubicBezTo>
                  <a:pt x="118534" y="412750"/>
                  <a:pt x="427567" y="342900"/>
                  <a:pt x="541867" y="419100"/>
                </a:cubicBezTo>
                <a:cubicBezTo>
                  <a:pt x="656167" y="495300"/>
                  <a:pt x="745067" y="800100"/>
                  <a:pt x="745067" y="800100"/>
                </a:cubicBezTo>
              </a:path>
            </a:pathLst>
          </a:custGeom>
          <a:ln w="38100" cap="flat" cmpd="sng" algn="ctr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oldier-on-hillside-processi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" y="1856997"/>
            <a:ext cx="5562085" cy="3692606"/>
          </a:xfrm>
          <a:prstGeom prst="rect">
            <a:avLst/>
          </a:prstGeom>
          <a:scene3d>
            <a:camera prst="orthographicFront">
              <a:rot lat="18867282" lon="3608897" rev="18272878"/>
            </a:camera>
            <a:lightRig rig="threePt" dir="t"/>
          </a:scene3d>
        </p:spPr>
      </p:pic>
      <p:sp>
        <p:nvSpPr>
          <p:cNvPr id="9" name="TextBox 8"/>
          <p:cNvSpPr txBox="1"/>
          <p:nvPr/>
        </p:nvSpPr>
        <p:spPr>
          <a:xfrm>
            <a:off x="127000" y="1395332"/>
            <a:ext cx="2476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Inference resources focused proportionally on areas of interest</a:t>
            </a:r>
          </a:p>
        </p:txBody>
      </p:sp>
      <p:pic>
        <p:nvPicPr>
          <p:cNvPr id="10" name="Picture 9" descr="soldier-on-hillside-processin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2299" y="4334361"/>
            <a:ext cx="3252641" cy="2159393"/>
          </a:xfrm>
          <a:prstGeom prst="rect">
            <a:avLst/>
          </a:prstGeom>
        </p:spPr>
      </p:pic>
      <p:cxnSp>
        <p:nvCxnSpPr>
          <p:cNvPr id="11" name="Straight Connector 10"/>
          <p:cNvCxnSpPr>
            <a:endCxn id="19" idx="1"/>
          </p:cNvCxnSpPr>
          <p:nvPr/>
        </p:nvCxnSpPr>
        <p:spPr>
          <a:xfrm rot="16200000" flipH="1">
            <a:off x="1672297" y="2545014"/>
            <a:ext cx="860189" cy="40748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6200000" flipH="1">
            <a:off x="1874197" y="2343115"/>
            <a:ext cx="1382406" cy="13335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18" idx="0"/>
          </p:cNvCxnSpPr>
          <p:nvPr/>
        </p:nvCxnSpPr>
        <p:spPr>
          <a:xfrm rot="16200000" flipH="1">
            <a:off x="1216029" y="3001283"/>
            <a:ext cx="1382407" cy="1716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3693125" y="3033634"/>
            <a:ext cx="1101125" cy="471269"/>
          </a:xfrm>
          <a:prstGeom prst="ellipse">
            <a:avLst/>
          </a:prstGeom>
          <a:noFill/>
          <a:ln w="2857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19573690">
            <a:off x="3528025" y="3478134"/>
            <a:ext cx="1101125" cy="471269"/>
          </a:xfrm>
          <a:prstGeom prst="ellipse">
            <a:avLst/>
          </a:prstGeom>
          <a:noFill/>
          <a:ln w="2857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19553117">
            <a:off x="2705262" y="3387850"/>
            <a:ext cx="2128441" cy="661028"/>
          </a:xfrm>
          <a:prstGeom prst="ellipse">
            <a:avLst/>
          </a:prstGeom>
          <a:noFill/>
          <a:ln w="2857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276850" y="3478134"/>
            <a:ext cx="643925" cy="47126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365250" y="3701068"/>
            <a:ext cx="1101125" cy="471269"/>
          </a:xfrm>
          <a:prstGeom prst="ellipse">
            <a:avLst/>
          </a:prstGeom>
          <a:noFill/>
          <a:ln w="2857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179937" y="3109834"/>
            <a:ext cx="861713" cy="471269"/>
          </a:xfrm>
          <a:prstGeom prst="ellipse">
            <a:avLst/>
          </a:prstGeom>
          <a:noFill/>
          <a:ln w="2857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 rot="16200000" flipH="1">
            <a:off x="4849194" y="2448601"/>
            <a:ext cx="1206206" cy="50000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3290275" y="1770682"/>
            <a:ext cx="1587205" cy="223683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3595075" y="1313482"/>
            <a:ext cx="825205" cy="238923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3785575" y="2723182"/>
            <a:ext cx="2044405" cy="78903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camera-smal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0254" y="4774903"/>
            <a:ext cx="1143297" cy="114329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424786" y="3886693"/>
            <a:ext cx="1045954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200" b="1" i="1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local heating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19863" y="3002250"/>
            <a:ext cx="1294144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200" b="1" i="1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hardware failure</a:t>
            </a:r>
          </a:p>
        </p:txBody>
      </p:sp>
      <p:cxnSp>
        <p:nvCxnSpPr>
          <p:cNvPr id="27" name="Straight Connector 26"/>
          <p:cNvCxnSpPr/>
          <p:nvPr/>
        </p:nvCxnSpPr>
        <p:spPr>
          <a:xfrm rot="16200000" flipH="1">
            <a:off x="4658547" y="2639248"/>
            <a:ext cx="1371602" cy="28410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882675" y="3647004"/>
            <a:ext cx="832104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200" b="1" i="1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degraded</a:t>
            </a:r>
          </a:p>
          <a:p>
            <a:r>
              <a:rPr lang="en-US" sz="1200" b="1" i="1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speed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633" y="4774903"/>
            <a:ext cx="1365789" cy="131115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8649" y="4774903"/>
            <a:ext cx="1729988" cy="138399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42900" y="6096000"/>
            <a:ext cx="35702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ASH volumetric region management</a:t>
            </a:r>
          </a:p>
          <a:p>
            <a:r>
              <a:rPr lang="en-US" sz="1200"/>
              <a:t>[</a:t>
            </a:r>
            <a:r>
              <a:rPr lang="en-US" sz="1200" smtClean="0"/>
              <a:t>Pruteanu, Dulman &amp; Langendoen, ‘10]</a:t>
            </a:r>
            <a:endParaRPr lang="en-US" sz="1200"/>
          </a:p>
        </p:txBody>
      </p:sp>
      <p:sp>
        <p:nvSpPr>
          <p:cNvPr id="32" name="TextBox 31"/>
          <p:cNvSpPr txBox="1"/>
          <p:nvPr/>
        </p:nvSpPr>
        <p:spPr>
          <a:xfrm>
            <a:off x="6736314" y="1784228"/>
            <a:ext cx="23885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Proto global-to-local</a:t>
            </a:r>
          </a:p>
          <a:p>
            <a:r>
              <a:rPr lang="en-US"/>
              <a:t>compilation &amp; manifold</a:t>
            </a:r>
          </a:p>
          <a:p>
            <a:r>
              <a:rPr lang="en-US"/>
              <a:t>computation model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155958" y="1461868"/>
            <a:ext cx="36893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Distortion of computation around temporary and permanent faults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70668" y="938132"/>
            <a:ext cx="719313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>
                <a:solidFill>
                  <a:schemeClr val="accent1"/>
                </a:solidFill>
              </a:rPr>
              <a:t>Spatial Computing Process Management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Characterization &amp; Design Tools Online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126035"/>
            <a:ext cx="8229600" cy="646818"/>
          </a:xfrm>
        </p:spPr>
        <p:txBody>
          <a:bodyPr/>
          <a:lstStyle/>
          <a:p>
            <a:pPr algn="ctr">
              <a:buNone/>
            </a:pPr>
            <a:r>
              <a:rPr lang="en-US" b="1">
                <a:solidFill>
                  <a:srgbClr val="FF0000"/>
                </a:solidFill>
              </a:rPr>
              <a:t>https://synbiotools.bbn.com/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653" y="1244278"/>
            <a:ext cx="6162502" cy="48348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Acknowledgements:</a:t>
            </a:r>
            <a:endParaRPr lang="en-US" dirty="0"/>
          </a:p>
        </p:txBody>
      </p:sp>
      <p:sp>
        <p:nvSpPr>
          <p:cNvPr id="4" name="Content Placeholder 5"/>
          <p:cNvSpPr>
            <a:spLocks noGrp="1"/>
          </p:cNvSpPr>
          <p:nvPr>
            <p:ph sz="half" idx="1"/>
          </p:nvPr>
        </p:nvSpPr>
        <p:spPr>
          <a:xfrm>
            <a:off x="457199" y="1795154"/>
            <a:ext cx="2400301" cy="1826248"/>
          </a:xfrm>
        </p:spPr>
        <p:txBody>
          <a:bodyPr/>
          <a:lstStyle/>
          <a:p>
            <a:pPr>
              <a:buNone/>
            </a:pPr>
            <a:r>
              <a:rPr lang="en-US" sz="2000" dirty="0" smtClean="0"/>
              <a:t>Aaron Adler</a:t>
            </a:r>
          </a:p>
          <a:p>
            <a:pPr>
              <a:buNone/>
              <a:defRPr/>
            </a:pPr>
            <a:r>
              <a:rPr lang="en-US" sz="2000" dirty="0" smtClean="0"/>
              <a:t>Joseph Loyall</a:t>
            </a:r>
          </a:p>
          <a:p>
            <a:pPr>
              <a:buNone/>
              <a:defRPr/>
            </a:pPr>
            <a:r>
              <a:rPr lang="en-US" sz="2000" dirty="0" smtClean="0"/>
              <a:t>Rick Schantz</a:t>
            </a:r>
          </a:p>
          <a:p>
            <a:pPr>
              <a:buNone/>
            </a:pPr>
            <a:r>
              <a:rPr lang="en-US" sz="2000" dirty="0" err="1" smtClean="0"/>
              <a:t>Fusun</a:t>
            </a:r>
            <a:r>
              <a:rPr lang="en-US" sz="2000" dirty="0" smtClean="0"/>
              <a:t> </a:t>
            </a:r>
            <a:r>
              <a:rPr lang="en-US" sz="2000" dirty="0" err="1" smtClean="0"/>
              <a:t>Yaman</a:t>
            </a:r>
            <a:endParaRPr lang="en-US" sz="2000" dirty="0" smtClean="0"/>
          </a:p>
        </p:txBody>
      </p:sp>
      <p:sp>
        <p:nvSpPr>
          <p:cNvPr id="5" name="Content Placeholder 6"/>
          <p:cNvSpPr txBox="1">
            <a:spLocks/>
          </p:cNvSpPr>
          <p:nvPr/>
        </p:nvSpPr>
        <p:spPr bwMode="auto">
          <a:xfrm>
            <a:off x="3039534" y="1795154"/>
            <a:ext cx="2231128" cy="182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Ron Weiss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000" dirty="0" smtClean="0">
                <a:latin typeface="Arial"/>
                <a:ea typeface="ＭＳ Ｐゴシック" charset="-128"/>
                <a:cs typeface="ＭＳ Ｐゴシック" charset="-128"/>
              </a:rPr>
              <a:t>Jonathan Babb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000" dirty="0" smtClean="0">
                <a:latin typeface="Arial"/>
                <a:ea typeface="ＭＳ Ｐゴシック" charset="-128"/>
                <a:cs typeface="ＭＳ Ｐゴシック" charset="-128"/>
              </a:rPr>
              <a:t>Noah </a:t>
            </a:r>
            <a:r>
              <a:rPr lang="en-US" sz="2000" dirty="0" err="1" smtClean="0">
                <a:latin typeface="Arial"/>
                <a:ea typeface="ＭＳ Ｐゴシック" charset="-128"/>
                <a:cs typeface="ＭＳ Ｐゴシック" charset="-128"/>
              </a:rPr>
              <a:t>Davidsohn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000" dirty="0" err="1" smtClean="0">
                <a:latin typeface="Arial"/>
                <a:ea typeface="ＭＳ Ｐゴシック" charset="-128"/>
                <a:cs typeface="ＭＳ Ｐゴシック" charset="-128"/>
              </a:rPr>
              <a:t>Ting Lu</a:t>
            </a:r>
            <a:endParaRPr lang="en-US" sz="2000" dirty="0" smtClean="0"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4" descr="RTN_BBNtech_primary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794" y="1189570"/>
            <a:ext cx="1975853" cy="613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mit-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544" y="1150146"/>
            <a:ext cx="1073156" cy="585358"/>
          </a:xfrm>
          <a:prstGeom prst="rect">
            <a:avLst/>
          </a:prstGeom>
        </p:spPr>
      </p:pic>
      <p:pic>
        <p:nvPicPr>
          <p:cNvPr id="8" name="Picture 7" descr="BU 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4208" y="1189570"/>
            <a:ext cx="1503363" cy="612611"/>
          </a:xfrm>
          <a:prstGeom prst="rect">
            <a:avLst/>
          </a:prstGeom>
        </p:spPr>
      </p:pic>
      <p:sp>
        <p:nvSpPr>
          <p:cNvPr id="9" name="Content Placeholder 6"/>
          <p:cNvSpPr txBox="1">
            <a:spLocks/>
          </p:cNvSpPr>
          <p:nvPr/>
        </p:nvSpPr>
        <p:spPr bwMode="auto">
          <a:xfrm>
            <a:off x="5591639" y="1790086"/>
            <a:ext cx="2650662" cy="237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Douglas Densmore</a:t>
            </a:r>
            <a:endParaRPr lang="en-US" sz="2000" dirty="0" smtClean="0">
              <a:solidFill>
                <a:srgbClr val="000000"/>
              </a:solidFill>
              <a:latin typeface="Arial"/>
              <a:ea typeface="ＭＳ Ｐゴシック" charset="-128"/>
              <a:cs typeface="ＭＳ Ｐゴシック" charset="-128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Evan Appleton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 err="1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Swapnil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 Bhatia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Traci Haddock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 err="1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Chenkai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 Liu</a:t>
            </a:r>
            <a:endParaRPr lang="en-US" sz="2000" dirty="0" smtClean="0">
              <a:solidFill>
                <a:srgbClr val="000000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Viktor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Vasilev</a:t>
            </a:r>
            <a:endParaRPr lang="en-US" sz="2000" dirty="0" smtClean="0">
              <a:solidFill>
                <a:srgbClr val="000000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5" name="Picture 14" descr="darpa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4008" y="5197517"/>
            <a:ext cx="1839050" cy="1106836"/>
          </a:xfrm>
          <a:prstGeom prst="rect">
            <a:avLst/>
          </a:prstGeom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tboo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026" y="2857515"/>
            <a:ext cx="2401771" cy="1753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Vision: WYSIWYG Synthetic Biology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424" y="1600200"/>
            <a:ext cx="86868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Bioengineering should be like document preparation:</a:t>
            </a:r>
          </a:p>
        </p:txBody>
      </p:sp>
      <p:pic>
        <p:nvPicPr>
          <p:cNvPr id="4" name="Picture 57" descr="scienti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5433" y="3197732"/>
            <a:ext cx="1525364" cy="1525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Arrow 10"/>
          <p:cNvSpPr/>
          <p:nvPr/>
        </p:nvSpPr>
        <p:spPr>
          <a:xfrm>
            <a:off x="4455831" y="3224063"/>
            <a:ext cx="1114778" cy="3075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13"/>
          <p:cNvGrpSpPr/>
          <p:nvPr/>
        </p:nvGrpSpPr>
        <p:grpSpPr>
          <a:xfrm>
            <a:off x="3037260" y="2801071"/>
            <a:ext cx="4877993" cy="2494144"/>
            <a:chOff x="3037260" y="2801071"/>
            <a:chExt cx="4877993" cy="2494144"/>
          </a:xfrm>
        </p:grpSpPr>
        <p:pic>
          <p:nvPicPr>
            <p:cNvPr id="6" name="Picture 5" descr="documen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33546">
              <a:off x="3037260" y="3141904"/>
              <a:ext cx="478279" cy="644409"/>
            </a:xfrm>
            <a:prstGeom prst="rect">
              <a:avLst/>
            </a:prstGeom>
          </p:spPr>
        </p:pic>
        <p:pic>
          <p:nvPicPr>
            <p:cNvPr id="7" name="Picture 6" descr="printer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61611" y="2801071"/>
              <a:ext cx="2153642" cy="1485804"/>
            </a:xfrm>
            <a:prstGeom prst="rect">
              <a:avLst/>
            </a:prstGeom>
          </p:spPr>
        </p:pic>
        <p:pic>
          <p:nvPicPr>
            <p:cNvPr id="8" name="Picture 7" descr="documen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17163" y="4078257"/>
              <a:ext cx="903224" cy="1216958"/>
            </a:xfrm>
            <a:prstGeom prst="rect">
              <a:avLst/>
            </a:prstGeom>
          </p:spPr>
        </p:pic>
        <p:sp>
          <p:nvSpPr>
            <p:cNvPr id="13" name="Down Arrow 12"/>
            <p:cNvSpPr/>
            <p:nvPr/>
          </p:nvSpPr>
          <p:spPr>
            <a:xfrm>
              <a:off x="6671276" y="3559835"/>
              <a:ext cx="324556" cy="473042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pSp>
        <p:nvGrpSpPr>
          <p:cNvPr id="10" name="Group 14"/>
          <p:cNvGrpSpPr/>
          <p:nvPr/>
        </p:nvGrpSpPr>
        <p:grpSpPr>
          <a:xfrm>
            <a:off x="2762624" y="2562785"/>
            <a:ext cx="5125487" cy="2475212"/>
            <a:chOff x="2762624" y="2562785"/>
            <a:chExt cx="5125487" cy="2475212"/>
          </a:xfrm>
        </p:grpSpPr>
        <p:pic>
          <p:nvPicPr>
            <p:cNvPr id="16" name="Picture 15" descr="MIT_Tecan_Evo_Jan21_2011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93244" y="2562785"/>
              <a:ext cx="2194867" cy="1551669"/>
            </a:xfrm>
            <a:prstGeom prst="rect">
              <a:avLst/>
            </a:prstGeom>
          </p:spPr>
        </p:pic>
        <p:sp>
          <p:nvSpPr>
            <p:cNvPr id="17" name="Down Arrow 16"/>
            <p:cNvSpPr/>
            <p:nvPr/>
          </p:nvSpPr>
          <p:spPr>
            <a:xfrm>
              <a:off x="6628943" y="3842055"/>
              <a:ext cx="324556" cy="473042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38" descr="ecoli2"/>
            <p:cNvPicPr>
              <a:picLocks noChangeAspect="1" noChangeArrowheads="1"/>
            </p:cNvPicPr>
            <p:nvPr/>
          </p:nvPicPr>
          <p:blipFill>
            <a:blip r:embed="rId7">
              <a:lum bright="-24000"/>
            </a:blip>
            <a:srcRect/>
            <a:stretch>
              <a:fillRect/>
            </a:stretch>
          </p:blipFill>
          <p:spPr bwMode="auto">
            <a:xfrm rot="222069">
              <a:off x="2762624" y="3139397"/>
              <a:ext cx="920375" cy="695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8" descr="Plasmid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69479" y="4413874"/>
              <a:ext cx="1857598" cy="62412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this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6202"/>
            <a:ext cx="8229600" cy="4525963"/>
          </a:xfrm>
        </p:spPr>
        <p:txBody>
          <a:bodyPr/>
          <a:lstStyle/>
          <a:p>
            <a:r>
              <a:rPr lang="en-US" dirty="0" smtClean="0"/>
              <a:t>Breaking the complexity barrier: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Multiplication of research impact</a:t>
            </a:r>
          </a:p>
          <a:p>
            <a:r>
              <a:rPr lang="en-US" dirty="0" smtClean="0"/>
              <a:t>Reduction of barriers to entry</a:t>
            </a:r>
            <a:endParaRPr lang="en-US" dirty="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4419600" y="6550025"/>
            <a:ext cx="4746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 charset="0"/>
                <a:ea typeface="Times New Roman" charset="0"/>
                <a:cs typeface="Times New Roman" charset="0"/>
              </a:rPr>
              <a:t>*Sampling of systems in publications with </a:t>
            </a:r>
            <a:r>
              <a:rPr lang="en-US" sz="1400" u="sng" dirty="0">
                <a:solidFill>
                  <a:srgbClr val="000000"/>
                </a:solidFill>
                <a:latin typeface="Calibri" charset="0"/>
                <a:ea typeface="Times New Roman" charset="0"/>
                <a:cs typeface="Times New Roman" charset="0"/>
              </a:rPr>
              <a:t>experimental circuits</a:t>
            </a:r>
          </a:p>
        </p:txBody>
      </p: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4821238" y="2350204"/>
            <a:ext cx="4094162" cy="2865438"/>
            <a:chOff x="4617721" y="2163212"/>
            <a:chExt cx="4093845" cy="2865988"/>
          </a:xfrm>
        </p:grpSpPr>
        <p:pic>
          <p:nvPicPr>
            <p:cNvPr id="6" name="Picture 3" descr="C:\Users\rweiss.PRINCETON\Desktop\sb-system-sizes.t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617721" y="2163212"/>
              <a:ext cx="4093845" cy="2843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 descr="C:\Users\rweiss.PRINCETON\Desktop\sb-systems.tif"/>
            <p:cNvPicPr>
              <a:picLocks noChangeAspect="1" noChangeArrowheads="1"/>
            </p:cNvPicPr>
            <p:nvPr/>
          </p:nvPicPr>
          <p:blipFill>
            <a:blip r:embed="rId3"/>
            <a:srcRect l="49220" t="85349" r="20976" b="6572"/>
            <a:stretch>
              <a:fillRect/>
            </a:stretch>
          </p:blipFill>
          <p:spPr bwMode="auto">
            <a:xfrm>
              <a:off x="6387354" y="4608330"/>
              <a:ext cx="1183341" cy="230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 descr="C:\Users\rweiss.PRINCETON\Desktop\sb-systems.tif"/>
            <p:cNvPicPr>
              <a:picLocks noChangeAspect="1" noChangeArrowheads="1"/>
            </p:cNvPicPr>
            <p:nvPr/>
          </p:nvPicPr>
          <p:blipFill>
            <a:blip r:embed="rId3"/>
            <a:srcRect l="31949" t="92799" r="20976"/>
            <a:stretch>
              <a:fillRect/>
            </a:stretch>
          </p:blipFill>
          <p:spPr bwMode="auto">
            <a:xfrm>
              <a:off x="6087035" y="4823488"/>
              <a:ext cx="1869141" cy="205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0" y="2178754"/>
          <a:ext cx="4705066" cy="3300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1927225" y="1931104"/>
            <a:ext cx="1730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 charset="0"/>
              </a:rPr>
              <a:t>DNA synthesis</a:t>
            </a:r>
          </a:p>
        </p:txBody>
      </p: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6194425" y="1950154"/>
            <a:ext cx="1357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 charset="0"/>
              </a:rPr>
              <a:t>Circuit size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807423" y="1637239"/>
            <a:ext cx="54120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solidFill>
                  <a:srgbClr val="800000"/>
                </a:solidFill>
                <a:latin typeface="Calibri" charset="0"/>
              </a:rPr>
              <a:t>?</a:t>
            </a:r>
          </a:p>
        </p:txBody>
      </p:sp>
      <p:sp>
        <p:nvSpPr>
          <p:cNvPr id="13" name="Arc 12"/>
          <p:cNvSpPr/>
          <p:nvPr/>
        </p:nvSpPr>
        <p:spPr bwMode="auto">
          <a:xfrm rot="5400000">
            <a:off x="5942807" y="202933"/>
            <a:ext cx="2819400" cy="2868613"/>
          </a:xfrm>
          <a:prstGeom prst="arc">
            <a:avLst/>
          </a:prstGeom>
          <a:ln w="127000">
            <a:solidFill>
              <a:srgbClr val="800000"/>
            </a:solidFill>
            <a:headEnd type="triangl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376092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691165" y="5215642"/>
            <a:ext cx="2232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Purnick</a:t>
            </a:r>
            <a:r>
              <a:rPr lang="en-US" dirty="0" smtClean="0"/>
              <a:t> &amp; Weiss, ‘09]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 tool-chain?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2703986" y="1358152"/>
            <a:ext cx="3883759" cy="4979896"/>
            <a:chOff x="575403" y="1358152"/>
            <a:chExt cx="3883759" cy="4979896"/>
          </a:xfrm>
        </p:grpSpPr>
        <p:sp>
          <p:nvSpPr>
            <p:cNvPr id="8" name="AutoShape 2"/>
            <p:cNvSpPr>
              <a:spLocks noChangeArrowheads="1"/>
            </p:cNvSpPr>
            <p:nvPr/>
          </p:nvSpPr>
          <p:spPr bwMode="auto">
            <a:xfrm>
              <a:off x="581206" y="1358152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Organism Level</a:t>
              </a:r>
              <a:r>
                <a:rPr lang="en-US" sz="1500" b="1" dirty="0" smtClean="0"/>
                <a:t> Description</a:t>
              </a:r>
              <a:endParaRPr lang="en-US" sz="1500" b="1" dirty="0"/>
            </a:p>
          </p:txBody>
        </p:sp>
        <p:sp>
          <p:nvSpPr>
            <p:cNvPr id="12" name="AutoShape 6"/>
            <p:cNvSpPr>
              <a:spLocks noChangeArrowheads="1"/>
            </p:cNvSpPr>
            <p:nvPr/>
          </p:nvSpPr>
          <p:spPr bwMode="auto">
            <a:xfrm>
              <a:off x="575403" y="5804648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 smtClean="0"/>
                <a:t>Cells </a:t>
              </a:r>
              <a:endParaRPr lang="en-US" sz="1500" b="1" dirty="0"/>
            </a:p>
          </p:txBody>
        </p:sp>
        <p:pic>
          <p:nvPicPr>
            <p:cNvPr id="20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26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1043" descr="scientist"/>
            <p:cNvPicPr>
              <a:picLocks noChangeAspect="1" noChangeArrowheads="1"/>
            </p:cNvPicPr>
            <p:nvPr/>
          </p:nvPicPr>
          <p:blipFill>
            <a:blip r:embed="rId3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5" name="TextBox 34"/>
          <p:cNvSpPr txBox="1"/>
          <p:nvPr/>
        </p:nvSpPr>
        <p:spPr>
          <a:xfrm>
            <a:off x="2709789" y="2892775"/>
            <a:ext cx="387215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800000"/>
                </a:solidFill>
              </a:rPr>
              <a:t>This gap is too big to cross with a single method!</a:t>
            </a:r>
            <a:endParaRPr lang="en-US" sz="3600" b="1" i="1" dirty="0">
              <a:solidFill>
                <a:srgbClr val="8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TASBE tool-chain architecture: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2703986" y="1358152"/>
            <a:ext cx="4003031" cy="4979896"/>
            <a:chOff x="575403" y="1358152"/>
            <a:chExt cx="4003031" cy="4979896"/>
          </a:xfrm>
        </p:grpSpPr>
        <p:sp>
          <p:nvSpPr>
            <p:cNvPr id="8" name="AutoShape 2"/>
            <p:cNvSpPr>
              <a:spLocks noChangeArrowheads="1"/>
            </p:cNvSpPr>
            <p:nvPr/>
          </p:nvSpPr>
          <p:spPr bwMode="auto">
            <a:xfrm>
              <a:off x="581206" y="1358152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Organism Level</a:t>
              </a:r>
              <a:r>
                <a:rPr lang="en-US" sz="1500" b="1" dirty="0" smtClean="0"/>
                <a:t> Description</a:t>
              </a:r>
              <a:endParaRPr lang="en-US" sz="1500" b="1" dirty="0"/>
            </a:p>
          </p:txBody>
        </p:sp>
        <p:sp>
          <p:nvSpPr>
            <p:cNvPr id="9" name="AutoShape 3"/>
            <p:cNvSpPr>
              <a:spLocks noChangeArrowheads="1"/>
            </p:cNvSpPr>
            <p:nvPr/>
          </p:nvSpPr>
          <p:spPr bwMode="auto">
            <a:xfrm>
              <a:off x="581206" y="3129262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Abstract Genetic</a:t>
              </a:r>
              <a:r>
                <a:rPr lang="en-US" sz="1500" b="1" dirty="0" smtClean="0"/>
                <a:t> Regulatory </a:t>
              </a:r>
              <a:r>
                <a:rPr lang="en-US" sz="1500" b="1" dirty="0"/>
                <a:t>Network</a:t>
              </a:r>
            </a:p>
          </p:txBody>
        </p:sp>
        <p:sp>
          <p:nvSpPr>
            <p:cNvPr id="10" name="AutoShape 4"/>
            <p:cNvSpPr>
              <a:spLocks noChangeArrowheads="1"/>
            </p:cNvSpPr>
            <p:nvPr/>
          </p:nvSpPr>
          <p:spPr bwMode="auto">
            <a:xfrm>
              <a:off x="575403" y="4011822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DNA Parts</a:t>
              </a:r>
              <a:r>
                <a:rPr lang="en-US" sz="1500" b="1" dirty="0" smtClean="0"/>
                <a:t> Sequence</a:t>
              </a:r>
              <a:endParaRPr lang="en-US" sz="1500" b="1" dirty="0"/>
            </a:p>
          </p:txBody>
        </p:sp>
        <p:sp>
          <p:nvSpPr>
            <p:cNvPr id="11" name="AutoShape 5"/>
            <p:cNvSpPr>
              <a:spLocks noChangeArrowheads="1"/>
            </p:cNvSpPr>
            <p:nvPr/>
          </p:nvSpPr>
          <p:spPr bwMode="auto">
            <a:xfrm>
              <a:off x="575404" y="4905584"/>
              <a:ext cx="2980391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Assembly</a:t>
              </a:r>
              <a:r>
                <a:rPr lang="en-US" sz="1500" b="1" dirty="0" smtClean="0"/>
                <a:t> Instructions</a:t>
              </a:r>
              <a:endParaRPr lang="en-US" sz="1500" b="1" dirty="0"/>
            </a:p>
          </p:txBody>
        </p:sp>
        <p:sp>
          <p:nvSpPr>
            <p:cNvPr id="12" name="AutoShape 6"/>
            <p:cNvSpPr>
              <a:spLocks noChangeArrowheads="1"/>
            </p:cNvSpPr>
            <p:nvPr/>
          </p:nvSpPr>
          <p:spPr bwMode="auto">
            <a:xfrm>
              <a:off x="575403" y="5804648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 smtClean="0"/>
                <a:t>Cells </a:t>
              </a:r>
              <a:endParaRPr lang="en-US" sz="1500" b="1" dirty="0"/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>
              <a:off x="1349190" y="189155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2218046" y="1899100"/>
              <a:ext cx="0" cy="3388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3961616" y="4545222"/>
              <a:ext cx="0" cy="12594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2348221" y="1899100"/>
              <a:ext cx="172238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>
                  <a:latin typeface="Verdana" charset="0"/>
                </a:rPr>
                <a:t>High level</a:t>
              </a:r>
              <a:r>
                <a:rPr lang="en-US" sz="1200" i="1" dirty="0" smtClean="0">
                  <a:latin typeface="Verdana" charset="0"/>
                </a:rPr>
                <a:t> simulator</a:t>
              </a:r>
              <a:endParaRPr lang="en-US" sz="1200" i="1" dirty="0">
                <a:latin typeface="Verdana" charset="0"/>
              </a:endParaRP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2189471" y="2826948"/>
              <a:ext cx="226800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>
                  <a:latin typeface="Verdana" charset="0"/>
                </a:rPr>
                <a:t>Coarse chemical</a:t>
              </a:r>
              <a:r>
                <a:rPr lang="en-US" sz="1200" i="1" dirty="0" smtClean="0">
                  <a:latin typeface="Verdana" charset="0"/>
                </a:rPr>
                <a:t> simulator</a:t>
              </a:r>
              <a:endParaRPr lang="en-US" sz="1200" i="1" dirty="0">
                <a:latin typeface="Verdana" charset="0"/>
              </a:endParaRPr>
            </a:p>
          </p:txBody>
        </p:sp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3212700" y="5446532"/>
              <a:ext cx="8159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>
                  <a:latin typeface="Verdana" charset="0"/>
                </a:rPr>
                <a:t>Testing</a:t>
              </a:r>
            </a:p>
          </p:txBody>
        </p:sp>
        <p:sp>
          <p:nvSpPr>
            <p:cNvPr id="19" name="AutoShape 21"/>
            <p:cNvSpPr>
              <a:spLocks noChangeArrowheads="1"/>
            </p:cNvSpPr>
            <p:nvPr/>
          </p:nvSpPr>
          <p:spPr bwMode="auto">
            <a:xfrm>
              <a:off x="581206" y="2237986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High Level</a:t>
              </a:r>
              <a:r>
                <a:rPr lang="en-US" sz="1500" b="1" dirty="0" smtClean="0"/>
                <a:t> Description</a:t>
              </a:r>
              <a:endParaRPr lang="en-US" sz="1500" b="1" dirty="0"/>
            </a:p>
          </p:txBody>
        </p:sp>
        <p:pic>
          <p:nvPicPr>
            <p:cNvPr id="20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70" descr="compile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97162" y="3149899"/>
              <a:ext cx="6096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4"/>
            <a:srcRect l="23079" t="80577" r="25359" b="2951"/>
            <a:stretch>
              <a:fillRect/>
            </a:stretch>
          </p:blipFill>
          <p:spPr bwMode="auto">
            <a:xfrm>
              <a:off x="3157959" y="4067384"/>
              <a:ext cx="1219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6" descr="automation screensho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03986" y="4981784"/>
              <a:ext cx="762000" cy="4000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4" name="Text Box 1056"/>
            <p:cNvSpPr txBox="1">
              <a:spLocks noChangeArrowheads="1"/>
            </p:cNvSpPr>
            <p:nvPr/>
          </p:nvSpPr>
          <p:spPr bwMode="auto">
            <a:xfrm>
              <a:off x="3163762" y="2293548"/>
              <a:ext cx="1219200" cy="400110"/>
            </a:xfrm>
            <a:prstGeom prst="rect">
              <a:avLst/>
            </a:prstGeom>
            <a:solidFill>
              <a:srgbClr val="E4DEB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detect explosives: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 emit signal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signal &gt; threshold: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glow red</a:t>
              </a:r>
            </a:p>
          </p:txBody>
        </p:sp>
        <p:sp>
          <p:nvSpPr>
            <p:cNvPr id="25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26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1043" descr="scientist"/>
            <p:cNvPicPr>
              <a:picLocks noChangeAspect="1" noChangeArrowheads="1"/>
            </p:cNvPicPr>
            <p:nvPr/>
          </p:nvPicPr>
          <p:blipFill>
            <a:blip r:embed="rId6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Line 7"/>
            <p:cNvSpPr>
              <a:spLocks noChangeShapeType="1"/>
            </p:cNvSpPr>
            <p:nvPr/>
          </p:nvSpPr>
          <p:spPr bwMode="auto">
            <a:xfrm>
              <a:off x="1350778" y="2771386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29" name="Line 12"/>
            <p:cNvSpPr>
              <a:spLocks noChangeShapeType="1"/>
            </p:cNvSpPr>
            <p:nvPr/>
          </p:nvSpPr>
          <p:spPr bwMode="auto">
            <a:xfrm>
              <a:off x="2219634" y="2778934"/>
              <a:ext cx="0" cy="3388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7"/>
            <p:cNvSpPr>
              <a:spLocks noChangeShapeType="1"/>
            </p:cNvSpPr>
            <p:nvPr/>
          </p:nvSpPr>
          <p:spPr bwMode="auto">
            <a:xfrm>
              <a:off x="1347602" y="366266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31" name="Line 12"/>
            <p:cNvSpPr>
              <a:spLocks noChangeShapeType="1"/>
            </p:cNvSpPr>
            <p:nvPr/>
          </p:nvSpPr>
          <p:spPr bwMode="auto">
            <a:xfrm>
              <a:off x="2216458" y="3670210"/>
              <a:ext cx="0" cy="3388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2202718" y="3709213"/>
              <a:ext cx="237571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 smtClean="0">
                  <a:latin typeface="Verdana" charset="0"/>
                </a:rPr>
                <a:t>Detailed chemical simulator</a:t>
              </a:r>
              <a:endParaRPr lang="en-US" sz="1200" i="1" dirty="0">
                <a:latin typeface="Verdana" charset="0"/>
              </a:endParaRPr>
            </a:p>
          </p:txBody>
        </p:sp>
        <p:sp>
          <p:nvSpPr>
            <p:cNvPr id="33" name="Line 7"/>
            <p:cNvSpPr>
              <a:spLocks noChangeShapeType="1"/>
            </p:cNvSpPr>
            <p:nvPr/>
          </p:nvSpPr>
          <p:spPr bwMode="auto">
            <a:xfrm>
              <a:off x="1340211" y="454522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34" name="Line 7"/>
            <p:cNvSpPr>
              <a:spLocks noChangeShapeType="1"/>
            </p:cNvSpPr>
            <p:nvPr/>
          </p:nvSpPr>
          <p:spPr bwMode="auto">
            <a:xfrm>
              <a:off x="1338623" y="5443388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658300" y="4531111"/>
            <a:ext cx="25844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800000"/>
                </a:solidFill>
              </a:rPr>
              <a:t>Modular architecture also open for flexible choice of organisms, protocols, methods, …</a:t>
            </a:r>
            <a:endParaRPr lang="en-US" sz="2000" i="1" dirty="0">
              <a:solidFill>
                <a:srgbClr val="800000"/>
              </a:solidFill>
            </a:endParaRPr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39" name="Picture 38" descr="mit-logo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300" y="5089155"/>
            <a:ext cx="1073156" cy="585358"/>
          </a:xfrm>
          <a:prstGeom prst="rect">
            <a:avLst/>
          </a:prstGeom>
        </p:spPr>
      </p:pic>
      <p:pic>
        <p:nvPicPr>
          <p:cNvPr id="40" name="Picture 39" descr="BU Logo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301" y="5829143"/>
            <a:ext cx="1073156" cy="437304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314457" y="5051118"/>
            <a:ext cx="1262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Ron</a:t>
            </a:r>
          </a:p>
          <a:p>
            <a:r>
              <a:rPr lang="en-US" dirty="0" smtClean="0"/>
              <a:t>Weiss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1289056" y="5708470"/>
            <a:ext cx="1262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Douglas Densmore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153994" y="4716453"/>
            <a:ext cx="1751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Collaborators: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Tool-Chain Example</a:t>
            </a:r>
            <a:endParaRPr lang="en-US" dirty="0"/>
          </a:p>
        </p:txBody>
      </p:sp>
      <p:sp>
        <p:nvSpPr>
          <p:cNvPr id="90" name="Rectangle 89"/>
          <p:cNvSpPr/>
          <p:nvPr/>
        </p:nvSpPr>
        <p:spPr>
          <a:xfrm>
            <a:off x="241300" y="2628900"/>
            <a:ext cx="6858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latin typeface="Courier"/>
                <a:cs typeface="Courier"/>
              </a:rPr>
              <a:t>(def </a:t>
            </a:r>
            <a:r>
              <a:rPr lang="en-US" sz="2800" b="1" smtClean="0">
                <a:latin typeface="Courier"/>
                <a:cs typeface="Courier"/>
              </a:rPr>
              <a:t>simple-sensor-actuator</a:t>
            </a:r>
            <a:r>
              <a:rPr lang="en-US" sz="2800" smtClean="0">
                <a:latin typeface="Courier"/>
                <a:cs typeface="Courier"/>
              </a:rPr>
              <a:t> ()</a:t>
            </a:r>
          </a:p>
          <a:p>
            <a:r>
              <a:rPr lang="en-US" sz="2800" smtClean="0">
                <a:latin typeface="Courier"/>
                <a:cs typeface="Courier"/>
              </a:rPr>
              <a:t>  (let ((x (</a:t>
            </a:r>
            <a:r>
              <a:rPr lang="en-US" sz="2800" b="1" smtClean="0">
                <a:solidFill>
                  <a:srgbClr val="008000"/>
                </a:solidFill>
                <a:latin typeface="Courier"/>
                <a:cs typeface="Courier"/>
              </a:rPr>
              <a:t>test-sensor</a:t>
            </a:r>
            <a:r>
              <a:rPr lang="en-US" sz="2800" smtClean="0">
                <a:latin typeface="Courier"/>
                <a:cs typeface="Courier"/>
              </a:rPr>
              <a:t>)))</a:t>
            </a:r>
          </a:p>
          <a:p>
            <a:r>
              <a:rPr lang="en-US" sz="2800" smtClean="0">
                <a:latin typeface="Courier"/>
                <a:cs typeface="Courier"/>
              </a:rPr>
              <a:t>    (</a:t>
            </a:r>
            <a:r>
              <a:rPr lang="en-US" sz="2800" b="1" smtClean="0">
                <a:solidFill>
                  <a:schemeClr val="accent4"/>
                </a:solidFill>
                <a:latin typeface="Courier"/>
                <a:cs typeface="Courier"/>
              </a:rPr>
              <a:t>debug</a:t>
            </a:r>
            <a:r>
              <a:rPr lang="en-US" sz="2800" smtClean="0">
                <a:solidFill>
                  <a:schemeClr val="accent4"/>
                </a:solidFill>
                <a:latin typeface="Courier"/>
                <a:cs typeface="Courier"/>
              </a:rPr>
              <a:t> </a:t>
            </a:r>
            <a:r>
              <a:rPr lang="en-US" sz="2800" smtClean="0">
                <a:latin typeface="Courier"/>
                <a:cs typeface="Courier"/>
              </a:rPr>
              <a:t>x)</a:t>
            </a:r>
          </a:p>
          <a:p>
            <a:r>
              <a:rPr lang="en-US" sz="2800" smtClean="0">
                <a:latin typeface="Courier"/>
                <a:cs typeface="Courier"/>
              </a:rPr>
              <a:t>    (</a:t>
            </a:r>
            <a:r>
              <a:rPr lang="en-US" sz="2800" b="1" smtClean="0">
                <a:solidFill>
                  <a:srgbClr val="8064A2"/>
                </a:solidFill>
                <a:latin typeface="Courier"/>
                <a:cs typeface="Courier"/>
              </a:rPr>
              <a:t>debug-2</a:t>
            </a:r>
            <a:r>
              <a:rPr lang="en-US" sz="2800" smtClean="0">
                <a:latin typeface="Courier"/>
                <a:cs typeface="Courier"/>
              </a:rPr>
              <a:t> (</a:t>
            </a:r>
            <a:r>
              <a:rPr lang="en-US" sz="2800" b="1" smtClean="0">
                <a:solidFill>
                  <a:schemeClr val="accent2"/>
                </a:solidFill>
                <a:latin typeface="Courier"/>
                <a:cs typeface="Courier"/>
              </a:rPr>
              <a:t>not</a:t>
            </a:r>
            <a:r>
              <a:rPr lang="en-US" sz="2800" smtClean="0">
                <a:solidFill>
                  <a:srgbClr val="4F81BD"/>
                </a:solidFill>
                <a:latin typeface="Courier"/>
                <a:cs typeface="Courier"/>
              </a:rPr>
              <a:t> </a:t>
            </a:r>
            <a:r>
              <a:rPr lang="en-US" sz="2800" smtClean="0">
                <a:latin typeface="Courier"/>
                <a:cs typeface="Courier"/>
              </a:rPr>
              <a:t>x))))</a:t>
            </a:r>
            <a:endParaRPr lang="en-US" sz="2800">
              <a:latin typeface="Courier"/>
              <a:cs typeface="Courier"/>
            </a:endParaRPr>
          </a:p>
        </p:txBody>
      </p:sp>
      <p:grpSp>
        <p:nvGrpSpPr>
          <p:cNvPr id="113" name="Group 37"/>
          <p:cNvGrpSpPr/>
          <p:nvPr/>
        </p:nvGrpSpPr>
        <p:grpSpPr>
          <a:xfrm>
            <a:off x="7467597" y="1413714"/>
            <a:ext cx="1513946" cy="4979896"/>
            <a:chOff x="2945216" y="1358152"/>
            <a:chExt cx="1513946" cy="4979896"/>
          </a:xfrm>
        </p:grpSpPr>
        <p:sp>
          <p:nvSpPr>
            <p:cNvPr id="118" name="AutoShape 2"/>
            <p:cNvSpPr>
              <a:spLocks noChangeArrowheads="1"/>
            </p:cNvSpPr>
            <p:nvPr/>
          </p:nvSpPr>
          <p:spPr bwMode="auto">
            <a:xfrm>
              <a:off x="2945216" y="1358152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29" name="AutoShape 3"/>
            <p:cNvSpPr>
              <a:spLocks noChangeArrowheads="1"/>
            </p:cNvSpPr>
            <p:nvPr/>
          </p:nvSpPr>
          <p:spPr bwMode="auto">
            <a:xfrm>
              <a:off x="2945216" y="3129262"/>
              <a:ext cx="1513945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36" name="AutoShape 4"/>
            <p:cNvSpPr>
              <a:spLocks noChangeArrowheads="1"/>
            </p:cNvSpPr>
            <p:nvPr/>
          </p:nvSpPr>
          <p:spPr bwMode="auto">
            <a:xfrm>
              <a:off x="2945217" y="4011822"/>
              <a:ext cx="1508141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0" name="AutoShape 5"/>
            <p:cNvSpPr>
              <a:spLocks noChangeArrowheads="1"/>
            </p:cNvSpPr>
            <p:nvPr/>
          </p:nvSpPr>
          <p:spPr bwMode="auto">
            <a:xfrm>
              <a:off x="2945218" y="4905584"/>
              <a:ext cx="1513943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4" name="AutoShape 6"/>
            <p:cNvSpPr>
              <a:spLocks noChangeArrowheads="1"/>
            </p:cNvSpPr>
            <p:nvPr/>
          </p:nvSpPr>
          <p:spPr bwMode="auto">
            <a:xfrm>
              <a:off x="2945219" y="5804648"/>
              <a:ext cx="1508140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5" name="Line 7"/>
            <p:cNvSpPr>
              <a:spLocks noChangeShapeType="1"/>
            </p:cNvSpPr>
            <p:nvPr/>
          </p:nvSpPr>
          <p:spPr bwMode="auto">
            <a:xfrm>
              <a:off x="3670174" y="189155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51" name="AutoShape 21"/>
            <p:cNvSpPr>
              <a:spLocks noChangeArrowheads="1"/>
            </p:cNvSpPr>
            <p:nvPr/>
          </p:nvSpPr>
          <p:spPr bwMode="auto">
            <a:xfrm>
              <a:off x="2945216" y="2237986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pic>
          <p:nvPicPr>
            <p:cNvPr id="152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" name="Picture 70" descr="compile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68562" y="3149899"/>
              <a:ext cx="6096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" name="Picture 4"/>
            <p:cNvPicPr>
              <a:picLocks noChangeAspect="1" noChangeArrowheads="1"/>
            </p:cNvPicPr>
            <p:nvPr/>
          </p:nvPicPr>
          <p:blipFill>
            <a:blip r:embed="rId4"/>
            <a:srcRect l="23079" t="80577" r="25359" b="2951"/>
            <a:stretch>
              <a:fillRect/>
            </a:stretch>
          </p:blipFill>
          <p:spPr bwMode="auto">
            <a:xfrm>
              <a:off x="3157959" y="4067384"/>
              <a:ext cx="1219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" name="Picture 16" descr="automation screensho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42875" y="4981784"/>
              <a:ext cx="762000" cy="4000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6" name="Text Box 1056"/>
            <p:cNvSpPr txBox="1">
              <a:spLocks noChangeArrowheads="1"/>
            </p:cNvSpPr>
            <p:nvPr/>
          </p:nvSpPr>
          <p:spPr bwMode="auto">
            <a:xfrm>
              <a:off x="3163762" y="2293548"/>
              <a:ext cx="1219200" cy="400110"/>
            </a:xfrm>
            <a:prstGeom prst="rect">
              <a:avLst/>
            </a:prstGeom>
            <a:solidFill>
              <a:srgbClr val="E4DEB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detect explosives: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 emit signal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signal &gt; threshold: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glow red</a:t>
              </a:r>
            </a:p>
          </p:txBody>
        </p:sp>
        <p:sp>
          <p:nvSpPr>
            <p:cNvPr id="157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158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" name="Picture 1043" descr="scientist"/>
            <p:cNvPicPr>
              <a:picLocks noChangeAspect="1" noChangeArrowheads="1"/>
            </p:cNvPicPr>
            <p:nvPr/>
          </p:nvPicPr>
          <p:blipFill>
            <a:blip r:embed="rId6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0" name="Line 7"/>
            <p:cNvSpPr>
              <a:spLocks noChangeShapeType="1"/>
            </p:cNvSpPr>
            <p:nvPr/>
          </p:nvSpPr>
          <p:spPr bwMode="auto">
            <a:xfrm>
              <a:off x="3671762" y="2771386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2" name="Line 7"/>
            <p:cNvSpPr>
              <a:spLocks noChangeShapeType="1"/>
            </p:cNvSpPr>
            <p:nvPr/>
          </p:nvSpPr>
          <p:spPr bwMode="auto">
            <a:xfrm>
              <a:off x="3668586" y="366266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5" name="Line 7"/>
            <p:cNvSpPr>
              <a:spLocks noChangeShapeType="1"/>
            </p:cNvSpPr>
            <p:nvPr/>
          </p:nvSpPr>
          <p:spPr bwMode="auto">
            <a:xfrm>
              <a:off x="3661195" y="454522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6" name="Line 7"/>
            <p:cNvSpPr>
              <a:spLocks noChangeShapeType="1"/>
            </p:cNvSpPr>
            <p:nvPr/>
          </p:nvSpPr>
          <p:spPr bwMode="auto">
            <a:xfrm>
              <a:off x="3659607" y="5443388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</p:grpSp>
      <p:sp>
        <p:nvSpPr>
          <p:cNvPr id="167" name="Rounded Rectangle 166"/>
          <p:cNvSpPr/>
          <p:nvPr/>
        </p:nvSpPr>
        <p:spPr>
          <a:xfrm>
            <a:off x="7391397" y="1282700"/>
            <a:ext cx="1676403" cy="774700"/>
          </a:xfrm>
          <a:prstGeom prst="roundRect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4" name="Group 173"/>
          <p:cNvGrpSpPr/>
          <p:nvPr/>
        </p:nvGrpSpPr>
        <p:grpSpPr>
          <a:xfrm>
            <a:off x="800100" y="3538259"/>
            <a:ext cx="5543966" cy="2700138"/>
            <a:chOff x="800100" y="3538259"/>
            <a:chExt cx="5543966" cy="2700138"/>
          </a:xfrm>
        </p:grpSpPr>
        <p:sp>
          <p:nvSpPr>
            <p:cNvPr id="170" name="Circular Arrow 169"/>
            <p:cNvSpPr/>
            <p:nvPr/>
          </p:nvSpPr>
          <p:spPr>
            <a:xfrm rot="5003723">
              <a:off x="1533537" y="3623857"/>
              <a:ext cx="2197868" cy="202667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125513"/>
                <a:gd name="adj5" fmla="val 125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800100" y="5776732"/>
              <a:ext cx="27117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Mammalian Target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457700" y="5769184"/>
              <a:ext cx="18863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E. coli Target</a:t>
              </a:r>
            </a:p>
          </p:txBody>
        </p:sp>
        <p:sp>
          <p:nvSpPr>
            <p:cNvPr id="173" name="Circular Arrow 172"/>
            <p:cNvSpPr/>
            <p:nvPr/>
          </p:nvSpPr>
          <p:spPr>
            <a:xfrm rot="16596277" flipH="1">
              <a:off x="3545885" y="3623858"/>
              <a:ext cx="2197868" cy="202667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125513"/>
                <a:gd name="adj5" fmla="val 125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Tool-Chain Example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7467597" y="1413714"/>
            <a:ext cx="1513946" cy="4979896"/>
            <a:chOff x="2945216" y="1358152"/>
            <a:chExt cx="1513946" cy="4979896"/>
          </a:xfrm>
        </p:grpSpPr>
        <p:sp>
          <p:nvSpPr>
            <p:cNvPr id="118" name="AutoShape 2"/>
            <p:cNvSpPr>
              <a:spLocks noChangeArrowheads="1"/>
            </p:cNvSpPr>
            <p:nvPr/>
          </p:nvSpPr>
          <p:spPr bwMode="auto">
            <a:xfrm>
              <a:off x="2945216" y="1358152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29" name="AutoShape 3"/>
            <p:cNvSpPr>
              <a:spLocks noChangeArrowheads="1"/>
            </p:cNvSpPr>
            <p:nvPr/>
          </p:nvSpPr>
          <p:spPr bwMode="auto">
            <a:xfrm>
              <a:off x="2945216" y="3129262"/>
              <a:ext cx="1513945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36" name="AutoShape 4"/>
            <p:cNvSpPr>
              <a:spLocks noChangeArrowheads="1"/>
            </p:cNvSpPr>
            <p:nvPr/>
          </p:nvSpPr>
          <p:spPr bwMode="auto">
            <a:xfrm>
              <a:off x="2945217" y="4011822"/>
              <a:ext cx="1508141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0" name="AutoShape 5"/>
            <p:cNvSpPr>
              <a:spLocks noChangeArrowheads="1"/>
            </p:cNvSpPr>
            <p:nvPr/>
          </p:nvSpPr>
          <p:spPr bwMode="auto">
            <a:xfrm>
              <a:off x="2945218" y="4905584"/>
              <a:ext cx="1513943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4" name="AutoShape 6"/>
            <p:cNvSpPr>
              <a:spLocks noChangeArrowheads="1"/>
            </p:cNvSpPr>
            <p:nvPr/>
          </p:nvSpPr>
          <p:spPr bwMode="auto">
            <a:xfrm>
              <a:off x="2945219" y="5804648"/>
              <a:ext cx="1508140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5" name="Line 7"/>
            <p:cNvSpPr>
              <a:spLocks noChangeShapeType="1"/>
            </p:cNvSpPr>
            <p:nvPr/>
          </p:nvSpPr>
          <p:spPr bwMode="auto">
            <a:xfrm>
              <a:off x="3670174" y="189155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51" name="AutoShape 21"/>
            <p:cNvSpPr>
              <a:spLocks noChangeArrowheads="1"/>
            </p:cNvSpPr>
            <p:nvPr/>
          </p:nvSpPr>
          <p:spPr bwMode="auto">
            <a:xfrm>
              <a:off x="2945216" y="2237986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pic>
          <p:nvPicPr>
            <p:cNvPr id="152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" name="Picture 70" descr="compile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68562" y="3149899"/>
              <a:ext cx="6096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" name="Picture 4"/>
            <p:cNvPicPr>
              <a:picLocks noChangeAspect="1" noChangeArrowheads="1"/>
            </p:cNvPicPr>
            <p:nvPr/>
          </p:nvPicPr>
          <p:blipFill>
            <a:blip r:embed="rId4"/>
            <a:srcRect l="23079" t="80577" r="25359" b="2951"/>
            <a:stretch>
              <a:fillRect/>
            </a:stretch>
          </p:blipFill>
          <p:spPr bwMode="auto">
            <a:xfrm>
              <a:off x="3157959" y="4067384"/>
              <a:ext cx="1219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" name="Picture 16" descr="automation screensho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42875" y="4981784"/>
              <a:ext cx="762000" cy="4000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6" name="Text Box 1056"/>
            <p:cNvSpPr txBox="1">
              <a:spLocks noChangeArrowheads="1"/>
            </p:cNvSpPr>
            <p:nvPr/>
          </p:nvSpPr>
          <p:spPr bwMode="auto">
            <a:xfrm>
              <a:off x="3163762" y="2293548"/>
              <a:ext cx="1219200" cy="400110"/>
            </a:xfrm>
            <a:prstGeom prst="rect">
              <a:avLst/>
            </a:prstGeom>
            <a:solidFill>
              <a:srgbClr val="E4DEB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detect explosives: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 emit signal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signal &gt; threshold: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glow red</a:t>
              </a:r>
            </a:p>
          </p:txBody>
        </p:sp>
        <p:sp>
          <p:nvSpPr>
            <p:cNvPr id="157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158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" name="Picture 1043" descr="scientist"/>
            <p:cNvPicPr>
              <a:picLocks noChangeAspect="1" noChangeArrowheads="1"/>
            </p:cNvPicPr>
            <p:nvPr/>
          </p:nvPicPr>
          <p:blipFill>
            <a:blip r:embed="rId6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0" name="Line 7"/>
            <p:cNvSpPr>
              <a:spLocks noChangeShapeType="1"/>
            </p:cNvSpPr>
            <p:nvPr/>
          </p:nvSpPr>
          <p:spPr bwMode="auto">
            <a:xfrm>
              <a:off x="3671762" y="2771386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2" name="Line 7"/>
            <p:cNvSpPr>
              <a:spLocks noChangeShapeType="1"/>
            </p:cNvSpPr>
            <p:nvPr/>
          </p:nvSpPr>
          <p:spPr bwMode="auto">
            <a:xfrm>
              <a:off x="3668586" y="366266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5" name="Line 7"/>
            <p:cNvSpPr>
              <a:spLocks noChangeShapeType="1"/>
            </p:cNvSpPr>
            <p:nvPr/>
          </p:nvSpPr>
          <p:spPr bwMode="auto">
            <a:xfrm>
              <a:off x="3661195" y="454522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6" name="Line 7"/>
            <p:cNvSpPr>
              <a:spLocks noChangeShapeType="1"/>
            </p:cNvSpPr>
            <p:nvPr/>
          </p:nvSpPr>
          <p:spPr bwMode="auto">
            <a:xfrm>
              <a:off x="3659607" y="5443388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</p:grpSp>
      <p:sp>
        <p:nvSpPr>
          <p:cNvPr id="167" name="Rounded Rectangle 166"/>
          <p:cNvSpPr/>
          <p:nvPr/>
        </p:nvSpPr>
        <p:spPr>
          <a:xfrm>
            <a:off x="7391397" y="2159000"/>
            <a:ext cx="1676403" cy="774700"/>
          </a:xfrm>
          <a:prstGeom prst="roundRect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mammalian-optimized-DFG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838200" y="2584120"/>
            <a:ext cx="2565400" cy="240886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00100" y="5776732"/>
            <a:ext cx="2711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chemeClr val="accent1"/>
                </a:solidFill>
              </a:rPr>
              <a:t>Mammalian Target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457700" y="5769184"/>
            <a:ext cx="1886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chemeClr val="accent1"/>
                </a:solidFill>
              </a:rPr>
              <a:t>E. coli Target</a:t>
            </a:r>
          </a:p>
        </p:txBody>
      </p:sp>
      <p:pic>
        <p:nvPicPr>
          <p:cNvPr id="30" name="Picture 29" descr="ecoli-optimized-DFG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4103818" y="2584120"/>
            <a:ext cx="2517213" cy="2363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Tool-Chain Example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7467597" y="1413714"/>
            <a:ext cx="1513946" cy="4979896"/>
            <a:chOff x="2945216" y="1358152"/>
            <a:chExt cx="1513946" cy="4979896"/>
          </a:xfrm>
        </p:grpSpPr>
        <p:sp>
          <p:nvSpPr>
            <p:cNvPr id="118" name="AutoShape 2"/>
            <p:cNvSpPr>
              <a:spLocks noChangeArrowheads="1"/>
            </p:cNvSpPr>
            <p:nvPr/>
          </p:nvSpPr>
          <p:spPr bwMode="auto">
            <a:xfrm>
              <a:off x="2945216" y="1358152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29" name="AutoShape 3"/>
            <p:cNvSpPr>
              <a:spLocks noChangeArrowheads="1"/>
            </p:cNvSpPr>
            <p:nvPr/>
          </p:nvSpPr>
          <p:spPr bwMode="auto">
            <a:xfrm>
              <a:off x="2945216" y="3129262"/>
              <a:ext cx="1513945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36" name="AutoShape 4"/>
            <p:cNvSpPr>
              <a:spLocks noChangeArrowheads="1"/>
            </p:cNvSpPr>
            <p:nvPr/>
          </p:nvSpPr>
          <p:spPr bwMode="auto">
            <a:xfrm>
              <a:off x="2945217" y="4011822"/>
              <a:ext cx="1508141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0" name="AutoShape 5"/>
            <p:cNvSpPr>
              <a:spLocks noChangeArrowheads="1"/>
            </p:cNvSpPr>
            <p:nvPr/>
          </p:nvSpPr>
          <p:spPr bwMode="auto">
            <a:xfrm>
              <a:off x="2945218" y="4905584"/>
              <a:ext cx="1513943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4" name="AutoShape 6"/>
            <p:cNvSpPr>
              <a:spLocks noChangeArrowheads="1"/>
            </p:cNvSpPr>
            <p:nvPr/>
          </p:nvSpPr>
          <p:spPr bwMode="auto">
            <a:xfrm>
              <a:off x="2945219" y="5804648"/>
              <a:ext cx="1508140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5" name="Line 7"/>
            <p:cNvSpPr>
              <a:spLocks noChangeShapeType="1"/>
            </p:cNvSpPr>
            <p:nvPr/>
          </p:nvSpPr>
          <p:spPr bwMode="auto">
            <a:xfrm>
              <a:off x="3670174" y="189155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51" name="AutoShape 21"/>
            <p:cNvSpPr>
              <a:spLocks noChangeArrowheads="1"/>
            </p:cNvSpPr>
            <p:nvPr/>
          </p:nvSpPr>
          <p:spPr bwMode="auto">
            <a:xfrm>
              <a:off x="2945216" y="2237986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pic>
          <p:nvPicPr>
            <p:cNvPr id="152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" name="Picture 70" descr="compile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68562" y="3149899"/>
              <a:ext cx="6096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" name="Picture 4"/>
            <p:cNvPicPr>
              <a:picLocks noChangeAspect="1" noChangeArrowheads="1"/>
            </p:cNvPicPr>
            <p:nvPr/>
          </p:nvPicPr>
          <p:blipFill>
            <a:blip r:embed="rId4"/>
            <a:srcRect l="23079" t="80577" r="25359" b="2951"/>
            <a:stretch>
              <a:fillRect/>
            </a:stretch>
          </p:blipFill>
          <p:spPr bwMode="auto">
            <a:xfrm>
              <a:off x="3157959" y="4067384"/>
              <a:ext cx="1219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" name="Picture 16" descr="automation screensho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42875" y="4981784"/>
              <a:ext cx="762000" cy="4000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6" name="Text Box 1056"/>
            <p:cNvSpPr txBox="1">
              <a:spLocks noChangeArrowheads="1"/>
            </p:cNvSpPr>
            <p:nvPr/>
          </p:nvSpPr>
          <p:spPr bwMode="auto">
            <a:xfrm>
              <a:off x="3163762" y="2293548"/>
              <a:ext cx="1219200" cy="400110"/>
            </a:xfrm>
            <a:prstGeom prst="rect">
              <a:avLst/>
            </a:prstGeom>
            <a:solidFill>
              <a:srgbClr val="E4DEB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detect explosives: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 emit signal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signal &gt; threshold: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glow red</a:t>
              </a:r>
            </a:p>
          </p:txBody>
        </p:sp>
        <p:sp>
          <p:nvSpPr>
            <p:cNvPr id="157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158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" name="Picture 1043" descr="scientist"/>
            <p:cNvPicPr>
              <a:picLocks noChangeAspect="1" noChangeArrowheads="1"/>
            </p:cNvPicPr>
            <p:nvPr/>
          </p:nvPicPr>
          <p:blipFill>
            <a:blip r:embed="rId6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0" name="Line 7"/>
            <p:cNvSpPr>
              <a:spLocks noChangeShapeType="1"/>
            </p:cNvSpPr>
            <p:nvPr/>
          </p:nvSpPr>
          <p:spPr bwMode="auto">
            <a:xfrm>
              <a:off x="3671762" y="2771386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2" name="Line 7"/>
            <p:cNvSpPr>
              <a:spLocks noChangeShapeType="1"/>
            </p:cNvSpPr>
            <p:nvPr/>
          </p:nvSpPr>
          <p:spPr bwMode="auto">
            <a:xfrm>
              <a:off x="3668586" y="366266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5" name="Line 7"/>
            <p:cNvSpPr>
              <a:spLocks noChangeShapeType="1"/>
            </p:cNvSpPr>
            <p:nvPr/>
          </p:nvSpPr>
          <p:spPr bwMode="auto">
            <a:xfrm>
              <a:off x="3661195" y="454522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6" name="Line 7"/>
            <p:cNvSpPr>
              <a:spLocks noChangeShapeType="1"/>
            </p:cNvSpPr>
            <p:nvPr/>
          </p:nvSpPr>
          <p:spPr bwMode="auto">
            <a:xfrm>
              <a:off x="3659607" y="5443388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</p:grpSp>
      <p:sp>
        <p:nvSpPr>
          <p:cNvPr id="167" name="Rounded Rectangle 166"/>
          <p:cNvSpPr/>
          <p:nvPr/>
        </p:nvSpPr>
        <p:spPr>
          <a:xfrm>
            <a:off x="7391397" y="3057824"/>
            <a:ext cx="1676403" cy="774700"/>
          </a:xfrm>
          <a:prstGeom prst="roundRect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mammalian-optimized-agr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241300" y="2578128"/>
            <a:ext cx="4346798" cy="141659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00100" y="5776732"/>
            <a:ext cx="2711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chemeClr val="accent1"/>
                </a:solidFill>
              </a:rPr>
              <a:t>Mammalian Target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57700" y="5769184"/>
            <a:ext cx="1886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chemeClr val="accent1"/>
                </a:solidFill>
              </a:rPr>
              <a:t>E. coli Target</a:t>
            </a:r>
          </a:p>
        </p:txBody>
      </p:sp>
      <p:pic>
        <p:nvPicPr>
          <p:cNvPr id="30" name="Picture 29" descr="ecoli-optimized-agr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2720957" y="3985792"/>
            <a:ext cx="4746640" cy="1108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b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bbn_template.potx</Template>
  <TotalTime>1395</TotalTime>
  <Words>1022</Words>
  <Application>Microsoft Macintosh PowerPoint</Application>
  <PresentationFormat>On-screen Show (4:3)</PresentationFormat>
  <Paragraphs>326</Paragraphs>
  <Slides>26</Slides>
  <Notes>7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bbn_template</vt:lpstr>
      <vt:lpstr>Slide 1</vt:lpstr>
      <vt:lpstr>Overview</vt:lpstr>
      <vt:lpstr>Vision: WYSIWYG Synthetic Biology</vt:lpstr>
      <vt:lpstr>Why is this important?</vt:lpstr>
      <vt:lpstr>Why a tool-chain?</vt:lpstr>
      <vt:lpstr>The TASBE tool-chain architecture:</vt:lpstr>
      <vt:lpstr>A Tool-Chain Example</vt:lpstr>
      <vt:lpstr>A Tool-Chain Example</vt:lpstr>
      <vt:lpstr>A Tool-Chain Example</vt:lpstr>
      <vt:lpstr>A Tool-Chain Example</vt:lpstr>
      <vt:lpstr>A Tool-Chain Example</vt:lpstr>
      <vt:lpstr>A Tool-Chain Example</vt:lpstr>
      <vt:lpstr>Focus: BioCompiler</vt:lpstr>
      <vt:lpstr>Transcriptional Logic Computations</vt:lpstr>
      <vt:lpstr>Motif-Based Compilation</vt:lpstr>
      <vt:lpstr>Design Optimization</vt:lpstr>
      <vt:lpstr>Design Optimization</vt:lpstr>
      <vt:lpstr>Automated Synthesis of Complex Designs</vt:lpstr>
      <vt:lpstr>Barriers &amp; Emerging Solutions:</vt:lpstr>
      <vt:lpstr>TASBE Method: Calibrated, Precise Characterization</vt:lpstr>
      <vt:lpstr>Characterization  High Quality Predictions</vt:lpstr>
      <vt:lpstr>High Quality Cascade Predictions</vt:lpstr>
      <vt:lpstr>Summary</vt:lpstr>
      <vt:lpstr>.. and going from cells to processors…</vt:lpstr>
      <vt:lpstr>Characterization &amp; Design Tools Online</vt:lpstr>
      <vt:lpstr>Acknowledgements:</vt:lpstr>
    </vt:vector>
  </TitlesOfParts>
  <Company>BBN Technologies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Jake Beal</dc:creator>
  <cp:lastModifiedBy>Jake Beal</cp:lastModifiedBy>
  <cp:revision>46</cp:revision>
  <dcterms:created xsi:type="dcterms:W3CDTF">2013-02-22T20:37:53Z</dcterms:created>
  <dcterms:modified xsi:type="dcterms:W3CDTF">2013-02-22T21:06:11Z</dcterms:modified>
</cp:coreProperties>
</file>