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5399" r:id="rId2"/>
    <p:sldMasterId id="2147485403" r:id="rId3"/>
  </p:sldMasterIdLst>
  <p:notesMasterIdLst>
    <p:notesMasterId r:id="rId18"/>
  </p:notesMasterIdLst>
  <p:handoutMasterIdLst>
    <p:handoutMasterId r:id="rId19"/>
  </p:handoutMasterIdLst>
  <p:sldIdLst>
    <p:sldId id="2196" r:id="rId4"/>
    <p:sldId id="2350" r:id="rId5"/>
    <p:sldId id="2351" r:id="rId6"/>
    <p:sldId id="2352" r:id="rId7"/>
    <p:sldId id="2356" r:id="rId8"/>
    <p:sldId id="2354" r:id="rId9"/>
    <p:sldId id="2377" r:id="rId10"/>
    <p:sldId id="2401" r:id="rId11"/>
    <p:sldId id="260" r:id="rId12"/>
    <p:sldId id="2408" r:id="rId13"/>
    <p:sldId id="257" r:id="rId14"/>
    <p:sldId id="2404" r:id="rId15"/>
    <p:sldId id="2406" r:id="rId16"/>
    <p:sldId id="2353" r:id="rId17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9">
          <p15:clr>
            <a:srgbClr val="A4A3A4"/>
          </p15:clr>
        </p15:guide>
        <p15:guide id="2" orient="horz" pos="2182">
          <p15:clr>
            <a:srgbClr val="A4A3A4"/>
          </p15:clr>
        </p15:guide>
        <p15:guide id="3" orient="horz" pos="605">
          <p15:clr>
            <a:srgbClr val="A4A3A4"/>
          </p15:clr>
        </p15:guide>
        <p15:guide id="4" orient="horz" pos="655">
          <p15:clr>
            <a:srgbClr val="A4A3A4"/>
          </p15:clr>
        </p15:guide>
        <p15:guide id="5" orient="horz" pos="4239">
          <p15:clr>
            <a:srgbClr val="A4A3A4"/>
          </p15:clr>
        </p15:guide>
        <p15:guide id="6" orient="horz" pos="4055">
          <p15:clr>
            <a:srgbClr val="A4A3A4"/>
          </p15:clr>
        </p15:guide>
        <p15:guide id="7" pos="2880">
          <p15:clr>
            <a:srgbClr val="A4A3A4"/>
          </p15:clr>
        </p15:guide>
        <p15:guide id="8" pos="5617">
          <p15:clr>
            <a:srgbClr val="A4A3A4"/>
          </p15:clr>
        </p15:guide>
        <p15:guide id="9" pos="3238">
          <p15:clr>
            <a:srgbClr val="A4A3A4"/>
          </p15:clr>
        </p15:guide>
        <p15:guide id="10" pos="149">
          <p15:clr>
            <a:srgbClr val="A4A3A4"/>
          </p15:clr>
        </p15:guide>
        <p15:guide id="11" pos="4703">
          <p15:clr>
            <a:srgbClr val="A4A3A4"/>
          </p15:clr>
        </p15:guide>
        <p15:guide id="12" orient="horz" pos="719">
          <p15:clr>
            <a:srgbClr val="A4A3A4"/>
          </p15:clr>
        </p15:guide>
        <p15:guide id="13" orient="horz" pos="1642">
          <p15:clr>
            <a:srgbClr val="A4A3A4"/>
          </p15:clr>
        </p15:guide>
        <p15:guide id="14" orient="horz" pos="65">
          <p15:clr>
            <a:srgbClr val="A4A3A4"/>
          </p15:clr>
        </p15:guide>
        <p15:guide id="15" orient="horz" pos="115">
          <p15:clr>
            <a:srgbClr val="A4A3A4"/>
          </p15:clr>
        </p15:guide>
        <p15:guide id="16" orient="horz" pos="3699">
          <p15:clr>
            <a:srgbClr val="A4A3A4"/>
          </p15:clr>
        </p15:guide>
        <p15:guide id="17" orient="horz" pos="35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0" userDrawn="1">
          <p15:clr>
            <a:srgbClr val="A4A3A4"/>
          </p15:clr>
        </p15:guide>
        <p15:guide id="2" pos="2288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D12A3C"/>
    <a:srgbClr val="AFAFAF"/>
    <a:srgbClr val="33CC33"/>
    <a:srgbClr val="CCECFF"/>
    <a:srgbClr val="6D9CB1"/>
    <a:srgbClr val="000099"/>
    <a:srgbClr val="C0D7E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 autoAdjust="0"/>
    <p:restoredTop sz="96240" autoAdjust="0"/>
  </p:normalViewPr>
  <p:slideViewPr>
    <p:cSldViewPr snapToGrid="0" showGuides="1">
      <p:cViewPr varScale="1">
        <p:scale>
          <a:sx n="175" d="100"/>
          <a:sy n="175" d="100"/>
        </p:scale>
        <p:origin x="480" y="168"/>
      </p:cViewPr>
      <p:guideLst>
        <p:guide orient="horz" pos="1259"/>
        <p:guide orient="horz" pos="2182"/>
        <p:guide orient="horz" pos="605"/>
        <p:guide orient="horz" pos="655"/>
        <p:guide orient="horz" pos="4239"/>
        <p:guide orient="horz" pos="4055"/>
        <p:guide pos="2880"/>
        <p:guide pos="5617"/>
        <p:guide pos="3238"/>
        <p:guide pos="149"/>
        <p:guide pos="4703"/>
        <p:guide orient="horz" pos="719"/>
        <p:guide orient="horz" pos="1642"/>
        <p:guide orient="horz" pos="65"/>
        <p:guide orient="horz" pos="115"/>
        <p:guide orient="horz" pos="3699"/>
        <p:guide orient="horz" pos="35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3222" y="-102"/>
      </p:cViewPr>
      <p:guideLst>
        <p:guide orient="horz" pos="3000"/>
        <p:guide pos="2288"/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3169920" cy="480060"/>
          </a:xfrm>
          <a:prstGeom prst="rect">
            <a:avLst/>
          </a:prstGeom>
        </p:spPr>
        <p:txBody>
          <a:bodyPr vert="horz" lIns="96692" tIns="48348" rIns="96692" bIns="48348" rtlCol="0"/>
          <a:lstStyle>
            <a:lvl1pPr algn="l">
              <a:defRPr sz="1100"/>
            </a:lvl1pPr>
          </a:lstStyle>
          <a:p>
            <a:r>
              <a:rPr lang="en-US" dirty="0">
                <a:latin typeface="Arial" pitchFamily="34" charset="0"/>
              </a:rPr>
              <a:t>Raytheon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3" y="5"/>
            <a:ext cx="3169920" cy="480060"/>
          </a:xfrm>
          <a:prstGeom prst="rect">
            <a:avLst/>
          </a:prstGeom>
        </p:spPr>
        <p:txBody>
          <a:bodyPr vert="horz" lIns="96692" tIns="48348" rIns="96692" bIns="48348" rtlCol="0"/>
          <a:lstStyle>
            <a:lvl1pPr algn="r">
              <a:defRPr sz="11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1/3/22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480"/>
            <a:ext cx="3169920" cy="480060"/>
          </a:xfrm>
          <a:prstGeom prst="rect">
            <a:avLst/>
          </a:prstGeom>
        </p:spPr>
        <p:txBody>
          <a:bodyPr vert="horz" lIns="96692" tIns="48348" rIns="96692" bIns="48348" rtlCol="0" anchor="b"/>
          <a:lstStyle>
            <a:lvl1pPr algn="l">
              <a:defRPr sz="11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3" y="9119480"/>
            <a:ext cx="3169920" cy="480060"/>
          </a:xfrm>
          <a:prstGeom prst="rect">
            <a:avLst/>
          </a:prstGeom>
        </p:spPr>
        <p:txBody>
          <a:bodyPr vert="horz" lIns="96692" tIns="48348" rIns="96692" bIns="48348" rtlCol="0" anchor="b"/>
          <a:lstStyle>
            <a:lvl1pPr algn="r">
              <a:defRPr sz="11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35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3169920" cy="480060"/>
          </a:xfrm>
          <a:prstGeom prst="rect">
            <a:avLst/>
          </a:prstGeom>
        </p:spPr>
        <p:txBody>
          <a:bodyPr vert="horz" lIns="96692" tIns="48348" rIns="96692" bIns="48348" rtlCol="0"/>
          <a:lstStyle>
            <a:lvl1pPr algn="l">
              <a:defRPr sz="1100">
                <a:latin typeface="Arial" pitchFamily="34" charset="0"/>
              </a:defRPr>
            </a:lvl1pPr>
          </a:lstStyle>
          <a:p>
            <a:r>
              <a:rPr lang="en-US" dirty="0"/>
              <a:t>Raytheon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3" y="5"/>
            <a:ext cx="3169920" cy="480060"/>
          </a:xfrm>
          <a:prstGeom prst="rect">
            <a:avLst/>
          </a:prstGeom>
        </p:spPr>
        <p:txBody>
          <a:bodyPr vert="horz" lIns="96692" tIns="48348" rIns="96692" bIns="48348" rtlCol="0"/>
          <a:lstStyle>
            <a:lvl1pPr algn="r">
              <a:defRPr sz="11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1/3/22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9212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92" tIns="48348" rIns="96692" bIns="4834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6"/>
            <a:ext cx="5852160" cy="4320540"/>
          </a:xfrm>
          <a:prstGeom prst="rect">
            <a:avLst/>
          </a:prstGeom>
        </p:spPr>
        <p:txBody>
          <a:bodyPr vert="horz" lIns="96692" tIns="48348" rIns="96692" bIns="4834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80"/>
            <a:ext cx="3169920" cy="480060"/>
          </a:xfrm>
          <a:prstGeom prst="rect">
            <a:avLst/>
          </a:prstGeom>
        </p:spPr>
        <p:txBody>
          <a:bodyPr vert="horz" lIns="96692" tIns="48348" rIns="96692" bIns="48348" rtlCol="0" anchor="b"/>
          <a:lstStyle>
            <a:lvl1pPr algn="l">
              <a:defRPr sz="11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3" y="9119480"/>
            <a:ext cx="3169920" cy="480060"/>
          </a:xfrm>
          <a:prstGeom prst="rect">
            <a:avLst/>
          </a:prstGeom>
        </p:spPr>
        <p:txBody>
          <a:bodyPr vert="horz" lIns="96692" tIns="48348" rIns="96692" bIns="48348" rtlCol="0" anchor="b"/>
          <a:lstStyle>
            <a:lvl1pPr algn="r">
              <a:defRPr sz="11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8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CELLO is level 2 – to be level 3 it would need to be able to have its model adjusted when </a:t>
            </a:r>
            <a:r>
              <a:rPr lang="en-US"/>
              <a:t>a circuit fails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3E70-D23F-5843-87C0-EE58EDA73B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7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CELLO is level 2 – to be level 3 it would need to be able to have its model adjusted when </a:t>
            </a:r>
            <a:r>
              <a:rPr lang="en-US"/>
              <a:t>a circuit fails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13E70-D23F-5843-87C0-EE58EDA73B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0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60720"/>
            <a:ext cx="8534400" cy="35909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1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334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136" y="2408116"/>
            <a:ext cx="8229600" cy="430887"/>
          </a:xfrm>
          <a:prstGeom prst="rect">
            <a:avLst/>
          </a:prstGeom>
          <a:effectLst/>
        </p:spPr>
        <p:txBody>
          <a:bodyPr lIns="0" tIns="0" rIns="0" bIns="0">
            <a:spAutoFit/>
          </a:bodyPr>
          <a:lstStyle>
            <a:lvl1pPr algn="l">
              <a:defRPr sz="28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ADD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65162" y="3377469"/>
            <a:ext cx="3966634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2800"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Business or 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65162" y="3709612"/>
            <a:ext cx="3966634" cy="47397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4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Presenter name and info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5995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60720"/>
            <a:ext cx="8534400" cy="35909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4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771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1313" y="821531"/>
            <a:ext cx="85344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514350"/>
            <a:ext cx="9137650" cy="0"/>
          </a:xfrm>
          <a:prstGeom prst="line">
            <a:avLst/>
          </a:prstGeom>
          <a:noFill/>
          <a:ln w="12700">
            <a:solidFill>
              <a:srgbClr val="CE1126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1"/>
            <a:ext cx="7024688" cy="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499476" y="4973241"/>
            <a:ext cx="644525" cy="12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Page </a:t>
            </a:r>
            <a:fld id="{7EF49C1D-904A-4F23-8A49-AFDB3396C8CB}" type="slidenum">
              <a:rPr lang="en-US" altLang="en-US" sz="1000" smtClean="0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pic>
        <p:nvPicPr>
          <p:cNvPr id="11" name="Picture 9" descr="BBn Technologies_RGB_RB.jpg">
            <a:extLst>
              <a:ext uri="{FF2B5EF4-FFF2-40B4-BE49-F238E27FC236}">
                <a16:creationId xmlns:a16="http://schemas.microsoft.com/office/drawing/2014/main" id="{91E1BDDF-6DBB-9646-9006-DC263678A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-4776" b="5648"/>
          <a:stretch/>
        </p:blipFill>
        <p:spPr bwMode="auto">
          <a:xfrm>
            <a:off x="7518679" y="-16728"/>
            <a:ext cx="1591428" cy="5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048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5407" r:id="rId2"/>
  </p:sldLayoutIdLst>
  <p:hf sldNum="0"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5613" indent="-2238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10000"/>
        <a:buChar char="–"/>
        <a:defRPr>
          <a:solidFill>
            <a:schemeClr val="tx1"/>
          </a:solidFill>
          <a:latin typeface="+mn-lt"/>
        </a:defRPr>
      </a:lvl2pPr>
      <a:lvl3pPr marL="679450" indent="-20955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10000"/>
        <a:buChar char="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BBn Technologies_RGB_RB.jpg">
            <a:extLst>
              <a:ext uri="{FF2B5EF4-FFF2-40B4-BE49-F238E27FC236}">
                <a16:creationId xmlns:a16="http://schemas.microsoft.com/office/drawing/2014/main" id="{F1541C92-6A62-3442-A882-CF058B8FE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-4776" b="5648"/>
          <a:stretch/>
        </p:blipFill>
        <p:spPr bwMode="auto">
          <a:xfrm>
            <a:off x="7518679" y="-16728"/>
            <a:ext cx="1591428" cy="5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669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1313" y="821531"/>
            <a:ext cx="85344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514350"/>
            <a:ext cx="9137650" cy="0"/>
          </a:xfrm>
          <a:prstGeom prst="line">
            <a:avLst/>
          </a:prstGeom>
          <a:noFill/>
          <a:ln w="12700">
            <a:solidFill>
              <a:srgbClr val="CE11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1"/>
            <a:ext cx="7024688" cy="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499476" y="4973241"/>
            <a:ext cx="644525" cy="12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Page </a:t>
            </a:r>
            <a:fld id="{7EF49C1D-904A-4F23-8A49-AFDB3396C8CB}" type="slidenum">
              <a:rPr lang="en-US" altLang="en-US" sz="1000" smtClean="0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pic>
        <p:nvPicPr>
          <p:cNvPr id="11" name="Picture 9" descr="BBn Technologies_RGB_RB.jpg">
            <a:extLst>
              <a:ext uri="{FF2B5EF4-FFF2-40B4-BE49-F238E27FC236}">
                <a16:creationId xmlns:a16="http://schemas.microsoft.com/office/drawing/2014/main" id="{91E1BDDF-6DBB-9646-9006-DC263678A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-4776" b="5648"/>
          <a:stretch/>
        </p:blipFill>
        <p:spPr bwMode="auto">
          <a:xfrm>
            <a:off x="7518679" y="-16728"/>
            <a:ext cx="1591428" cy="5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497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4" r:id="rId1"/>
    <p:sldLayoutId id="2147485405" r:id="rId2"/>
    <p:sldLayoutId id="2147485406" r:id="rId3"/>
  </p:sldLayoutIdLst>
  <p:hf sldNum="0"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5613" indent="-2238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10000"/>
        <a:buChar char="–"/>
        <a:defRPr>
          <a:solidFill>
            <a:schemeClr val="tx1"/>
          </a:solidFill>
          <a:latin typeface="+mn-lt"/>
        </a:defRPr>
      </a:lvl2pPr>
      <a:lvl3pPr marL="679450" indent="-20955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10000"/>
        <a:buChar char="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8136" y="2236665"/>
            <a:ext cx="8229600" cy="430887"/>
          </a:xfrm>
        </p:spPr>
        <p:txBody>
          <a:bodyPr/>
          <a:lstStyle/>
          <a:p>
            <a:r>
              <a:rPr lang="en-US" dirty="0"/>
              <a:t>Building an Open Bioeconomy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65162" y="3377469"/>
            <a:ext cx="3966634" cy="430887"/>
          </a:xfrm>
        </p:spPr>
        <p:txBody>
          <a:bodyPr/>
          <a:lstStyle/>
          <a:p>
            <a:r>
              <a:rPr lang="en-US" dirty="0"/>
              <a:t>Jacob Beal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>
          <a:xfrm>
            <a:off x="4565162" y="3804395"/>
            <a:ext cx="3966634" cy="473976"/>
          </a:xfrm>
          <a:noFill/>
        </p:spPr>
        <p:txBody>
          <a:bodyPr/>
          <a:lstStyle/>
          <a:p>
            <a:r>
              <a:rPr lang="en-US" dirty="0" err="1"/>
              <a:t>iGEM</a:t>
            </a:r>
            <a:r>
              <a:rPr lang="en-US" dirty="0"/>
              <a:t> Open Talks</a:t>
            </a:r>
          </a:p>
          <a:p>
            <a:r>
              <a:rPr lang="en-US" dirty="0"/>
              <a:t>Online; September, 2021</a:t>
            </a:r>
          </a:p>
        </p:txBody>
      </p:sp>
    </p:spTree>
    <p:extLst>
      <p:ext uri="{BB962C8B-B14F-4D97-AF65-F5344CB8AC3E}">
        <p14:creationId xmlns:p14="http://schemas.microsoft.com/office/powerpoint/2010/main" val="1667813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A46F85-6B44-244A-9EC3-18CFECD29957}"/>
              </a:ext>
            </a:extLst>
          </p:cNvPr>
          <p:cNvGrpSpPr/>
          <p:nvPr/>
        </p:nvGrpSpPr>
        <p:grpSpPr>
          <a:xfrm>
            <a:off x="1463572" y="-174171"/>
            <a:ext cx="5755204" cy="5745221"/>
            <a:chOff x="1202315" y="-762332"/>
            <a:chExt cx="6409815" cy="6398696"/>
          </a:xfrm>
        </p:grpSpPr>
        <p:sp>
          <p:nvSpPr>
            <p:cNvPr id="4" name="Circular Arrow 3">
              <a:extLst>
                <a:ext uri="{FF2B5EF4-FFF2-40B4-BE49-F238E27FC236}">
                  <a16:creationId xmlns:a16="http://schemas.microsoft.com/office/drawing/2014/main" id="{796A85E0-8C27-FF4E-8DE1-509FD2D6A6E4}"/>
                </a:ext>
              </a:extLst>
            </p:cNvPr>
            <p:cNvSpPr/>
            <p:nvPr/>
          </p:nvSpPr>
          <p:spPr>
            <a:xfrm>
              <a:off x="2876242" y="920531"/>
              <a:ext cx="3047342" cy="3047343"/>
            </a:xfrm>
            <a:prstGeom prst="circularArrow">
              <a:avLst>
                <a:gd name="adj1" fmla="val 7307"/>
                <a:gd name="adj2" fmla="val 827302"/>
                <a:gd name="adj3" fmla="val 20157551"/>
                <a:gd name="adj4" fmla="val 16630436"/>
                <a:gd name="adj5" fmla="val 6891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9CEB3AA2-7563-234C-9422-8100A7D2A9E0}"/>
                </a:ext>
              </a:extLst>
            </p:cNvPr>
            <p:cNvSpPr/>
            <p:nvPr/>
          </p:nvSpPr>
          <p:spPr>
            <a:xfrm>
              <a:off x="5507742" y="2252526"/>
              <a:ext cx="409344" cy="318379"/>
            </a:xfrm>
            <a:prstGeom prst="downArrow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Circular Arrow 9">
              <a:extLst>
                <a:ext uri="{FF2B5EF4-FFF2-40B4-BE49-F238E27FC236}">
                  <a16:creationId xmlns:a16="http://schemas.microsoft.com/office/drawing/2014/main" id="{4AB5A5D9-6F7B-1B42-8639-DE745166BB70}"/>
                </a:ext>
              </a:extLst>
            </p:cNvPr>
            <p:cNvSpPr/>
            <p:nvPr/>
          </p:nvSpPr>
          <p:spPr>
            <a:xfrm rot="5400000">
              <a:off x="2876242" y="920531"/>
              <a:ext cx="3047343" cy="3047342"/>
            </a:xfrm>
            <a:prstGeom prst="circularArrow">
              <a:avLst>
                <a:gd name="adj1" fmla="val 7307"/>
                <a:gd name="adj2" fmla="val 827302"/>
                <a:gd name="adj3" fmla="val 20157551"/>
                <a:gd name="adj4" fmla="val 16630436"/>
                <a:gd name="adj5" fmla="val 6891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76F29B4E-5261-7F48-8549-91961AAEA4E6}"/>
                </a:ext>
              </a:extLst>
            </p:cNvPr>
            <p:cNvSpPr/>
            <p:nvPr/>
          </p:nvSpPr>
          <p:spPr>
            <a:xfrm rot="5400000">
              <a:off x="4227729" y="3597514"/>
              <a:ext cx="409344" cy="318379"/>
            </a:xfrm>
            <a:prstGeom prst="downArrow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Circular Arrow 12">
              <a:extLst>
                <a:ext uri="{FF2B5EF4-FFF2-40B4-BE49-F238E27FC236}">
                  <a16:creationId xmlns:a16="http://schemas.microsoft.com/office/drawing/2014/main" id="{F06BDAFE-0415-B944-AD34-D0BEE34AA5A8}"/>
                </a:ext>
              </a:extLst>
            </p:cNvPr>
            <p:cNvSpPr/>
            <p:nvPr/>
          </p:nvSpPr>
          <p:spPr>
            <a:xfrm rot="10800000">
              <a:off x="2876242" y="920531"/>
              <a:ext cx="3047342" cy="3047343"/>
            </a:xfrm>
            <a:prstGeom prst="circularArrow">
              <a:avLst>
                <a:gd name="adj1" fmla="val 7307"/>
                <a:gd name="adj2" fmla="val 827302"/>
                <a:gd name="adj3" fmla="val 20157551"/>
                <a:gd name="adj4" fmla="val 16630436"/>
                <a:gd name="adj5" fmla="val 6891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4" name="Down Arrow 13">
              <a:extLst>
                <a:ext uri="{FF2B5EF4-FFF2-40B4-BE49-F238E27FC236}">
                  <a16:creationId xmlns:a16="http://schemas.microsoft.com/office/drawing/2014/main" id="{05F3E494-36CA-BA4A-B9AF-BEB69061753F}"/>
                </a:ext>
              </a:extLst>
            </p:cNvPr>
            <p:cNvSpPr/>
            <p:nvPr/>
          </p:nvSpPr>
          <p:spPr>
            <a:xfrm rot="10800000">
              <a:off x="2882740" y="2317500"/>
              <a:ext cx="409344" cy="318379"/>
            </a:xfrm>
            <a:prstGeom prst="downArrow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Circular Arrow 15">
              <a:extLst>
                <a:ext uri="{FF2B5EF4-FFF2-40B4-BE49-F238E27FC236}">
                  <a16:creationId xmlns:a16="http://schemas.microsoft.com/office/drawing/2014/main" id="{9D04E404-BA7A-F941-9CD2-6C128D0AFBD8}"/>
                </a:ext>
              </a:extLst>
            </p:cNvPr>
            <p:cNvSpPr/>
            <p:nvPr/>
          </p:nvSpPr>
          <p:spPr>
            <a:xfrm rot="16200000">
              <a:off x="2876242" y="920531"/>
              <a:ext cx="3047343" cy="3047342"/>
            </a:xfrm>
            <a:prstGeom prst="circularArrow">
              <a:avLst>
                <a:gd name="adj1" fmla="val 7307"/>
                <a:gd name="adj2" fmla="val 827302"/>
                <a:gd name="adj3" fmla="val 20157551"/>
                <a:gd name="adj4" fmla="val 16630436"/>
                <a:gd name="adj5" fmla="val 6891"/>
              </a:avLst>
            </a:prstGeom>
            <a:gradFill>
              <a:gsLst>
                <a:gs pos="30000">
                  <a:schemeClr val="accent4">
                    <a:lumMod val="60000"/>
                    <a:lumOff val="40000"/>
                  </a:schemeClr>
                </a:gs>
                <a:gs pos="62000">
                  <a:srgbClr val="FF0000"/>
                </a:gs>
              </a:gsLst>
              <a:lin ang="5400000" scaled="1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7" name="Down Arrow 16">
              <a:extLst>
                <a:ext uri="{FF2B5EF4-FFF2-40B4-BE49-F238E27FC236}">
                  <a16:creationId xmlns:a16="http://schemas.microsoft.com/office/drawing/2014/main" id="{E50DA549-933C-514F-A52C-AA5EC7C8E632}"/>
                </a:ext>
              </a:extLst>
            </p:cNvPr>
            <p:cNvSpPr/>
            <p:nvPr/>
          </p:nvSpPr>
          <p:spPr>
            <a:xfrm rot="16200000">
              <a:off x="4162754" y="972511"/>
              <a:ext cx="409344" cy="318379"/>
            </a:xfrm>
            <a:prstGeom prst="downArrow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00FCB8B5-2ECC-5646-BA1A-E96AF8B7C966}"/>
                </a:ext>
              </a:extLst>
            </p:cNvPr>
            <p:cNvCxnSpPr>
              <a:cxnSpLocks/>
              <a:stCxn id="38" idx="2"/>
            </p:cNvCxnSpPr>
            <p:nvPr/>
          </p:nvCxnSpPr>
          <p:spPr>
            <a:xfrm rot="5400000">
              <a:off x="3349887" y="1242154"/>
              <a:ext cx="1038565" cy="1161419"/>
            </a:xfrm>
            <a:prstGeom prst="curvedConnector2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99675B7D-06A6-744E-A09C-6E42C27C10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0133" y="1322002"/>
              <a:ext cx="18259" cy="2169521"/>
            </a:xfrm>
            <a:prstGeom prst="straightConnector1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D9AA9004-7AD1-2B41-91E5-70C7F41B418D}"/>
                </a:ext>
              </a:extLst>
            </p:cNvPr>
            <p:cNvCxnSpPr>
              <a:cxnSpLocks/>
              <a:stCxn id="76" idx="0"/>
              <a:endCxn id="74" idx="3"/>
            </p:cNvCxnSpPr>
            <p:nvPr/>
          </p:nvCxnSpPr>
          <p:spPr>
            <a:xfrm rot="16200000" flipV="1">
              <a:off x="3300178" y="2550478"/>
              <a:ext cx="1007010" cy="1058480"/>
            </a:xfrm>
            <a:prstGeom prst="curvedConnector2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>
              <a:extLst>
                <a:ext uri="{FF2B5EF4-FFF2-40B4-BE49-F238E27FC236}">
                  <a16:creationId xmlns:a16="http://schemas.microsoft.com/office/drawing/2014/main" id="{42DE8F4A-4A9B-9C48-B47A-860812B9F1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6874" y="2076474"/>
              <a:ext cx="2075265" cy="400114"/>
            </a:xfrm>
            <a:prstGeom prst="straightConnector1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231AB97-EF92-7942-BDC7-50ACB6A31CC9}"/>
                </a:ext>
              </a:extLst>
            </p:cNvPr>
            <p:cNvSpPr/>
            <p:nvPr/>
          </p:nvSpPr>
          <p:spPr>
            <a:xfrm>
              <a:off x="5466224" y="1982145"/>
              <a:ext cx="207921" cy="2469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3" name="Curved Connector 42">
              <a:extLst>
                <a:ext uri="{FF2B5EF4-FFF2-40B4-BE49-F238E27FC236}">
                  <a16:creationId xmlns:a16="http://schemas.microsoft.com/office/drawing/2014/main" id="{4A4D0747-577E-3242-9C0B-9368A980DB5D}"/>
                </a:ext>
              </a:extLst>
            </p:cNvPr>
            <p:cNvCxnSpPr>
              <a:cxnSpLocks/>
              <a:stCxn id="42" idx="1"/>
            </p:cNvCxnSpPr>
            <p:nvPr/>
          </p:nvCxnSpPr>
          <p:spPr>
            <a:xfrm rot="10800000" flipV="1">
              <a:off x="4566833" y="2105598"/>
              <a:ext cx="899391" cy="1446433"/>
            </a:xfrm>
            <a:prstGeom prst="curvedConnector2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ircular Arrow 49">
              <a:extLst>
                <a:ext uri="{FF2B5EF4-FFF2-40B4-BE49-F238E27FC236}">
                  <a16:creationId xmlns:a16="http://schemas.microsoft.com/office/drawing/2014/main" id="{9C239150-D166-FC4F-BCCE-5040099CB0FB}"/>
                </a:ext>
              </a:extLst>
            </p:cNvPr>
            <p:cNvSpPr/>
            <p:nvPr/>
          </p:nvSpPr>
          <p:spPr>
            <a:xfrm rot="5400000" flipV="1">
              <a:off x="3514624" y="-762332"/>
              <a:ext cx="1835554" cy="1835553"/>
            </a:xfrm>
            <a:prstGeom prst="circularArrow">
              <a:avLst>
                <a:gd name="adj1" fmla="val 7307"/>
                <a:gd name="adj2" fmla="val 827302"/>
                <a:gd name="adj3" fmla="val 20157551"/>
                <a:gd name="adj4" fmla="val 16630436"/>
                <a:gd name="adj5" fmla="val 6891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51" name="Circular Arrow 50">
              <a:extLst>
                <a:ext uri="{FF2B5EF4-FFF2-40B4-BE49-F238E27FC236}">
                  <a16:creationId xmlns:a16="http://schemas.microsoft.com/office/drawing/2014/main" id="{A90917F9-D587-0E4A-9C92-C38FA8D62F3E}"/>
                </a:ext>
              </a:extLst>
            </p:cNvPr>
            <p:cNvSpPr/>
            <p:nvPr/>
          </p:nvSpPr>
          <p:spPr>
            <a:xfrm rot="9900000" flipV="1">
              <a:off x="5264897" y="366615"/>
              <a:ext cx="1835553" cy="1835554"/>
            </a:xfrm>
            <a:prstGeom prst="circularArrow">
              <a:avLst>
                <a:gd name="adj1" fmla="val 7307"/>
                <a:gd name="adj2" fmla="val 827302"/>
                <a:gd name="adj3" fmla="val 20157551"/>
                <a:gd name="adj4" fmla="val 16630436"/>
                <a:gd name="adj5" fmla="val 6891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61" name="Circular Arrow 60">
              <a:extLst>
                <a:ext uri="{FF2B5EF4-FFF2-40B4-BE49-F238E27FC236}">
                  <a16:creationId xmlns:a16="http://schemas.microsoft.com/office/drawing/2014/main" id="{987DFD49-67FD-B342-8D84-DB24F984463B}"/>
                </a:ext>
              </a:extLst>
            </p:cNvPr>
            <p:cNvSpPr/>
            <p:nvPr/>
          </p:nvSpPr>
          <p:spPr>
            <a:xfrm rot="10800000" flipV="1">
              <a:off x="5776577" y="1534983"/>
              <a:ext cx="1835553" cy="1835554"/>
            </a:xfrm>
            <a:prstGeom prst="circularArrow">
              <a:avLst>
                <a:gd name="adj1" fmla="val 7307"/>
                <a:gd name="adj2" fmla="val 827302"/>
                <a:gd name="adj3" fmla="val 20157551"/>
                <a:gd name="adj4" fmla="val 16630436"/>
                <a:gd name="adj5" fmla="val 6891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62" name="Circular Arrow 61">
              <a:extLst>
                <a:ext uri="{FF2B5EF4-FFF2-40B4-BE49-F238E27FC236}">
                  <a16:creationId xmlns:a16="http://schemas.microsoft.com/office/drawing/2014/main" id="{FEF9AD1A-1796-FC4D-B4F1-04419C3AB2A1}"/>
                </a:ext>
              </a:extLst>
            </p:cNvPr>
            <p:cNvSpPr/>
            <p:nvPr/>
          </p:nvSpPr>
          <p:spPr>
            <a:xfrm rot="15300000" flipV="1">
              <a:off x="4647631" y="3285257"/>
              <a:ext cx="1835554" cy="1835553"/>
            </a:xfrm>
            <a:prstGeom prst="circularArrow">
              <a:avLst>
                <a:gd name="adj1" fmla="val 7307"/>
                <a:gd name="adj2" fmla="val 827302"/>
                <a:gd name="adj3" fmla="val 20157551"/>
                <a:gd name="adj4" fmla="val 16630436"/>
                <a:gd name="adj5" fmla="val 6891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66" name="Circular Arrow 65">
              <a:extLst>
                <a:ext uri="{FF2B5EF4-FFF2-40B4-BE49-F238E27FC236}">
                  <a16:creationId xmlns:a16="http://schemas.microsoft.com/office/drawing/2014/main" id="{B8D5E365-08A9-CA40-9815-D902DE1E65DC}"/>
                </a:ext>
              </a:extLst>
            </p:cNvPr>
            <p:cNvSpPr/>
            <p:nvPr/>
          </p:nvSpPr>
          <p:spPr>
            <a:xfrm rot="16200000" flipV="1">
              <a:off x="3464267" y="3800810"/>
              <a:ext cx="1835554" cy="1835553"/>
            </a:xfrm>
            <a:prstGeom prst="circularArrow">
              <a:avLst>
                <a:gd name="adj1" fmla="val 7307"/>
                <a:gd name="adj2" fmla="val 827302"/>
                <a:gd name="adj3" fmla="val 20157551"/>
                <a:gd name="adj4" fmla="val 16630436"/>
                <a:gd name="adj5" fmla="val 6891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67" name="Circular Arrow 66">
              <a:extLst>
                <a:ext uri="{FF2B5EF4-FFF2-40B4-BE49-F238E27FC236}">
                  <a16:creationId xmlns:a16="http://schemas.microsoft.com/office/drawing/2014/main" id="{CFC0361A-2EB6-4043-8348-2CFBD53CA31E}"/>
                </a:ext>
              </a:extLst>
            </p:cNvPr>
            <p:cNvSpPr/>
            <p:nvPr/>
          </p:nvSpPr>
          <p:spPr>
            <a:xfrm rot="20700000" flipV="1">
              <a:off x="1713993" y="2671865"/>
              <a:ext cx="1835553" cy="1835554"/>
            </a:xfrm>
            <a:prstGeom prst="circularArrow">
              <a:avLst>
                <a:gd name="adj1" fmla="val 7307"/>
                <a:gd name="adj2" fmla="val 827302"/>
                <a:gd name="adj3" fmla="val 20157551"/>
                <a:gd name="adj4" fmla="val 16630436"/>
                <a:gd name="adj5" fmla="val 6891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69" name="Circular Arrow 68">
              <a:extLst>
                <a:ext uri="{FF2B5EF4-FFF2-40B4-BE49-F238E27FC236}">
                  <a16:creationId xmlns:a16="http://schemas.microsoft.com/office/drawing/2014/main" id="{448ED871-4D28-4143-89A8-3F0ECE70792C}"/>
                </a:ext>
              </a:extLst>
            </p:cNvPr>
            <p:cNvSpPr/>
            <p:nvPr/>
          </p:nvSpPr>
          <p:spPr>
            <a:xfrm flipV="1">
              <a:off x="1202315" y="1503496"/>
              <a:ext cx="1835553" cy="1835554"/>
            </a:xfrm>
            <a:prstGeom prst="circularArrow">
              <a:avLst>
                <a:gd name="adj1" fmla="val 7307"/>
                <a:gd name="adj2" fmla="val 827302"/>
                <a:gd name="adj3" fmla="val 20157551"/>
                <a:gd name="adj4" fmla="val 16630436"/>
                <a:gd name="adj5" fmla="val 6891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70" name="Circular Arrow 69">
              <a:extLst>
                <a:ext uri="{FF2B5EF4-FFF2-40B4-BE49-F238E27FC236}">
                  <a16:creationId xmlns:a16="http://schemas.microsoft.com/office/drawing/2014/main" id="{622293EC-92C9-D24E-99F2-9AC59EA360DC}"/>
                </a:ext>
              </a:extLst>
            </p:cNvPr>
            <p:cNvSpPr/>
            <p:nvPr/>
          </p:nvSpPr>
          <p:spPr>
            <a:xfrm rot="4500000" flipV="1">
              <a:off x="2331261" y="-246778"/>
              <a:ext cx="1835554" cy="1835553"/>
            </a:xfrm>
            <a:prstGeom prst="circularArrow">
              <a:avLst>
                <a:gd name="adj1" fmla="val 7307"/>
                <a:gd name="adj2" fmla="val 827302"/>
                <a:gd name="adj3" fmla="val 20157551"/>
                <a:gd name="adj4" fmla="val 16630436"/>
                <a:gd name="adj5" fmla="val 6891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891AC54-DA55-574F-A39E-9F4B7FFDCCDD}"/>
                </a:ext>
              </a:extLst>
            </p:cNvPr>
            <p:cNvSpPr/>
            <p:nvPr/>
          </p:nvSpPr>
          <p:spPr>
            <a:xfrm>
              <a:off x="3066521" y="2452760"/>
              <a:ext cx="207921" cy="2469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FCEE65B-EB11-4B4A-BB0B-106391E62D4A}"/>
                </a:ext>
              </a:extLst>
            </p:cNvPr>
            <p:cNvSpPr/>
            <p:nvPr/>
          </p:nvSpPr>
          <p:spPr>
            <a:xfrm>
              <a:off x="4228961" y="3583222"/>
              <a:ext cx="207921" cy="2469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E172024-EF4C-7445-B545-31ECDBEC5B40}"/>
                </a:ext>
              </a:extLst>
            </p:cNvPr>
            <p:cNvSpPr/>
            <p:nvPr/>
          </p:nvSpPr>
          <p:spPr>
            <a:xfrm>
              <a:off x="4345917" y="1056675"/>
              <a:ext cx="207921" cy="2469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9A2DDF-EDF4-EE4C-B5B9-9AAF765203FB}"/>
                </a:ext>
              </a:extLst>
            </p:cNvPr>
            <p:cNvSpPr txBox="1"/>
            <p:nvPr/>
          </p:nvSpPr>
          <p:spPr>
            <a:xfrm rot="2365704">
              <a:off x="4891099" y="1317159"/>
              <a:ext cx="76174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Design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2F28379-3B7D-F04C-A266-CEF7D879D91C}"/>
                </a:ext>
              </a:extLst>
            </p:cNvPr>
            <p:cNvSpPr txBox="1"/>
            <p:nvPr/>
          </p:nvSpPr>
          <p:spPr>
            <a:xfrm rot="18629331">
              <a:off x="5099140" y="3118900"/>
              <a:ext cx="61747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Build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990CA93-4589-EA4E-A59B-5241AF2063B0}"/>
                </a:ext>
              </a:extLst>
            </p:cNvPr>
            <p:cNvSpPr txBox="1"/>
            <p:nvPr/>
          </p:nvSpPr>
          <p:spPr>
            <a:xfrm rot="2296655">
              <a:off x="3263016" y="3266043"/>
              <a:ext cx="52770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Test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FC2FA75-4CFE-B340-802F-0985C70D5EDC}"/>
                </a:ext>
              </a:extLst>
            </p:cNvPr>
            <p:cNvSpPr txBox="1"/>
            <p:nvPr/>
          </p:nvSpPr>
          <p:spPr>
            <a:xfrm rot="18911780">
              <a:off x="3135137" y="1357808"/>
              <a:ext cx="65594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Learn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556E537-AFE1-A84A-90D9-B250D80B9419}"/>
                </a:ext>
              </a:extLst>
            </p:cNvPr>
            <p:cNvSpPr txBox="1"/>
            <p:nvPr/>
          </p:nvSpPr>
          <p:spPr>
            <a:xfrm>
              <a:off x="4374285" y="648958"/>
              <a:ext cx="83869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i="1" dirty="0"/>
                <a:t>Design </a:t>
              </a:r>
            </a:p>
            <a:p>
              <a:pPr algn="ctr"/>
              <a:r>
                <a:rPr lang="en-US" sz="900" i="1" dirty="0"/>
                <a:t>Specification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CA04AC-6C34-8045-BCB1-4420DEFF3D69}"/>
                </a:ext>
              </a:extLst>
            </p:cNvPr>
            <p:cNvSpPr txBox="1"/>
            <p:nvPr/>
          </p:nvSpPr>
          <p:spPr>
            <a:xfrm>
              <a:off x="5558194" y="1477855"/>
              <a:ext cx="67839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i="1" dirty="0"/>
                <a:t>Complete</a:t>
              </a:r>
            </a:p>
            <a:p>
              <a:pPr algn="ctr"/>
              <a:r>
                <a:rPr lang="en-US" sz="900" i="1" dirty="0"/>
                <a:t>Design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6C3CAAC-EDA7-4747-822D-43C902241E87}"/>
                </a:ext>
              </a:extLst>
            </p:cNvPr>
            <p:cNvSpPr txBox="1"/>
            <p:nvPr/>
          </p:nvSpPr>
          <p:spPr>
            <a:xfrm>
              <a:off x="5865753" y="342347"/>
              <a:ext cx="896399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i="1" dirty="0"/>
                <a:t>Component</a:t>
              </a:r>
            </a:p>
            <a:p>
              <a:pPr algn="ctr"/>
              <a:r>
                <a:rPr lang="en-US" sz="900" i="1" dirty="0"/>
                <a:t>Specifications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C1EF571-3B20-B246-95F4-730B933CE2F3}"/>
                </a:ext>
              </a:extLst>
            </p:cNvPr>
            <p:cNvSpPr txBox="1"/>
            <p:nvPr/>
          </p:nvSpPr>
          <p:spPr>
            <a:xfrm>
              <a:off x="3389822" y="36692"/>
              <a:ext cx="4860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i="1" dirty="0"/>
                <a:t>Goals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B0FC8DE-E2E9-CA4C-BBB3-F14DFD98EFA1}"/>
                </a:ext>
              </a:extLst>
            </p:cNvPr>
            <p:cNvSpPr txBox="1"/>
            <p:nvPr/>
          </p:nvSpPr>
          <p:spPr>
            <a:xfrm>
              <a:off x="3039939" y="833881"/>
              <a:ext cx="86434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i="1" dirty="0"/>
                <a:t>Interpretation</a:t>
              </a:r>
            </a:p>
            <a:p>
              <a:pPr algn="ctr"/>
              <a:r>
                <a:rPr lang="en-US" sz="900" i="1" dirty="0"/>
                <a:t>&amp; Models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A31B31A-DDF8-AB4D-89B3-6EFB4453D1BC}"/>
                </a:ext>
              </a:extLst>
            </p:cNvPr>
            <p:cNvSpPr txBox="1"/>
            <p:nvPr/>
          </p:nvSpPr>
          <p:spPr>
            <a:xfrm>
              <a:off x="2094226" y="575717"/>
              <a:ext cx="75533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i="1" dirty="0"/>
                <a:t>Domain</a:t>
              </a:r>
            </a:p>
            <a:p>
              <a:pPr algn="ctr"/>
              <a:r>
                <a:rPr lang="en-US" sz="900" i="1" dirty="0"/>
                <a:t>Knowledge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F99EA9F-ABE0-8D45-B2EB-5AA7A3CE7099}"/>
                </a:ext>
              </a:extLst>
            </p:cNvPr>
            <p:cNvSpPr txBox="1"/>
            <p:nvPr/>
          </p:nvSpPr>
          <p:spPr>
            <a:xfrm>
              <a:off x="6553524" y="1379769"/>
              <a:ext cx="92845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i="1" dirty="0"/>
                <a:t>Protocol</a:t>
              </a:r>
            </a:p>
            <a:p>
              <a:pPr algn="ctr"/>
              <a:r>
                <a:rPr lang="en-US" sz="900" i="1" dirty="0"/>
                <a:t>Specifications,</a:t>
              </a:r>
            </a:p>
            <a:p>
              <a:pPr algn="ctr"/>
              <a:r>
                <a:rPr lang="en-US" sz="900" i="1" dirty="0"/>
                <a:t>Inventory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E325C91-1E43-4742-93F8-625A7DD2429D}"/>
                </a:ext>
              </a:extLst>
            </p:cNvPr>
            <p:cNvSpPr txBox="1"/>
            <p:nvPr/>
          </p:nvSpPr>
          <p:spPr>
            <a:xfrm>
              <a:off x="6033342" y="3882365"/>
              <a:ext cx="755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i="1" dirty="0"/>
                <a:t>Executable</a:t>
              </a:r>
            </a:p>
            <a:p>
              <a:pPr algn="ctr"/>
              <a:r>
                <a:rPr lang="en-US" sz="900" i="1" dirty="0"/>
                <a:t>Protocols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13F86EA-180E-9B4E-A576-C50FCB6FF59A}"/>
                </a:ext>
              </a:extLst>
            </p:cNvPr>
            <p:cNvSpPr txBox="1"/>
            <p:nvPr/>
          </p:nvSpPr>
          <p:spPr>
            <a:xfrm>
              <a:off x="5799626" y="2508700"/>
              <a:ext cx="74251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i="1" dirty="0"/>
                <a:t>NA / Strain</a:t>
              </a:r>
            </a:p>
            <a:p>
              <a:pPr algn="ctr"/>
              <a:r>
                <a:rPr lang="en-US" sz="900" i="1" dirty="0"/>
                <a:t>Build Plan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83C4052-B138-E043-8741-5800B758A05D}"/>
                </a:ext>
              </a:extLst>
            </p:cNvPr>
            <p:cNvSpPr txBox="1"/>
            <p:nvPr/>
          </p:nvSpPr>
          <p:spPr>
            <a:xfrm>
              <a:off x="4934668" y="3706675"/>
              <a:ext cx="74251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i="1" dirty="0"/>
                <a:t>NA / Strain</a:t>
              </a:r>
            </a:p>
            <a:p>
              <a:pPr algn="ctr"/>
              <a:r>
                <a:rPr lang="en-US" sz="900" i="1" dirty="0"/>
                <a:t>Samples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A6513AD-6DF6-9E4F-B103-B15A910A0A77}"/>
                </a:ext>
              </a:extLst>
            </p:cNvPr>
            <p:cNvSpPr txBox="1"/>
            <p:nvPr/>
          </p:nvSpPr>
          <p:spPr>
            <a:xfrm>
              <a:off x="4717382" y="4604141"/>
              <a:ext cx="92845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i="1" dirty="0"/>
                <a:t>Protocol</a:t>
              </a:r>
            </a:p>
            <a:p>
              <a:pPr algn="ctr"/>
              <a:r>
                <a:rPr lang="en-US" sz="900" i="1" dirty="0"/>
                <a:t>Specifications,</a:t>
              </a:r>
            </a:p>
            <a:p>
              <a:pPr algn="ctr"/>
              <a:r>
                <a:rPr lang="en-US" sz="900" i="1" dirty="0"/>
                <a:t>Inventory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15F88EE-8709-854D-AC96-2EE9F7502865}"/>
                </a:ext>
              </a:extLst>
            </p:cNvPr>
            <p:cNvSpPr txBox="1"/>
            <p:nvPr/>
          </p:nvSpPr>
          <p:spPr>
            <a:xfrm>
              <a:off x="2192259" y="4231841"/>
              <a:ext cx="75533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i="1" dirty="0"/>
                <a:t>Executable</a:t>
              </a:r>
            </a:p>
            <a:p>
              <a:pPr algn="ctr"/>
              <a:r>
                <a:rPr lang="en-US" sz="900" i="1" dirty="0"/>
                <a:t>Protocols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0179AFB-3D50-A746-8D6A-7E52A5DAF45E}"/>
                </a:ext>
              </a:extLst>
            </p:cNvPr>
            <p:cNvSpPr txBox="1"/>
            <p:nvPr/>
          </p:nvSpPr>
          <p:spPr>
            <a:xfrm>
              <a:off x="3702896" y="3902167"/>
              <a:ext cx="768159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i="1" dirty="0"/>
                <a:t>Experiment</a:t>
              </a:r>
            </a:p>
            <a:p>
              <a:pPr algn="ctr"/>
              <a:r>
                <a:rPr lang="en-US" sz="900" i="1" dirty="0"/>
                <a:t>Plan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EE62F37-0CED-6547-8287-4A07213152DA}"/>
                </a:ext>
              </a:extLst>
            </p:cNvPr>
            <p:cNvSpPr txBox="1"/>
            <p:nvPr/>
          </p:nvSpPr>
          <p:spPr>
            <a:xfrm>
              <a:off x="2125418" y="2022310"/>
              <a:ext cx="87075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i="1" dirty="0"/>
                <a:t>Analysis</a:t>
              </a:r>
            </a:p>
            <a:p>
              <a:pPr algn="ctr"/>
              <a:r>
                <a:rPr lang="en-US" sz="900" i="1" dirty="0"/>
                <a:t>Configuration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8F786E-347D-A541-8EB4-9F0036E92064}"/>
                </a:ext>
              </a:extLst>
            </p:cNvPr>
            <p:cNvSpPr txBox="1"/>
            <p:nvPr/>
          </p:nvSpPr>
          <p:spPr>
            <a:xfrm>
              <a:off x="2540015" y="3023974"/>
              <a:ext cx="723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i="1" dirty="0"/>
                <a:t>Data &amp;</a:t>
              </a:r>
            </a:p>
            <a:p>
              <a:pPr algn="ctr"/>
              <a:r>
                <a:rPr lang="en-US" sz="900" i="1" dirty="0"/>
                <a:t>Meta-Data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EAA118B-3B03-2944-B399-9A66B477104C}"/>
                </a:ext>
              </a:extLst>
            </p:cNvPr>
            <p:cNvSpPr txBox="1"/>
            <p:nvPr/>
          </p:nvSpPr>
          <p:spPr>
            <a:xfrm>
              <a:off x="1556080" y="3052637"/>
              <a:ext cx="684803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i="1" dirty="0"/>
                <a:t>Analytical</a:t>
              </a:r>
            </a:p>
            <a:p>
              <a:pPr algn="ctr"/>
              <a:r>
                <a:rPr lang="en-US" sz="900" i="1" dirty="0"/>
                <a:t>Tool APIs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B3D4546-F285-2B49-82F1-2BD995C204CA}"/>
              </a:ext>
            </a:extLst>
          </p:cNvPr>
          <p:cNvGrpSpPr/>
          <p:nvPr/>
        </p:nvGrpSpPr>
        <p:grpSpPr>
          <a:xfrm>
            <a:off x="6716108" y="4138418"/>
            <a:ext cx="2346940" cy="833380"/>
            <a:chOff x="3525077" y="3627544"/>
            <a:chExt cx="3150043" cy="111855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DA999D5-81C7-4344-9961-D3B9AEAEB372}"/>
                </a:ext>
              </a:extLst>
            </p:cNvPr>
            <p:cNvSpPr/>
            <p:nvPr/>
          </p:nvSpPr>
          <p:spPr>
            <a:xfrm>
              <a:off x="3525077" y="4376768"/>
              <a:ext cx="3150043" cy="36933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Level 0: No Autonomy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F4AA094-B2CB-8549-8B84-0F3D8E0DFD6A}"/>
                </a:ext>
              </a:extLst>
            </p:cNvPr>
            <p:cNvSpPr/>
            <p:nvPr/>
          </p:nvSpPr>
          <p:spPr>
            <a:xfrm>
              <a:off x="3525078" y="4002156"/>
              <a:ext cx="3150042" cy="369332"/>
            </a:xfrm>
            <a:prstGeom prst="rect">
              <a:avLst/>
            </a:prstGeom>
            <a:solidFill>
              <a:schemeClr val="accent2"/>
            </a:soli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Level 1: Investigator Assistance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BD96F4D-7396-3844-813F-E03ABD751E30}"/>
                </a:ext>
              </a:extLst>
            </p:cNvPr>
            <p:cNvSpPr/>
            <p:nvPr/>
          </p:nvSpPr>
          <p:spPr>
            <a:xfrm>
              <a:off x="3525078" y="3627544"/>
              <a:ext cx="3150042" cy="369332"/>
            </a:xfrm>
            <a:prstGeom prst="rect">
              <a:avLst/>
            </a:prstGeom>
            <a:solidFill>
              <a:srgbClr val="FFDA67"/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Level 2: Partial Autonomy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B6C146E-AFA7-0445-9D62-45FF63E9E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cost: curation &amp; configuration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EED81C7-CD25-1B42-8538-EFED019E9A39}"/>
              </a:ext>
            </a:extLst>
          </p:cNvPr>
          <p:cNvSpPr txBox="1"/>
          <p:nvPr/>
        </p:nvSpPr>
        <p:spPr>
          <a:xfrm>
            <a:off x="-23446" y="4915404"/>
            <a:ext cx="1492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[Beal &amp; Rogers, MSB ‘20]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C3693AE-4FE9-4B4F-AC2D-EE0049D79640}"/>
              </a:ext>
            </a:extLst>
          </p:cNvPr>
          <p:cNvSpPr/>
          <p:nvPr/>
        </p:nvSpPr>
        <p:spPr>
          <a:xfrm>
            <a:off x="6716108" y="3859313"/>
            <a:ext cx="2346939" cy="2751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3: Conditional Autonomy</a:t>
            </a:r>
          </a:p>
        </p:txBody>
      </p:sp>
    </p:spTree>
    <p:extLst>
      <p:ext uri="{BB962C8B-B14F-4D97-AF65-F5344CB8AC3E}">
        <p14:creationId xmlns:p14="http://schemas.microsoft.com/office/powerpoint/2010/main" val="389578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F31A6240-1C9F-5946-97AA-FF0F766B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SBOL 3: Representing the whole system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430CEB-C931-744C-9621-9C4D88EBC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62"/>
          <a:stretch/>
        </p:blipFill>
        <p:spPr>
          <a:xfrm>
            <a:off x="62630" y="927534"/>
            <a:ext cx="8976352" cy="380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3D8097-4431-CB43-89CF-5F1FBB731555}"/>
              </a:ext>
            </a:extLst>
          </p:cNvPr>
          <p:cNvSpPr/>
          <p:nvPr/>
        </p:nvSpPr>
        <p:spPr bwMode="auto">
          <a:xfrm>
            <a:off x="4208745" y="4133589"/>
            <a:ext cx="764088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0188" marR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62DBE7-781E-544F-AAAA-6912C15B846D}"/>
              </a:ext>
            </a:extLst>
          </p:cNvPr>
          <p:cNvSpPr txBox="1"/>
          <p:nvPr/>
        </p:nvSpPr>
        <p:spPr>
          <a:xfrm>
            <a:off x="-23446" y="4915404"/>
            <a:ext cx="25891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[</a:t>
            </a:r>
            <a:r>
              <a:rPr lang="en-US" sz="900" dirty="0" err="1"/>
              <a:t>Baig</a:t>
            </a:r>
            <a:r>
              <a:rPr lang="en-US" sz="900" dirty="0"/>
              <a:t> et al., JIB ’20, McLaughlin et al., FBB ‘20]</a:t>
            </a:r>
          </a:p>
        </p:txBody>
      </p:sp>
    </p:spTree>
    <p:extLst>
      <p:ext uri="{BB962C8B-B14F-4D97-AF65-F5344CB8AC3E}">
        <p14:creationId xmlns:p14="http://schemas.microsoft.com/office/powerpoint/2010/main" val="2468254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53F30B-B844-F44B-8554-AC1A442E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Data Curation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98F1E-46BD-4A40-9018-A3006A4ADB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Agile software tools:</a:t>
            </a:r>
          </a:p>
          <a:p>
            <a:r>
              <a:rPr lang="en-US" dirty="0"/>
              <a:t>Distributed version control</a:t>
            </a:r>
          </a:p>
          <a:p>
            <a:r>
              <a:rPr lang="en-US" dirty="0"/>
              <a:t>Automated build</a:t>
            </a:r>
          </a:p>
          <a:p>
            <a:r>
              <a:rPr lang="en-US" dirty="0"/>
              <a:t>Continuous integration</a:t>
            </a:r>
          </a:p>
          <a:p>
            <a:r>
              <a:rPr lang="en-US" dirty="0"/>
              <a:t>Issue tracking / boards</a:t>
            </a:r>
          </a:p>
          <a:p>
            <a:r>
              <a:rPr lang="en-US" dirty="0" err="1"/>
              <a:t>GitFlow</a:t>
            </a:r>
            <a:r>
              <a:rPr lang="en-US" dirty="0"/>
              <a:t> &amp; pull request reviews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2BB1B4-0812-854C-BB2A-D4DBBACDFD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Biological knowledge resources: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63AA7F5-19D9-0C49-A844-A0B11EFEE0E4}"/>
              </a:ext>
            </a:extLst>
          </p:cNvPr>
          <p:cNvSpPr txBox="1">
            <a:spLocks/>
          </p:cNvSpPr>
          <p:nvPr/>
        </p:nvSpPr>
        <p:spPr bwMode="auto">
          <a:xfrm>
            <a:off x="304800" y="4011114"/>
            <a:ext cx="8534400" cy="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679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l"/>
              <a:defRPr sz="15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Char char=""/>
              <a:defRPr sz="135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350">
                <a:solidFill>
                  <a:srgbClr val="0000CC"/>
                </a:solidFill>
                <a:latin typeface="Frutiger 87ExtraBlackCn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350">
                <a:solidFill>
                  <a:srgbClr val="0000CC"/>
                </a:solidFill>
                <a:latin typeface="Frutiger 87ExtraBlackCn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350">
                <a:solidFill>
                  <a:srgbClr val="0000CC"/>
                </a:solidFill>
                <a:latin typeface="Frutiger 87ExtraBlackCn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350">
                <a:solidFill>
                  <a:srgbClr val="0000CC"/>
                </a:solidFill>
                <a:latin typeface="Frutiger 87ExtraBlackCn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350">
                <a:solidFill>
                  <a:srgbClr val="0000CC"/>
                </a:solidFill>
                <a:latin typeface="Frutiger 87ExtraBlackCn" pitchFamily="34" charset="0"/>
              </a:defRPr>
            </a:lvl9pPr>
          </a:lstStyle>
          <a:p>
            <a:pPr marL="0" indent="0" algn="ctr">
              <a:buNone/>
            </a:pPr>
            <a:r>
              <a:rPr lang="en-US" b="1" i="1" kern="0" dirty="0">
                <a:solidFill>
                  <a:srgbClr val="0070C0"/>
                </a:solidFill>
              </a:rPr>
              <a:t>Maintain integration, automate checklists </a:t>
            </a:r>
            <a:r>
              <a:rPr lang="en-US" b="1" i="1" kern="0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b="1" i="1" kern="0" dirty="0">
                <a:solidFill>
                  <a:srgbClr val="0070C0"/>
                </a:solidFill>
              </a:rPr>
              <a:t> focus on science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12BFF-9A1D-914B-829E-6EC7C598888F}"/>
              </a:ext>
            </a:extLst>
          </p:cNvPr>
          <p:cNvGrpSpPr/>
          <p:nvPr/>
        </p:nvGrpSpPr>
        <p:grpSpPr>
          <a:xfrm>
            <a:off x="4726522" y="1690844"/>
            <a:ext cx="3858588" cy="2078570"/>
            <a:chOff x="4726522" y="1690844"/>
            <a:chExt cx="3858588" cy="2078570"/>
          </a:xfrm>
        </p:grpSpPr>
        <p:pic>
          <p:nvPicPr>
            <p:cNvPr id="3074" name="Picture 2" descr="Logo">
              <a:extLst>
                <a:ext uri="{FF2B5EF4-FFF2-40B4-BE49-F238E27FC236}">
                  <a16:creationId xmlns:a16="http://schemas.microsoft.com/office/drawing/2014/main" id="{EC9FB092-F729-5D4A-94FB-ED5A6D735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1622" y="1698066"/>
              <a:ext cx="2293488" cy="40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PubChem">
              <a:extLst>
                <a:ext uri="{FF2B5EF4-FFF2-40B4-BE49-F238E27FC236}">
                  <a16:creationId xmlns:a16="http://schemas.microsoft.com/office/drawing/2014/main" id="{EECAB79F-80E8-F84F-B790-63033EA40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269" y="3259361"/>
              <a:ext cx="1874861" cy="51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1A30ACC9-EFB7-9F4E-B23C-3E5E5AE852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207" y="2383993"/>
              <a:ext cx="825166" cy="825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NCBI bioinformatics tools: An introduction – UC Berkeley Library Update">
              <a:extLst>
                <a:ext uri="{FF2B5EF4-FFF2-40B4-BE49-F238E27FC236}">
                  <a16:creationId xmlns:a16="http://schemas.microsoft.com/office/drawing/2014/main" id="{C8A55F1C-F785-064E-9222-0145302BA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620" y="2906979"/>
              <a:ext cx="1623812" cy="70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SBO Logo">
              <a:extLst>
                <a:ext uri="{FF2B5EF4-FFF2-40B4-BE49-F238E27FC236}">
                  <a16:creationId xmlns:a16="http://schemas.microsoft.com/office/drawing/2014/main" id="{DC6B2374-B9C8-B74E-9B88-50F8CE587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063" y="2454641"/>
              <a:ext cx="1030364" cy="683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Sequence Ontology">
              <a:extLst>
                <a:ext uri="{FF2B5EF4-FFF2-40B4-BE49-F238E27FC236}">
                  <a16:creationId xmlns:a16="http://schemas.microsoft.com/office/drawing/2014/main" id="{F0B22A60-0814-DF43-8060-3449845E21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12" r="21193"/>
            <a:stretch/>
          </p:blipFill>
          <p:spPr bwMode="auto">
            <a:xfrm>
              <a:off x="6873979" y="2302825"/>
              <a:ext cx="1711131" cy="533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oogle Shape;466;p30">
              <a:extLst>
                <a:ext uri="{FF2B5EF4-FFF2-40B4-BE49-F238E27FC236}">
                  <a16:creationId xmlns:a16="http://schemas.microsoft.com/office/drawing/2014/main" id="{507C63D5-205C-CE4A-846A-3B5401E3DA56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726522" y="1690844"/>
              <a:ext cx="1412700" cy="5222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13CFF4-DFF4-AE41-A3E9-1D44A66FF2E7}"/>
              </a:ext>
            </a:extLst>
          </p:cNvPr>
          <p:cNvGrpSpPr/>
          <p:nvPr/>
        </p:nvGrpSpPr>
        <p:grpSpPr>
          <a:xfrm>
            <a:off x="3413639" y="1535837"/>
            <a:ext cx="2951650" cy="1149447"/>
            <a:chOff x="3413639" y="1535837"/>
            <a:chExt cx="2951650" cy="114944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6D7E5F1-CEFA-F246-BC77-D411A0415B0B}"/>
                </a:ext>
              </a:extLst>
            </p:cNvPr>
            <p:cNvSpPr/>
            <p:nvPr/>
          </p:nvSpPr>
          <p:spPr bwMode="auto">
            <a:xfrm>
              <a:off x="4572000" y="1535837"/>
              <a:ext cx="1793289" cy="766988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0188" marR="0" indent="-230188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5A2A21-6902-AF4A-BE2A-56DE70D1E6AB}"/>
                </a:ext>
              </a:extLst>
            </p:cNvPr>
            <p:cNvSpPr txBox="1"/>
            <p:nvPr/>
          </p:nvSpPr>
          <p:spPr>
            <a:xfrm>
              <a:off x="3413639" y="2100509"/>
              <a:ext cx="14569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FF0000"/>
                  </a:solidFill>
                </a:rPr>
                <a:t>Bio DBTL as </a:t>
              </a:r>
            </a:p>
            <a:p>
              <a:pPr algn="ctr"/>
              <a:r>
                <a:rPr lang="en-US" sz="1600" b="1" i="1" dirty="0">
                  <a:solidFill>
                    <a:srgbClr val="FF0000"/>
                  </a:solidFill>
                </a:rPr>
                <a:t>code &amp; logs</a:t>
              </a:r>
            </a:p>
          </p:txBody>
        </p:sp>
        <p:sp>
          <p:nvSpPr>
            <p:cNvPr id="9" name="Left Arrow 8">
              <a:extLst>
                <a:ext uri="{FF2B5EF4-FFF2-40B4-BE49-F238E27FC236}">
                  <a16:creationId xmlns:a16="http://schemas.microsoft.com/office/drawing/2014/main" id="{12F1DB93-DDF5-B346-A27B-A265829BDC5B}"/>
                </a:ext>
              </a:extLst>
            </p:cNvPr>
            <p:cNvSpPr/>
            <p:nvPr/>
          </p:nvSpPr>
          <p:spPr bwMode="auto">
            <a:xfrm>
              <a:off x="3817144" y="1757778"/>
              <a:ext cx="754856" cy="31501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0188" marR="0" indent="-230188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02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E4C9-BC99-4546-90CB-7FF2F9D95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iGEM</a:t>
            </a:r>
            <a:r>
              <a:rPr lang="en-US" dirty="0"/>
              <a:t> 2022 Distribution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EB88CC4-0D17-464C-B6FA-73C86AE4A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676" y="1152647"/>
            <a:ext cx="1764292" cy="99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130;p22">
            <a:extLst>
              <a:ext uri="{FF2B5EF4-FFF2-40B4-BE49-F238E27FC236}">
                <a16:creationId xmlns:a16="http://schemas.microsoft.com/office/drawing/2014/main" id="{4095639B-39D3-7144-B628-01916A9B93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4804" y="1255794"/>
            <a:ext cx="696141" cy="793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261CD6-2037-7C4A-84A6-5E50053C3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51" y="3657738"/>
            <a:ext cx="757256" cy="822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783CD6-4CCF-2A4A-A792-DAAB5A235D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138" y="1247778"/>
            <a:ext cx="822960" cy="822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1107A9-1AF9-4D4B-B773-9947515A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01" y="2746318"/>
            <a:ext cx="867686" cy="82296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87AA38-AF12-C54B-A7B2-078F79D9D79E}"/>
              </a:ext>
            </a:extLst>
          </p:cNvPr>
          <p:cNvCxnSpPr>
            <a:cxnSpLocks/>
            <a:endCxn id="7" idx="3"/>
          </p:cNvCxnSpPr>
          <p:nvPr/>
        </p:nvCxnSpPr>
        <p:spPr bwMode="auto">
          <a:xfrm flipH="1">
            <a:off x="1647507" y="3636839"/>
            <a:ext cx="961289" cy="432379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A671A4-8D79-414B-8B12-29941F123E5B}"/>
              </a:ext>
            </a:extLst>
          </p:cNvPr>
          <p:cNvCxnSpPr>
            <a:cxnSpLocks/>
          </p:cNvCxnSpPr>
          <p:nvPr/>
        </p:nvCxnSpPr>
        <p:spPr bwMode="auto">
          <a:xfrm>
            <a:off x="1357090" y="2138665"/>
            <a:ext cx="1251706" cy="951572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30A1B0-D013-264D-B9EF-7DDE1A128AC5}"/>
              </a:ext>
            </a:extLst>
          </p:cNvPr>
          <p:cNvCxnSpPr>
            <a:cxnSpLocks/>
            <a:stCxn id="2054" idx="1"/>
            <a:endCxn id="10" idx="3"/>
          </p:cNvCxnSpPr>
          <p:nvPr/>
        </p:nvCxnSpPr>
        <p:spPr bwMode="auto">
          <a:xfrm flipH="1" flipV="1">
            <a:off x="1714787" y="3157798"/>
            <a:ext cx="986009" cy="240459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455D13-0905-A842-84D6-7C39E3930333}"/>
              </a:ext>
            </a:extLst>
          </p:cNvPr>
          <p:cNvGrpSpPr/>
          <p:nvPr/>
        </p:nvGrpSpPr>
        <p:grpSpPr>
          <a:xfrm>
            <a:off x="2140511" y="2735020"/>
            <a:ext cx="4427558" cy="1643076"/>
            <a:chOff x="4500525" y="2613096"/>
            <a:chExt cx="4427558" cy="1643076"/>
          </a:xfrm>
        </p:grpSpPr>
        <p:pic>
          <p:nvPicPr>
            <p:cNvPr id="2054" name="Picture 6" descr="278048 (754×310)">
              <a:extLst>
                <a:ext uri="{FF2B5EF4-FFF2-40B4-BE49-F238E27FC236}">
                  <a16:creationId xmlns:a16="http://schemas.microsoft.com/office/drawing/2014/main" id="{12212EF9-D486-CD48-92FC-FFD898B37F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810" y="2613096"/>
              <a:ext cx="3226558" cy="1326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6FE3D2-187E-7E47-B8FA-EFCCB4E5952F}"/>
                </a:ext>
              </a:extLst>
            </p:cNvPr>
            <p:cNvSpPr txBox="1"/>
            <p:nvPr/>
          </p:nvSpPr>
          <p:spPr>
            <a:xfrm>
              <a:off x="4500525" y="3948395"/>
              <a:ext cx="44275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err="1"/>
                <a:t>Gitflow</a:t>
              </a:r>
              <a:r>
                <a:rPr lang="en-US" sz="1400" i="1" dirty="0"/>
                <a:t> Agile workflow: Pull requests &amp; change review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35D88F-8626-5B42-BF68-9F7551C48D8E}"/>
              </a:ext>
            </a:extLst>
          </p:cNvPr>
          <p:cNvGrpSpPr/>
          <p:nvPr/>
        </p:nvGrpSpPr>
        <p:grpSpPr>
          <a:xfrm>
            <a:off x="5367592" y="981165"/>
            <a:ext cx="1301062" cy="1318461"/>
            <a:chOff x="5918006" y="940372"/>
            <a:chExt cx="1301062" cy="1318461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C5DB7C20-620F-1D42-BEA8-505402D71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173" y="940372"/>
              <a:ext cx="1054728" cy="1054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60F369-AA1D-4A43-9979-6E79D9B23875}"/>
                </a:ext>
              </a:extLst>
            </p:cNvPr>
            <p:cNvSpPr txBox="1"/>
            <p:nvPr/>
          </p:nvSpPr>
          <p:spPr>
            <a:xfrm>
              <a:off x="5918006" y="1981834"/>
              <a:ext cx="13010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1F8AFF"/>
                  </a:solidFill>
                </a:rPr>
                <a:t>GitHub Actions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F9D497B-D108-B249-BB35-3877D1CC9F32}"/>
              </a:ext>
            </a:extLst>
          </p:cNvPr>
          <p:cNvSpPr/>
          <p:nvPr/>
        </p:nvSpPr>
        <p:spPr bwMode="auto">
          <a:xfrm>
            <a:off x="7321816" y="790744"/>
            <a:ext cx="1204248" cy="76038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SzPct val="110000"/>
              <a:buFontTx/>
              <a:buNone/>
              <a:tabLst/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Validation pipeline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8D5DFDC-6009-7448-9285-029096598D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1106" y="1222441"/>
            <a:ext cx="805668" cy="29613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2F71ADB-BBB2-754D-AC47-5E1BFAEFAD1E}"/>
              </a:ext>
            </a:extLst>
          </p:cNvPr>
          <p:cNvSpPr/>
          <p:nvPr/>
        </p:nvSpPr>
        <p:spPr bwMode="auto">
          <a:xfrm>
            <a:off x="7328198" y="1695706"/>
            <a:ext cx="1204248" cy="76038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SzPct val="110000"/>
              <a:buFontTx/>
              <a:buNone/>
              <a:tabLst/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Collation</a:t>
            </a:r>
            <a:r>
              <a:rPr lang="en-US" sz="1400" i="1" dirty="0">
                <a:solidFill>
                  <a:schemeClr val="tx1"/>
                </a:solidFill>
                <a:latin typeface="Arial" charset="0"/>
              </a:rPr>
              <a:t> &amp;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extraction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433B13-E4D6-834B-B6A9-7F7B7E3476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7488" y="2127403"/>
            <a:ext cx="805668" cy="296137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5035E44-95A9-5745-8623-5666E0935295}"/>
              </a:ext>
            </a:extLst>
          </p:cNvPr>
          <p:cNvCxnSpPr>
            <a:cxnSpLocks/>
            <a:stCxn id="2052" idx="3"/>
            <a:endCxn id="19" idx="1"/>
          </p:cNvCxnSpPr>
          <p:nvPr/>
        </p:nvCxnSpPr>
        <p:spPr bwMode="auto">
          <a:xfrm flipV="1">
            <a:off x="6545487" y="1170939"/>
            <a:ext cx="776329" cy="33759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36EF44-780E-6447-81E9-87CE3D907A0D}"/>
              </a:ext>
            </a:extLst>
          </p:cNvPr>
          <p:cNvCxnSpPr>
            <a:cxnSpLocks/>
            <a:endCxn id="21" idx="1"/>
          </p:cNvCxnSpPr>
          <p:nvPr/>
        </p:nvCxnSpPr>
        <p:spPr bwMode="auto">
          <a:xfrm>
            <a:off x="6545487" y="1861352"/>
            <a:ext cx="782711" cy="214549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977C440-0037-4A4E-ADD4-9DB2CB5A8339}"/>
              </a:ext>
            </a:extLst>
          </p:cNvPr>
          <p:cNvCxnSpPr>
            <a:cxnSpLocks/>
          </p:cNvCxnSpPr>
          <p:nvPr/>
        </p:nvCxnSpPr>
        <p:spPr bwMode="auto">
          <a:xfrm flipH="1">
            <a:off x="5367592" y="2263031"/>
            <a:ext cx="483616" cy="61127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F5AA40-F2C4-554C-BC64-A3D7A2B59EFA}"/>
              </a:ext>
            </a:extLst>
          </p:cNvPr>
          <p:cNvCxnSpPr>
            <a:cxnSpLocks/>
          </p:cNvCxnSpPr>
          <p:nvPr/>
        </p:nvCxnSpPr>
        <p:spPr bwMode="auto">
          <a:xfrm>
            <a:off x="4562256" y="1636315"/>
            <a:ext cx="993829" cy="408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10F41AF-A611-294E-B6CF-49996CFCCDE7}"/>
              </a:ext>
            </a:extLst>
          </p:cNvPr>
          <p:cNvSpPr txBox="1">
            <a:spLocks/>
          </p:cNvSpPr>
          <p:nvPr/>
        </p:nvSpPr>
        <p:spPr bwMode="auto">
          <a:xfrm>
            <a:off x="304800" y="4638258"/>
            <a:ext cx="8534400" cy="38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679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Char char="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600">
                <a:solidFill>
                  <a:srgbClr val="0000CC"/>
                </a:solidFill>
                <a:latin typeface="Frutiger 87ExtraBlackCn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>
                <a:solidFill>
                  <a:srgbClr val="0000CC"/>
                </a:solidFill>
                <a:latin typeface="Frutiger 87ExtraBlackCn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>
                <a:solidFill>
                  <a:srgbClr val="0000CC"/>
                </a:solidFill>
                <a:latin typeface="Frutiger 87ExtraBlackCn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>
                <a:solidFill>
                  <a:srgbClr val="0000CC"/>
                </a:solidFill>
                <a:latin typeface="Frutiger 87ExtraBlackCn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>
                <a:solidFill>
                  <a:srgbClr val="0000CC"/>
                </a:solidFill>
                <a:latin typeface="Frutiger 87ExtraBlackCn" pitchFamily="34" charset="0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b="1" i="1" kern="0" dirty="0">
                <a:solidFill>
                  <a:schemeClr val="accent1"/>
                </a:solidFill>
                <a:sym typeface="Wingdings" pitchFamily="2" charset="2"/>
              </a:rPr>
              <a:t>Result: focus on design content, not sequence collation</a:t>
            </a:r>
            <a:endParaRPr lang="en-US" b="1" i="1" kern="0" dirty="0">
              <a:solidFill>
                <a:schemeClr val="accent1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70EA798-864B-7F4E-905A-2BB08BC5EA12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 bwMode="auto">
          <a:xfrm flipV="1">
            <a:off x="1492098" y="1652721"/>
            <a:ext cx="502706" cy="653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7CDDFF7-3B98-2C45-8954-F44B9F868DBF}"/>
              </a:ext>
            </a:extLst>
          </p:cNvPr>
          <p:cNvCxnSpPr>
            <a:cxnSpLocks/>
          </p:cNvCxnSpPr>
          <p:nvPr/>
        </p:nvCxnSpPr>
        <p:spPr bwMode="auto">
          <a:xfrm>
            <a:off x="2736910" y="1651397"/>
            <a:ext cx="862524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6" name="Picture 8" descr="The FreeGenes Project – stanford.freegenes.org">
            <a:extLst>
              <a:ext uri="{FF2B5EF4-FFF2-40B4-BE49-F238E27FC236}">
                <a16:creationId xmlns:a16="http://schemas.microsoft.com/office/drawing/2014/main" id="{B9B19189-D8DA-CB4D-8126-69D8E384B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72" y="2712492"/>
            <a:ext cx="995136" cy="100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E087EAD-4988-9D45-845D-E62CF94A02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25" y="3869053"/>
            <a:ext cx="1581794" cy="710193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BA71354-9C76-EB48-AC19-C16AA44F716A}"/>
              </a:ext>
            </a:extLst>
          </p:cNvPr>
          <p:cNvCxnSpPr>
            <a:cxnSpLocks/>
            <a:stCxn id="21" idx="2"/>
            <a:endCxn id="2056" idx="0"/>
          </p:cNvCxnSpPr>
          <p:nvPr/>
        </p:nvCxnSpPr>
        <p:spPr bwMode="auto">
          <a:xfrm flipH="1">
            <a:off x="7923940" y="2456095"/>
            <a:ext cx="6382" cy="25639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D9F34E6-6F5C-2645-AD04-D392BB1B0280}"/>
              </a:ext>
            </a:extLst>
          </p:cNvPr>
          <p:cNvCxnSpPr>
            <a:cxnSpLocks/>
          </p:cNvCxnSpPr>
          <p:nvPr/>
        </p:nvCxnSpPr>
        <p:spPr bwMode="auto">
          <a:xfrm flipH="1">
            <a:off x="7865883" y="3708764"/>
            <a:ext cx="6382" cy="25639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972E036-F753-FA49-8FD4-826CCA9E9130}"/>
              </a:ext>
            </a:extLst>
          </p:cNvPr>
          <p:cNvCxnSpPr>
            <a:cxnSpLocks/>
            <a:stCxn id="2050" idx="2"/>
          </p:cNvCxnSpPr>
          <p:nvPr/>
        </p:nvCxnSpPr>
        <p:spPr bwMode="auto">
          <a:xfrm>
            <a:off x="4033822" y="2145061"/>
            <a:ext cx="0" cy="60125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A0DD46EB-B647-7B4E-AE85-C2F8261668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8628" y="3817"/>
            <a:ext cx="488543" cy="4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76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42E67-59BF-E84E-ADCD-7AE29162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can do to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5EF28-0F39-6142-B4A5-029241431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open market business models</a:t>
            </a:r>
          </a:p>
          <a:p>
            <a:pPr lvl="1"/>
            <a:r>
              <a:rPr lang="en-US" dirty="0"/>
              <a:t>Choose free and open licenses</a:t>
            </a:r>
          </a:p>
          <a:p>
            <a:pPr lvl="1"/>
            <a:r>
              <a:rPr lang="en-US" dirty="0"/>
              <a:t>Use open standards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Develop open infrastructure</a:t>
            </a:r>
          </a:p>
          <a:p>
            <a:pPr lvl="1"/>
            <a:r>
              <a:rPr lang="en-US" dirty="0"/>
              <a:t>Adopt agile curation practices</a:t>
            </a:r>
          </a:p>
          <a:p>
            <a:pPr lvl="1"/>
            <a:r>
              <a:rPr lang="en-US" dirty="0"/>
              <a:t>Calibrate and share your data and models</a:t>
            </a:r>
          </a:p>
          <a:p>
            <a:pPr lvl="1"/>
            <a:r>
              <a:rPr lang="en-US" dirty="0"/>
              <a:t>Use other people’s data, protocols, models, tools</a:t>
            </a:r>
          </a:p>
          <a:p>
            <a:pPr lvl="1"/>
            <a:r>
              <a:rPr lang="en-US" dirty="0"/>
              <a:t>Contribute to open tools</a:t>
            </a:r>
          </a:p>
          <a:p>
            <a:endParaRPr lang="en-US" dirty="0"/>
          </a:p>
          <a:p>
            <a:r>
              <a:rPr lang="en-US" dirty="0"/>
              <a:t>Automate a little bit more every time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i="1" dirty="0">
                <a:solidFill>
                  <a:srgbClr val="0070C0"/>
                </a:solidFill>
              </a:rPr>
              <a:t>The three chief virtues of a programmer are: Laziness, Impatience and Hubris</a:t>
            </a:r>
          </a:p>
          <a:p>
            <a:pPr marL="0" indent="0" algn="r">
              <a:buNone/>
            </a:pPr>
            <a:r>
              <a:rPr lang="en-US" i="1" dirty="0">
                <a:solidFill>
                  <a:srgbClr val="0070C0"/>
                </a:solidFill>
              </a:rPr>
              <a:t>- Larry Wall</a:t>
            </a:r>
          </a:p>
        </p:txBody>
      </p:sp>
    </p:spTree>
    <p:extLst>
      <p:ext uri="{BB962C8B-B14F-4D97-AF65-F5344CB8AC3E}">
        <p14:creationId xmlns:p14="http://schemas.microsoft.com/office/powerpoint/2010/main" val="291485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1F78-6EE9-CD47-8E80-EE747E7C8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3" y="76201"/>
            <a:ext cx="7510509" cy="440531"/>
          </a:xfrm>
        </p:spPr>
        <p:txBody>
          <a:bodyPr/>
          <a:lstStyle/>
          <a:p>
            <a:r>
              <a:rPr lang="en-US" dirty="0"/>
              <a:t>Synthetic Biology is driving the bioeconomy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6641F-166C-E04B-80E6-31647ECC1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572000"/>
            <a:ext cx="8534400" cy="37737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Who is going to own it and who is it going to serve?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CA525-4D88-194E-A53C-D8D8CCD1E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696" y="753683"/>
            <a:ext cx="3940501" cy="3636131"/>
          </a:xfrm>
          <a:prstGeom prst="rect">
            <a:avLst/>
          </a:prstGeom>
        </p:spPr>
      </p:pic>
      <p:pic>
        <p:nvPicPr>
          <p:cNvPr id="1026" name="Picture 2" descr="Phase 1B vaccine rollout may take longer than expected in Johnson County,  public health officials warn - The Daily Iowan">
            <a:extLst>
              <a:ext uri="{FF2B5EF4-FFF2-40B4-BE49-F238E27FC236}">
                <a16:creationId xmlns:a16="http://schemas.microsoft.com/office/drawing/2014/main" id="{234C4275-208A-564B-8417-784B14033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r="16175"/>
          <a:stretch/>
        </p:blipFill>
        <p:spPr bwMode="auto">
          <a:xfrm>
            <a:off x="703660" y="753683"/>
            <a:ext cx="3483429" cy="363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17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61EC4EE-3D45-AB47-80EC-1ADFD8FF9BBF}"/>
              </a:ext>
            </a:extLst>
          </p:cNvPr>
          <p:cNvGrpSpPr/>
          <p:nvPr/>
        </p:nvGrpSpPr>
        <p:grpSpPr>
          <a:xfrm>
            <a:off x="377371" y="4197759"/>
            <a:ext cx="8374743" cy="332127"/>
            <a:chOff x="377371" y="4197759"/>
            <a:chExt cx="8374743" cy="332127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FE6DC757-6EB2-FE47-BC92-781A0BC4F722}"/>
                </a:ext>
              </a:extLst>
            </p:cNvPr>
            <p:cNvSpPr/>
            <p:nvPr/>
          </p:nvSpPr>
          <p:spPr bwMode="auto">
            <a:xfrm>
              <a:off x="377371" y="4197759"/>
              <a:ext cx="8374743" cy="332127"/>
            </a:xfrm>
            <a:prstGeom prst="parallelogram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0188" marR="0" indent="-230188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BC88A0-751B-8A4F-BE80-E31FBC1166B9}"/>
                </a:ext>
              </a:extLst>
            </p:cNvPr>
            <p:cNvCxnSpPr>
              <a:stCxn id="7" idx="5"/>
              <a:endCxn id="7" idx="2"/>
            </p:cNvCxnSpPr>
            <p:nvPr/>
          </p:nvCxnSpPr>
          <p:spPr bwMode="auto">
            <a:xfrm>
              <a:off x="418887" y="4363823"/>
              <a:ext cx="8291711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B54152-5E41-A045-BB3A-6E781933BB40}"/>
              </a:ext>
            </a:extLst>
          </p:cNvPr>
          <p:cNvGrpSpPr/>
          <p:nvPr/>
        </p:nvGrpSpPr>
        <p:grpSpPr>
          <a:xfrm>
            <a:off x="6243680" y="1538513"/>
            <a:ext cx="2749188" cy="2710045"/>
            <a:chOff x="6243680" y="1538513"/>
            <a:chExt cx="2749188" cy="2710045"/>
          </a:xfrm>
        </p:grpSpPr>
        <p:pic>
          <p:nvPicPr>
            <p:cNvPr id="3082" name="Picture 10">
              <a:extLst>
                <a:ext uri="{FF2B5EF4-FFF2-40B4-BE49-F238E27FC236}">
                  <a16:creationId xmlns:a16="http://schemas.microsoft.com/office/drawing/2014/main" id="{20EFCAEC-07FD-DC4D-A173-55B6ED15C7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4338" y="1538513"/>
              <a:ext cx="2358530" cy="2422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>
              <a:extLst>
                <a:ext uri="{FF2B5EF4-FFF2-40B4-BE49-F238E27FC236}">
                  <a16:creationId xmlns:a16="http://schemas.microsoft.com/office/drawing/2014/main" id="{5B78EF0B-F600-924E-AEE1-C8BC212E1F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80" y="3065643"/>
              <a:ext cx="1511867" cy="1182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0EF06B-E00C-C747-B10C-623ECD8FC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Open and Proprietary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C7E2A5-DB7D-C44C-8F56-2C114D7F1BA7}"/>
              </a:ext>
            </a:extLst>
          </p:cNvPr>
          <p:cNvGrpSpPr/>
          <p:nvPr/>
        </p:nvGrpSpPr>
        <p:grpSpPr>
          <a:xfrm>
            <a:off x="2924627" y="1611085"/>
            <a:ext cx="2815773" cy="2969600"/>
            <a:chOff x="2924627" y="1611085"/>
            <a:chExt cx="2815773" cy="2969600"/>
          </a:xfrm>
        </p:grpSpPr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id="{25F4C4BB-9AE8-7640-B37F-B5F749610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715" y="1611085"/>
              <a:ext cx="2203685" cy="2422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ECBA9129-1F43-D84E-899F-777F44A37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627" y="2081506"/>
              <a:ext cx="2499179" cy="2499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4" name="Picture 12">
            <a:extLst>
              <a:ext uri="{FF2B5EF4-FFF2-40B4-BE49-F238E27FC236}">
                <a16:creationId xmlns:a16="http://schemas.microsoft.com/office/drawing/2014/main" id="{81549E02-83DB-5A47-B7D4-165082DF5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9562" y="1477238"/>
            <a:ext cx="1600051" cy="290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B3497C-224B-D94D-B8CE-FC253125C0F8}"/>
              </a:ext>
            </a:extLst>
          </p:cNvPr>
          <p:cNvSpPr txBox="1"/>
          <p:nvPr/>
        </p:nvSpPr>
        <p:spPr>
          <a:xfrm>
            <a:off x="6368243" y="718457"/>
            <a:ext cx="2428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Good Proprietary: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Products &amp; Services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7683A4-62E3-3948-B329-4A1E644A692C}"/>
              </a:ext>
            </a:extLst>
          </p:cNvPr>
          <p:cNvSpPr txBox="1"/>
          <p:nvPr/>
        </p:nvSpPr>
        <p:spPr>
          <a:xfrm>
            <a:off x="3136221" y="718457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Bad Proprietary: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Control of Infrastructure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3DAD4A-70FE-1A48-B186-E2979CFA21ED}"/>
              </a:ext>
            </a:extLst>
          </p:cNvPr>
          <p:cNvSpPr txBox="1"/>
          <p:nvPr/>
        </p:nvSpPr>
        <p:spPr>
          <a:xfrm>
            <a:off x="3247502" y="4528263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Enabling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8342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9038-A090-EC45-8BC4-AD0FD0D34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 almost quit synthetic biology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7EF63-927D-0E4A-ACF6-D6FD264AC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53" y="760063"/>
            <a:ext cx="4538668" cy="41949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D101E99-E53F-6545-9B2A-8B0D1290F16B}"/>
              </a:ext>
            </a:extLst>
          </p:cNvPr>
          <p:cNvGrpSpPr/>
          <p:nvPr/>
        </p:nvGrpSpPr>
        <p:grpSpPr>
          <a:xfrm>
            <a:off x="5551488" y="1320800"/>
            <a:ext cx="3244170" cy="3632427"/>
            <a:chOff x="5551488" y="1320800"/>
            <a:chExt cx="3244170" cy="3632427"/>
          </a:xfrm>
        </p:grpSpPr>
        <p:pic>
          <p:nvPicPr>
            <p:cNvPr id="2050" name="Picture 2" descr="Marlon Brando Godfather Wallpapers - Top Free Marlon Brando Godfather  Backgrounds - WallpaperAccess">
              <a:extLst>
                <a:ext uri="{FF2B5EF4-FFF2-40B4-BE49-F238E27FC236}">
                  <a16:creationId xmlns:a16="http://schemas.microsoft.com/office/drawing/2014/main" id="{2DB3502B-63FF-8E41-9552-8F3FEB54B2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08" t="18463" r="3334"/>
            <a:stretch/>
          </p:blipFill>
          <p:spPr bwMode="auto">
            <a:xfrm>
              <a:off x="5551488" y="2763218"/>
              <a:ext cx="2525485" cy="2190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Callout 6">
              <a:extLst>
                <a:ext uri="{FF2B5EF4-FFF2-40B4-BE49-F238E27FC236}">
                  <a16:creationId xmlns:a16="http://schemas.microsoft.com/office/drawing/2014/main" id="{B70C67DB-4DDC-C84D-BD62-E6E4981F9897}"/>
                </a:ext>
              </a:extLst>
            </p:cNvPr>
            <p:cNvSpPr/>
            <p:nvPr/>
          </p:nvSpPr>
          <p:spPr bwMode="auto">
            <a:xfrm>
              <a:off x="5617030" y="1320800"/>
              <a:ext cx="3178628" cy="1250950"/>
            </a:xfrm>
            <a:prstGeom prst="wedgeEllipseCallout">
              <a:avLst>
                <a:gd name="adj1" fmla="val -5536"/>
                <a:gd name="adj2" fmla="val 76423"/>
              </a:avLst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Aft>
                  <a:spcPct val="0"/>
                </a:spcAft>
                <a:buClr>
                  <a:schemeClr val="tx1"/>
                </a:buClr>
                <a:buSzPct val="110000"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Nice paper. Shame if anybody noticed your patent violations.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719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A619-79F6-BC44-B49D-A55FF5F7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ensure open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96213-4FD6-E24D-87EC-36048FE72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721182"/>
            <a:ext cx="4038600" cy="3394472"/>
          </a:xfrm>
        </p:spPr>
        <p:txBody>
          <a:bodyPr/>
          <a:lstStyle/>
          <a:p>
            <a:r>
              <a:rPr lang="en-US" dirty="0"/>
              <a:t>Where has it worked?</a:t>
            </a:r>
          </a:p>
          <a:p>
            <a:pPr lvl="1"/>
            <a:r>
              <a:rPr lang="en-US" dirty="0"/>
              <a:t>Network protocols</a:t>
            </a:r>
          </a:p>
          <a:p>
            <a:pPr lvl="1"/>
            <a:r>
              <a:rPr lang="en-US" dirty="0"/>
              <a:t>Programming languages</a:t>
            </a:r>
          </a:p>
          <a:p>
            <a:pPr lvl="1"/>
            <a:r>
              <a:rPr lang="en-US" dirty="0"/>
              <a:t>Server software</a:t>
            </a:r>
          </a:p>
          <a:p>
            <a:pPr lvl="1"/>
            <a:r>
              <a:rPr lang="en-US" dirty="0"/>
              <a:t>Web browsers</a:t>
            </a:r>
          </a:p>
          <a:p>
            <a:pPr marL="231775" lvl="1" indent="0" algn="ctr">
              <a:buNone/>
            </a:pPr>
            <a:r>
              <a:rPr lang="en-US" b="1" i="1" dirty="0">
                <a:solidFill>
                  <a:srgbClr val="0070C0"/>
                </a:solidFill>
              </a:rPr>
              <a:t>Large organizations need them</a:t>
            </a:r>
          </a:p>
          <a:p>
            <a:pPr marL="231775" lvl="1" indent="0" algn="ctr">
              <a:buNone/>
            </a:pPr>
            <a:r>
              <a:rPr lang="en-US" b="1" i="1" dirty="0">
                <a:solidFill>
                  <a:srgbClr val="0070C0"/>
                </a:solidFill>
              </a:rPr>
              <a:t>Open markets, innovation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188F5D-0028-B540-814E-A782DF7CC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721182"/>
            <a:ext cx="4038600" cy="3394472"/>
          </a:xfrm>
        </p:spPr>
        <p:txBody>
          <a:bodyPr/>
          <a:lstStyle/>
          <a:p>
            <a:r>
              <a:rPr lang="en-US" dirty="0"/>
              <a:t>Where has it failed?</a:t>
            </a:r>
          </a:p>
          <a:p>
            <a:pPr lvl="1"/>
            <a:r>
              <a:rPr lang="en-US" dirty="0"/>
              <a:t>App stores</a:t>
            </a:r>
          </a:p>
          <a:p>
            <a:pPr lvl="1"/>
            <a:r>
              <a:rPr lang="en-US" dirty="0"/>
              <a:t>Social media</a:t>
            </a:r>
          </a:p>
          <a:p>
            <a:pPr lvl="1"/>
            <a:r>
              <a:rPr lang="en-US" dirty="0"/>
              <a:t>Online sales</a:t>
            </a:r>
          </a:p>
          <a:p>
            <a:pPr lvl="1"/>
            <a:r>
              <a:rPr lang="en-US" dirty="0"/>
              <a:t>Advertising / search</a:t>
            </a:r>
          </a:p>
          <a:p>
            <a:pPr marL="231775" lvl="1" indent="0" algn="ctr">
              <a:buNone/>
            </a:pPr>
            <a:r>
              <a:rPr lang="en-US" b="1" i="1" dirty="0">
                <a:solidFill>
                  <a:srgbClr val="FF0000"/>
                </a:solidFill>
              </a:rPr>
              <a:t>Direct sales to consumers</a:t>
            </a:r>
          </a:p>
          <a:p>
            <a:pPr marL="231775" lvl="1" indent="0" algn="ctr">
              <a:buNone/>
            </a:pPr>
            <a:r>
              <a:rPr lang="en-US" b="1" i="1" dirty="0">
                <a:solidFill>
                  <a:srgbClr val="FF0000"/>
                </a:solidFill>
              </a:rPr>
              <a:t>Oligopolies, crashing markets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96986B-0B68-C547-BBEE-89129E43B3DD}"/>
              </a:ext>
            </a:extLst>
          </p:cNvPr>
          <p:cNvSpPr txBox="1">
            <a:spLocks/>
          </p:cNvSpPr>
          <p:nvPr/>
        </p:nvSpPr>
        <p:spPr bwMode="auto">
          <a:xfrm>
            <a:off x="457200" y="3410856"/>
            <a:ext cx="8229600" cy="129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679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l"/>
              <a:defRPr sz="15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Char char=""/>
              <a:defRPr sz="135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350">
                <a:solidFill>
                  <a:srgbClr val="0000CC"/>
                </a:solidFill>
                <a:latin typeface="Frutiger 87ExtraBlackCn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350">
                <a:solidFill>
                  <a:srgbClr val="0000CC"/>
                </a:solidFill>
                <a:latin typeface="Frutiger 87ExtraBlackCn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350">
                <a:solidFill>
                  <a:srgbClr val="0000CC"/>
                </a:solidFill>
                <a:latin typeface="Frutiger 87ExtraBlackCn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350">
                <a:solidFill>
                  <a:srgbClr val="0000CC"/>
                </a:solidFill>
                <a:latin typeface="Frutiger 87ExtraBlackCn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350">
                <a:solidFill>
                  <a:srgbClr val="0000CC"/>
                </a:solidFill>
                <a:latin typeface="Frutiger 87ExtraBlackCn" pitchFamily="34" charset="0"/>
              </a:defRPr>
            </a:lvl9pPr>
          </a:lstStyle>
          <a:p>
            <a:pPr marL="0" indent="0" algn="ctr">
              <a:buNone/>
            </a:pPr>
            <a:r>
              <a:rPr lang="en-US" b="1" kern="0" dirty="0">
                <a:solidFill>
                  <a:srgbClr val="0070C0"/>
                </a:solidFill>
              </a:rPr>
              <a:t>Libre ≠ Gratis</a:t>
            </a:r>
          </a:p>
          <a:p>
            <a:pPr marL="0" indent="0" algn="ctr">
              <a:buNone/>
            </a:pPr>
            <a:r>
              <a:rPr lang="en-US" b="1" kern="0" dirty="0">
                <a:solidFill>
                  <a:srgbClr val="0070C0"/>
                </a:solidFill>
              </a:rPr>
              <a:t>Open infrastructure was never assured (c.f., Microsoft)</a:t>
            </a:r>
          </a:p>
          <a:p>
            <a:pPr marL="0" indent="0" algn="ctr">
              <a:buNone/>
            </a:pPr>
            <a:r>
              <a:rPr lang="en-US" b="1" kern="0" dirty="0">
                <a:solidFill>
                  <a:srgbClr val="0070C0"/>
                </a:solidFill>
              </a:rPr>
              <a:t>Key: critical mass of pre-competitive value</a:t>
            </a:r>
            <a:endParaRPr lang="en-US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2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B0CE-B3BC-1B4D-9BAD-E3CACE8C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4" y="76201"/>
            <a:ext cx="7387772" cy="440531"/>
          </a:xfrm>
        </p:spPr>
        <p:txBody>
          <a:bodyPr/>
          <a:lstStyle/>
          <a:p>
            <a:r>
              <a:rPr lang="en-US" dirty="0" err="1"/>
              <a:t>SynBio</a:t>
            </a:r>
            <a:r>
              <a:rPr lang="en-US" dirty="0"/>
              <a:t> is approaching a major transition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67EE7-BB75-4A4F-B4FC-6DEC11B2F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0" y="1075719"/>
            <a:ext cx="5880139" cy="35909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36089F-361C-2D41-A2B9-C34157D63F39}"/>
              </a:ext>
            </a:extLst>
          </p:cNvPr>
          <p:cNvSpPr txBox="1"/>
          <p:nvPr/>
        </p:nvSpPr>
        <p:spPr>
          <a:xfrm>
            <a:off x="6273799" y="3060096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BioBricks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 </a:t>
            </a:r>
          </a:p>
          <a:p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   GG, </a:t>
            </a:r>
            <a:r>
              <a:rPr lang="en-US" b="1" dirty="0" err="1">
                <a:solidFill>
                  <a:srgbClr val="00B050"/>
                </a:solidFill>
                <a:sym typeface="Wingdings" pitchFamily="2" charset="2"/>
              </a:rPr>
              <a:t>MoClo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, BASIC, …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6FDF5-8F99-434D-8835-DCF5066DC7B3}"/>
              </a:ext>
            </a:extLst>
          </p:cNvPr>
          <p:cNvSpPr txBox="1"/>
          <p:nvPr/>
        </p:nvSpPr>
        <p:spPr>
          <a:xfrm>
            <a:off x="6214527" y="208642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Calibrated assays 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 </a:t>
            </a:r>
          </a:p>
          <a:p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     SNR, models, …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1A4D02-0F80-7149-94AD-D9020E2FC294}"/>
              </a:ext>
            </a:extLst>
          </p:cNvPr>
          <p:cNvSpPr txBox="1"/>
          <p:nvPr/>
        </p:nvSpPr>
        <p:spPr>
          <a:xfrm>
            <a:off x="6417732" y="121309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D12A3C"/>
                </a:solidFill>
              </a:rPr>
              <a:t>Predictable Design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7717C5-BBFD-0B46-BB8D-EAA521E4FCF7}"/>
              </a:ext>
            </a:extLst>
          </p:cNvPr>
          <p:cNvSpPr txBox="1"/>
          <p:nvPr/>
        </p:nvSpPr>
        <p:spPr>
          <a:xfrm>
            <a:off x="-23446" y="4915404"/>
            <a:ext cx="2492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[</a:t>
            </a:r>
            <a:r>
              <a:rPr lang="en-US" sz="900" dirty="0" err="1"/>
              <a:t>Endy</a:t>
            </a:r>
            <a:r>
              <a:rPr lang="en-US" sz="900" dirty="0"/>
              <a:t>, Science ‘05; Beal et al., TIBTECH ’18]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07BD23-F2CA-944A-AB13-D81CCA8DE9B3}"/>
              </a:ext>
            </a:extLst>
          </p:cNvPr>
          <p:cNvGrpSpPr/>
          <p:nvPr/>
        </p:nvGrpSpPr>
        <p:grpSpPr>
          <a:xfrm>
            <a:off x="5471885" y="3581213"/>
            <a:ext cx="1512143" cy="646331"/>
            <a:chOff x="5471885" y="3581213"/>
            <a:chExt cx="1512143" cy="646331"/>
          </a:xfrm>
        </p:grpSpPr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69619EFC-CBDD-3545-BB17-F49E16908E19}"/>
                </a:ext>
              </a:extLst>
            </p:cNvPr>
            <p:cNvSpPr/>
            <p:nvPr/>
          </p:nvSpPr>
          <p:spPr bwMode="auto">
            <a:xfrm>
              <a:off x="5471885" y="3581213"/>
              <a:ext cx="674913" cy="646331"/>
            </a:xfrm>
            <a:prstGeom prst="upArrow">
              <a:avLst>
                <a:gd name="adj1" fmla="val 50000"/>
                <a:gd name="adj2" fmla="val 63474"/>
              </a:avLst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0188" marR="0" indent="-230188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0DDF49-01EE-774E-8707-DF1513104518}"/>
                </a:ext>
              </a:extLst>
            </p:cNvPr>
            <p:cNvSpPr txBox="1"/>
            <p:nvPr/>
          </p:nvSpPr>
          <p:spPr>
            <a:xfrm>
              <a:off x="6170985" y="3738487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</a:rPr>
                <a:t>2000s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7BACEA5-E3BE-BA4F-84A6-1AB0CDD2E7A0}"/>
              </a:ext>
            </a:extLst>
          </p:cNvPr>
          <p:cNvGrpSpPr/>
          <p:nvPr/>
        </p:nvGrpSpPr>
        <p:grpSpPr>
          <a:xfrm>
            <a:off x="5471884" y="2548015"/>
            <a:ext cx="1487956" cy="646331"/>
            <a:chOff x="5471884" y="2548015"/>
            <a:chExt cx="1487956" cy="646331"/>
          </a:xfrm>
        </p:grpSpPr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A4416846-866E-174D-A2B8-E647DD105791}"/>
                </a:ext>
              </a:extLst>
            </p:cNvPr>
            <p:cNvSpPr/>
            <p:nvPr/>
          </p:nvSpPr>
          <p:spPr bwMode="auto">
            <a:xfrm>
              <a:off x="5471884" y="2548015"/>
              <a:ext cx="674913" cy="646331"/>
            </a:xfrm>
            <a:prstGeom prst="upArrow">
              <a:avLst>
                <a:gd name="adj1" fmla="val 50000"/>
                <a:gd name="adj2" fmla="val 63474"/>
              </a:avLst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0188" marR="0" indent="-230188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FDB54E-AF6B-9A45-AD22-32746DDF4DA9}"/>
                </a:ext>
              </a:extLst>
            </p:cNvPr>
            <p:cNvSpPr txBox="1"/>
            <p:nvPr/>
          </p:nvSpPr>
          <p:spPr>
            <a:xfrm>
              <a:off x="6146797" y="2681625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</a:rPr>
                <a:t>2010s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AC6605-EAE2-BB4E-A166-C957B3819DF3}"/>
              </a:ext>
            </a:extLst>
          </p:cNvPr>
          <p:cNvGrpSpPr/>
          <p:nvPr/>
        </p:nvGrpSpPr>
        <p:grpSpPr>
          <a:xfrm>
            <a:off x="5471885" y="1527442"/>
            <a:ext cx="1423834" cy="646331"/>
            <a:chOff x="5471885" y="1527442"/>
            <a:chExt cx="1423834" cy="646331"/>
          </a:xfrm>
        </p:grpSpPr>
        <p:sp>
          <p:nvSpPr>
            <p:cNvPr id="3" name="Up Arrow 2">
              <a:extLst>
                <a:ext uri="{FF2B5EF4-FFF2-40B4-BE49-F238E27FC236}">
                  <a16:creationId xmlns:a16="http://schemas.microsoft.com/office/drawing/2014/main" id="{5C93955B-32AE-3145-86D4-C92A5E6D1B44}"/>
                </a:ext>
              </a:extLst>
            </p:cNvPr>
            <p:cNvSpPr/>
            <p:nvPr/>
          </p:nvSpPr>
          <p:spPr bwMode="auto">
            <a:xfrm>
              <a:off x="5471885" y="1527442"/>
              <a:ext cx="674913" cy="646331"/>
            </a:xfrm>
            <a:prstGeom prst="upArrow">
              <a:avLst>
                <a:gd name="adj1" fmla="val 50000"/>
                <a:gd name="adj2" fmla="val 63474"/>
              </a:avLst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0188" marR="0" indent="-230188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553F60-233F-9549-8328-18FA0C026465}"/>
                </a:ext>
              </a:extLst>
            </p:cNvPr>
            <p:cNvSpPr txBox="1"/>
            <p:nvPr/>
          </p:nvSpPr>
          <p:spPr>
            <a:xfrm>
              <a:off x="6146796" y="1675819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0000FF"/>
                  </a:solidFill>
                </a:rPr>
                <a:t>NOW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538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B79995F9-9886-F642-9565-B422E70A708C}"/>
              </a:ext>
            </a:extLst>
          </p:cNvPr>
          <p:cNvGrpSpPr/>
          <p:nvPr/>
        </p:nvGrpSpPr>
        <p:grpSpPr>
          <a:xfrm>
            <a:off x="2266731" y="2260640"/>
            <a:ext cx="5074048" cy="1852849"/>
            <a:chOff x="2843534" y="1974782"/>
            <a:chExt cx="3756587" cy="137176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15D7236-462A-C947-96FD-087A46C5CE5D}"/>
                </a:ext>
              </a:extLst>
            </p:cNvPr>
            <p:cNvGrpSpPr/>
            <p:nvPr/>
          </p:nvGrpSpPr>
          <p:grpSpPr>
            <a:xfrm>
              <a:off x="4138955" y="2313626"/>
              <a:ext cx="1472175" cy="175442"/>
              <a:chOff x="7220004" y="2517289"/>
              <a:chExt cx="1472175" cy="175442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6CDB8F7-2C63-5C4B-8E3A-B1C05BE98262}"/>
                  </a:ext>
                </a:extLst>
              </p:cNvPr>
              <p:cNvCxnSpPr/>
              <p:nvPr/>
            </p:nvCxnSpPr>
            <p:spPr>
              <a:xfrm>
                <a:off x="7229139" y="2517289"/>
                <a:ext cx="1463040" cy="0"/>
              </a:xfrm>
              <a:prstGeom prst="line">
                <a:avLst/>
              </a:prstGeom>
              <a:ln w="38100" cap="rnd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5B4A001-55D6-5444-82AA-36911A0A23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92179" y="2517289"/>
                <a:ext cx="0" cy="175442"/>
              </a:xfrm>
              <a:prstGeom prst="line">
                <a:avLst/>
              </a:prstGeom>
              <a:ln w="38100" cap="rnd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1CE89A87-D0A7-A341-8B07-3D20C1ABDD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0004" y="2517289"/>
                <a:ext cx="0" cy="175442"/>
              </a:xfrm>
              <a:prstGeom prst="line">
                <a:avLst/>
              </a:prstGeom>
              <a:ln w="38100" cap="rnd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94FB4AC-082E-0741-BAB4-41221F7D14B3}"/>
                </a:ext>
              </a:extLst>
            </p:cNvPr>
            <p:cNvGrpSpPr/>
            <p:nvPr/>
          </p:nvGrpSpPr>
          <p:grpSpPr>
            <a:xfrm>
              <a:off x="3854051" y="2310434"/>
              <a:ext cx="1472175" cy="175442"/>
              <a:chOff x="7220004" y="2517289"/>
              <a:chExt cx="1472175" cy="175442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2E618744-BC54-5E40-8F19-8CCFA5D5703D}"/>
                  </a:ext>
                </a:extLst>
              </p:cNvPr>
              <p:cNvCxnSpPr/>
              <p:nvPr/>
            </p:nvCxnSpPr>
            <p:spPr>
              <a:xfrm>
                <a:off x="7229139" y="2517289"/>
                <a:ext cx="1463040" cy="0"/>
              </a:xfrm>
              <a:prstGeom prst="line">
                <a:avLst/>
              </a:prstGeom>
              <a:ln w="38100" cap="rnd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A50A1BA-785B-234F-B832-040313F349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92179" y="2517289"/>
                <a:ext cx="0" cy="175442"/>
              </a:xfrm>
              <a:prstGeom prst="line">
                <a:avLst/>
              </a:prstGeom>
              <a:ln w="38100" cap="rnd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0277A3E-A4E0-FF44-B7A1-ABB33256EC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0004" y="2517289"/>
                <a:ext cx="0" cy="175442"/>
              </a:xfrm>
              <a:prstGeom prst="line">
                <a:avLst/>
              </a:prstGeom>
              <a:ln w="38100" cap="rnd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BC668A7-824B-2E4F-AD3E-15F136DEBA7A}"/>
                </a:ext>
              </a:extLst>
            </p:cNvPr>
            <p:cNvGrpSpPr/>
            <p:nvPr/>
          </p:nvGrpSpPr>
          <p:grpSpPr>
            <a:xfrm>
              <a:off x="3164697" y="2317136"/>
              <a:ext cx="1472175" cy="175442"/>
              <a:chOff x="7220004" y="2517289"/>
              <a:chExt cx="1472175" cy="175442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1151879-83B2-F74B-A559-035841454B6D}"/>
                  </a:ext>
                </a:extLst>
              </p:cNvPr>
              <p:cNvCxnSpPr/>
              <p:nvPr/>
            </p:nvCxnSpPr>
            <p:spPr>
              <a:xfrm>
                <a:off x="7229139" y="2517289"/>
                <a:ext cx="1463040" cy="0"/>
              </a:xfrm>
              <a:prstGeom prst="line">
                <a:avLst/>
              </a:prstGeom>
              <a:ln w="38100" cap="rnd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5D316F6-7AFA-1740-9574-AABAC4746F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92179" y="2517289"/>
                <a:ext cx="0" cy="175442"/>
              </a:xfrm>
              <a:prstGeom prst="line">
                <a:avLst/>
              </a:prstGeom>
              <a:ln w="38100" cap="rnd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727E61A-C582-B248-8556-E7AC760EB4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0004" y="2517289"/>
                <a:ext cx="0" cy="175442"/>
              </a:xfrm>
              <a:prstGeom prst="line">
                <a:avLst/>
              </a:prstGeom>
              <a:ln w="38100" cap="rnd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FE32283-A83E-484D-B20C-16F567504154}"/>
                </a:ext>
              </a:extLst>
            </p:cNvPr>
            <p:cNvGrpSpPr/>
            <p:nvPr/>
          </p:nvGrpSpPr>
          <p:grpSpPr>
            <a:xfrm>
              <a:off x="3453209" y="2316984"/>
              <a:ext cx="1472175" cy="175442"/>
              <a:chOff x="7220004" y="2517289"/>
              <a:chExt cx="1472175" cy="175442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FCAB8EED-9752-1748-965A-C2CEF22A91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9139" y="2517289"/>
                <a:ext cx="1463040" cy="0"/>
              </a:xfrm>
              <a:prstGeom prst="line">
                <a:avLst/>
              </a:prstGeom>
              <a:ln w="38100" cap="rnd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105C034-2442-2246-A3D4-1365D9F415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92179" y="2517289"/>
                <a:ext cx="0" cy="175442"/>
              </a:xfrm>
              <a:prstGeom prst="line">
                <a:avLst/>
              </a:prstGeom>
              <a:ln w="38100" cap="rnd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F5CF75B-B40D-E04E-9375-87D56850C2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0004" y="2517289"/>
                <a:ext cx="0" cy="175442"/>
              </a:xfrm>
              <a:prstGeom prst="line">
                <a:avLst/>
              </a:prstGeom>
              <a:ln w="38100" cap="rnd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FA6B2BE-EBE9-714E-A173-C01726A619AE}"/>
                </a:ext>
              </a:extLst>
            </p:cNvPr>
            <p:cNvSpPr txBox="1"/>
            <p:nvPr/>
          </p:nvSpPr>
          <p:spPr>
            <a:xfrm>
              <a:off x="3171840" y="3050323"/>
              <a:ext cx="3428281" cy="296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>
                      <a:alpha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with measurement error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A2A84A7-B16E-BA4F-9809-29716968E5CF}"/>
                </a:ext>
              </a:extLst>
            </p:cNvPr>
            <p:cNvSpPr/>
            <p:nvPr/>
          </p:nvSpPr>
          <p:spPr>
            <a:xfrm>
              <a:off x="4475444" y="2667345"/>
              <a:ext cx="101851" cy="101851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C6A5A94-7E36-964F-84CF-36FD39115C3A}"/>
                </a:ext>
              </a:extLst>
            </p:cNvPr>
            <p:cNvSpPr/>
            <p:nvPr/>
          </p:nvSpPr>
          <p:spPr>
            <a:xfrm>
              <a:off x="4664129" y="2667345"/>
              <a:ext cx="101851" cy="101851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829E95B-8C36-B84E-B9E8-51BAB32A1CBA}"/>
                </a:ext>
              </a:extLst>
            </p:cNvPr>
            <p:cNvSpPr/>
            <p:nvPr/>
          </p:nvSpPr>
          <p:spPr>
            <a:xfrm>
              <a:off x="5026985" y="2667345"/>
              <a:ext cx="101851" cy="101851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AD0978A-3433-F44F-8753-E83DA618E0BE}"/>
                </a:ext>
              </a:extLst>
            </p:cNvPr>
            <p:cNvSpPr/>
            <p:nvPr/>
          </p:nvSpPr>
          <p:spPr>
            <a:xfrm>
              <a:off x="5215670" y="2667345"/>
              <a:ext cx="101851" cy="101851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6773800-D641-CE44-B92A-9F8B4D1F7510}"/>
                </a:ext>
              </a:extLst>
            </p:cNvPr>
            <p:cNvSpPr txBox="1"/>
            <p:nvPr/>
          </p:nvSpPr>
          <p:spPr>
            <a:xfrm>
              <a:off x="2843534" y="1974782"/>
              <a:ext cx="3088828" cy="296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with model error</a:t>
              </a:r>
            </a:p>
          </p:txBody>
        </p:sp>
      </p:grp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73070C42-DC11-034B-A029-75B2FD9A3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60720"/>
            <a:ext cx="8534400" cy="359092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Control uncertainty enough for a reasonable chance of success…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41581E9-2767-7249-98C7-F3DA979F23D8}"/>
              </a:ext>
            </a:extLst>
          </p:cNvPr>
          <p:cNvGrpSpPr/>
          <p:nvPr/>
        </p:nvGrpSpPr>
        <p:grpSpPr>
          <a:xfrm>
            <a:off x="2280512" y="1989898"/>
            <a:ext cx="5074048" cy="1765170"/>
            <a:chOff x="2843534" y="1770759"/>
            <a:chExt cx="3756587" cy="13068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161764-CCB5-D74D-AD2F-7F48DCF62D0A}"/>
                </a:ext>
              </a:extLst>
            </p:cNvPr>
            <p:cNvSpPr txBox="1"/>
            <p:nvPr/>
          </p:nvSpPr>
          <p:spPr>
            <a:xfrm>
              <a:off x="3171840" y="2781388"/>
              <a:ext cx="3428281" cy="296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estimated property value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617F2FB-6063-0448-B47D-F69432EE02D5}"/>
                </a:ext>
              </a:extLst>
            </p:cNvPr>
            <p:cNvGrpSpPr/>
            <p:nvPr/>
          </p:nvGrpSpPr>
          <p:grpSpPr>
            <a:xfrm>
              <a:off x="3628209" y="2313427"/>
              <a:ext cx="1472175" cy="175442"/>
              <a:chOff x="7220004" y="2517289"/>
              <a:chExt cx="1472175" cy="175442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C203A9A-86C9-D443-ACA1-C8AC94F0F679}"/>
                  </a:ext>
                </a:extLst>
              </p:cNvPr>
              <p:cNvCxnSpPr/>
              <p:nvPr/>
            </p:nvCxnSpPr>
            <p:spPr>
              <a:xfrm>
                <a:off x="7229139" y="2517289"/>
                <a:ext cx="1463040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7293387-C1CB-044C-9BBB-A3BBD5AABA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92179" y="2517289"/>
                <a:ext cx="0" cy="175442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EA9A6ED-4DAD-2B4D-BC15-C9108B7E16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0004" y="2517289"/>
                <a:ext cx="0" cy="175442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B90213C-B14B-1F4E-B88D-40480FDFAD07}"/>
                </a:ext>
              </a:extLst>
            </p:cNvPr>
            <p:cNvSpPr/>
            <p:nvPr/>
          </p:nvSpPr>
          <p:spPr>
            <a:xfrm>
              <a:off x="4838300" y="2667345"/>
              <a:ext cx="101851" cy="1018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77A6A5-0059-3949-826C-29F2CEF37E7C}"/>
                </a:ext>
              </a:extLst>
            </p:cNvPr>
            <p:cNvSpPr txBox="1"/>
            <p:nvPr/>
          </p:nvSpPr>
          <p:spPr>
            <a:xfrm>
              <a:off x="2843534" y="1770759"/>
              <a:ext cx="3088828" cy="296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predicted acceptable range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B770631-58EE-D448-AE23-0672B7916BC5}"/>
              </a:ext>
            </a:extLst>
          </p:cNvPr>
          <p:cNvGrpSpPr/>
          <p:nvPr/>
        </p:nvGrpSpPr>
        <p:grpSpPr>
          <a:xfrm>
            <a:off x="106693" y="1343567"/>
            <a:ext cx="8388580" cy="3341086"/>
            <a:chOff x="106693" y="1135745"/>
            <a:chExt cx="8388580" cy="3341086"/>
          </a:xfrm>
        </p:grpSpPr>
        <p:sp>
          <p:nvSpPr>
            <p:cNvPr id="36" name="Left Arrow 35">
              <a:extLst>
                <a:ext uri="{FF2B5EF4-FFF2-40B4-BE49-F238E27FC236}">
                  <a16:creationId xmlns:a16="http://schemas.microsoft.com/office/drawing/2014/main" id="{A8D2EAF3-DA42-B240-B2A2-AACA9FCE62C7}"/>
                </a:ext>
              </a:extLst>
            </p:cNvPr>
            <p:cNvSpPr/>
            <p:nvPr/>
          </p:nvSpPr>
          <p:spPr bwMode="auto">
            <a:xfrm>
              <a:off x="6321995" y="2422158"/>
              <a:ext cx="1085235" cy="432381"/>
            </a:xfrm>
            <a:prstGeom prst="lef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0188" marR="0" lvl="0" indent="-230188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10000"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E58E293-0C11-E04C-951B-A2DDA7102E15}"/>
                </a:ext>
              </a:extLst>
            </p:cNvPr>
            <p:cNvSpPr txBox="1"/>
            <p:nvPr/>
          </p:nvSpPr>
          <p:spPr>
            <a:xfrm>
              <a:off x="7464221" y="2323649"/>
              <a:ext cx="10310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Better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devices</a:t>
              </a:r>
            </a:p>
          </p:txBody>
        </p:sp>
        <p:sp>
          <p:nvSpPr>
            <p:cNvPr id="38" name="Left Arrow 37">
              <a:extLst>
                <a:ext uri="{FF2B5EF4-FFF2-40B4-BE49-F238E27FC236}">
                  <a16:creationId xmlns:a16="http://schemas.microsoft.com/office/drawing/2014/main" id="{E738F048-0F82-3948-858B-657823DE038D}"/>
                </a:ext>
              </a:extLst>
            </p:cNvPr>
            <p:cNvSpPr/>
            <p:nvPr/>
          </p:nvSpPr>
          <p:spPr bwMode="auto">
            <a:xfrm rot="19800000" flipH="1">
              <a:off x="1548913" y="3570392"/>
              <a:ext cx="1085235" cy="432381"/>
            </a:xfrm>
            <a:prstGeom prst="leftArrow">
              <a:avLst/>
            </a:prstGeom>
            <a:gradFill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0188" marR="0" lvl="0" indent="-230188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10000"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0" name="Left Arrow 39">
              <a:extLst>
                <a:ext uri="{FF2B5EF4-FFF2-40B4-BE49-F238E27FC236}">
                  <a16:creationId xmlns:a16="http://schemas.microsoft.com/office/drawing/2014/main" id="{165C5D92-7D05-B44D-8780-71BCC06A3D46}"/>
                </a:ext>
              </a:extLst>
            </p:cNvPr>
            <p:cNvSpPr/>
            <p:nvPr/>
          </p:nvSpPr>
          <p:spPr bwMode="auto">
            <a:xfrm rot="1800000" flipH="1">
              <a:off x="1548911" y="1615697"/>
              <a:ext cx="1085235" cy="432381"/>
            </a:xfrm>
            <a:prstGeom prst="leftArrow">
              <a:avLst/>
            </a:prstGeom>
            <a:gradFill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0188" marR="0" lvl="0" indent="-230188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10000"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242459-6A35-6746-B2D6-728DB7D4BFCF}"/>
                </a:ext>
              </a:extLst>
            </p:cNvPr>
            <p:cNvSpPr txBox="1"/>
            <p:nvPr/>
          </p:nvSpPr>
          <p:spPr>
            <a:xfrm>
              <a:off x="106693" y="3830500"/>
              <a:ext cx="16850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Calibrated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measurement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9A8315-2A49-3642-95F1-F49F37315366}"/>
                </a:ext>
              </a:extLst>
            </p:cNvPr>
            <p:cNvSpPr txBox="1"/>
            <p:nvPr/>
          </p:nvSpPr>
          <p:spPr>
            <a:xfrm>
              <a:off x="319098" y="1135745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Pragmatic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models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35C4F36-D483-E44D-93F0-3AA8AFE5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Universal Foundation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71934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0EE65E-2070-5B49-8E73-1D01BAB4C83A}"/>
              </a:ext>
            </a:extLst>
          </p:cNvPr>
          <p:cNvGrpSpPr/>
          <p:nvPr/>
        </p:nvGrpSpPr>
        <p:grpSpPr>
          <a:xfrm>
            <a:off x="484182" y="3246328"/>
            <a:ext cx="5929144" cy="1594999"/>
            <a:chOff x="484182" y="3246328"/>
            <a:chExt cx="5929144" cy="1594999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3A3955CE-6F66-7C4A-B276-B8F11652D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6154" y="4009295"/>
              <a:ext cx="1248048" cy="83203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2647AB0-AF68-0541-9CED-C6721485BA86}"/>
                </a:ext>
              </a:extLst>
            </p:cNvPr>
            <p:cNvGrpSpPr/>
            <p:nvPr/>
          </p:nvGrpSpPr>
          <p:grpSpPr>
            <a:xfrm>
              <a:off x="484182" y="3246328"/>
              <a:ext cx="5929144" cy="1592439"/>
              <a:chOff x="484182" y="3246328"/>
              <a:chExt cx="5929144" cy="1592439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1D9A02B9-FF62-E647-B509-49FB35D31A98}"/>
                  </a:ext>
                </a:extLst>
              </p:cNvPr>
              <p:cNvSpPr/>
              <p:nvPr/>
            </p:nvSpPr>
            <p:spPr bwMode="auto">
              <a:xfrm>
                <a:off x="1327759" y="4384110"/>
                <a:ext cx="5085567" cy="454657"/>
              </a:xfrm>
              <a:custGeom>
                <a:avLst/>
                <a:gdLst>
                  <a:gd name="connsiteX0" fmla="*/ 0 w 4183693"/>
                  <a:gd name="connsiteY0" fmla="*/ 0 h 463658"/>
                  <a:gd name="connsiteX1" fmla="*/ 1189972 w 4183693"/>
                  <a:gd name="connsiteY1" fmla="*/ 463463 h 463658"/>
                  <a:gd name="connsiteX2" fmla="*/ 4183693 w 4183693"/>
                  <a:gd name="connsiteY2" fmla="*/ 62631 h 463658"/>
                  <a:gd name="connsiteX3" fmla="*/ 4183693 w 4183693"/>
                  <a:gd name="connsiteY3" fmla="*/ 62631 h 463658"/>
                  <a:gd name="connsiteX0" fmla="*/ 0 w 5085567"/>
                  <a:gd name="connsiteY0" fmla="*/ 300624 h 454657"/>
                  <a:gd name="connsiteX1" fmla="*/ 2091846 w 5085567"/>
                  <a:gd name="connsiteY1" fmla="*/ 400832 h 454657"/>
                  <a:gd name="connsiteX2" fmla="*/ 5085567 w 5085567"/>
                  <a:gd name="connsiteY2" fmla="*/ 0 h 454657"/>
                  <a:gd name="connsiteX3" fmla="*/ 5085567 w 5085567"/>
                  <a:gd name="connsiteY3" fmla="*/ 0 h 454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5567" h="454657">
                    <a:moveTo>
                      <a:pt x="0" y="300624"/>
                    </a:moveTo>
                    <a:cubicBezTo>
                      <a:pt x="246345" y="527136"/>
                      <a:pt x="1244252" y="450936"/>
                      <a:pt x="2091846" y="400832"/>
                    </a:cubicBezTo>
                    <a:cubicBezTo>
                      <a:pt x="2939440" y="350728"/>
                      <a:pt x="5085567" y="0"/>
                      <a:pt x="5085567" y="0"/>
                    </a:cubicBezTo>
                    <a:lnTo>
                      <a:pt x="5085567" y="0"/>
                    </a:lnTo>
                  </a:path>
                </a:pathLst>
              </a:cu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230188" marR="0" lvl="0" indent="-230188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Pct val="110000"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7C56255-D7DB-6842-84FD-DD17FC98EDC6}"/>
                  </a:ext>
                </a:extLst>
              </p:cNvPr>
              <p:cNvSpPr/>
              <p:nvPr/>
            </p:nvSpPr>
            <p:spPr bwMode="auto">
              <a:xfrm>
                <a:off x="484182" y="3246328"/>
                <a:ext cx="307046" cy="814191"/>
              </a:xfrm>
              <a:custGeom>
                <a:avLst/>
                <a:gdLst>
                  <a:gd name="connsiteX0" fmla="*/ 0 w 4183693"/>
                  <a:gd name="connsiteY0" fmla="*/ 0 h 463658"/>
                  <a:gd name="connsiteX1" fmla="*/ 1189972 w 4183693"/>
                  <a:gd name="connsiteY1" fmla="*/ 463463 h 463658"/>
                  <a:gd name="connsiteX2" fmla="*/ 4183693 w 4183693"/>
                  <a:gd name="connsiteY2" fmla="*/ 62631 h 463658"/>
                  <a:gd name="connsiteX3" fmla="*/ 4183693 w 4183693"/>
                  <a:gd name="connsiteY3" fmla="*/ 62631 h 463658"/>
                  <a:gd name="connsiteX0" fmla="*/ 0 w 5085567"/>
                  <a:gd name="connsiteY0" fmla="*/ 300624 h 454657"/>
                  <a:gd name="connsiteX1" fmla="*/ 2091846 w 5085567"/>
                  <a:gd name="connsiteY1" fmla="*/ 400832 h 454657"/>
                  <a:gd name="connsiteX2" fmla="*/ 5085567 w 5085567"/>
                  <a:gd name="connsiteY2" fmla="*/ 0 h 454657"/>
                  <a:gd name="connsiteX3" fmla="*/ 5085567 w 5085567"/>
                  <a:gd name="connsiteY3" fmla="*/ 0 h 454657"/>
                  <a:gd name="connsiteX0" fmla="*/ 0 w 5724394"/>
                  <a:gd name="connsiteY0" fmla="*/ 0 h 885671"/>
                  <a:gd name="connsiteX1" fmla="*/ 2730673 w 5724394"/>
                  <a:gd name="connsiteY1" fmla="*/ 876822 h 885671"/>
                  <a:gd name="connsiteX2" fmla="*/ 5724394 w 5724394"/>
                  <a:gd name="connsiteY2" fmla="*/ 475990 h 885671"/>
                  <a:gd name="connsiteX3" fmla="*/ 5724394 w 5724394"/>
                  <a:gd name="connsiteY3" fmla="*/ 475990 h 885671"/>
                  <a:gd name="connsiteX0" fmla="*/ 305805 w 6030199"/>
                  <a:gd name="connsiteY0" fmla="*/ 382243 h 858233"/>
                  <a:gd name="connsiteX1" fmla="*/ 393486 w 6030199"/>
                  <a:gd name="connsiteY1" fmla="*/ 6462 h 858233"/>
                  <a:gd name="connsiteX2" fmla="*/ 6030199 w 6030199"/>
                  <a:gd name="connsiteY2" fmla="*/ 858233 h 858233"/>
                  <a:gd name="connsiteX3" fmla="*/ 6030199 w 6030199"/>
                  <a:gd name="connsiteY3" fmla="*/ 858233 h 858233"/>
                  <a:gd name="connsiteX0" fmla="*/ 305805 w 6039722"/>
                  <a:gd name="connsiteY0" fmla="*/ 977029 h 1461020"/>
                  <a:gd name="connsiteX1" fmla="*/ 393486 w 6039722"/>
                  <a:gd name="connsiteY1" fmla="*/ 601248 h 1461020"/>
                  <a:gd name="connsiteX2" fmla="*/ 6030199 w 6039722"/>
                  <a:gd name="connsiteY2" fmla="*/ 1453019 h 1461020"/>
                  <a:gd name="connsiteX3" fmla="*/ 1621038 w 6039722"/>
                  <a:gd name="connsiteY3" fmla="*/ 0 h 1461020"/>
                  <a:gd name="connsiteX0" fmla="*/ 0 w 1315233"/>
                  <a:gd name="connsiteY0" fmla="*/ 977029 h 1040568"/>
                  <a:gd name="connsiteX1" fmla="*/ 87681 w 1315233"/>
                  <a:gd name="connsiteY1" fmla="*/ 601248 h 1040568"/>
                  <a:gd name="connsiteX2" fmla="*/ 1315233 w 1315233"/>
                  <a:gd name="connsiteY2" fmla="*/ 0 h 1040568"/>
                  <a:gd name="connsiteX0" fmla="*/ 306312 w 457719"/>
                  <a:gd name="connsiteY0" fmla="*/ 814191 h 875263"/>
                  <a:gd name="connsiteX1" fmla="*/ 393993 w 457719"/>
                  <a:gd name="connsiteY1" fmla="*/ 438410 h 875263"/>
                  <a:gd name="connsiteX2" fmla="*/ 68317 w 457719"/>
                  <a:gd name="connsiteY2" fmla="*/ 0 h 875263"/>
                  <a:gd name="connsiteX0" fmla="*/ 237995 w 237995"/>
                  <a:gd name="connsiteY0" fmla="*/ 814191 h 814191"/>
                  <a:gd name="connsiteX1" fmla="*/ 0 w 237995"/>
                  <a:gd name="connsiteY1" fmla="*/ 0 h 814191"/>
                  <a:gd name="connsiteX0" fmla="*/ 241146 w 241146"/>
                  <a:gd name="connsiteY0" fmla="*/ 814191 h 814191"/>
                  <a:gd name="connsiteX1" fmla="*/ 3151 w 241146"/>
                  <a:gd name="connsiteY1" fmla="*/ 0 h 814191"/>
                  <a:gd name="connsiteX0" fmla="*/ 307046 w 307046"/>
                  <a:gd name="connsiteY0" fmla="*/ 814191 h 814191"/>
                  <a:gd name="connsiteX1" fmla="*/ 69051 w 307046"/>
                  <a:gd name="connsiteY1" fmla="*/ 0 h 814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046" h="814191">
                    <a:moveTo>
                      <a:pt x="307046" y="814191"/>
                    </a:moveTo>
                    <a:cubicBezTo>
                      <a:pt x="-97963" y="542794"/>
                      <a:pt x="-14455" y="283923"/>
                      <a:pt x="69051" y="0"/>
                    </a:cubicBezTo>
                  </a:path>
                </a:pathLst>
              </a:cu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230188" marR="0" lvl="0" indent="-230188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Pct val="110000"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20EADCCC-B319-1843-9D95-DF4D7F384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23459" y="3224452"/>
              <a:ext cx="503079" cy="895234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79995F9-9886-F642-9565-B422E70A708C}"/>
              </a:ext>
            </a:extLst>
          </p:cNvPr>
          <p:cNvGrpSpPr/>
          <p:nvPr/>
        </p:nvGrpSpPr>
        <p:grpSpPr>
          <a:xfrm>
            <a:off x="2266731" y="2260640"/>
            <a:ext cx="5074048" cy="1852849"/>
            <a:chOff x="2843534" y="1974782"/>
            <a:chExt cx="3756587" cy="137176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15D7236-462A-C947-96FD-087A46C5CE5D}"/>
                </a:ext>
              </a:extLst>
            </p:cNvPr>
            <p:cNvGrpSpPr/>
            <p:nvPr/>
          </p:nvGrpSpPr>
          <p:grpSpPr>
            <a:xfrm>
              <a:off x="4138955" y="2313626"/>
              <a:ext cx="1472175" cy="175442"/>
              <a:chOff x="7220004" y="2517289"/>
              <a:chExt cx="1472175" cy="175442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6CDB8F7-2C63-5C4B-8E3A-B1C05BE98262}"/>
                  </a:ext>
                </a:extLst>
              </p:cNvPr>
              <p:cNvCxnSpPr/>
              <p:nvPr/>
            </p:nvCxnSpPr>
            <p:spPr>
              <a:xfrm>
                <a:off x="7229139" y="2517289"/>
                <a:ext cx="1463040" cy="0"/>
              </a:xfrm>
              <a:prstGeom prst="line">
                <a:avLst/>
              </a:prstGeom>
              <a:ln w="38100" cap="rnd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5B4A001-55D6-5444-82AA-36911A0A23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92179" y="2517289"/>
                <a:ext cx="0" cy="175442"/>
              </a:xfrm>
              <a:prstGeom prst="line">
                <a:avLst/>
              </a:prstGeom>
              <a:ln w="38100" cap="rnd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1CE89A87-D0A7-A341-8B07-3D20C1ABDD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0004" y="2517289"/>
                <a:ext cx="0" cy="175442"/>
              </a:xfrm>
              <a:prstGeom prst="line">
                <a:avLst/>
              </a:prstGeom>
              <a:ln w="38100" cap="rnd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94FB4AC-082E-0741-BAB4-41221F7D14B3}"/>
                </a:ext>
              </a:extLst>
            </p:cNvPr>
            <p:cNvGrpSpPr/>
            <p:nvPr/>
          </p:nvGrpSpPr>
          <p:grpSpPr>
            <a:xfrm>
              <a:off x="3854051" y="2310434"/>
              <a:ext cx="1472175" cy="175442"/>
              <a:chOff x="7220004" y="2517289"/>
              <a:chExt cx="1472175" cy="175442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2E618744-BC54-5E40-8F19-8CCFA5D5703D}"/>
                  </a:ext>
                </a:extLst>
              </p:cNvPr>
              <p:cNvCxnSpPr/>
              <p:nvPr/>
            </p:nvCxnSpPr>
            <p:spPr>
              <a:xfrm>
                <a:off x="7229139" y="2517289"/>
                <a:ext cx="1463040" cy="0"/>
              </a:xfrm>
              <a:prstGeom prst="line">
                <a:avLst/>
              </a:prstGeom>
              <a:ln w="38100" cap="rnd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A50A1BA-785B-234F-B832-040313F349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92179" y="2517289"/>
                <a:ext cx="0" cy="175442"/>
              </a:xfrm>
              <a:prstGeom prst="line">
                <a:avLst/>
              </a:prstGeom>
              <a:ln w="38100" cap="rnd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0277A3E-A4E0-FF44-B7A1-ABB33256EC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0004" y="2517289"/>
                <a:ext cx="0" cy="175442"/>
              </a:xfrm>
              <a:prstGeom prst="line">
                <a:avLst/>
              </a:prstGeom>
              <a:ln w="38100" cap="rnd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BC668A7-824B-2E4F-AD3E-15F136DEBA7A}"/>
                </a:ext>
              </a:extLst>
            </p:cNvPr>
            <p:cNvGrpSpPr/>
            <p:nvPr/>
          </p:nvGrpSpPr>
          <p:grpSpPr>
            <a:xfrm>
              <a:off x="3164697" y="2317136"/>
              <a:ext cx="1472175" cy="175442"/>
              <a:chOff x="7220004" y="2517289"/>
              <a:chExt cx="1472175" cy="175442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1151879-83B2-F74B-A559-035841454B6D}"/>
                  </a:ext>
                </a:extLst>
              </p:cNvPr>
              <p:cNvCxnSpPr/>
              <p:nvPr/>
            </p:nvCxnSpPr>
            <p:spPr>
              <a:xfrm>
                <a:off x="7229139" y="2517289"/>
                <a:ext cx="1463040" cy="0"/>
              </a:xfrm>
              <a:prstGeom prst="line">
                <a:avLst/>
              </a:prstGeom>
              <a:ln w="38100" cap="rnd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5D316F6-7AFA-1740-9574-AABAC4746F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92179" y="2517289"/>
                <a:ext cx="0" cy="175442"/>
              </a:xfrm>
              <a:prstGeom prst="line">
                <a:avLst/>
              </a:prstGeom>
              <a:ln w="38100" cap="rnd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727E61A-C582-B248-8556-E7AC760EB4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0004" y="2517289"/>
                <a:ext cx="0" cy="175442"/>
              </a:xfrm>
              <a:prstGeom prst="line">
                <a:avLst/>
              </a:prstGeom>
              <a:ln w="38100" cap="rnd">
                <a:solidFill>
                  <a:schemeClr val="accent1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FE32283-A83E-484D-B20C-16F567504154}"/>
                </a:ext>
              </a:extLst>
            </p:cNvPr>
            <p:cNvGrpSpPr/>
            <p:nvPr/>
          </p:nvGrpSpPr>
          <p:grpSpPr>
            <a:xfrm>
              <a:off x="3453209" y="2316984"/>
              <a:ext cx="1472175" cy="175442"/>
              <a:chOff x="7220004" y="2517289"/>
              <a:chExt cx="1472175" cy="175442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FCAB8EED-9752-1748-965A-C2CEF22A91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9139" y="2517289"/>
                <a:ext cx="1463040" cy="0"/>
              </a:xfrm>
              <a:prstGeom prst="line">
                <a:avLst/>
              </a:prstGeom>
              <a:ln w="38100" cap="rnd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105C034-2442-2246-A3D4-1365D9F415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92179" y="2517289"/>
                <a:ext cx="0" cy="175442"/>
              </a:xfrm>
              <a:prstGeom prst="line">
                <a:avLst/>
              </a:prstGeom>
              <a:ln w="38100" cap="rnd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F5CF75B-B40D-E04E-9375-87D56850C2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0004" y="2517289"/>
                <a:ext cx="0" cy="175442"/>
              </a:xfrm>
              <a:prstGeom prst="line">
                <a:avLst/>
              </a:prstGeom>
              <a:ln w="38100" cap="rnd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FA6B2BE-EBE9-714E-A173-C01726A619AE}"/>
                </a:ext>
              </a:extLst>
            </p:cNvPr>
            <p:cNvSpPr txBox="1"/>
            <p:nvPr/>
          </p:nvSpPr>
          <p:spPr>
            <a:xfrm>
              <a:off x="3171840" y="3050323"/>
              <a:ext cx="3428281" cy="296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>
                      <a:alpha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with measurement error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A2A84A7-B16E-BA4F-9809-29716968E5CF}"/>
                </a:ext>
              </a:extLst>
            </p:cNvPr>
            <p:cNvSpPr/>
            <p:nvPr/>
          </p:nvSpPr>
          <p:spPr>
            <a:xfrm>
              <a:off x="4475444" y="2667345"/>
              <a:ext cx="101851" cy="101851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C6A5A94-7E36-964F-84CF-36FD39115C3A}"/>
                </a:ext>
              </a:extLst>
            </p:cNvPr>
            <p:cNvSpPr/>
            <p:nvPr/>
          </p:nvSpPr>
          <p:spPr>
            <a:xfrm>
              <a:off x="4664129" y="2667345"/>
              <a:ext cx="101851" cy="101851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829E95B-8C36-B84E-B9E8-51BAB32A1CBA}"/>
                </a:ext>
              </a:extLst>
            </p:cNvPr>
            <p:cNvSpPr/>
            <p:nvPr/>
          </p:nvSpPr>
          <p:spPr>
            <a:xfrm>
              <a:off x="5026985" y="2667345"/>
              <a:ext cx="101851" cy="101851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AD0978A-3433-F44F-8753-E83DA618E0BE}"/>
                </a:ext>
              </a:extLst>
            </p:cNvPr>
            <p:cNvSpPr/>
            <p:nvPr/>
          </p:nvSpPr>
          <p:spPr>
            <a:xfrm>
              <a:off x="5215670" y="2667345"/>
              <a:ext cx="101851" cy="101851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6773800-D641-CE44-B92A-9F8B4D1F7510}"/>
                </a:ext>
              </a:extLst>
            </p:cNvPr>
            <p:cNvSpPr txBox="1"/>
            <p:nvPr/>
          </p:nvSpPr>
          <p:spPr>
            <a:xfrm>
              <a:off x="2843534" y="1974782"/>
              <a:ext cx="3088828" cy="296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with model error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41581E9-2767-7249-98C7-F3DA979F23D8}"/>
              </a:ext>
            </a:extLst>
          </p:cNvPr>
          <p:cNvGrpSpPr/>
          <p:nvPr/>
        </p:nvGrpSpPr>
        <p:grpSpPr>
          <a:xfrm>
            <a:off x="2280512" y="1989898"/>
            <a:ext cx="5074048" cy="1765170"/>
            <a:chOff x="2843534" y="1770759"/>
            <a:chExt cx="3756587" cy="13068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161764-CCB5-D74D-AD2F-7F48DCF62D0A}"/>
                </a:ext>
              </a:extLst>
            </p:cNvPr>
            <p:cNvSpPr txBox="1"/>
            <p:nvPr/>
          </p:nvSpPr>
          <p:spPr>
            <a:xfrm>
              <a:off x="3171840" y="2781388"/>
              <a:ext cx="3428281" cy="296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estimated property value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617F2FB-6063-0448-B47D-F69432EE02D5}"/>
                </a:ext>
              </a:extLst>
            </p:cNvPr>
            <p:cNvGrpSpPr/>
            <p:nvPr/>
          </p:nvGrpSpPr>
          <p:grpSpPr>
            <a:xfrm>
              <a:off x="3628209" y="2313427"/>
              <a:ext cx="1472175" cy="175442"/>
              <a:chOff x="7220004" y="2517289"/>
              <a:chExt cx="1472175" cy="175442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C203A9A-86C9-D443-ACA1-C8AC94F0F679}"/>
                  </a:ext>
                </a:extLst>
              </p:cNvPr>
              <p:cNvCxnSpPr/>
              <p:nvPr/>
            </p:nvCxnSpPr>
            <p:spPr>
              <a:xfrm>
                <a:off x="7229139" y="2517289"/>
                <a:ext cx="1463040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7293387-C1CB-044C-9BBB-A3BBD5AABA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92179" y="2517289"/>
                <a:ext cx="0" cy="175442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EA9A6ED-4DAD-2B4D-BC15-C9108B7E16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0004" y="2517289"/>
                <a:ext cx="0" cy="175442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B90213C-B14B-1F4E-B88D-40480FDFAD07}"/>
                </a:ext>
              </a:extLst>
            </p:cNvPr>
            <p:cNvSpPr/>
            <p:nvPr/>
          </p:nvSpPr>
          <p:spPr>
            <a:xfrm>
              <a:off x="4838300" y="2667345"/>
              <a:ext cx="101851" cy="1018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77A6A5-0059-3949-826C-29F2CEF37E7C}"/>
                </a:ext>
              </a:extLst>
            </p:cNvPr>
            <p:cNvSpPr txBox="1"/>
            <p:nvPr/>
          </p:nvSpPr>
          <p:spPr>
            <a:xfrm>
              <a:off x="2843534" y="1770759"/>
              <a:ext cx="3088828" cy="296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predicted acceptable range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B770631-58EE-D448-AE23-0672B7916BC5}"/>
              </a:ext>
            </a:extLst>
          </p:cNvPr>
          <p:cNvGrpSpPr/>
          <p:nvPr/>
        </p:nvGrpSpPr>
        <p:grpSpPr>
          <a:xfrm>
            <a:off x="106693" y="1343567"/>
            <a:ext cx="8388580" cy="3341086"/>
            <a:chOff x="106693" y="1135745"/>
            <a:chExt cx="8388580" cy="3341086"/>
          </a:xfrm>
        </p:grpSpPr>
        <p:sp>
          <p:nvSpPr>
            <p:cNvPr id="36" name="Left Arrow 35">
              <a:extLst>
                <a:ext uri="{FF2B5EF4-FFF2-40B4-BE49-F238E27FC236}">
                  <a16:creationId xmlns:a16="http://schemas.microsoft.com/office/drawing/2014/main" id="{A8D2EAF3-DA42-B240-B2A2-AACA9FCE62C7}"/>
                </a:ext>
              </a:extLst>
            </p:cNvPr>
            <p:cNvSpPr/>
            <p:nvPr/>
          </p:nvSpPr>
          <p:spPr bwMode="auto">
            <a:xfrm>
              <a:off x="6321995" y="2422158"/>
              <a:ext cx="1085235" cy="432381"/>
            </a:xfrm>
            <a:prstGeom prst="lef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0188" marR="0" lvl="0" indent="-230188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10000"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E58E293-0C11-E04C-951B-A2DDA7102E15}"/>
                </a:ext>
              </a:extLst>
            </p:cNvPr>
            <p:cNvSpPr txBox="1"/>
            <p:nvPr/>
          </p:nvSpPr>
          <p:spPr>
            <a:xfrm>
              <a:off x="7464221" y="2323649"/>
              <a:ext cx="10310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Better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devices</a:t>
              </a:r>
            </a:p>
          </p:txBody>
        </p:sp>
        <p:sp>
          <p:nvSpPr>
            <p:cNvPr id="38" name="Left Arrow 37">
              <a:extLst>
                <a:ext uri="{FF2B5EF4-FFF2-40B4-BE49-F238E27FC236}">
                  <a16:creationId xmlns:a16="http://schemas.microsoft.com/office/drawing/2014/main" id="{E738F048-0F82-3948-858B-657823DE038D}"/>
                </a:ext>
              </a:extLst>
            </p:cNvPr>
            <p:cNvSpPr/>
            <p:nvPr/>
          </p:nvSpPr>
          <p:spPr bwMode="auto">
            <a:xfrm rot="19800000" flipH="1">
              <a:off x="1548913" y="3570392"/>
              <a:ext cx="1085235" cy="432381"/>
            </a:xfrm>
            <a:prstGeom prst="leftArrow">
              <a:avLst/>
            </a:prstGeom>
            <a:gradFill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0188" marR="0" lvl="0" indent="-230188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10000"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0" name="Left Arrow 39">
              <a:extLst>
                <a:ext uri="{FF2B5EF4-FFF2-40B4-BE49-F238E27FC236}">
                  <a16:creationId xmlns:a16="http://schemas.microsoft.com/office/drawing/2014/main" id="{165C5D92-7D05-B44D-8780-71BCC06A3D46}"/>
                </a:ext>
              </a:extLst>
            </p:cNvPr>
            <p:cNvSpPr/>
            <p:nvPr/>
          </p:nvSpPr>
          <p:spPr bwMode="auto">
            <a:xfrm rot="1800000" flipH="1">
              <a:off x="1548911" y="1615697"/>
              <a:ext cx="1085235" cy="432381"/>
            </a:xfrm>
            <a:prstGeom prst="leftArrow">
              <a:avLst/>
            </a:prstGeom>
            <a:gradFill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0188" marR="0" lvl="0" indent="-230188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110000"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242459-6A35-6746-B2D6-728DB7D4BFCF}"/>
                </a:ext>
              </a:extLst>
            </p:cNvPr>
            <p:cNvSpPr txBox="1"/>
            <p:nvPr/>
          </p:nvSpPr>
          <p:spPr>
            <a:xfrm>
              <a:off x="106693" y="3830500"/>
              <a:ext cx="16850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Calibrated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measurement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9A8315-2A49-3642-95F1-F49F37315366}"/>
                </a:ext>
              </a:extLst>
            </p:cNvPr>
            <p:cNvSpPr txBox="1"/>
            <p:nvPr/>
          </p:nvSpPr>
          <p:spPr>
            <a:xfrm>
              <a:off x="319098" y="1135745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Pragmatic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models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35C4F36-D483-E44D-93F0-3AA8AFE5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SynBio</a:t>
            </a:r>
            <a:r>
              <a:rPr lang="en-US" dirty="0"/>
              <a:t> has the necessary ingredients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D9C033-E252-B842-BB1E-1DE95F622E13}"/>
              </a:ext>
            </a:extLst>
          </p:cNvPr>
          <p:cNvGrpSpPr/>
          <p:nvPr/>
        </p:nvGrpSpPr>
        <p:grpSpPr>
          <a:xfrm>
            <a:off x="170535" y="650761"/>
            <a:ext cx="8912852" cy="4406863"/>
            <a:chOff x="170535" y="650761"/>
            <a:chExt cx="8912852" cy="4406863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B3205D3-1806-9F4E-B17B-755428864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5079" y="684137"/>
              <a:ext cx="1342206" cy="1074570"/>
            </a:xfrm>
            <a:prstGeom prst="rect">
              <a:avLst/>
            </a:prstGeom>
          </p:spPr>
        </p:pic>
        <p:pic>
          <p:nvPicPr>
            <p:cNvPr id="71" name="Picture 70" descr="fold_induction_And_error.tiff">
              <a:extLst>
                <a:ext uri="{FF2B5EF4-FFF2-40B4-BE49-F238E27FC236}">
                  <a16:creationId xmlns:a16="http://schemas.microsoft.com/office/drawing/2014/main" id="{5D38DF1A-50E2-5C44-B318-FC501270A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535" y="1981503"/>
              <a:ext cx="1466595" cy="1265197"/>
            </a:xfrm>
            <a:prstGeom prst="rect">
              <a:avLst/>
            </a:prstGeom>
          </p:spPr>
        </p:pic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3D7B6BB-3949-3249-999B-C0A8772E45D2}"/>
                </a:ext>
              </a:extLst>
            </p:cNvPr>
            <p:cNvGrpSpPr/>
            <p:nvPr/>
          </p:nvGrpSpPr>
          <p:grpSpPr>
            <a:xfrm>
              <a:off x="6908727" y="3152140"/>
              <a:ext cx="1423894" cy="1590237"/>
              <a:chOff x="5374885" y="1200151"/>
              <a:chExt cx="2920280" cy="3261434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D3A5218-7F70-E545-959F-EF75CFF86D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4885" y="1200151"/>
                <a:ext cx="2920280" cy="326143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734B303-F548-4E41-A22B-8564CDEC727D}"/>
                  </a:ext>
                </a:extLst>
              </p:cNvPr>
              <p:cNvSpPr/>
              <p:nvPr/>
            </p:nvSpPr>
            <p:spPr bwMode="auto">
              <a:xfrm>
                <a:off x="5374885" y="1200151"/>
                <a:ext cx="324579" cy="335686"/>
              </a:xfrm>
              <a:prstGeom prst="rect">
                <a:avLst/>
              </a:prstGeom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0188" marR="0" lvl="0" indent="-230188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Pct val="110000"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A1CA9466-6A64-464A-A7B0-241E6D92E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995" y="1358459"/>
              <a:ext cx="2761392" cy="97021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07892D-AFF7-AA46-A8B1-492CE4076153}"/>
                </a:ext>
              </a:extLst>
            </p:cNvPr>
            <p:cNvSpPr txBox="1"/>
            <p:nvPr/>
          </p:nvSpPr>
          <p:spPr>
            <a:xfrm>
              <a:off x="6633155" y="960444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Promoter insulation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1568882-EEE9-AA46-A656-08D99E9A3AF3}"/>
                </a:ext>
              </a:extLst>
            </p:cNvPr>
            <p:cNvSpPr txBox="1"/>
            <p:nvPr/>
          </p:nvSpPr>
          <p:spPr>
            <a:xfrm>
              <a:off x="6609885" y="4688292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High-SNR devices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E0AAD14-6806-AE46-9BBF-C670C5D32DE2}"/>
                </a:ext>
              </a:extLst>
            </p:cNvPr>
            <p:cNvSpPr txBox="1"/>
            <p:nvPr/>
          </p:nvSpPr>
          <p:spPr>
            <a:xfrm>
              <a:off x="605608" y="650761"/>
              <a:ext cx="1184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Precision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prediction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2F14C92F-0706-BA45-8C0A-06AD1415F852}"/>
              </a:ext>
            </a:extLst>
          </p:cNvPr>
          <p:cNvSpPr txBox="1"/>
          <p:nvPr/>
        </p:nvSpPr>
        <p:spPr>
          <a:xfrm>
            <a:off x="-23446" y="4915404"/>
            <a:ext cx="70022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[</a:t>
            </a:r>
            <a:r>
              <a:rPr lang="en-US" sz="800" dirty="0" err="1"/>
              <a:t>Davidsohn</a:t>
            </a:r>
            <a:r>
              <a:rPr lang="en-US" sz="800" dirty="0"/>
              <a:t> et al, ACS </a:t>
            </a:r>
            <a:r>
              <a:rPr lang="en-US" sz="800" dirty="0" err="1"/>
              <a:t>SynBio</a:t>
            </a:r>
            <a:r>
              <a:rPr lang="en-US" sz="800" dirty="0"/>
              <a:t>, ‘15; Sexton &amp; Tabor, MSB ‘20; </a:t>
            </a:r>
            <a:r>
              <a:rPr lang="en-US" sz="800" dirty="0" err="1"/>
              <a:t>Carr</a:t>
            </a:r>
            <a:r>
              <a:rPr lang="en-US" sz="800" dirty="0"/>
              <a:t> et al., PLOS ONE, ‘17; Weinberg et al, </a:t>
            </a:r>
            <a:r>
              <a:rPr lang="en-US" sz="800" dirty="0" err="1"/>
              <a:t>Natcomm</a:t>
            </a:r>
            <a:r>
              <a:rPr lang="en-US" sz="800" dirty="0"/>
              <a:t>, ‘19, Beal et al., PLOS ONE, ‘18]</a:t>
            </a:r>
          </a:p>
        </p:txBody>
      </p:sp>
    </p:spTree>
    <p:extLst>
      <p:ext uri="{BB962C8B-B14F-4D97-AF65-F5344CB8AC3E}">
        <p14:creationId xmlns:p14="http://schemas.microsoft.com/office/powerpoint/2010/main" val="400111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ular Arrow 3">
            <a:extLst>
              <a:ext uri="{FF2B5EF4-FFF2-40B4-BE49-F238E27FC236}">
                <a16:creationId xmlns:a16="http://schemas.microsoft.com/office/drawing/2014/main" id="{796A85E0-8C27-FF4E-8DE1-509FD2D6A6E4}"/>
              </a:ext>
            </a:extLst>
          </p:cNvPr>
          <p:cNvSpPr/>
          <p:nvPr/>
        </p:nvSpPr>
        <p:spPr>
          <a:xfrm>
            <a:off x="2966547" y="1336827"/>
            <a:ext cx="2736128" cy="2736129"/>
          </a:xfrm>
          <a:prstGeom prst="circularArrow">
            <a:avLst>
              <a:gd name="adj1" fmla="val 7307"/>
              <a:gd name="adj2" fmla="val 827302"/>
              <a:gd name="adj3" fmla="val 20157551"/>
              <a:gd name="adj4" fmla="val 16630436"/>
              <a:gd name="adj5" fmla="val 6891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Circular Arrow 9">
            <a:extLst>
              <a:ext uri="{FF2B5EF4-FFF2-40B4-BE49-F238E27FC236}">
                <a16:creationId xmlns:a16="http://schemas.microsoft.com/office/drawing/2014/main" id="{4AB5A5D9-6F7B-1B42-8639-DE745166BB70}"/>
              </a:ext>
            </a:extLst>
          </p:cNvPr>
          <p:cNvSpPr/>
          <p:nvPr/>
        </p:nvSpPr>
        <p:spPr>
          <a:xfrm rot="5400000">
            <a:off x="2966547" y="1336828"/>
            <a:ext cx="2736129" cy="2736128"/>
          </a:xfrm>
          <a:prstGeom prst="circularArrow">
            <a:avLst>
              <a:gd name="adj1" fmla="val 7307"/>
              <a:gd name="adj2" fmla="val 827302"/>
              <a:gd name="adj3" fmla="val 20157551"/>
              <a:gd name="adj4" fmla="val 16630436"/>
              <a:gd name="adj5" fmla="val 6891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Circular Arrow 12">
            <a:extLst>
              <a:ext uri="{FF2B5EF4-FFF2-40B4-BE49-F238E27FC236}">
                <a16:creationId xmlns:a16="http://schemas.microsoft.com/office/drawing/2014/main" id="{F06BDAFE-0415-B944-AD34-D0BEE34AA5A8}"/>
              </a:ext>
            </a:extLst>
          </p:cNvPr>
          <p:cNvSpPr/>
          <p:nvPr/>
        </p:nvSpPr>
        <p:spPr>
          <a:xfrm rot="10800000">
            <a:off x="2966547" y="1336827"/>
            <a:ext cx="2736128" cy="2736129"/>
          </a:xfrm>
          <a:prstGeom prst="circularArrow">
            <a:avLst>
              <a:gd name="adj1" fmla="val 7307"/>
              <a:gd name="adj2" fmla="val 827302"/>
              <a:gd name="adj3" fmla="val 20157551"/>
              <a:gd name="adj4" fmla="val 16630436"/>
              <a:gd name="adj5" fmla="val 6891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Circular Arrow 15">
            <a:extLst>
              <a:ext uri="{FF2B5EF4-FFF2-40B4-BE49-F238E27FC236}">
                <a16:creationId xmlns:a16="http://schemas.microsoft.com/office/drawing/2014/main" id="{9D04E404-BA7A-F941-9CD2-6C128D0AFBD8}"/>
              </a:ext>
            </a:extLst>
          </p:cNvPr>
          <p:cNvSpPr/>
          <p:nvPr/>
        </p:nvSpPr>
        <p:spPr>
          <a:xfrm rot="16200000">
            <a:off x="2966547" y="1336828"/>
            <a:ext cx="2736129" cy="2736128"/>
          </a:xfrm>
          <a:prstGeom prst="circularArrow">
            <a:avLst>
              <a:gd name="adj1" fmla="val 7307"/>
              <a:gd name="adj2" fmla="val 827302"/>
              <a:gd name="adj3" fmla="val 20157551"/>
              <a:gd name="adj4" fmla="val 16630436"/>
              <a:gd name="adj5" fmla="val 6891"/>
            </a:avLst>
          </a:prstGeom>
          <a:gradFill>
            <a:gsLst>
              <a:gs pos="30000">
                <a:schemeClr val="accent4">
                  <a:lumMod val="60000"/>
                  <a:lumOff val="40000"/>
                </a:schemeClr>
              </a:gs>
              <a:gs pos="62000">
                <a:srgbClr val="FF0000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231AB97-EF92-7942-BDC7-50ACB6A31CC9}"/>
              </a:ext>
            </a:extLst>
          </p:cNvPr>
          <p:cNvSpPr/>
          <p:nvPr/>
        </p:nvSpPr>
        <p:spPr>
          <a:xfrm>
            <a:off x="5292024" y="2290023"/>
            <a:ext cx="186687" cy="221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891AC54-DA55-574F-A39E-9F4B7FFDCCDD}"/>
              </a:ext>
            </a:extLst>
          </p:cNvPr>
          <p:cNvSpPr/>
          <p:nvPr/>
        </p:nvSpPr>
        <p:spPr>
          <a:xfrm>
            <a:off x="3137393" y="2712576"/>
            <a:ext cx="186687" cy="221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FCEE65B-EB11-4B4A-BB0B-106391E62D4A}"/>
              </a:ext>
            </a:extLst>
          </p:cNvPr>
          <p:cNvSpPr/>
          <p:nvPr/>
        </p:nvSpPr>
        <p:spPr>
          <a:xfrm>
            <a:off x="4181118" y="3727588"/>
            <a:ext cx="186687" cy="221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172024-EF4C-7445-B545-31ECDBEC5B40}"/>
              </a:ext>
            </a:extLst>
          </p:cNvPr>
          <p:cNvSpPr/>
          <p:nvPr/>
        </p:nvSpPr>
        <p:spPr>
          <a:xfrm>
            <a:off x="4286129" y="1459068"/>
            <a:ext cx="186687" cy="221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9A2DDF-EDF4-EE4C-B5B9-9AAF765203FB}"/>
              </a:ext>
            </a:extLst>
          </p:cNvPr>
          <p:cNvSpPr txBox="1"/>
          <p:nvPr/>
        </p:nvSpPr>
        <p:spPr>
          <a:xfrm rot="2365704">
            <a:off x="4775634" y="1692949"/>
            <a:ext cx="683953" cy="269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Design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F28379-3B7D-F04C-A266-CEF7D879D91C}"/>
              </a:ext>
            </a:extLst>
          </p:cNvPr>
          <p:cNvSpPr txBox="1"/>
          <p:nvPr/>
        </p:nvSpPr>
        <p:spPr>
          <a:xfrm rot="18629331">
            <a:off x="4962428" y="3310685"/>
            <a:ext cx="554416" cy="269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Build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90CA93-4589-EA4E-A59B-5241AF2063B0}"/>
              </a:ext>
            </a:extLst>
          </p:cNvPr>
          <p:cNvSpPr txBox="1"/>
          <p:nvPr/>
        </p:nvSpPr>
        <p:spPr>
          <a:xfrm rot="2296655">
            <a:off x="3313821" y="3442801"/>
            <a:ext cx="473816" cy="269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Test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C2FA75-4CFE-B340-802F-0985C70D5EDC}"/>
              </a:ext>
            </a:extLst>
          </p:cNvPr>
          <p:cNvSpPr txBox="1"/>
          <p:nvPr/>
        </p:nvSpPr>
        <p:spPr>
          <a:xfrm rot="18911780">
            <a:off x="3199002" y="1729447"/>
            <a:ext cx="588959" cy="269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Learn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56E537-AFE1-A84A-90D9-B250D80B9419}"/>
              </a:ext>
            </a:extLst>
          </p:cNvPr>
          <p:cNvSpPr txBox="1"/>
          <p:nvPr/>
        </p:nvSpPr>
        <p:spPr>
          <a:xfrm>
            <a:off x="4311600" y="1092989"/>
            <a:ext cx="753039" cy="33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i="1" dirty="0"/>
              <a:t>Design </a:t>
            </a:r>
          </a:p>
          <a:p>
            <a:pPr algn="ctr"/>
            <a:r>
              <a:rPr lang="en-US" sz="900" i="1" dirty="0"/>
              <a:t>Specification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CA04AC-6C34-8045-BCB1-4420DEFF3D69}"/>
              </a:ext>
            </a:extLst>
          </p:cNvPr>
          <p:cNvSpPr txBox="1"/>
          <p:nvPr/>
        </p:nvSpPr>
        <p:spPr>
          <a:xfrm>
            <a:off x="5374601" y="1837234"/>
            <a:ext cx="609110" cy="33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i="1" dirty="0"/>
              <a:t>Complete</a:t>
            </a:r>
          </a:p>
          <a:p>
            <a:pPr algn="ctr"/>
            <a:r>
              <a:rPr lang="en-US" sz="900" i="1" dirty="0"/>
              <a:t>Design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0FC8DE-E2E9-CA4C-BBB3-F14DFD98EFA1}"/>
              </a:ext>
            </a:extLst>
          </p:cNvPr>
          <p:cNvSpPr txBox="1"/>
          <p:nvPr/>
        </p:nvSpPr>
        <p:spPr>
          <a:xfrm>
            <a:off x="3113526" y="1259027"/>
            <a:ext cx="776068" cy="33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i="1" dirty="0"/>
              <a:t>Interpretation</a:t>
            </a:r>
          </a:p>
          <a:p>
            <a:pPr algn="ctr"/>
            <a:r>
              <a:rPr lang="en-US" sz="900" i="1" dirty="0"/>
              <a:t>&amp; Models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3F86EA-180E-9B4E-A576-C50FCB6FF59A}"/>
              </a:ext>
            </a:extLst>
          </p:cNvPr>
          <p:cNvSpPr txBox="1"/>
          <p:nvPr/>
        </p:nvSpPr>
        <p:spPr>
          <a:xfrm>
            <a:off x="5591376" y="2762803"/>
            <a:ext cx="666681" cy="33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i="1" dirty="0"/>
              <a:t>NA / Strain</a:t>
            </a:r>
          </a:p>
          <a:p>
            <a:pPr algn="ctr"/>
            <a:r>
              <a:rPr lang="en-US" sz="900" i="1" dirty="0"/>
              <a:t>Build Plan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3C4052-B138-E043-8741-5800B758A05D}"/>
              </a:ext>
            </a:extLst>
          </p:cNvPr>
          <p:cNvSpPr txBox="1"/>
          <p:nvPr/>
        </p:nvSpPr>
        <p:spPr>
          <a:xfrm>
            <a:off x="4814753" y="3838433"/>
            <a:ext cx="666681" cy="33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i="1" dirty="0"/>
              <a:t>NA / Strain</a:t>
            </a:r>
          </a:p>
          <a:p>
            <a:pPr algn="ctr"/>
            <a:r>
              <a:rPr lang="en-US" sz="900" i="1" dirty="0"/>
              <a:t>Samples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179AFB-3D50-A746-8D6A-7E52A5DAF45E}"/>
              </a:ext>
            </a:extLst>
          </p:cNvPr>
          <p:cNvSpPr txBox="1"/>
          <p:nvPr/>
        </p:nvSpPr>
        <p:spPr>
          <a:xfrm>
            <a:off x="3708778" y="4013960"/>
            <a:ext cx="689710" cy="33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i="1" dirty="0"/>
              <a:t>Experiment</a:t>
            </a:r>
          </a:p>
          <a:p>
            <a:pPr algn="ctr"/>
            <a:r>
              <a:rPr lang="en-US" sz="900" i="1" dirty="0"/>
              <a:t>Plan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E62F37-0CED-6547-8287-4A07213152DA}"/>
              </a:ext>
            </a:extLst>
          </p:cNvPr>
          <p:cNvSpPr txBox="1"/>
          <p:nvPr/>
        </p:nvSpPr>
        <p:spPr>
          <a:xfrm>
            <a:off x="2292402" y="2326086"/>
            <a:ext cx="781824" cy="33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i="1" dirty="0"/>
              <a:t>Analysis</a:t>
            </a:r>
          </a:p>
          <a:p>
            <a:pPr algn="ctr"/>
            <a:r>
              <a:rPr lang="en-US" sz="900" i="1" dirty="0"/>
              <a:t>Configuration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68F786E-347D-A541-8EB4-9F0036E92064}"/>
              </a:ext>
            </a:extLst>
          </p:cNvPr>
          <p:cNvSpPr txBox="1"/>
          <p:nvPr/>
        </p:nvSpPr>
        <p:spPr>
          <a:xfrm>
            <a:off x="2664658" y="3225454"/>
            <a:ext cx="649410" cy="33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i="1" dirty="0"/>
              <a:t>Data &amp;</a:t>
            </a:r>
          </a:p>
          <a:p>
            <a:pPr algn="ctr"/>
            <a:r>
              <a:rPr lang="en-US" sz="900" i="1" dirty="0"/>
              <a:t>Meta-Data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B3D4546-F285-2B49-82F1-2BD995C204CA}"/>
              </a:ext>
            </a:extLst>
          </p:cNvPr>
          <p:cNvGrpSpPr/>
          <p:nvPr/>
        </p:nvGrpSpPr>
        <p:grpSpPr>
          <a:xfrm>
            <a:off x="6716108" y="4138418"/>
            <a:ext cx="2346940" cy="833380"/>
            <a:chOff x="3525077" y="3627544"/>
            <a:chExt cx="3150043" cy="111855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DA999D5-81C7-4344-9961-D3B9AEAEB372}"/>
                </a:ext>
              </a:extLst>
            </p:cNvPr>
            <p:cNvSpPr/>
            <p:nvPr/>
          </p:nvSpPr>
          <p:spPr>
            <a:xfrm>
              <a:off x="3525077" y="4376768"/>
              <a:ext cx="3150043" cy="36933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Level 0: No Autonomy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F4AA094-B2CB-8549-8B84-0F3D8E0DFD6A}"/>
                </a:ext>
              </a:extLst>
            </p:cNvPr>
            <p:cNvSpPr/>
            <p:nvPr/>
          </p:nvSpPr>
          <p:spPr>
            <a:xfrm>
              <a:off x="3525078" y="4002156"/>
              <a:ext cx="3150042" cy="369332"/>
            </a:xfrm>
            <a:prstGeom prst="rect">
              <a:avLst/>
            </a:prstGeom>
            <a:solidFill>
              <a:schemeClr val="accent2"/>
            </a:soli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Level 1: Investigator Assistance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BD96F4D-7396-3844-813F-E03ABD751E30}"/>
                </a:ext>
              </a:extLst>
            </p:cNvPr>
            <p:cNvSpPr/>
            <p:nvPr/>
          </p:nvSpPr>
          <p:spPr>
            <a:xfrm>
              <a:off x="3525078" y="3627544"/>
              <a:ext cx="3150042" cy="369332"/>
            </a:xfrm>
            <a:prstGeom prst="rect">
              <a:avLst/>
            </a:prstGeom>
            <a:solidFill>
              <a:srgbClr val="FFDA67"/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Level 2: Partial Autonomy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B6C146E-AFA7-0445-9D62-45FF63E9E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barriers to integration?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79F7B5-6669-D44A-8B53-85AF33E5E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610" y="722838"/>
            <a:ext cx="2010728" cy="322338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Looks pretty good?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FAFBE5-DC50-C44D-89CA-C95196E06CB4}"/>
              </a:ext>
            </a:extLst>
          </p:cNvPr>
          <p:cNvSpPr/>
          <p:nvPr/>
        </p:nvSpPr>
        <p:spPr>
          <a:xfrm>
            <a:off x="6716108" y="3859313"/>
            <a:ext cx="2346939" cy="2751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3: Conditional Autonomy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48E3B2-30CD-FC4F-9C52-7D762B807F12}"/>
              </a:ext>
            </a:extLst>
          </p:cNvPr>
          <p:cNvSpPr txBox="1"/>
          <p:nvPr/>
        </p:nvSpPr>
        <p:spPr>
          <a:xfrm>
            <a:off x="-23446" y="4915404"/>
            <a:ext cx="1492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[Beal &amp; Rogers, MSB ‘20]</a:t>
            </a:r>
          </a:p>
        </p:txBody>
      </p:sp>
    </p:spTree>
    <p:extLst>
      <p:ext uri="{BB962C8B-B14F-4D97-AF65-F5344CB8AC3E}">
        <p14:creationId xmlns:p14="http://schemas.microsoft.com/office/powerpoint/2010/main" val="2422772264"/>
      </p:ext>
    </p:extLst>
  </p:cSld>
  <p:clrMapOvr>
    <a:masterClrMapping/>
  </p:clrMapOvr>
</p:sld>
</file>

<file path=ppt/theme/theme1.xml><?xml version="1.0" encoding="utf-8"?>
<a:theme xmlns:a="http://schemas.openxmlformats.org/drawingml/2006/main" name="1_rayppt0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_rayppt0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00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marL="230188" marR="0" indent="-230188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10000"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230188" marR="0" indent="-230188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10000"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ayppt03 1">
        <a:dk1>
          <a:srgbClr val="000000"/>
        </a:dk1>
        <a:lt1>
          <a:srgbClr val="FFFFFF"/>
        </a:lt1>
        <a:dk2>
          <a:srgbClr val="000000"/>
        </a:dk2>
        <a:lt2>
          <a:srgbClr val="AC9F89"/>
        </a:lt2>
        <a:accent1>
          <a:srgbClr val="95A289"/>
        </a:accent1>
        <a:accent2>
          <a:srgbClr val="DAD9AD"/>
        </a:accent2>
        <a:accent3>
          <a:srgbClr val="FFFFFF"/>
        </a:accent3>
        <a:accent4>
          <a:srgbClr val="000000"/>
        </a:accent4>
        <a:accent5>
          <a:srgbClr val="C8CEC4"/>
        </a:accent5>
        <a:accent6>
          <a:srgbClr val="C5C49C"/>
        </a:accent6>
        <a:hlink>
          <a:srgbClr val="7C96A1"/>
        </a:hlink>
        <a:folHlink>
          <a:srgbClr val="CE11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674B69F4-C641-B145-BB5D-EB273F7A0E2E}" vid="{CCD3C364-ED23-7C4C-9FFF-902385DD3B10}"/>
    </a:ext>
  </a:extLst>
</a:theme>
</file>

<file path=ppt/theme/theme2.xml><?xml version="1.0" encoding="utf-8"?>
<a:theme xmlns:a="http://schemas.openxmlformats.org/drawingml/2006/main" name="Corp_External_Template2016_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5B5B5"/>
        </a:solidFill>
        <a:ln w="12700" algn="ctr">
          <a:noFill/>
          <a:miter lim="800000"/>
          <a:headEnd/>
          <a:tailEnd/>
        </a:ln>
      </a:spPr>
      <a:bodyPr wrap="none" rtlCol="0" anchor="ctr"/>
      <a:lstStyle>
        <a:defPPr algn="ctr">
          <a:defRPr dirty="0" err="1" smtClean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674B69F4-C641-B145-BB5D-EB273F7A0E2E}" vid="{EBA07853-F248-5249-A6D6-27D1F35609DB}"/>
    </a:ext>
  </a:extLst>
</a:theme>
</file>

<file path=ppt/theme/theme3.xml><?xml version="1.0" encoding="utf-8"?>
<a:theme xmlns:a="http://schemas.openxmlformats.org/drawingml/2006/main" name="2_rayppt03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rayppt0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00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marL="230188" marR="0" indent="-230188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10000"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230188" marR="0" indent="-230188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10000"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ayppt03 1">
        <a:dk1>
          <a:srgbClr val="000000"/>
        </a:dk1>
        <a:lt1>
          <a:srgbClr val="FFFFFF"/>
        </a:lt1>
        <a:dk2>
          <a:srgbClr val="000000"/>
        </a:dk2>
        <a:lt2>
          <a:srgbClr val="AC9F89"/>
        </a:lt2>
        <a:accent1>
          <a:srgbClr val="95A289"/>
        </a:accent1>
        <a:accent2>
          <a:srgbClr val="DAD9AD"/>
        </a:accent2>
        <a:accent3>
          <a:srgbClr val="FFFFFF"/>
        </a:accent3>
        <a:accent4>
          <a:srgbClr val="000000"/>
        </a:accent4>
        <a:accent5>
          <a:srgbClr val="C8CEC4"/>
        </a:accent5>
        <a:accent6>
          <a:srgbClr val="C5C49C"/>
        </a:accent6>
        <a:hlink>
          <a:srgbClr val="7C96A1"/>
        </a:hlink>
        <a:folHlink>
          <a:srgbClr val="CE11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ytheonBBNTemplate.pptx" id="{361EFE03-B5FB-DB4A-9860-35622581AE3E}" vid="{37865285-0442-0743-A6EB-89C5D5A9589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1_rayppt03</Template>
  <TotalTime>2366</TotalTime>
  <Words>662</Words>
  <Application>Microsoft Macintosh PowerPoint</Application>
  <PresentationFormat>On-screen Show (16:9)</PresentationFormat>
  <Paragraphs>178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Frutiger 87ExtraBlackCn</vt:lpstr>
      <vt:lpstr>Wingdings</vt:lpstr>
      <vt:lpstr>1_rayppt03</vt:lpstr>
      <vt:lpstr>Corp_External_Template2016_16x9</vt:lpstr>
      <vt:lpstr>2_rayppt03</vt:lpstr>
      <vt:lpstr>Building an Open Bioeconomy</vt:lpstr>
      <vt:lpstr>Synthetic Biology is driving the bioeconomy</vt:lpstr>
      <vt:lpstr>Balancing Open and Proprietary</vt:lpstr>
      <vt:lpstr>Why I almost quit synthetic biology</vt:lpstr>
      <vt:lpstr>How do we ensure open infrastructure?</vt:lpstr>
      <vt:lpstr>SynBio is approaching a major transition</vt:lpstr>
      <vt:lpstr>The Universal Foundation of Engineering</vt:lpstr>
      <vt:lpstr>SynBio has the necessary ingredients</vt:lpstr>
      <vt:lpstr>What are the barriers to integration?</vt:lpstr>
      <vt:lpstr>Hidden cost: curation &amp; configuration</vt:lpstr>
      <vt:lpstr>SBOL 3: Representing the whole system</vt:lpstr>
      <vt:lpstr>Agile Data Curation</vt:lpstr>
      <vt:lpstr>Example: iGEM 2022 Distribution</vt:lpstr>
      <vt:lpstr>What you can do to 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 Open Bio-economy</dc:title>
  <dc:subject>Event Name</dc:subject>
  <dc:creator>Jacob Beal</dc:creator>
  <cp:keywords>Raytheon</cp:keywords>
  <dc:description>Template: Mark Johnson, Silver Fox Productions
Formatting:
Event Date:
Event Location:
Audience Type: Internal</dc:description>
  <cp:lastModifiedBy>Jacob Beal</cp:lastModifiedBy>
  <cp:revision>54</cp:revision>
  <cp:lastPrinted>2016-06-30T23:18:54Z</cp:lastPrinted>
  <dcterms:created xsi:type="dcterms:W3CDTF">2021-09-19T19:48:26Z</dcterms:created>
  <dcterms:modified xsi:type="dcterms:W3CDTF">2022-01-03T20:56:40Z</dcterms:modified>
</cp:coreProperties>
</file>