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329" r:id="rId3"/>
    <p:sldId id="339" r:id="rId4"/>
    <p:sldId id="340" r:id="rId5"/>
    <p:sldId id="341" r:id="rId6"/>
    <p:sldId id="325" r:id="rId7"/>
    <p:sldId id="351" r:id="rId8"/>
    <p:sldId id="326" r:id="rId9"/>
    <p:sldId id="334" r:id="rId10"/>
    <p:sldId id="344" r:id="rId11"/>
    <p:sldId id="342" r:id="rId12"/>
    <p:sldId id="331" r:id="rId13"/>
    <p:sldId id="352" r:id="rId14"/>
    <p:sldId id="349" r:id="rId15"/>
    <p:sldId id="350" r:id="rId16"/>
    <p:sldId id="346" r:id="rId17"/>
    <p:sldId id="347" r:id="rId18"/>
    <p:sldId id="332" r:id="rId19"/>
    <p:sldId id="335" r:id="rId20"/>
    <p:sldId id="336" r:id="rId21"/>
    <p:sldId id="337" r:id="rId22"/>
    <p:sldId id="338" r:id="rId23"/>
    <p:sldId id="333" r:id="rId24"/>
    <p:sldId id="32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7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7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Love Parade</a:t>
            </a:r>
            <a:r>
              <a:rPr lang="en-US" baseline="0"/>
              <a:t> disaster: electronic music festival in Duisberg, Germany in 2010.  Many more people came then expected (possibly as many as 1.4 million to an old freight stations holding a max of 250K), and a mass panic caused 21 deaths and 510 injuries.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.png"/><Relationship Id="rId6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Ensuring Safe Composition of Distributed Processes</a:t>
            </a:r>
            <a:endParaRPr lang="en-US" sz="3600" b="1" dirty="0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QA4SASO Workshop</a:t>
            </a:r>
            <a:endParaRPr lang="en-US" dirty="0"/>
          </a:p>
          <a:p>
            <a:r>
              <a:rPr lang="en-US" dirty="0"/>
              <a:t>@ IEEE SASO</a:t>
            </a:r>
          </a:p>
          <a:p>
            <a:r>
              <a:rPr lang="en-US" dirty="0"/>
              <a:t>September,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Calculus is Space-Time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028700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chemeClr val="tx2"/>
                </a:solidFill>
              </a:rPr>
              <a:t>Space-time Universal = arbitrarily good approximation of any causal, finitely-approximable computation </a:t>
            </a:r>
          </a:p>
        </p:txBody>
      </p:sp>
      <p:sp>
        <p:nvSpPr>
          <p:cNvPr id="4" name="Text Box 132"/>
          <p:cNvSpPr txBox="1">
            <a:spLocks noChangeArrowheads="1"/>
          </p:cNvSpPr>
          <p:nvPr/>
        </p:nvSpPr>
        <p:spPr bwMode="auto">
          <a:xfrm>
            <a:off x="6078840" y="6454758"/>
            <a:ext cx="298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[Beal, ’10; Beal et al., SCW 14]</a:t>
            </a:r>
          </a:p>
        </p:txBody>
      </p:sp>
      <p:pic>
        <p:nvPicPr>
          <p:cNvPr id="5" name="Picture 4" descr="approximabilit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159000"/>
            <a:ext cx="6146800" cy="3518234"/>
          </a:xfrm>
          <a:prstGeom prst="rect">
            <a:avLst/>
          </a:prstGeom>
        </p:spPr>
      </p:pic>
      <p:pic>
        <p:nvPicPr>
          <p:cNvPr id="6" name="Picture 5" descr="acaus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4947994"/>
            <a:ext cx="1409700" cy="1913164"/>
          </a:xfrm>
          <a:prstGeom prst="rect">
            <a:avLst/>
          </a:prstGeom>
        </p:spPr>
      </p:pic>
      <p:pic>
        <p:nvPicPr>
          <p:cNvPr id="7" name="Picture 6" descr="causal-approximabl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499716"/>
            <a:ext cx="1746250" cy="2359378"/>
          </a:xfrm>
          <a:prstGeom prst="rect">
            <a:avLst/>
          </a:prstGeom>
        </p:spPr>
      </p:pic>
      <p:pic>
        <p:nvPicPr>
          <p:cNvPr id="8" name="Picture 7" descr="nonapproximabl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0" y="4986094"/>
            <a:ext cx="1381626" cy="1875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762" y="2355335"/>
            <a:ext cx="147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Specification: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445" y="4854917"/>
            <a:ext cx="793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/>
              <a:t>Acausal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4600" y="4833694"/>
            <a:ext cx="15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/>
              <a:t>Non-approximable</a:t>
            </a:r>
          </a:p>
        </p:txBody>
      </p:sp>
    </p:spTree>
    <p:extLst>
      <p:ext uri="{BB962C8B-B14F-4D97-AF65-F5344CB8AC3E}">
        <p14:creationId xmlns:p14="http://schemas.microsoft.com/office/powerpoint/2010/main" val="104292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332" y="3019781"/>
            <a:ext cx="8904111" cy="3329526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Instantiation: </a:t>
            </a:r>
            <a:r>
              <a:rPr lang="en-US" dirty="0" err="1" smtClean="0"/>
              <a:t>Protelis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45" y="1295405"/>
            <a:ext cx="3987547" cy="1574800"/>
          </a:xfr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Java-hosted &amp; integrated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Java-like syntax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Eclipse support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 descr="embedd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7" y="3559049"/>
            <a:ext cx="3554588" cy="2705592"/>
          </a:xfrm>
          <a:prstGeom prst="rect">
            <a:avLst/>
          </a:prstGeom>
        </p:spPr>
      </p:pic>
      <p:pic>
        <p:nvPicPr>
          <p:cNvPr id="5" name="Picture 4" descr="abstr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7" y="3065096"/>
            <a:ext cx="2043188" cy="2332407"/>
          </a:xfrm>
          <a:prstGeom prst="rect">
            <a:avLst/>
          </a:prstGeom>
        </p:spPr>
      </p:pic>
      <p:pic>
        <p:nvPicPr>
          <p:cNvPr id="6" name="Picture 5" descr="simula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5" y="3605697"/>
            <a:ext cx="2677603" cy="2658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45" y="3054031"/>
            <a:ext cx="14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Architecture:</a:t>
            </a:r>
            <a:endParaRPr lang="en-US" b="1" dirty="0"/>
          </a:p>
        </p:txBody>
      </p:sp>
      <p:sp>
        <p:nvSpPr>
          <p:cNvPr id="9" name="Bent Arrow 8"/>
          <p:cNvSpPr/>
          <p:nvPr/>
        </p:nvSpPr>
        <p:spPr>
          <a:xfrm rot="10800000">
            <a:off x="3372555" y="5453948"/>
            <a:ext cx="876299" cy="656167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4543778" y="5453951"/>
            <a:ext cx="876299" cy="656167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33" y="1402837"/>
            <a:ext cx="4246035" cy="1396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30849" y="6448084"/>
            <a:ext cx="309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Pianini</a:t>
            </a:r>
            <a:r>
              <a:rPr lang="en-US" dirty="0" smtClean="0"/>
              <a:t>, </a:t>
            </a:r>
            <a:r>
              <a:rPr lang="en-US" dirty="0" err="1" smtClean="0"/>
              <a:t>Viroli</a:t>
            </a:r>
            <a:r>
              <a:rPr lang="en-US" dirty="0" smtClean="0"/>
              <a:t>, &amp; Beal, SAC ‘15]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2046112"/>
            <a:ext cx="5930500" cy="3242409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Self-Stabilizing Building Blocks</a:t>
            </a:r>
            <a:endParaRPr lang="en-US" b="1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3801" y="1242376"/>
            <a:ext cx="334080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G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/>
              <a:t>Information spreading</a:t>
            </a:r>
            <a:endParaRPr lang="en-US" sz="2400" i="1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35901" y="1930416"/>
            <a:ext cx="2376923" cy="2589075"/>
            <a:chOff x="2051917" y="1835399"/>
            <a:chExt cx="1584615" cy="1726050"/>
          </a:xfrm>
        </p:grpSpPr>
        <p:sp>
          <p:nvSpPr>
            <p:cNvPr id="43" name="Freeform 42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45" name="Picture 4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46" name="Picture 4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47" name="Picture 4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48" name="Picture 4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49" name="Picture 4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50" name="Picture 4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51" name="Picture 5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52" name="Picture 5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53" name="Right Arrow 52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55370" y="1242376"/>
            <a:ext cx="3312642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C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Information collection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73510" y="1930416"/>
            <a:ext cx="2376923" cy="2589075"/>
            <a:chOff x="4268287" y="1858104"/>
            <a:chExt cx="1584615" cy="1726050"/>
          </a:xfrm>
        </p:grpSpPr>
        <p:sp>
          <p:nvSpPr>
            <p:cNvPr id="23" name="Freeform 22"/>
            <p:cNvSpPr/>
            <p:nvPr/>
          </p:nvSpPr>
          <p:spPr>
            <a:xfrm>
              <a:off x="4332903" y="2052056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1858104"/>
              <a:ext cx="211475" cy="422950"/>
            </a:xfrm>
            <a:prstGeom prst="rect">
              <a:avLst/>
            </a:prstGeom>
          </p:spPr>
        </p:pic>
        <p:pic>
          <p:nvPicPr>
            <p:cNvPr id="25" name="Picture 2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3208" y="3043054"/>
              <a:ext cx="211475" cy="422950"/>
            </a:xfrm>
            <a:prstGeom prst="rect">
              <a:avLst/>
            </a:prstGeom>
          </p:spPr>
        </p:pic>
        <p:pic>
          <p:nvPicPr>
            <p:cNvPr id="26" name="Picture 2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4119" y="2644929"/>
              <a:ext cx="211475" cy="422950"/>
            </a:xfrm>
            <a:prstGeom prst="rect">
              <a:avLst/>
            </a:prstGeom>
          </p:spPr>
        </p:pic>
        <p:pic>
          <p:nvPicPr>
            <p:cNvPr id="27" name="Picture 2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5170" y="2408629"/>
              <a:ext cx="211475" cy="422950"/>
            </a:xfrm>
            <a:prstGeom prst="rect">
              <a:avLst/>
            </a:prstGeom>
          </p:spPr>
        </p:pic>
        <p:pic>
          <p:nvPicPr>
            <p:cNvPr id="28" name="Picture 2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4024" y="2069579"/>
              <a:ext cx="211475" cy="422950"/>
            </a:xfrm>
            <a:prstGeom prst="rect">
              <a:avLst/>
            </a:prstGeom>
          </p:spPr>
        </p:pic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946" y="206957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5499" y="3161204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8287" y="2831579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9433" y="3069668"/>
              <a:ext cx="211475" cy="422950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 rot="11700000">
              <a:off x="4712124" y="2281054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12886670">
              <a:off x="4991700" y="281001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5701364">
              <a:off x="4373654" y="2675829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 rot="11246000">
              <a:off x="5425962" y="2626740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10866087">
              <a:off x="5170253" y="207970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360605" y="1930416"/>
            <a:ext cx="2417421" cy="2589075"/>
            <a:chOff x="4570746" y="4316447"/>
            <a:chExt cx="1611613" cy="1726050"/>
          </a:xfrm>
        </p:grpSpPr>
        <p:sp>
          <p:nvSpPr>
            <p:cNvPr id="41" name="Freeform 40"/>
            <p:cNvSpPr/>
            <p:nvPr/>
          </p:nvSpPr>
          <p:spPr>
            <a:xfrm>
              <a:off x="4635362" y="4510399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58" name="Picture 57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417" y="4316447"/>
              <a:ext cx="211475" cy="422950"/>
            </a:xfrm>
            <a:prstGeom prst="rect">
              <a:avLst/>
            </a:prstGeom>
          </p:spPr>
        </p:pic>
        <p:pic>
          <p:nvPicPr>
            <p:cNvPr id="59" name="Picture 5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5667" y="5501397"/>
              <a:ext cx="211475" cy="422950"/>
            </a:xfrm>
            <a:prstGeom prst="rect">
              <a:avLst/>
            </a:prstGeom>
          </p:spPr>
        </p:pic>
        <p:pic>
          <p:nvPicPr>
            <p:cNvPr id="60" name="Picture 5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578" y="5103272"/>
              <a:ext cx="211475" cy="422950"/>
            </a:xfrm>
            <a:prstGeom prst="rect">
              <a:avLst/>
            </a:prstGeom>
          </p:spPr>
        </p:pic>
        <p:pic>
          <p:nvPicPr>
            <p:cNvPr id="61" name="Picture 6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629" y="4866972"/>
              <a:ext cx="211475" cy="422950"/>
            </a:xfrm>
            <a:prstGeom prst="rect">
              <a:avLst/>
            </a:prstGeom>
          </p:spPr>
        </p:pic>
        <p:pic>
          <p:nvPicPr>
            <p:cNvPr id="62" name="Picture 6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6483" y="4527922"/>
              <a:ext cx="211475" cy="422950"/>
            </a:xfrm>
            <a:prstGeom prst="rect">
              <a:avLst/>
            </a:prstGeom>
          </p:spPr>
        </p:pic>
        <p:pic>
          <p:nvPicPr>
            <p:cNvPr id="63" name="Picture 62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405" y="4527922"/>
              <a:ext cx="211475" cy="422950"/>
            </a:xfrm>
            <a:prstGeom prst="rect">
              <a:avLst/>
            </a:prstGeom>
          </p:spPr>
        </p:pic>
        <p:pic>
          <p:nvPicPr>
            <p:cNvPr id="64" name="Picture 6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5619547"/>
              <a:ext cx="211475" cy="422950"/>
            </a:xfrm>
            <a:prstGeom prst="rect">
              <a:avLst/>
            </a:prstGeom>
          </p:spPr>
        </p:pic>
        <p:pic>
          <p:nvPicPr>
            <p:cNvPr id="65" name="Picture 6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0746" y="5289922"/>
              <a:ext cx="211475" cy="422950"/>
            </a:xfrm>
            <a:prstGeom prst="rect">
              <a:avLst/>
            </a:prstGeom>
          </p:spPr>
        </p:pic>
        <p:pic>
          <p:nvPicPr>
            <p:cNvPr id="66" name="Picture 6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1888" y="5528011"/>
              <a:ext cx="211475" cy="422950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682759" y="452792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955254" y="455087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31882" y="510327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04268" y="4321875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413252" y="553589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17667" y="4882746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7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5684" y="5306594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41851" y="551280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897942" y="5643601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50163" y="1242376"/>
            <a:ext cx="2938617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T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Short-term memory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8774" y="5356575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Resilience by construction: all programs from these building blocks are also self-stabilizing!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6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building blocks: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774" y="1751283"/>
            <a:ext cx="814520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Example API algorithms from building blocks:</a:t>
            </a:r>
          </a:p>
          <a:p>
            <a:r>
              <a:rPr lang="en-US" sz="2000" smtClean="0"/>
              <a:t>distance-to (source)						max-likelihood (source p)</a:t>
            </a:r>
          </a:p>
          <a:p>
            <a:r>
              <a:rPr lang="en-US" sz="2000" smtClean="0"/>
              <a:t>broadcast (source value)					path-forecast (source obstacle)</a:t>
            </a:r>
          </a:p>
          <a:p>
            <a:r>
              <a:rPr lang="en-US" sz="2000" smtClean="0"/>
              <a:t>summarize (sink accumulate local null)		average (sink value)</a:t>
            </a:r>
          </a:p>
          <a:p>
            <a:r>
              <a:rPr lang="en-US" sz="2000" smtClean="0"/>
              <a:t>integral (sink value)						region-max (sink value)</a:t>
            </a:r>
          </a:p>
          <a:p>
            <a:r>
              <a:rPr lang="en-US" sz="2000" smtClean="0"/>
              <a:t>timer (length)							limited-memory (value timeout)</a:t>
            </a:r>
          </a:p>
          <a:p>
            <a:r>
              <a:rPr lang="en-US" sz="2000" smtClean="0"/>
              <a:t>random-voronoi (grain metric)				group-size (region)</a:t>
            </a:r>
          </a:p>
          <a:p>
            <a:r>
              <a:rPr lang="en-US" sz="2000" smtClean="0"/>
              <a:t>broadcast-region (region source value)		recent-event (event timeout)</a:t>
            </a:r>
          </a:p>
          <a:p>
            <a:r>
              <a:rPr lang="en-US" sz="2000" smtClean="0"/>
              <a:t>distance-avoiding-obstacles (source obstacles)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774" y="5003800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2"/>
                </a:solidFill>
              </a:rPr>
              <a:t>Since based on </a:t>
            </a:r>
            <a:r>
              <a:rPr lang="en-US" sz="3200" i="1" dirty="0" smtClean="0">
                <a:solidFill>
                  <a:schemeClr val="tx2"/>
                </a:solidFill>
              </a:rPr>
              <a:t>these </a:t>
            </a:r>
            <a:r>
              <a:rPr lang="en-US" sz="3200" i="1" dirty="0">
                <a:solidFill>
                  <a:schemeClr val="tx2"/>
                </a:solidFill>
              </a:rPr>
              <a:t>building blocks, all programs built this way are self-stabilizing!</a:t>
            </a:r>
          </a:p>
        </p:txBody>
      </p:sp>
    </p:spTree>
    <p:extLst>
      <p:ext uri="{BB962C8B-B14F-4D97-AF65-F5344CB8AC3E}">
        <p14:creationId xmlns:p14="http://schemas.microsoft.com/office/powerpoint/2010/main" val="152638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4" y="274638"/>
            <a:ext cx="8229600" cy="682625"/>
          </a:xfrm>
        </p:spPr>
        <p:txBody>
          <a:bodyPr/>
          <a:lstStyle/>
          <a:p>
            <a:r>
              <a:rPr lang="en-US"/>
              <a:t>Complex Example: Crowd Management</a:t>
            </a:r>
          </a:p>
        </p:txBody>
      </p:sp>
      <p:pic>
        <p:nvPicPr>
          <p:cNvPr id="6" name="Picture 5" descr="columbus-park-compo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77" y="2793997"/>
            <a:ext cx="4740192" cy="3919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48" y="1069480"/>
            <a:ext cx="4986762" cy="3600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crowd-tracking (p)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Consider only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Fruin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LoS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E or F within last minute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(recently-true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 1.08) 60)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</a:t>
            </a:r>
            <a:r>
              <a:rPr lang="en-US" sz="1200" dirty="0">
                <a:solidFill>
                  <a:srgbClr val="6C6C6C"/>
                </a:solidFill>
                <a:latin typeface="Helvetica"/>
                <a:cs typeface="Helvetica"/>
              </a:rPr>
              <a:t>B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reak into randomized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‘‘cells’’ and estimate danger of each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(dangerous-density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(sparse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-partition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30) p))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0))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recently-true (state memory-time)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Make sure first state is false, not true...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not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1)) state memory-time))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(started s m)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state 1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limited-memory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 m)))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dangerous-density (partition 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Only dangerous if above critical density threshold...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and</a:t>
            </a:r>
          </a:p>
          <a:p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average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p)) 2.17)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... and also involving many people.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summarize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/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p) 0) 300)))</a:t>
            </a:r>
            <a:endParaRPr lang="en-US" sz="1200" dirty="0" smtClean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34" y="1212958"/>
            <a:ext cx="4111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crowd-warning (p range)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distance-to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=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(crowd-tracking p) 2))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 range)</a:t>
            </a:r>
          </a:p>
          <a:p>
            <a:endParaRPr lang="en-US" sz="1200" smtClean="0">
              <a:solidFill>
                <a:srgbClr val="000000"/>
              </a:solidFill>
              <a:latin typeface="Courier"/>
              <a:cs typeface="Courier"/>
            </a:endParaRP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safe-navigation (destination p)</a:t>
            </a: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distance-avoiding-obstacles</a:t>
            </a:r>
          </a:p>
          <a:p>
            <a:pPr lvl="0"/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  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destination (crowd-warning p)))</a:t>
            </a:r>
            <a:endParaRPr lang="en-US" sz="360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1" y="5080000"/>
            <a:ext cx="3849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</a:rPr>
              <a:t>18 lines non-whitespace code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10 library calls </a:t>
            </a:r>
            <a:r>
              <a:rPr lang="en-US" sz="2200" b="1" i="1" dirty="0" smtClean="0">
                <a:solidFill>
                  <a:srgbClr val="0000FF"/>
                </a:solidFill>
              </a:rPr>
              <a:t>(</a:t>
            </a:r>
            <a:r>
              <a:rPr lang="en-US" sz="2200" b="1" i="1" dirty="0" smtClean="0">
                <a:solidFill>
                  <a:srgbClr val="0000FF"/>
                </a:solidFill>
              </a:rPr>
              <a:t>21</a:t>
            </a:r>
            <a:r>
              <a:rPr lang="en-US" sz="2200" b="1" i="1" dirty="0" smtClean="0">
                <a:solidFill>
                  <a:srgbClr val="0000FF"/>
                </a:solidFill>
              </a:rPr>
              <a:t> </a:t>
            </a:r>
            <a:r>
              <a:rPr lang="en-US" sz="2200" b="1" i="1" dirty="0">
                <a:solidFill>
                  <a:srgbClr val="0000FF"/>
                </a:solidFill>
              </a:rPr>
              <a:t>ops)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     IF: 3    G: </a:t>
            </a:r>
            <a:r>
              <a:rPr lang="en-US" sz="2200" b="1" i="1" dirty="0" smtClean="0">
                <a:solidFill>
                  <a:srgbClr val="0000FF"/>
                </a:solidFill>
              </a:rPr>
              <a:t>11    </a:t>
            </a:r>
            <a:r>
              <a:rPr lang="en-US" sz="2200" b="1" i="1" dirty="0">
                <a:solidFill>
                  <a:srgbClr val="0000FF"/>
                </a:solidFill>
              </a:rPr>
              <a:t>C: </a:t>
            </a:r>
            <a:r>
              <a:rPr lang="en-US" sz="2200" b="1" i="1" dirty="0" smtClean="0">
                <a:solidFill>
                  <a:srgbClr val="0000FF"/>
                </a:solidFill>
              </a:rPr>
              <a:t>4    </a:t>
            </a:r>
            <a:r>
              <a:rPr lang="en-US" sz="2200" b="1" i="1" dirty="0">
                <a:solidFill>
                  <a:srgbClr val="0000FF"/>
                </a:solidFill>
              </a:rPr>
              <a:t>T: </a:t>
            </a:r>
            <a:r>
              <a:rPr lang="en-US" sz="2200" b="1" i="1" dirty="0" smtClean="0">
                <a:solidFill>
                  <a:srgbClr val="0000FF"/>
                </a:solidFill>
              </a:rPr>
              <a:t>3</a:t>
            </a:r>
            <a:endParaRPr lang="en-US" sz="2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2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Dynamics</a:t>
            </a:r>
            <a:endParaRPr lang="en-US" dirty="0"/>
          </a:p>
        </p:txBody>
      </p:sp>
      <p:pic>
        <p:nvPicPr>
          <p:cNvPr id="5" name="Picture 4" descr="workflow-a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" y="1495776"/>
            <a:ext cx="4137065" cy="3591278"/>
          </a:xfrm>
          <a:prstGeom prst="rect">
            <a:avLst/>
          </a:prstGeom>
        </p:spPr>
      </p:pic>
      <p:pic>
        <p:nvPicPr>
          <p:cNvPr id="7" name="Picture 6" descr="evacu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1" y="1190028"/>
            <a:ext cx="3863625" cy="2037184"/>
          </a:xfrm>
          <a:prstGeom prst="rect">
            <a:avLst/>
          </a:prstGeom>
        </p:spPr>
      </p:pic>
      <p:pic>
        <p:nvPicPr>
          <p:cNvPr id="8" name="Picture 7" descr="feedba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1" y="3227212"/>
            <a:ext cx="3913802" cy="212750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5809540"/>
            <a:ext cx="8263467" cy="77263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See our talk in the main program of SASO!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and Controlling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093"/>
            <a:ext cx="8229600" cy="728132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Distance estimate: </a:t>
            </a:r>
            <a:r>
              <a:rPr lang="en-US" sz="2600" dirty="0"/>
              <a:t>p</a:t>
            </a:r>
            <a:r>
              <a:rPr lang="en-US" sz="2600" dirty="0" smtClean="0"/>
              <a:t>rediction from transient response:</a:t>
            </a:r>
          </a:p>
        </p:txBody>
      </p:sp>
      <p:pic>
        <p:nvPicPr>
          <p:cNvPr id="4" name="Picture 3" descr="ongoing_p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753756"/>
            <a:ext cx="4263172" cy="2293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79590"/>
            <a:ext cx="3530862" cy="812099"/>
          </a:xfrm>
          <a:prstGeom prst="rect">
            <a:avLst/>
          </a:prstGeom>
        </p:spPr>
      </p:pic>
      <p:pic>
        <p:nvPicPr>
          <p:cNvPr id="7" name="Picture 6" descr="simple-feedba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72" y="2036739"/>
            <a:ext cx="4182328" cy="986476"/>
          </a:xfrm>
          <a:prstGeom prst="rect">
            <a:avLst/>
          </a:prstGeom>
        </p:spPr>
      </p:pic>
      <p:pic>
        <p:nvPicPr>
          <p:cNvPr id="8" name="Picture 7" descr="Stability-MF-naiv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91" y="3796089"/>
            <a:ext cx="3991642" cy="216689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201333" y="3160892"/>
            <a:ext cx="493889" cy="5364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431844" y="3160892"/>
            <a:ext cx="493889" cy="5364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199" y="6063538"/>
            <a:ext cx="8263467" cy="77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See our talk in the FOCAS/SCOPES workshop!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8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1086555"/>
            <a:ext cx="5930500" cy="1086556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 Safety Services</a:t>
            </a:r>
            <a:endParaRPr lang="en-US" dirty="0"/>
          </a:p>
        </p:txBody>
      </p:sp>
      <p:pic>
        <p:nvPicPr>
          <p:cNvPr id="5" name="Picture 4" descr="screensho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203200" y="1165576"/>
            <a:ext cx="5173133" cy="28843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94865" y="1403529"/>
            <a:ext cx="3578578" cy="249299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 err="1"/>
              <a:t>def</a:t>
            </a:r>
            <a:r>
              <a:rPr lang="en-US" baseline="30000" dirty="0"/>
              <a:t> </a:t>
            </a:r>
            <a:r>
              <a:rPr lang="en-US" baseline="30000" dirty="0" err="1"/>
              <a:t>dangerousDensity</a:t>
            </a:r>
            <a:r>
              <a:rPr lang="en-US" baseline="30000" dirty="0"/>
              <a:t>(p, r) {</a:t>
            </a:r>
          </a:p>
          <a:p>
            <a:r>
              <a:rPr lang="en-US" baseline="30000" dirty="0" smtClean="0"/>
              <a:t>  let 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 = </a:t>
            </a:r>
            <a:r>
              <a:rPr lang="en-US" baseline="30000" dirty="0" err="1" smtClean="0"/>
              <a:t>managementRegions</a:t>
            </a:r>
            <a:r>
              <a:rPr lang="en-US" baseline="30000" dirty="0" smtClean="0"/>
              <a:t>(r*2, () -&gt; { </a:t>
            </a:r>
            <a:r>
              <a:rPr lang="en-US" baseline="30000" dirty="0" err="1" smtClean="0"/>
              <a:t>nbrRange</a:t>
            </a:r>
            <a:r>
              <a:rPr lang="en-US" baseline="30000" dirty="0" smtClean="0"/>
              <a:t> });</a:t>
            </a:r>
          </a:p>
          <a:p>
            <a:r>
              <a:rPr lang="en-US" baseline="30000" dirty="0" smtClean="0"/>
              <a:t>  let danger = average(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densityEst</a:t>
            </a:r>
            <a:r>
              <a:rPr lang="en-US" baseline="30000" dirty="0" smtClean="0"/>
              <a:t>(p, r)) &gt; 2.17 &amp;&amp;</a:t>
            </a:r>
          </a:p>
          <a:p>
            <a:r>
              <a:rPr lang="sv-SE" baseline="30000" dirty="0" smtClean="0"/>
              <a:t>               </a:t>
            </a:r>
            <a:r>
              <a:rPr lang="sv-SE" baseline="30000" dirty="0" err="1" smtClean="0"/>
              <a:t>summarize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mr</a:t>
            </a:r>
            <a:r>
              <a:rPr lang="sv-SE" baseline="30000" dirty="0" smtClean="0"/>
              <a:t>, </a:t>
            </a:r>
            <a:r>
              <a:rPr lang="sv-SE" baseline="30000" dirty="0" err="1" smtClean="0"/>
              <a:t>sum</a:t>
            </a:r>
            <a:r>
              <a:rPr lang="sv-SE" baseline="30000" dirty="0" smtClean="0"/>
              <a:t>, 1 / p, 0) &gt; 300;</a:t>
            </a:r>
          </a:p>
          <a:p>
            <a:r>
              <a:rPr lang="sv-SE" baseline="30000" dirty="0" smtClean="0"/>
              <a:t>  </a:t>
            </a:r>
            <a:r>
              <a:rPr lang="sv-SE" baseline="30000" dirty="0" err="1" smtClean="0"/>
              <a:t>if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danger</a:t>
            </a:r>
            <a:r>
              <a:rPr lang="sv-SE" baseline="30000" dirty="0" smtClean="0"/>
              <a:t>) { </a:t>
            </a:r>
            <a:r>
              <a:rPr lang="sv-SE" baseline="30000" dirty="0" err="1" smtClean="0"/>
              <a:t>high</a:t>
            </a:r>
            <a:r>
              <a:rPr lang="sv-SE" baseline="30000" dirty="0" smtClean="0"/>
              <a:t> } </a:t>
            </a:r>
            <a:r>
              <a:rPr lang="sv-SE" baseline="30000" dirty="0" err="1" smtClean="0"/>
              <a:t>else</a:t>
            </a:r>
            <a:r>
              <a:rPr lang="sv-SE" baseline="30000" dirty="0" smtClean="0"/>
              <a:t> { </a:t>
            </a:r>
            <a:r>
              <a:rPr lang="sv-SE" baseline="30000" dirty="0" err="1" smtClean="0"/>
              <a:t>low</a:t>
            </a:r>
            <a:r>
              <a:rPr lang="sv-SE" baseline="30000" dirty="0" smtClean="0"/>
              <a:t> }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</a:t>
            </a:r>
            <a:r>
              <a:rPr lang="sv-SE" baseline="30000" dirty="0" smtClean="0"/>
              <a:t> </a:t>
            </a:r>
            <a:r>
              <a:rPr lang="sv-SE" baseline="30000" dirty="0" smtClean="0"/>
              <a:t>crowdTracking</a:t>
            </a:r>
            <a:r>
              <a:rPr lang="sv-SE" baseline="30000" dirty="0" smtClean="0"/>
              <a:t>(p, r, t) {</a:t>
            </a:r>
          </a:p>
          <a:p>
            <a:r>
              <a:rPr lang="sv-SE" baseline="30000" dirty="0" smtClean="0"/>
              <a:t>  </a:t>
            </a:r>
            <a:r>
              <a:rPr lang="sv-SE" baseline="30000" dirty="0" smtClean="0"/>
              <a:t>let</a:t>
            </a:r>
            <a:r>
              <a:rPr lang="sv-SE" baseline="30000" dirty="0" smtClean="0"/>
              <a:t> </a:t>
            </a:r>
            <a:r>
              <a:rPr lang="sv-SE" baseline="30000" dirty="0" smtClean="0"/>
              <a:t>crowdRgn</a:t>
            </a:r>
            <a:r>
              <a:rPr lang="sv-SE" baseline="30000" dirty="0" smtClean="0"/>
              <a:t> = </a:t>
            </a:r>
            <a:r>
              <a:rPr lang="sv-SE" baseline="30000" dirty="0" smtClean="0"/>
              <a:t>recentTrue</a:t>
            </a:r>
            <a:r>
              <a:rPr lang="sv-SE" baseline="30000" dirty="0" smtClean="0"/>
              <a:t>(</a:t>
            </a:r>
            <a:r>
              <a:rPr lang="sv-SE" baseline="30000" dirty="0" smtClean="0"/>
              <a:t>densityEst</a:t>
            </a:r>
            <a:r>
              <a:rPr lang="sv-SE" baseline="30000" dirty="0" smtClean="0"/>
              <a:t>(p, r)&gt;1.08, t);</a:t>
            </a:r>
          </a:p>
          <a:p>
            <a:r>
              <a:rPr lang="sv-SE" baseline="30000" dirty="0" smtClean="0"/>
              <a:t>   </a:t>
            </a:r>
            <a:r>
              <a:rPr lang="sv-SE" baseline="30000" dirty="0" smtClean="0"/>
              <a:t>if</a:t>
            </a:r>
            <a:r>
              <a:rPr lang="sv-SE" baseline="30000" dirty="0" smtClean="0"/>
              <a:t>(</a:t>
            </a:r>
            <a:r>
              <a:rPr lang="sv-SE" baseline="30000" dirty="0" smtClean="0"/>
              <a:t>crowdRgn</a:t>
            </a:r>
            <a:r>
              <a:rPr lang="sv-SE" baseline="30000" dirty="0" smtClean="0"/>
              <a:t>) { </a:t>
            </a:r>
            <a:r>
              <a:rPr lang="sv-SE" baseline="30000" dirty="0" smtClean="0"/>
              <a:t>dangerousDensity</a:t>
            </a:r>
            <a:r>
              <a:rPr lang="sv-SE" baseline="30000" dirty="0" smtClean="0"/>
              <a:t>(p, r) } </a:t>
            </a:r>
            <a:r>
              <a:rPr lang="sv-SE" baseline="30000" dirty="0" smtClean="0"/>
              <a:t>else</a:t>
            </a:r>
            <a:r>
              <a:rPr lang="sv-SE" baseline="30000" dirty="0" smtClean="0"/>
              <a:t> { </a:t>
            </a:r>
            <a:r>
              <a:rPr lang="sv-SE" baseline="30000" dirty="0" smtClean="0"/>
              <a:t>none</a:t>
            </a:r>
            <a:r>
              <a:rPr lang="sv-SE" baseline="30000" dirty="0" smtClean="0"/>
              <a:t> };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</a:t>
            </a:r>
            <a:r>
              <a:rPr lang="sv-SE" baseline="30000" dirty="0" smtClean="0"/>
              <a:t> </a:t>
            </a:r>
            <a:r>
              <a:rPr lang="sv-SE" baseline="30000" dirty="0" smtClean="0"/>
              <a:t>crowdWarning</a:t>
            </a:r>
            <a:r>
              <a:rPr lang="sv-SE" baseline="30000" dirty="0" smtClean="0"/>
              <a:t>(p, r, </a:t>
            </a:r>
            <a:r>
              <a:rPr lang="sv-SE" baseline="30000" dirty="0" smtClean="0"/>
              <a:t>warn</a:t>
            </a:r>
            <a:r>
              <a:rPr lang="sv-SE" baseline="30000" dirty="0" smtClean="0"/>
              <a:t>, t) {</a:t>
            </a:r>
          </a:p>
          <a:p>
            <a:r>
              <a:rPr lang="sv-SE" baseline="30000" dirty="0" smtClean="0"/>
              <a:t>  </a:t>
            </a:r>
            <a:r>
              <a:rPr lang="sv-SE" baseline="30000" dirty="0" smtClean="0"/>
              <a:t>distanceTo</a:t>
            </a:r>
            <a:r>
              <a:rPr lang="sv-SE" baseline="30000" dirty="0" smtClean="0"/>
              <a:t>(</a:t>
            </a:r>
            <a:r>
              <a:rPr lang="sv-SE" baseline="30000" dirty="0" smtClean="0"/>
              <a:t>crowdTracking</a:t>
            </a:r>
            <a:r>
              <a:rPr lang="sv-SE" baseline="30000" dirty="0" smtClean="0"/>
              <a:t>(</a:t>
            </a:r>
            <a:r>
              <a:rPr lang="sv-SE" baseline="30000" dirty="0" smtClean="0"/>
              <a:t>p,r,t</a:t>
            </a:r>
            <a:r>
              <a:rPr lang="sv-SE" baseline="30000" dirty="0" smtClean="0"/>
              <a:t>) == </a:t>
            </a:r>
            <a:r>
              <a:rPr lang="sv-SE" baseline="30000" dirty="0" smtClean="0"/>
              <a:t>high</a:t>
            </a:r>
            <a:r>
              <a:rPr lang="sv-SE" baseline="30000" dirty="0" smtClean="0"/>
              <a:t>) &lt; </a:t>
            </a:r>
            <a:r>
              <a:rPr lang="sv-SE" baseline="30000" dirty="0" err="1" smtClean="0"/>
              <a:t>warn</a:t>
            </a:r>
            <a:endParaRPr lang="sv-SE" baseline="30000" dirty="0" smtClean="0"/>
          </a:p>
          <a:p>
            <a:r>
              <a:rPr lang="sv-SE" baseline="30000" dirty="0" smtClean="0"/>
              <a:t>}</a:t>
            </a:r>
            <a:endParaRPr lang="en-US" dirty="0"/>
          </a:p>
        </p:txBody>
      </p:sp>
      <p:pic>
        <p:nvPicPr>
          <p:cNvPr id="9" name="Picture 8" descr="screensho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" y="4487008"/>
            <a:ext cx="4114800" cy="220710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 descr="screensho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1" y="4507697"/>
            <a:ext cx="4114800" cy="21503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523" y="4166587"/>
            <a:ext cx="272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Dissemination of new versions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0876" y="4191774"/>
            <a:ext cx="323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Pre-emptive modulation of priorities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4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generative </a:t>
            </a:r>
            <a:r>
              <a:rPr lang="en-US" dirty="0"/>
              <a:t>a</a:t>
            </a:r>
            <a:r>
              <a:rPr lang="en-US" dirty="0" smtClean="0"/>
              <a:t>pproach to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869"/>
            <a:ext cx="8229600" cy="520135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Restrict your development environment…</a:t>
            </a: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to contain only resilient distributed systems.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99" y="1876776"/>
            <a:ext cx="4212259" cy="40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Dependency-Directed Recovery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540"/>
            <a:ext cx="4651022" cy="77263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See our talk in the main program of SASO!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restart-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1407759"/>
            <a:ext cx="3174997" cy="2513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266" y="985485"/>
            <a:ext cx="341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Dramatically better recovery time</a:t>
            </a:r>
            <a:endParaRPr lang="en-US" b="1" dirty="0"/>
          </a:p>
        </p:txBody>
      </p:sp>
      <p:pic>
        <p:nvPicPr>
          <p:cNvPr id="8" name="Picture 7" descr="services-aff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2" y="4254569"/>
            <a:ext cx="3174997" cy="2472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83" y="3885237"/>
            <a:ext cx="25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Fewer services disrupted</a:t>
            </a:r>
            <a:endParaRPr lang="en-US" b="1" dirty="0"/>
          </a:p>
        </p:txBody>
      </p:sp>
      <p:pic>
        <p:nvPicPr>
          <p:cNvPr id="11" name="Picture 10" descr="restart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6" y="1231900"/>
            <a:ext cx="3937000" cy="439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745" y="1594556"/>
            <a:ext cx="221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Identify &amp; shut down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affected services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7266" y="1467557"/>
            <a:ext cx="172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Non-dependent</a:t>
            </a:r>
          </a:p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services still run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9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Distributed Rewind and Replay</a:t>
            </a:r>
            <a:endParaRPr lang="en-US" dirty="0"/>
          </a:p>
        </p:txBody>
      </p:sp>
      <p:pic>
        <p:nvPicPr>
          <p:cNvPr id="4" name="Rewind and Repla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4871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Tactical Cloud Services</a:t>
            </a:r>
            <a:endParaRPr lang="en-US" dirty="0"/>
          </a:p>
        </p:txBody>
      </p:sp>
      <p:pic>
        <p:nvPicPr>
          <p:cNvPr id="4" name="HADR Missing Pers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4871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Aggregate Methodology</a:t>
            </a:r>
            <a:endParaRPr lang="en-US" dirty="0"/>
          </a:p>
        </p:txBody>
      </p:sp>
      <p:pic>
        <p:nvPicPr>
          <p:cNvPr id="3" name="Picture 2" descr="embedd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4" y="5587710"/>
            <a:ext cx="1427892" cy="1086847"/>
          </a:xfrm>
          <a:prstGeom prst="rect">
            <a:avLst/>
          </a:prstGeom>
        </p:spPr>
      </p:pic>
      <p:pic>
        <p:nvPicPr>
          <p:cNvPr id="7" name="Picture 6" descr="screenshot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7490500" y="1219193"/>
            <a:ext cx="1528659" cy="85231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80215" y="4985068"/>
            <a:ext cx="977111" cy="1205284"/>
            <a:chOff x="5798881" y="1338547"/>
            <a:chExt cx="1733760" cy="2138624"/>
          </a:xfrm>
        </p:grpSpPr>
        <p:sp>
          <p:nvSpPr>
            <p:cNvPr id="8" name="AutoShape 27"/>
            <p:cNvSpPr>
              <a:spLocks noChangeArrowheads="1"/>
            </p:cNvSpPr>
            <p:nvPr/>
          </p:nvSpPr>
          <p:spPr bwMode="auto">
            <a:xfrm>
              <a:off x="6013440" y="2123428"/>
              <a:ext cx="1244160" cy="414764"/>
            </a:xfrm>
            <a:prstGeom prst="roundRect">
              <a:avLst>
                <a:gd name="adj" fmla="val 347"/>
              </a:avLst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8293" tIns="57474" rIns="98293" bIns="57474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94000"/>
                </a:lnSpc>
                <a:tabLst>
                  <a:tab pos="656650" algn="l"/>
                </a:tabLst>
              </a:pPr>
              <a:r>
                <a:rPr lang="en-US" sz="1100" b="1" dirty="0">
                  <a:solidFill>
                    <a:srgbClr val="000000"/>
                  </a:solidFill>
                  <a:latin typeface="Courier 10" charset="0"/>
                  <a:ea typeface="MS Gothic" charset="0"/>
                  <a:cs typeface="MS Gothic" charset="0"/>
                </a:rPr>
                <a:t>restrict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6635520" y="2558355"/>
              <a:ext cx="1440" cy="918816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5862240" y="1397592"/>
              <a:ext cx="708480" cy="73591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H="1">
              <a:off x="6697440" y="1424956"/>
              <a:ext cx="810720" cy="70855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2" name="Freeform 31"/>
            <p:cNvSpPr>
              <a:spLocks noChangeArrowheads="1"/>
            </p:cNvSpPr>
            <p:nvPr/>
          </p:nvSpPr>
          <p:spPr bwMode="auto">
            <a:xfrm>
              <a:off x="6873121" y="1351508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6991200" y="1841159"/>
              <a:ext cx="102240" cy="102251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7253280" y="1514245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5" name="Freeform 34"/>
            <p:cNvSpPr>
              <a:spLocks noChangeArrowheads="1"/>
            </p:cNvSpPr>
            <p:nvPr/>
          </p:nvSpPr>
          <p:spPr bwMode="auto">
            <a:xfrm>
              <a:off x="6901920" y="1354388"/>
              <a:ext cx="603360" cy="685512"/>
            </a:xfrm>
            <a:custGeom>
              <a:avLst/>
              <a:gdLst/>
              <a:ahLst/>
              <a:cxnLst>
                <a:cxn ang="0">
                  <a:pos x="485" y="490"/>
                </a:cxn>
                <a:cxn ang="0">
                  <a:pos x="633" y="475"/>
                </a:cxn>
                <a:cxn ang="0">
                  <a:pos x="673" y="460"/>
                </a:cxn>
                <a:cxn ang="0">
                  <a:pos x="693" y="445"/>
                </a:cxn>
                <a:cxn ang="0">
                  <a:pos x="706" y="426"/>
                </a:cxn>
                <a:cxn ang="0">
                  <a:pos x="715" y="397"/>
                </a:cxn>
                <a:cxn ang="0">
                  <a:pos x="709" y="217"/>
                </a:cxn>
                <a:cxn ang="0">
                  <a:pos x="914" y="2"/>
                </a:cxn>
                <a:cxn ang="0">
                  <a:pos x="1019" y="5"/>
                </a:cxn>
                <a:cxn ang="0">
                  <a:pos x="1080" y="20"/>
                </a:cxn>
                <a:cxn ang="0">
                  <a:pos x="1134" y="46"/>
                </a:cxn>
                <a:cxn ang="0">
                  <a:pos x="1221" y="119"/>
                </a:cxn>
                <a:cxn ang="0">
                  <a:pos x="1343" y="256"/>
                </a:cxn>
                <a:cxn ang="0">
                  <a:pos x="1473" y="392"/>
                </a:cxn>
                <a:cxn ang="0">
                  <a:pos x="1639" y="563"/>
                </a:cxn>
                <a:cxn ang="0">
                  <a:pos x="1755" y="661"/>
                </a:cxn>
                <a:cxn ang="0">
                  <a:pos x="1787" y="695"/>
                </a:cxn>
                <a:cxn ang="0">
                  <a:pos x="1803" y="724"/>
                </a:cxn>
                <a:cxn ang="0">
                  <a:pos x="1806" y="742"/>
                </a:cxn>
                <a:cxn ang="0">
                  <a:pos x="1803" y="760"/>
                </a:cxn>
                <a:cxn ang="0">
                  <a:pos x="1793" y="778"/>
                </a:cxn>
                <a:cxn ang="0">
                  <a:pos x="1777" y="805"/>
                </a:cxn>
                <a:cxn ang="0">
                  <a:pos x="1770" y="830"/>
                </a:cxn>
                <a:cxn ang="0">
                  <a:pos x="1765" y="870"/>
                </a:cxn>
                <a:cxn ang="0">
                  <a:pos x="1756" y="896"/>
                </a:cxn>
                <a:cxn ang="0">
                  <a:pos x="1739" y="922"/>
                </a:cxn>
                <a:cxn ang="0">
                  <a:pos x="1735" y="942"/>
                </a:cxn>
                <a:cxn ang="0">
                  <a:pos x="1743" y="962"/>
                </a:cxn>
                <a:cxn ang="0">
                  <a:pos x="1777" y="994"/>
                </a:cxn>
                <a:cxn ang="0">
                  <a:pos x="1749" y="1188"/>
                </a:cxn>
                <a:cxn ang="0">
                  <a:pos x="1533" y="1411"/>
                </a:cxn>
                <a:cxn ang="0">
                  <a:pos x="1402" y="1413"/>
                </a:cxn>
                <a:cxn ang="0">
                  <a:pos x="1354" y="1425"/>
                </a:cxn>
                <a:cxn ang="0">
                  <a:pos x="1336" y="1437"/>
                </a:cxn>
                <a:cxn ang="0">
                  <a:pos x="1322" y="1453"/>
                </a:cxn>
                <a:cxn ang="0">
                  <a:pos x="1316" y="1475"/>
                </a:cxn>
                <a:cxn ang="0">
                  <a:pos x="1318" y="1504"/>
                </a:cxn>
                <a:cxn ang="0">
                  <a:pos x="1345" y="1597"/>
                </a:cxn>
                <a:cxn ang="0">
                  <a:pos x="1357" y="1705"/>
                </a:cxn>
                <a:cxn ang="0">
                  <a:pos x="1017" y="2096"/>
                </a:cxn>
                <a:cxn ang="0">
                  <a:pos x="958" y="2088"/>
                </a:cxn>
                <a:cxn ang="0">
                  <a:pos x="905" y="2069"/>
                </a:cxn>
                <a:cxn ang="0">
                  <a:pos x="861" y="2038"/>
                </a:cxn>
                <a:cxn ang="0">
                  <a:pos x="824" y="1990"/>
                </a:cxn>
                <a:cxn ang="0">
                  <a:pos x="770" y="1951"/>
                </a:cxn>
                <a:cxn ang="0">
                  <a:pos x="707" y="1938"/>
                </a:cxn>
                <a:cxn ang="0">
                  <a:pos x="639" y="1944"/>
                </a:cxn>
                <a:cxn ang="0">
                  <a:pos x="470" y="1993"/>
                </a:cxn>
                <a:cxn ang="0">
                  <a:pos x="345" y="2014"/>
                </a:cxn>
                <a:cxn ang="0">
                  <a:pos x="216" y="2014"/>
                </a:cxn>
                <a:cxn ang="0">
                  <a:pos x="132" y="2001"/>
                </a:cxn>
                <a:cxn ang="0">
                  <a:pos x="77" y="1974"/>
                </a:cxn>
                <a:cxn ang="0">
                  <a:pos x="35" y="1934"/>
                </a:cxn>
                <a:cxn ang="0">
                  <a:pos x="8" y="1884"/>
                </a:cxn>
                <a:cxn ang="0">
                  <a:pos x="0" y="1830"/>
                </a:cxn>
                <a:cxn ang="0">
                  <a:pos x="22" y="1753"/>
                </a:cxn>
                <a:cxn ang="0">
                  <a:pos x="74" y="1544"/>
                </a:cxn>
                <a:cxn ang="0">
                  <a:pos x="111" y="1427"/>
                </a:cxn>
                <a:cxn ang="0">
                  <a:pos x="133" y="1321"/>
                </a:cxn>
                <a:cxn ang="0">
                  <a:pos x="131" y="1216"/>
                </a:cxn>
                <a:cxn ang="0">
                  <a:pos x="118" y="1163"/>
                </a:cxn>
                <a:cxn ang="0">
                  <a:pos x="95" y="1113"/>
                </a:cxn>
                <a:cxn ang="0">
                  <a:pos x="32" y="1021"/>
                </a:cxn>
              </a:cxnLst>
              <a:rect l="0" t="0" r="r" b="b"/>
              <a:pathLst>
                <a:path w="1847" h="2097">
                  <a:moveTo>
                    <a:pt x="273" y="696"/>
                  </a:moveTo>
                  <a:lnTo>
                    <a:pt x="444" y="492"/>
                  </a:lnTo>
                  <a:lnTo>
                    <a:pt x="485" y="490"/>
                  </a:lnTo>
                  <a:lnTo>
                    <a:pt x="559" y="486"/>
                  </a:lnTo>
                  <a:lnTo>
                    <a:pt x="596" y="482"/>
                  </a:lnTo>
                  <a:lnTo>
                    <a:pt x="633" y="475"/>
                  </a:lnTo>
                  <a:lnTo>
                    <a:pt x="655" y="469"/>
                  </a:lnTo>
                  <a:lnTo>
                    <a:pt x="664" y="465"/>
                  </a:lnTo>
                  <a:lnTo>
                    <a:pt x="673" y="460"/>
                  </a:lnTo>
                  <a:lnTo>
                    <a:pt x="680" y="456"/>
                  </a:lnTo>
                  <a:lnTo>
                    <a:pt x="687" y="450"/>
                  </a:lnTo>
                  <a:lnTo>
                    <a:pt x="693" y="445"/>
                  </a:lnTo>
                  <a:lnTo>
                    <a:pt x="698" y="439"/>
                  </a:lnTo>
                  <a:lnTo>
                    <a:pt x="702" y="433"/>
                  </a:lnTo>
                  <a:lnTo>
                    <a:pt x="706" y="426"/>
                  </a:lnTo>
                  <a:lnTo>
                    <a:pt x="709" y="419"/>
                  </a:lnTo>
                  <a:lnTo>
                    <a:pt x="712" y="412"/>
                  </a:lnTo>
                  <a:lnTo>
                    <a:pt x="715" y="397"/>
                  </a:lnTo>
                  <a:lnTo>
                    <a:pt x="717" y="382"/>
                  </a:lnTo>
                  <a:lnTo>
                    <a:pt x="707" y="252"/>
                  </a:lnTo>
                  <a:lnTo>
                    <a:pt x="709" y="217"/>
                  </a:lnTo>
                  <a:lnTo>
                    <a:pt x="711" y="185"/>
                  </a:lnTo>
                  <a:lnTo>
                    <a:pt x="880" y="6"/>
                  </a:lnTo>
                  <a:lnTo>
                    <a:pt x="914" y="2"/>
                  </a:lnTo>
                  <a:lnTo>
                    <a:pt x="956" y="0"/>
                  </a:lnTo>
                  <a:lnTo>
                    <a:pt x="999" y="3"/>
                  </a:lnTo>
                  <a:lnTo>
                    <a:pt x="1019" y="5"/>
                  </a:lnTo>
                  <a:lnTo>
                    <a:pt x="1040" y="9"/>
                  </a:lnTo>
                  <a:lnTo>
                    <a:pt x="1060" y="14"/>
                  </a:lnTo>
                  <a:lnTo>
                    <a:pt x="1080" y="20"/>
                  </a:lnTo>
                  <a:lnTo>
                    <a:pt x="1099" y="27"/>
                  </a:lnTo>
                  <a:lnTo>
                    <a:pt x="1117" y="36"/>
                  </a:lnTo>
                  <a:lnTo>
                    <a:pt x="1134" y="46"/>
                  </a:lnTo>
                  <a:lnTo>
                    <a:pt x="1151" y="57"/>
                  </a:lnTo>
                  <a:lnTo>
                    <a:pt x="1187" y="87"/>
                  </a:lnTo>
                  <a:lnTo>
                    <a:pt x="1221" y="119"/>
                  </a:lnTo>
                  <a:lnTo>
                    <a:pt x="1253" y="152"/>
                  </a:lnTo>
                  <a:lnTo>
                    <a:pt x="1283" y="186"/>
                  </a:lnTo>
                  <a:lnTo>
                    <a:pt x="1343" y="256"/>
                  </a:lnTo>
                  <a:lnTo>
                    <a:pt x="1374" y="291"/>
                  </a:lnTo>
                  <a:lnTo>
                    <a:pt x="1406" y="324"/>
                  </a:lnTo>
                  <a:lnTo>
                    <a:pt x="1473" y="392"/>
                  </a:lnTo>
                  <a:lnTo>
                    <a:pt x="1536" y="461"/>
                  </a:lnTo>
                  <a:lnTo>
                    <a:pt x="1602" y="529"/>
                  </a:lnTo>
                  <a:lnTo>
                    <a:pt x="1639" y="563"/>
                  </a:lnTo>
                  <a:lnTo>
                    <a:pt x="1678" y="597"/>
                  </a:lnTo>
                  <a:lnTo>
                    <a:pt x="1729" y="639"/>
                  </a:lnTo>
                  <a:lnTo>
                    <a:pt x="1755" y="661"/>
                  </a:lnTo>
                  <a:lnTo>
                    <a:pt x="1767" y="672"/>
                  </a:lnTo>
                  <a:lnTo>
                    <a:pt x="1778" y="683"/>
                  </a:lnTo>
                  <a:lnTo>
                    <a:pt x="1787" y="695"/>
                  </a:lnTo>
                  <a:lnTo>
                    <a:pt x="1795" y="707"/>
                  </a:lnTo>
                  <a:lnTo>
                    <a:pt x="1801" y="718"/>
                  </a:lnTo>
                  <a:lnTo>
                    <a:pt x="1803" y="724"/>
                  </a:lnTo>
                  <a:lnTo>
                    <a:pt x="1805" y="730"/>
                  </a:lnTo>
                  <a:lnTo>
                    <a:pt x="1806" y="736"/>
                  </a:lnTo>
                  <a:lnTo>
                    <a:pt x="1806" y="742"/>
                  </a:lnTo>
                  <a:lnTo>
                    <a:pt x="1806" y="748"/>
                  </a:lnTo>
                  <a:lnTo>
                    <a:pt x="1805" y="754"/>
                  </a:lnTo>
                  <a:lnTo>
                    <a:pt x="1803" y="760"/>
                  </a:lnTo>
                  <a:lnTo>
                    <a:pt x="1800" y="766"/>
                  </a:lnTo>
                  <a:lnTo>
                    <a:pt x="1797" y="772"/>
                  </a:lnTo>
                  <a:lnTo>
                    <a:pt x="1793" y="778"/>
                  </a:lnTo>
                  <a:lnTo>
                    <a:pt x="1786" y="788"/>
                  </a:lnTo>
                  <a:lnTo>
                    <a:pt x="1781" y="797"/>
                  </a:lnTo>
                  <a:lnTo>
                    <a:pt x="1777" y="805"/>
                  </a:lnTo>
                  <a:lnTo>
                    <a:pt x="1774" y="814"/>
                  </a:lnTo>
                  <a:lnTo>
                    <a:pt x="1772" y="822"/>
                  </a:lnTo>
                  <a:lnTo>
                    <a:pt x="1770" y="830"/>
                  </a:lnTo>
                  <a:lnTo>
                    <a:pt x="1769" y="846"/>
                  </a:lnTo>
                  <a:lnTo>
                    <a:pt x="1767" y="862"/>
                  </a:lnTo>
                  <a:lnTo>
                    <a:pt x="1765" y="870"/>
                  </a:lnTo>
                  <a:lnTo>
                    <a:pt x="1763" y="879"/>
                  </a:lnTo>
                  <a:lnTo>
                    <a:pt x="1760" y="887"/>
                  </a:lnTo>
                  <a:lnTo>
                    <a:pt x="1756" y="896"/>
                  </a:lnTo>
                  <a:lnTo>
                    <a:pt x="1751" y="905"/>
                  </a:lnTo>
                  <a:lnTo>
                    <a:pt x="1744" y="915"/>
                  </a:lnTo>
                  <a:lnTo>
                    <a:pt x="1739" y="922"/>
                  </a:lnTo>
                  <a:lnTo>
                    <a:pt x="1736" y="929"/>
                  </a:lnTo>
                  <a:lnTo>
                    <a:pt x="1735" y="936"/>
                  </a:lnTo>
                  <a:lnTo>
                    <a:pt x="1735" y="942"/>
                  </a:lnTo>
                  <a:lnTo>
                    <a:pt x="1737" y="949"/>
                  </a:lnTo>
                  <a:lnTo>
                    <a:pt x="1739" y="956"/>
                  </a:lnTo>
                  <a:lnTo>
                    <a:pt x="1743" y="962"/>
                  </a:lnTo>
                  <a:lnTo>
                    <a:pt x="1748" y="969"/>
                  </a:lnTo>
                  <a:lnTo>
                    <a:pt x="1761" y="981"/>
                  </a:lnTo>
                  <a:lnTo>
                    <a:pt x="1777" y="994"/>
                  </a:lnTo>
                  <a:lnTo>
                    <a:pt x="1815" y="1020"/>
                  </a:lnTo>
                  <a:lnTo>
                    <a:pt x="1846" y="1041"/>
                  </a:lnTo>
                  <a:lnTo>
                    <a:pt x="1749" y="1188"/>
                  </a:lnTo>
                  <a:lnTo>
                    <a:pt x="1589" y="1404"/>
                  </a:lnTo>
                  <a:lnTo>
                    <a:pt x="1567" y="1408"/>
                  </a:lnTo>
                  <a:lnTo>
                    <a:pt x="1533" y="1411"/>
                  </a:lnTo>
                  <a:lnTo>
                    <a:pt x="1497" y="1412"/>
                  </a:lnTo>
                  <a:lnTo>
                    <a:pt x="1437" y="1411"/>
                  </a:lnTo>
                  <a:lnTo>
                    <a:pt x="1402" y="1413"/>
                  </a:lnTo>
                  <a:lnTo>
                    <a:pt x="1385" y="1416"/>
                  </a:lnTo>
                  <a:lnTo>
                    <a:pt x="1369" y="1420"/>
                  </a:lnTo>
                  <a:lnTo>
                    <a:pt x="1354" y="1425"/>
                  </a:lnTo>
                  <a:lnTo>
                    <a:pt x="1348" y="1428"/>
                  </a:lnTo>
                  <a:lnTo>
                    <a:pt x="1341" y="1432"/>
                  </a:lnTo>
                  <a:lnTo>
                    <a:pt x="1336" y="1437"/>
                  </a:lnTo>
                  <a:lnTo>
                    <a:pt x="1331" y="1442"/>
                  </a:lnTo>
                  <a:lnTo>
                    <a:pt x="1326" y="1447"/>
                  </a:lnTo>
                  <a:lnTo>
                    <a:pt x="1322" y="1453"/>
                  </a:lnTo>
                  <a:lnTo>
                    <a:pt x="1319" y="1460"/>
                  </a:lnTo>
                  <a:lnTo>
                    <a:pt x="1317" y="1467"/>
                  </a:lnTo>
                  <a:lnTo>
                    <a:pt x="1316" y="1475"/>
                  </a:lnTo>
                  <a:lnTo>
                    <a:pt x="1315" y="1484"/>
                  </a:lnTo>
                  <a:lnTo>
                    <a:pt x="1316" y="1494"/>
                  </a:lnTo>
                  <a:lnTo>
                    <a:pt x="1318" y="1504"/>
                  </a:lnTo>
                  <a:lnTo>
                    <a:pt x="1324" y="1527"/>
                  </a:lnTo>
                  <a:lnTo>
                    <a:pt x="1336" y="1562"/>
                  </a:lnTo>
                  <a:lnTo>
                    <a:pt x="1345" y="1597"/>
                  </a:lnTo>
                  <a:lnTo>
                    <a:pt x="1351" y="1633"/>
                  </a:lnTo>
                  <a:lnTo>
                    <a:pt x="1356" y="1669"/>
                  </a:lnTo>
                  <a:lnTo>
                    <a:pt x="1357" y="1705"/>
                  </a:lnTo>
                  <a:lnTo>
                    <a:pt x="1097" y="2017"/>
                  </a:lnTo>
                  <a:lnTo>
                    <a:pt x="1023" y="2096"/>
                  </a:lnTo>
                  <a:lnTo>
                    <a:pt x="1017" y="2096"/>
                  </a:lnTo>
                  <a:lnTo>
                    <a:pt x="997" y="2095"/>
                  </a:lnTo>
                  <a:lnTo>
                    <a:pt x="977" y="2092"/>
                  </a:lnTo>
                  <a:lnTo>
                    <a:pt x="958" y="2088"/>
                  </a:lnTo>
                  <a:lnTo>
                    <a:pt x="940" y="2083"/>
                  </a:lnTo>
                  <a:lnTo>
                    <a:pt x="922" y="2077"/>
                  </a:lnTo>
                  <a:lnTo>
                    <a:pt x="905" y="2069"/>
                  </a:lnTo>
                  <a:lnTo>
                    <a:pt x="889" y="2060"/>
                  </a:lnTo>
                  <a:lnTo>
                    <a:pt x="875" y="2049"/>
                  </a:lnTo>
                  <a:lnTo>
                    <a:pt x="861" y="2038"/>
                  </a:lnTo>
                  <a:lnTo>
                    <a:pt x="849" y="2025"/>
                  </a:lnTo>
                  <a:lnTo>
                    <a:pt x="839" y="2010"/>
                  </a:lnTo>
                  <a:lnTo>
                    <a:pt x="824" y="1990"/>
                  </a:lnTo>
                  <a:lnTo>
                    <a:pt x="807" y="1973"/>
                  </a:lnTo>
                  <a:lnTo>
                    <a:pt x="789" y="1960"/>
                  </a:lnTo>
                  <a:lnTo>
                    <a:pt x="770" y="1951"/>
                  </a:lnTo>
                  <a:lnTo>
                    <a:pt x="750" y="1944"/>
                  </a:lnTo>
                  <a:lnTo>
                    <a:pt x="728" y="1940"/>
                  </a:lnTo>
                  <a:lnTo>
                    <a:pt x="707" y="1938"/>
                  </a:lnTo>
                  <a:lnTo>
                    <a:pt x="684" y="1939"/>
                  </a:lnTo>
                  <a:lnTo>
                    <a:pt x="662" y="1941"/>
                  </a:lnTo>
                  <a:lnTo>
                    <a:pt x="639" y="1944"/>
                  </a:lnTo>
                  <a:lnTo>
                    <a:pt x="594" y="1955"/>
                  </a:lnTo>
                  <a:lnTo>
                    <a:pt x="510" y="1981"/>
                  </a:lnTo>
                  <a:lnTo>
                    <a:pt x="470" y="1993"/>
                  </a:lnTo>
                  <a:lnTo>
                    <a:pt x="429" y="2002"/>
                  </a:lnTo>
                  <a:lnTo>
                    <a:pt x="387" y="2009"/>
                  </a:lnTo>
                  <a:lnTo>
                    <a:pt x="345" y="2014"/>
                  </a:lnTo>
                  <a:lnTo>
                    <a:pt x="302" y="2016"/>
                  </a:lnTo>
                  <a:lnTo>
                    <a:pt x="259" y="2016"/>
                  </a:lnTo>
                  <a:lnTo>
                    <a:pt x="216" y="2014"/>
                  </a:lnTo>
                  <a:lnTo>
                    <a:pt x="173" y="2010"/>
                  </a:lnTo>
                  <a:lnTo>
                    <a:pt x="152" y="2007"/>
                  </a:lnTo>
                  <a:lnTo>
                    <a:pt x="132" y="2001"/>
                  </a:lnTo>
                  <a:lnTo>
                    <a:pt x="112" y="1994"/>
                  </a:lnTo>
                  <a:lnTo>
                    <a:pt x="94" y="1985"/>
                  </a:lnTo>
                  <a:lnTo>
                    <a:pt x="77" y="1974"/>
                  </a:lnTo>
                  <a:lnTo>
                    <a:pt x="61" y="1962"/>
                  </a:lnTo>
                  <a:lnTo>
                    <a:pt x="47" y="1948"/>
                  </a:lnTo>
                  <a:lnTo>
                    <a:pt x="35" y="1934"/>
                  </a:lnTo>
                  <a:lnTo>
                    <a:pt x="24" y="1918"/>
                  </a:lnTo>
                  <a:lnTo>
                    <a:pt x="15" y="1901"/>
                  </a:lnTo>
                  <a:lnTo>
                    <a:pt x="8" y="1884"/>
                  </a:lnTo>
                  <a:lnTo>
                    <a:pt x="3" y="1867"/>
                  </a:lnTo>
                  <a:lnTo>
                    <a:pt x="0" y="1849"/>
                  </a:lnTo>
                  <a:lnTo>
                    <a:pt x="0" y="1830"/>
                  </a:lnTo>
                  <a:lnTo>
                    <a:pt x="3" y="1812"/>
                  </a:lnTo>
                  <a:lnTo>
                    <a:pt x="8" y="1794"/>
                  </a:lnTo>
                  <a:lnTo>
                    <a:pt x="22" y="1753"/>
                  </a:lnTo>
                  <a:lnTo>
                    <a:pt x="34" y="1712"/>
                  </a:lnTo>
                  <a:lnTo>
                    <a:pt x="54" y="1628"/>
                  </a:lnTo>
                  <a:lnTo>
                    <a:pt x="74" y="1544"/>
                  </a:lnTo>
                  <a:lnTo>
                    <a:pt x="86" y="1503"/>
                  </a:lnTo>
                  <a:lnTo>
                    <a:pt x="99" y="1462"/>
                  </a:lnTo>
                  <a:lnTo>
                    <a:pt x="111" y="1427"/>
                  </a:lnTo>
                  <a:lnTo>
                    <a:pt x="121" y="1391"/>
                  </a:lnTo>
                  <a:lnTo>
                    <a:pt x="128" y="1356"/>
                  </a:lnTo>
                  <a:lnTo>
                    <a:pt x="133" y="1321"/>
                  </a:lnTo>
                  <a:lnTo>
                    <a:pt x="135" y="1286"/>
                  </a:lnTo>
                  <a:lnTo>
                    <a:pt x="135" y="1251"/>
                  </a:lnTo>
                  <a:lnTo>
                    <a:pt x="131" y="1216"/>
                  </a:lnTo>
                  <a:lnTo>
                    <a:pt x="127" y="1198"/>
                  </a:lnTo>
                  <a:lnTo>
                    <a:pt x="123" y="1181"/>
                  </a:lnTo>
                  <a:lnTo>
                    <a:pt x="118" y="1163"/>
                  </a:lnTo>
                  <a:lnTo>
                    <a:pt x="111" y="1146"/>
                  </a:lnTo>
                  <a:lnTo>
                    <a:pt x="103" y="1129"/>
                  </a:lnTo>
                  <a:lnTo>
                    <a:pt x="95" y="1113"/>
                  </a:lnTo>
                  <a:lnTo>
                    <a:pt x="75" y="1080"/>
                  </a:lnTo>
                  <a:lnTo>
                    <a:pt x="53" y="1049"/>
                  </a:lnTo>
                  <a:lnTo>
                    <a:pt x="32" y="1021"/>
                  </a:lnTo>
                  <a:lnTo>
                    <a:pt x="273" y="696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6" name="Freeform 35"/>
            <p:cNvSpPr>
              <a:spLocks noChangeArrowheads="1"/>
            </p:cNvSpPr>
            <p:nvPr/>
          </p:nvSpPr>
          <p:spPr bwMode="auto">
            <a:xfrm>
              <a:off x="6901920" y="1383190"/>
              <a:ext cx="564480" cy="629347"/>
            </a:xfrm>
            <a:custGeom>
              <a:avLst/>
              <a:gdLst/>
              <a:ahLst/>
              <a:cxnLst>
                <a:cxn ang="0">
                  <a:pos x="460" y="756"/>
                </a:cxn>
                <a:cxn ang="0">
                  <a:pos x="895" y="264"/>
                </a:cxn>
                <a:cxn ang="0">
                  <a:pos x="1189" y="0"/>
                </a:cxn>
                <a:cxn ang="0">
                  <a:pos x="1253" y="64"/>
                </a:cxn>
                <a:cxn ang="0">
                  <a:pos x="1343" y="168"/>
                </a:cxn>
                <a:cxn ang="0">
                  <a:pos x="1406" y="236"/>
                </a:cxn>
                <a:cxn ang="0">
                  <a:pos x="1536" y="373"/>
                </a:cxn>
                <a:cxn ang="0">
                  <a:pos x="1639" y="475"/>
                </a:cxn>
                <a:cxn ang="0">
                  <a:pos x="1728" y="550"/>
                </a:cxn>
                <a:cxn ang="0">
                  <a:pos x="1584" y="807"/>
                </a:cxn>
                <a:cxn ang="0">
                  <a:pos x="1207" y="1345"/>
                </a:cxn>
                <a:cxn ang="0">
                  <a:pos x="772" y="1836"/>
                </a:cxn>
                <a:cxn ang="0">
                  <a:pos x="750" y="1856"/>
                </a:cxn>
                <a:cxn ang="0">
                  <a:pos x="707" y="1850"/>
                </a:cxn>
                <a:cxn ang="0">
                  <a:pos x="662" y="1853"/>
                </a:cxn>
                <a:cxn ang="0">
                  <a:pos x="594" y="1867"/>
                </a:cxn>
                <a:cxn ang="0">
                  <a:pos x="470" y="1905"/>
                </a:cxn>
                <a:cxn ang="0">
                  <a:pos x="387" y="1921"/>
                </a:cxn>
                <a:cxn ang="0">
                  <a:pos x="302" y="1928"/>
                </a:cxn>
                <a:cxn ang="0">
                  <a:pos x="216" y="1926"/>
                </a:cxn>
                <a:cxn ang="0">
                  <a:pos x="152" y="1919"/>
                </a:cxn>
                <a:cxn ang="0">
                  <a:pos x="112" y="1906"/>
                </a:cxn>
                <a:cxn ang="0">
                  <a:pos x="77" y="1886"/>
                </a:cxn>
                <a:cxn ang="0">
                  <a:pos x="47" y="1860"/>
                </a:cxn>
                <a:cxn ang="0">
                  <a:pos x="24" y="1830"/>
                </a:cxn>
                <a:cxn ang="0">
                  <a:pos x="8" y="1796"/>
                </a:cxn>
                <a:cxn ang="0">
                  <a:pos x="0" y="1761"/>
                </a:cxn>
                <a:cxn ang="0">
                  <a:pos x="3" y="1724"/>
                </a:cxn>
                <a:cxn ang="0">
                  <a:pos x="22" y="1665"/>
                </a:cxn>
                <a:cxn ang="0">
                  <a:pos x="54" y="1540"/>
                </a:cxn>
                <a:cxn ang="0">
                  <a:pos x="86" y="1415"/>
                </a:cxn>
                <a:cxn ang="0">
                  <a:pos x="111" y="1339"/>
                </a:cxn>
                <a:cxn ang="0">
                  <a:pos x="128" y="1268"/>
                </a:cxn>
                <a:cxn ang="0">
                  <a:pos x="134" y="1217"/>
                </a:cxn>
              </a:cxnLst>
              <a:rect l="0" t="0" r="r" b="b"/>
              <a:pathLst>
                <a:path w="1729" h="1929">
                  <a:moveTo>
                    <a:pt x="257" y="1028"/>
                  </a:moveTo>
                  <a:lnTo>
                    <a:pt x="460" y="756"/>
                  </a:lnTo>
                  <a:lnTo>
                    <a:pt x="677" y="495"/>
                  </a:lnTo>
                  <a:lnTo>
                    <a:pt x="895" y="264"/>
                  </a:lnTo>
                  <a:lnTo>
                    <a:pt x="1106" y="67"/>
                  </a:lnTo>
                  <a:lnTo>
                    <a:pt x="1189" y="0"/>
                  </a:lnTo>
                  <a:lnTo>
                    <a:pt x="1221" y="31"/>
                  </a:lnTo>
                  <a:lnTo>
                    <a:pt x="1253" y="64"/>
                  </a:lnTo>
                  <a:lnTo>
                    <a:pt x="1283" y="98"/>
                  </a:lnTo>
                  <a:lnTo>
                    <a:pt x="1343" y="168"/>
                  </a:lnTo>
                  <a:lnTo>
                    <a:pt x="1374" y="203"/>
                  </a:lnTo>
                  <a:lnTo>
                    <a:pt x="1406" y="236"/>
                  </a:lnTo>
                  <a:lnTo>
                    <a:pt x="1473" y="304"/>
                  </a:lnTo>
                  <a:lnTo>
                    <a:pt x="1536" y="373"/>
                  </a:lnTo>
                  <a:lnTo>
                    <a:pt x="1602" y="441"/>
                  </a:lnTo>
                  <a:lnTo>
                    <a:pt x="1639" y="475"/>
                  </a:lnTo>
                  <a:lnTo>
                    <a:pt x="1678" y="509"/>
                  </a:lnTo>
                  <a:lnTo>
                    <a:pt x="1728" y="550"/>
                  </a:lnTo>
                  <a:lnTo>
                    <a:pt x="1726" y="555"/>
                  </a:lnTo>
                  <a:lnTo>
                    <a:pt x="1584" y="807"/>
                  </a:lnTo>
                  <a:lnTo>
                    <a:pt x="1410" y="1072"/>
                  </a:lnTo>
                  <a:lnTo>
                    <a:pt x="1207" y="1345"/>
                  </a:lnTo>
                  <a:lnTo>
                    <a:pt x="990" y="1605"/>
                  </a:lnTo>
                  <a:lnTo>
                    <a:pt x="772" y="1836"/>
                  </a:lnTo>
                  <a:lnTo>
                    <a:pt x="751" y="1856"/>
                  </a:lnTo>
                  <a:lnTo>
                    <a:pt x="750" y="1856"/>
                  </a:lnTo>
                  <a:lnTo>
                    <a:pt x="728" y="1852"/>
                  </a:lnTo>
                  <a:lnTo>
                    <a:pt x="707" y="1850"/>
                  </a:lnTo>
                  <a:lnTo>
                    <a:pt x="684" y="1851"/>
                  </a:lnTo>
                  <a:lnTo>
                    <a:pt x="662" y="1853"/>
                  </a:lnTo>
                  <a:lnTo>
                    <a:pt x="639" y="1856"/>
                  </a:lnTo>
                  <a:lnTo>
                    <a:pt x="594" y="1867"/>
                  </a:lnTo>
                  <a:lnTo>
                    <a:pt x="510" y="1893"/>
                  </a:lnTo>
                  <a:lnTo>
                    <a:pt x="470" y="1905"/>
                  </a:lnTo>
                  <a:lnTo>
                    <a:pt x="429" y="1914"/>
                  </a:lnTo>
                  <a:lnTo>
                    <a:pt x="387" y="1921"/>
                  </a:lnTo>
                  <a:lnTo>
                    <a:pt x="345" y="1926"/>
                  </a:lnTo>
                  <a:lnTo>
                    <a:pt x="302" y="1928"/>
                  </a:lnTo>
                  <a:lnTo>
                    <a:pt x="259" y="1928"/>
                  </a:lnTo>
                  <a:lnTo>
                    <a:pt x="216" y="1926"/>
                  </a:lnTo>
                  <a:lnTo>
                    <a:pt x="173" y="1922"/>
                  </a:lnTo>
                  <a:lnTo>
                    <a:pt x="152" y="1919"/>
                  </a:lnTo>
                  <a:lnTo>
                    <a:pt x="132" y="1913"/>
                  </a:lnTo>
                  <a:lnTo>
                    <a:pt x="112" y="1906"/>
                  </a:lnTo>
                  <a:lnTo>
                    <a:pt x="94" y="1897"/>
                  </a:lnTo>
                  <a:lnTo>
                    <a:pt x="77" y="1886"/>
                  </a:lnTo>
                  <a:lnTo>
                    <a:pt x="61" y="1874"/>
                  </a:lnTo>
                  <a:lnTo>
                    <a:pt x="47" y="1860"/>
                  </a:lnTo>
                  <a:lnTo>
                    <a:pt x="35" y="1846"/>
                  </a:lnTo>
                  <a:lnTo>
                    <a:pt x="24" y="1830"/>
                  </a:lnTo>
                  <a:lnTo>
                    <a:pt x="15" y="1813"/>
                  </a:lnTo>
                  <a:lnTo>
                    <a:pt x="8" y="1796"/>
                  </a:lnTo>
                  <a:lnTo>
                    <a:pt x="3" y="1779"/>
                  </a:lnTo>
                  <a:lnTo>
                    <a:pt x="0" y="1761"/>
                  </a:lnTo>
                  <a:lnTo>
                    <a:pt x="0" y="1742"/>
                  </a:lnTo>
                  <a:lnTo>
                    <a:pt x="3" y="1724"/>
                  </a:lnTo>
                  <a:lnTo>
                    <a:pt x="8" y="1706"/>
                  </a:lnTo>
                  <a:lnTo>
                    <a:pt x="22" y="1665"/>
                  </a:lnTo>
                  <a:lnTo>
                    <a:pt x="34" y="1624"/>
                  </a:lnTo>
                  <a:lnTo>
                    <a:pt x="54" y="1540"/>
                  </a:lnTo>
                  <a:lnTo>
                    <a:pt x="74" y="1456"/>
                  </a:lnTo>
                  <a:lnTo>
                    <a:pt x="86" y="1415"/>
                  </a:lnTo>
                  <a:lnTo>
                    <a:pt x="99" y="1374"/>
                  </a:lnTo>
                  <a:lnTo>
                    <a:pt x="111" y="1339"/>
                  </a:lnTo>
                  <a:lnTo>
                    <a:pt x="121" y="1303"/>
                  </a:lnTo>
                  <a:lnTo>
                    <a:pt x="128" y="1268"/>
                  </a:lnTo>
                  <a:lnTo>
                    <a:pt x="133" y="1233"/>
                  </a:lnTo>
                  <a:lnTo>
                    <a:pt x="134" y="1217"/>
                  </a:lnTo>
                  <a:lnTo>
                    <a:pt x="257" y="1028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7" name="Freeform 36"/>
            <p:cNvSpPr>
              <a:spLocks noChangeArrowheads="1"/>
            </p:cNvSpPr>
            <p:nvPr/>
          </p:nvSpPr>
          <p:spPr bwMode="auto">
            <a:xfrm>
              <a:off x="7002721" y="1514245"/>
              <a:ext cx="348480" cy="426285"/>
            </a:xfrm>
            <a:custGeom>
              <a:avLst/>
              <a:gdLst/>
              <a:ahLst/>
              <a:cxnLst>
                <a:cxn ang="0">
                  <a:pos x="31" y="1290"/>
                </a:cxn>
                <a:cxn ang="0">
                  <a:pos x="22" y="1282"/>
                </a:cxn>
                <a:cxn ang="0">
                  <a:pos x="15" y="1272"/>
                </a:cxn>
                <a:cxn ang="0">
                  <a:pos x="9" y="1261"/>
                </a:cxn>
                <a:cxn ang="0">
                  <a:pos x="5" y="1249"/>
                </a:cxn>
                <a:cxn ang="0">
                  <a:pos x="2" y="1235"/>
                </a:cxn>
                <a:cxn ang="0">
                  <a:pos x="0" y="1219"/>
                </a:cxn>
                <a:cxn ang="0">
                  <a:pos x="1" y="1185"/>
                </a:cxn>
                <a:cxn ang="0">
                  <a:pos x="6" y="1145"/>
                </a:cxn>
                <a:cxn ang="0">
                  <a:pos x="16" y="1102"/>
                </a:cxn>
                <a:cxn ang="0">
                  <a:pos x="31" y="1054"/>
                </a:cxn>
                <a:cxn ang="0">
                  <a:pos x="51" y="1003"/>
                </a:cxn>
                <a:cxn ang="0">
                  <a:pos x="103" y="891"/>
                </a:cxn>
                <a:cxn ang="0">
                  <a:pos x="172" y="770"/>
                </a:cxn>
                <a:cxn ang="0">
                  <a:pos x="256" y="642"/>
                </a:cxn>
                <a:cxn ang="0">
                  <a:pos x="353" y="511"/>
                </a:cxn>
                <a:cxn ang="0">
                  <a:pos x="457" y="386"/>
                </a:cxn>
                <a:cxn ang="0">
                  <a:pos x="562" y="275"/>
                </a:cxn>
                <a:cxn ang="0">
                  <a:pos x="664" y="180"/>
                </a:cxn>
                <a:cxn ang="0">
                  <a:pos x="760" y="103"/>
                </a:cxn>
                <a:cxn ang="0">
                  <a:pos x="805" y="72"/>
                </a:cxn>
                <a:cxn ang="0">
                  <a:pos x="848" y="46"/>
                </a:cxn>
                <a:cxn ang="0">
                  <a:pos x="888" y="26"/>
                </a:cxn>
                <a:cxn ang="0">
                  <a:pos x="925" y="11"/>
                </a:cxn>
                <a:cxn ang="0">
                  <a:pos x="958" y="3"/>
                </a:cxn>
                <a:cxn ang="0">
                  <a:pos x="974" y="1"/>
                </a:cxn>
                <a:cxn ang="0">
                  <a:pos x="988" y="0"/>
                </a:cxn>
                <a:cxn ang="0">
                  <a:pos x="1001" y="2"/>
                </a:cxn>
                <a:cxn ang="0">
                  <a:pos x="1013" y="5"/>
                </a:cxn>
                <a:cxn ang="0">
                  <a:pos x="1024" y="10"/>
                </a:cxn>
                <a:cxn ang="0">
                  <a:pos x="1034" y="16"/>
                </a:cxn>
                <a:cxn ang="0">
                  <a:pos x="1043" y="24"/>
                </a:cxn>
                <a:cxn ang="0">
                  <a:pos x="1050" y="34"/>
                </a:cxn>
                <a:cxn ang="0">
                  <a:pos x="1056" y="45"/>
                </a:cxn>
                <a:cxn ang="0">
                  <a:pos x="1060" y="57"/>
                </a:cxn>
                <a:cxn ang="0">
                  <a:pos x="1063" y="71"/>
                </a:cxn>
                <a:cxn ang="0">
                  <a:pos x="1065" y="87"/>
                </a:cxn>
                <a:cxn ang="0">
                  <a:pos x="1064" y="121"/>
                </a:cxn>
                <a:cxn ang="0">
                  <a:pos x="1059" y="161"/>
                </a:cxn>
                <a:cxn ang="0">
                  <a:pos x="1049" y="204"/>
                </a:cxn>
                <a:cxn ang="0">
                  <a:pos x="1034" y="252"/>
                </a:cxn>
                <a:cxn ang="0">
                  <a:pos x="1014" y="303"/>
                </a:cxn>
                <a:cxn ang="0">
                  <a:pos x="962" y="415"/>
                </a:cxn>
                <a:cxn ang="0">
                  <a:pos x="893" y="536"/>
                </a:cxn>
                <a:cxn ang="0">
                  <a:pos x="809" y="664"/>
                </a:cxn>
                <a:cxn ang="0">
                  <a:pos x="712" y="795"/>
                </a:cxn>
                <a:cxn ang="0">
                  <a:pos x="608" y="920"/>
                </a:cxn>
                <a:cxn ang="0">
                  <a:pos x="503" y="1031"/>
                </a:cxn>
                <a:cxn ang="0">
                  <a:pos x="401" y="1126"/>
                </a:cxn>
                <a:cxn ang="0">
                  <a:pos x="305" y="1203"/>
                </a:cxn>
                <a:cxn ang="0">
                  <a:pos x="260" y="1234"/>
                </a:cxn>
                <a:cxn ang="0">
                  <a:pos x="217" y="1260"/>
                </a:cxn>
                <a:cxn ang="0">
                  <a:pos x="177" y="1280"/>
                </a:cxn>
                <a:cxn ang="0">
                  <a:pos x="140" y="1295"/>
                </a:cxn>
                <a:cxn ang="0">
                  <a:pos x="107" y="1303"/>
                </a:cxn>
                <a:cxn ang="0">
                  <a:pos x="91" y="1305"/>
                </a:cxn>
                <a:cxn ang="0">
                  <a:pos x="77" y="1306"/>
                </a:cxn>
                <a:cxn ang="0">
                  <a:pos x="64" y="1304"/>
                </a:cxn>
                <a:cxn ang="0">
                  <a:pos x="52" y="1301"/>
                </a:cxn>
                <a:cxn ang="0">
                  <a:pos x="41" y="1296"/>
                </a:cxn>
                <a:cxn ang="0">
                  <a:pos x="31" y="1290"/>
                </a:cxn>
              </a:cxnLst>
              <a:rect l="0" t="0" r="r" b="b"/>
              <a:pathLst>
                <a:path w="1066" h="1307">
                  <a:moveTo>
                    <a:pt x="31" y="1290"/>
                  </a:moveTo>
                  <a:lnTo>
                    <a:pt x="22" y="1282"/>
                  </a:lnTo>
                  <a:lnTo>
                    <a:pt x="15" y="1272"/>
                  </a:lnTo>
                  <a:lnTo>
                    <a:pt x="9" y="1261"/>
                  </a:lnTo>
                  <a:lnTo>
                    <a:pt x="5" y="1249"/>
                  </a:lnTo>
                  <a:lnTo>
                    <a:pt x="2" y="1235"/>
                  </a:lnTo>
                  <a:lnTo>
                    <a:pt x="0" y="1219"/>
                  </a:lnTo>
                  <a:lnTo>
                    <a:pt x="1" y="1185"/>
                  </a:lnTo>
                  <a:lnTo>
                    <a:pt x="6" y="1145"/>
                  </a:lnTo>
                  <a:lnTo>
                    <a:pt x="16" y="1102"/>
                  </a:lnTo>
                  <a:lnTo>
                    <a:pt x="31" y="1054"/>
                  </a:lnTo>
                  <a:lnTo>
                    <a:pt x="51" y="1003"/>
                  </a:lnTo>
                  <a:lnTo>
                    <a:pt x="103" y="891"/>
                  </a:lnTo>
                  <a:lnTo>
                    <a:pt x="172" y="770"/>
                  </a:lnTo>
                  <a:lnTo>
                    <a:pt x="256" y="642"/>
                  </a:lnTo>
                  <a:lnTo>
                    <a:pt x="353" y="511"/>
                  </a:lnTo>
                  <a:lnTo>
                    <a:pt x="457" y="386"/>
                  </a:lnTo>
                  <a:lnTo>
                    <a:pt x="562" y="275"/>
                  </a:lnTo>
                  <a:lnTo>
                    <a:pt x="664" y="180"/>
                  </a:lnTo>
                  <a:lnTo>
                    <a:pt x="760" y="103"/>
                  </a:lnTo>
                  <a:lnTo>
                    <a:pt x="805" y="72"/>
                  </a:lnTo>
                  <a:lnTo>
                    <a:pt x="848" y="46"/>
                  </a:lnTo>
                  <a:lnTo>
                    <a:pt x="888" y="26"/>
                  </a:lnTo>
                  <a:lnTo>
                    <a:pt x="925" y="11"/>
                  </a:lnTo>
                  <a:lnTo>
                    <a:pt x="958" y="3"/>
                  </a:lnTo>
                  <a:lnTo>
                    <a:pt x="974" y="1"/>
                  </a:lnTo>
                  <a:lnTo>
                    <a:pt x="988" y="0"/>
                  </a:lnTo>
                  <a:lnTo>
                    <a:pt x="1001" y="2"/>
                  </a:lnTo>
                  <a:lnTo>
                    <a:pt x="1013" y="5"/>
                  </a:lnTo>
                  <a:lnTo>
                    <a:pt x="1024" y="10"/>
                  </a:lnTo>
                  <a:lnTo>
                    <a:pt x="1034" y="16"/>
                  </a:lnTo>
                  <a:lnTo>
                    <a:pt x="1043" y="24"/>
                  </a:lnTo>
                  <a:lnTo>
                    <a:pt x="1050" y="34"/>
                  </a:lnTo>
                  <a:lnTo>
                    <a:pt x="1056" y="45"/>
                  </a:lnTo>
                  <a:lnTo>
                    <a:pt x="1060" y="57"/>
                  </a:lnTo>
                  <a:lnTo>
                    <a:pt x="1063" y="71"/>
                  </a:lnTo>
                  <a:lnTo>
                    <a:pt x="1065" y="87"/>
                  </a:lnTo>
                  <a:lnTo>
                    <a:pt x="1064" y="121"/>
                  </a:lnTo>
                  <a:lnTo>
                    <a:pt x="1059" y="161"/>
                  </a:lnTo>
                  <a:lnTo>
                    <a:pt x="1049" y="204"/>
                  </a:lnTo>
                  <a:lnTo>
                    <a:pt x="1034" y="252"/>
                  </a:lnTo>
                  <a:lnTo>
                    <a:pt x="1014" y="303"/>
                  </a:lnTo>
                  <a:lnTo>
                    <a:pt x="962" y="415"/>
                  </a:lnTo>
                  <a:lnTo>
                    <a:pt x="893" y="536"/>
                  </a:lnTo>
                  <a:lnTo>
                    <a:pt x="809" y="664"/>
                  </a:lnTo>
                  <a:lnTo>
                    <a:pt x="712" y="795"/>
                  </a:lnTo>
                  <a:lnTo>
                    <a:pt x="608" y="920"/>
                  </a:lnTo>
                  <a:lnTo>
                    <a:pt x="503" y="1031"/>
                  </a:lnTo>
                  <a:lnTo>
                    <a:pt x="401" y="1126"/>
                  </a:lnTo>
                  <a:lnTo>
                    <a:pt x="305" y="1203"/>
                  </a:lnTo>
                  <a:lnTo>
                    <a:pt x="260" y="1234"/>
                  </a:lnTo>
                  <a:lnTo>
                    <a:pt x="217" y="1260"/>
                  </a:lnTo>
                  <a:lnTo>
                    <a:pt x="177" y="1280"/>
                  </a:lnTo>
                  <a:lnTo>
                    <a:pt x="140" y="1295"/>
                  </a:lnTo>
                  <a:lnTo>
                    <a:pt x="107" y="1303"/>
                  </a:lnTo>
                  <a:lnTo>
                    <a:pt x="91" y="1305"/>
                  </a:lnTo>
                  <a:lnTo>
                    <a:pt x="77" y="1306"/>
                  </a:lnTo>
                  <a:lnTo>
                    <a:pt x="64" y="1304"/>
                  </a:lnTo>
                  <a:lnTo>
                    <a:pt x="52" y="1301"/>
                  </a:lnTo>
                  <a:lnTo>
                    <a:pt x="41" y="1296"/>
                  </a:lnTo>
                  <a:lnTo>
                    <a:pt x="31" y="1290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8" name="Oval 37"/>
            <p:cNvSpPr>
              <a:spLocks noChangeArrowheads="1"/>
            </p:cNvSpPr>
            <p:nvPr/>
          </p:nvSpPr>
          <p:spPr bwMode="auto">
            <a:xfrm rot="2280000">
              <a:off x="7152481" y="1566090"/>
              <a:ext cx="47520" cy="321153"/>
            </a:xfrm>
            <a:prstGeom prst="ellipse">
              <a:avLst/>
            </a:pr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9" name="Freeform 38"/>
            <p:cNvSpPr>
              <a:spLocks noChangeArrowheads="1"/>
            </p:cNvSpPr>
            <p:nvPr/>
          </p:nvSpPr>
          <p:spPr bwMode="auto">
            <a:xfrm>
              <a:off x="5798881" y="1338547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" name="Freeform 39"/>
            <p:cNvSpPr>
              <a:spLocks noChangeArrowheads="1"/>
            </p:cNvSpPr>
            <p:nvPr/>
          </p:nvSpPr>
          <p:spPr bwMode="auto">
            <a:xfrm>
              <a:off x="5807521" y="1492642"/>
              <a:ext cx="450720" cy="534297"/>
            </a:xfrm>
            <a:custGeom>
              <a:avLst/>
              <a:gdLst/>
              <a:ahLst/>
              <a:cxnLst>
                <a:cxn ang="0">
                  <a:pos x="1352" y="1494"/>
                </a:cxn>
                <a:cxn ang="0">
                  <a:pos x="1307" y="1547"/>
                </a:cxn>
                <a:cxn ang="0">
                  <a:pos x="1249" y="1590"/>
                </a:cxn>
                <a:cxn ang="0">
                  <a:pos x="1180" y="1620"/>
                </a:cxn>
                <a:cxn ang="0">
                  <a:pos x="1120" y="1632"/>
                </a:cxn>
                <a:cxn ang="0">
                  <a:pos x="1059" y="1633"/>
                </a:cxn>
                <a:cxn ang="0">
                  <a:pos x="1002" y="1621"/>
                </a:cxn>
                <a:cxn ang="0">
                  <a:pos x="951" y="1598"/>
                </a:cxn>
                <a:cxn ang="0">
                  <a:pos x="911" y="1563"/>
                </a:cxn>
                <a:cxn ang="0">
                  <a:pos x="869" y="1511"/>
                </a:cxn>
                <a:cxn ang="0">
                  <a:pos x="812" y="1482"/>
                </a:cxn>
                <a:cxn ang="0">
                  <a:pos x="746" y="1477"/>
                </a:cxn>
                <a:cxn ang="0">
                  <a:pos x="656" y="1493"/>
                </a:cxn>
                <a:cxn ang="0">
                  <a:pos x="491" y="1540"/>
                </a:cxn>
                <a:cxn ang="0">
                  <a:pos x="364" y="1554"/>
                </a:cxn>
                <a:cxn ang="0">
                  <a:pos x="235" y="1548"/>
                </a:cxn>
                <a:cxn ang="0">
                  <a:pos x="174" y="1532"/>
                </a:cxn>
                <a:cxn ang="0">
                  <a:pos x="123" y="1500"/>
                </a:cxn>
                <a:cxn ang="0">
                  <a:pos x="86" y="1456"/>
                </a:cxn>
                <a:cxn ang="0">
                  <a:pos x="65" y="1405"/>
                </a:cxn>
                <a:cxn ang="0">
                  <a:pos x="65" y="1350"/>
                </a:cxn>
                <a:cxn ang="0">
                  <a:pos x="96" y="1250"/>
                </a:cxn>
                <a:cxn ang="0">
                  <a:pos x="148" y="1041"/>
                </a:cxn>
                <a:cxn ang="0">
                  <a:pos x="183" y="929"/>
                </a:cxn>
                <a:cxn ang="0">
                  <a:pos x="197" y="824"/>
                </a:cxn>
                <a:cxn ang="0">
                  <a:pos x="189" y="736"/>
                </a:cxn>
                <a:cxn ang="0">
                  <a:pos x="173" y="684"/>
                </a:cxn>
                <a:cxn ang="0">
                  <a:pos x="137" y="618"/>
                </a:cxn>
                <a:cxn ang="0">
                  <a:pos x="43" y="493"/>
                </a:cxn>
                <a:cxn ang="0">
                  <a:pos x="7" y="430"/>
                </a:cxn>
                <a:cxn ang="0">
                  <a:pos x="0" y="382"/>
                </a:cxn>
                <a:cxn ang="0">
                  <a:pos x="7" y="333"/>
                </a:cxn>
                <a:cxn ang="0">
                  <a:pos x="28" y="284"/>
                </a:cxn>
                <a:cxn ang="0">
                  <a:pos x="60" y="240"/>
                </a:cxn>
                <a:cxn ang="0">
                  <a:pos x="153" y="161"/>
                </a:cxn>
                <a:cxn ang="0">
                  <a:pos x="259" y="90"/>
                </a:cxn>
                <a:cxn ang="0">
                  <a:pos x="366" y="48"/>
                </a:cxn>
                <a:cxn ang="0">
                  <a:pos x="470" y="31"/>
                </a:cxn>
                <a:cxn ang="0">
                  <a:pos x="658" y="20"/>
                </a:cxn>
                <a:cxn ang="0">
                  <a:pos x="726" y="3"/>
                </a:cxn>
                <a:cxn ang="0">
                  <a:pos x="691" y="33"/>
                </a:cxn>
                <a:cxn ang="0">
                  <a:pos x="764" y="111"/>
                </a:cxn>
                <a:cxn ang="0">
                  <a:pos x="779" y="293"/>
                </a:cxn>
                <a:cxn ang="0">
                  <a:pos x="775" y="391"/>
                </a:cxn>
                <a:cxn ang="0">
                  <a:pos x="733" y="835"/>
                </a:cxn>
                <a:cxn ang="0">
                  <a:pos x="758" y="1018"/>
                </a:cxn>
                <a:cxn ang="0">
                  <a:pos x="803" y="1109"/>
                </a:cxn>
                <a:cxn ang="0">
                  <a:pos x="911" y="1212"/>
                </a:cxn>
                <a:cxn ang="0">
                  <a:pos x="1380" y="1448"/>
                </a:cxn>
              </a:cxnLst>
              <a:rect l="0" t="0" r="r" b="b"/>
              <a:pathLst>
                <a:path w="1381" h="1635">
                  <a:moveTo>
                    <a:pt x="1376" y="1455"/>
                  </a:moveTo>
                  <a:lnTo>
                    <a:pt x="1365" y="1475"/>
                  </a:lnTo>
                  <a:lnTo>
                    <a:pt x="1352" y="1494"/>
                  </a:lnTo>
                  <a:lnTo>
                    <a:pt x="1339" y="1513"/>
                  </a:lnTo>
                  <a:lnTo>
                    <a:pt x="1323" y="1530"/>
                  </a:lnTo>
                  <a:lnTo>
                    <a:pt x="1307" y="1547"/>
                  </a:lnTo>
                  <a:lnTo>
                    <a:pt x="1289" y="1562"/>
                  </a:lnTo>
                  <a:lnTo>
                    <a:pt x="1270" y="1577"/>
                  </a:lnTo>
                  <a:lnTo>
                    <a:pt x="1249" y="1590"/>
                  </a:lnTo>
                  <a:lnTo>
                    <a:pt x="1228" y="1602"/>
                  </a:lnTo>
                  <a:lnTo>
                    <a:pt x="1204" y="1612"/>
                  </a:lnTo>
                  <a:lnTo>
                    <a:pt x="1180" y="1620"/>
                  </a:lnTo>
                  <a:lnTo>
                    <a:pt x="1160" y="1625"/>
                  </a:lnTo>
                  <a:lnTo>
                    <a:pt x="1140" y="1629"/>
                  </a:lnTo>
                  <a:lnTo>
                    <a:pt x="1120" y="1632"/>
                  </a:lnTo>
                  <a:lnTo>
                    <a:pt x="1099" y="1634"/>
                  </a:lnTo>
                  <a:lnTo>
                    <a:pt x="1079" y="1634"/>
                  </a:lnTo>
                  <a:lnTo>
                    <a:pt x="1059" y="1633"/>
                  </a:lnTo>
                  <a:lnTo>
                    <a:pt x="1039" y="1630"/>
                  </a:lnTo>
                  <a:lnTo>
                    <a:pt x="1020" y="1626"/>
                  </a:lnTo>
                  <a:lnTo>
                    <a:pt x="1002" y="1621"/>
                  </a:lnTo>
                  <a:lnTo>
                    <a:pt x="984" y="1615"/>
                  </a:lnTo>
                  <a:lnTo>
                    <a:pt x="967" y="1607"/>
                  </a:lnTo>
                  <a:lnTo>
                    <a:pt x="951" y="1598"/>
                  </a:lnTo>
                  <a:lnTo>
                    <a:pt x="937" y="1587"/>
                  </a:lnTo>
                  <a:lnTo>
                    <a:pt x="923" y="1576"/>
                  </a:lnTo>
                  <a:lnTo>
                    <a:pt x="911" y="1563"/>
                  </a:lnTo>
                  <a:lnTo>
                    <a:pt x="901" y="1548"/>
                  </a:lnTo>
                  <a:lnTo>
                    <a:pt x="886" y="1528"/>
                  </a:lnTo>
                  <a:lnTo>
                    <a:pt x="869" y="1511"/>
                  </a:lnTo>
                  <a:lnTo>
                    <a:pt x="851" y="1498"/>
                  </a:lnTo>
                  <a:lnTo>
                    <a:pt x="832" y="1489"/>
                  </a:lnTo>
                  <a:lnTo>
                    <a:pt x="812" y="1482"/>
                  </a:lnTo>
                  <a:lnTo>
                    <a:pt x="790" y="1478"/>
                  </a:lnTo>
                  <a:lnTo>
                    <a:pt x="769" y="1476"/>
                  </a:lnTo>
                  <a:lnTo>
                    <a:pt x="746" y="1477"/>
                  </a:lnTo>
                  <a:lnTo>
                    <a:pt x="724" y="1479"/>
                  </a:lnTo>
                  <a:lnTo>
                    <a:pt x="701" y="1482"/>
                  </a:lnTo>
                  <a:lnTo>
                    <a:pt x="656" y="1493"/>
                  </a:lnTo>
                  <a:lnTo>
                    <a:pt x="572" y="1519"/>
                  </a:lnTo>
                  <a:lnTo>
                    <a:pt x="532" y="1531"/>
                  </a:lnTo>
                  <a:lnTo>
                    <a:pt x="491" y="1540"/>
                  </a:lnTo>
                  <a:lnTo>
                    <a:pt x="449" y="1547"/>
                  </a:lnTo>
                  <a:lnTo>
                    <a:pt x="407" y="1552"/>
                  </a:lnTo>
                  <a:lnTo>
                    <a:pt x="364" y="1554"/>
                  </a:lnTo>
                  <a:lnTo>
                    <a:pt x="321" y="1554"/>
                  </a:lnTo>
                  <a:lnTo>
                    <a:pt x="278" y="1552"/>
                  </a:lnTo>
                  <a:lnTo>
                    <a:pt x="235" y="1548"/>
                  </a:lnTo>
                  <a:lnTo>
                    <a:pt x="214" y="1545"/>
                  </a:lnTo>
                  <a:lnTo>
                    <a:pt x="194" y="1539"/>
                  </a:lnTo>
                  <a:lnTo>
                    <a:pt x="174" y="1532"/>
                  </a:lnTo>
                  <a:lnTo>
                    <a:pt x="156" y="1523"/>
                  </a:lnTo>
                  <a:lnTo>
                    <a:pt x="139" y="1512"/>
                  </a:lnTo>
                  <a:lnTo>
                    <a:pt x="123" y="1500"/>
                  </a:lnTo>
                  <a:lnTo>
                    <a:pt x="109" y="1486"/>
                  </a:lnTo>
                  <a:lnTo>
                    <a:pt x="97" y="1472"/>
                  </a:lnTo>
                  <a:lnTo>
                    <a:pt x="86" y="1456"/>
                  </a:lnTo>
                  <a:lnTo>
                    <a:pt x="77" y="1439"/>
                  </a:lnTo>
                  <a:lnTo>
                    <a:pt x="70" y="1422"/>
                  </a:lnTo>
                  <a:lnTo>
                    <a:pt x="65" y="1405"/>
                  </a:lnTo>
                  <a:lnTo>
                    <a:pt x="62" y="1387"/>
                  </a:lnTo>
                  <a:lnTo>
                    <a:pt x="62" y="1368"/>
                  </a:lnTo>
                  <a:lnTo>
                    <a:pt x="65" y="1350"/>
                  </a:lnTo>
                  <a:lnTo>
                    <a:pt x="70" y="1332"/>
                  </a:lnTo>
                  <a:lnTo>
                    <a:pt x="84" y="1291"/>
                  </a:lnTo>
                  <a:lnTo>
                    <a:pt x="96" y="1250"/>
                  </a:lnTo>
                  <a:lnTo>
                    <a:pt x="116" y="1166"/>
                  </a:lnTo>
                  <a:lnTo>
                    <a:pt x="136" y="1082"/>
                  </a:lnTo>
                  <a:lnTo>
                    <a:pt x="148" y="1041"/>
                  </a:lnTo>
                  <a:lnTo>
                    <a:pt x="161" y="1000"/>
                  </a:lnTo>
                  <a:lnTo>
                    <a:pt x="173" y="965"/>
                  </a:lnTo>
                  <a:lnTo>
                    <a:pt x="183" y="929"/>
                  </a:lnTo>
                  <a:lnTo>
                    <a:pt x="190" y="894"/>
                  </a:lnTo>
                  <a:lnTo>
                    <a:pt x="195" y="859"/>
                  </a:lnTo>
                  <a:lnTo>
                    <a:pt x="197" y="824"/>
                  </a:lnTo>
                  <a:lnTo>
                    <a:pt x="197" y="789"/>
                  </a:lnTo>
                  <a:lnTo>
                    <a:pt x="193" y="754"/>
                  </a:lnTo>
                  <a:lnTo>
                    <a:pt x="189" y="736"/>
                  </a:lnTo>
                  <a:lnTo>
                    <a:pt x="185" y="719"/>
                  </a:lnTo>
                  <a:lnTo>
                    <a:pt x="180" y="701"/>
                  </a:lnTo>
                  <a:lnTo>
                    <a:pt x="173" y="684"/>
                  </a:lnTo>
                  <a:lnTo>
                    <a:pt x="165" y="667"/>
                  </a:lnTo>
                  <a:lnTo>
                    <a:pt x="157" y="651"/>
                  </a:lnTo>
                  <a:lnTo>
                    <a:pt x="137" y="618"/>
                  </a:lnTo>
                  <a:lnTo>
                    <a:pt x="115" y="587"/>
                  </a:lnTo>
                  <a:lnTo>
                    <a:pt x="67" y="525"/>
                  </a:lnTo>
                  <a:lnTo>
                    <a:pt x="43" y="493"/>
                  </a:lnTo>
                  <a:lnTo>
                    <a:pt x="21" y="460"/>
                  </a:lnTo>
                  <a:lnTo>
                    <a:pt x="13" y="446"/>
                  </a:lnTo>
                  <a:lnTo>
                    <a:pt x="7" y="430"/>
                  </a:lnTo>
                  <a:lnTo>
                    <a:pt x="3" y="415"/>
                  </a:lnTo>
                  <a:lnTo>
                    <a:pt x="0" y="399"/>
                  </a:lnTo>
                  <a:lnTo>
                    <a:pt x="0" y="382"/>
                  </a:lnTo>
                  <a:lnTo>
                    <a:pt x="0" y="366"/>
                  </a:lnTo>
                  <a:lnTo>
                    <a:pt x="3" y="349"/>
                  </a:lnTo>
                  <a:lnTo>
                    <a:pt x="7" y="333"/>
                  </a:lnTo>
                  <a:lnTo>
                    <a:pt x="13" y="316"/>
                  </a:lnTo>
                  <a:lnTo>
                    <a:pt x="20" y="300"/>
                  </a:lnTo>
                  <a:lnTo>
                    <a:pt x="28" y="284"/>
                  </a:lnTo>
                  <a:lnTo>
                    <a:pt x="37" y="269"/>
                  </a:lnTo>
                  <a:lnTo>
                    <a:pt x="48" y="254"/>
                  </a:lnTo>
                  <a:lnTo>
                    <a:pt x="60" y="240"/>
                  </a:lnTo>
                  <a:lnTo>
                    <a:pt x="73" y="227"/>
                  </a:lnTo>
                  <a:lnTo>
                    <a:pt x="87" y="215"/>
                  </a:lnTo>
                  <a:lnTo>
                    <a:pt x="153" y="161"/>
                  </a:lnTo>
                  <a:lnTo>
                    <a:pt x="186" y="136"/>
                  </a:lnTo>
                  <a:lnTo>
                    <a:pt x="221" y="112"/>
                  </a:lnTo>
                  <a:lnTo>
                    <a:pt x="259" y="90"/>
                  </a:lnTo>
                  <a:lnTo>
                    <a:pt x="299" y="70"/>
                  </a:lnTo>
                  <a:lnTo>
                    <a:pt x="343" y="54"/>
                  </a:lnTo>
                  <a:lnTo>
                    <a:pt x="366" y="48"/>
                  </a:lnTo>
                  <a:lnTo>
                    <a:pt x="391" y="42"/>
                  </a:lnTo>
                  <a:lnTo>
                    <a:pt x="431" y="35"/>
                  </a:lnTo>
                  <a:lnTo>
                    <a:pt x="470" y="31"/>
                  </a:lnTo>
                  <a:lnTo>
                    <a:pt x="547" y="28"/>
                  </a:lnTo>
                  <a:lnTo>
                    <a:pt x="621" y="24"/>
                  </a:lnTo>
                  <a:lnTo>
                    <a:pt x="658" y="20"/>
                  </a:lnTo>
                  <a:lnTo>
                    <a:pt x="695" y="13"/>
                  </a:lnTo>
                  <a:lnTo>
                    <a:pt x="717" y="7"/>
                  </a:lnTo>
                  <a:lnTo>
                    <a:pt x="726" y="3"/>
                  </a:lnTo>
                  <a:lnTo>
                    <a:pt x="732" y="0"/>
                  </a:lnTo>
                  <a:lnTo>
                    <a:pt x="738" y="14"/>
                  </a:lnTo>
                  <a:lnTo>
                    <a:pt x="691" y="33"/>
                  </a:lnTo>
                  <a:lnTo>
                    <a:pt x="740" y="20"/>
                  </a:lnTo>
                  <a:lnTo>
                    <a:pt x="763" y="104"/>
                  </a:lnTo>
                  <a:lnTo>
                    <a:pt x="764" y="111"/>
                  </a:lnTo>
                  <a:lnTo>
                    <a:pt x="776" y="198"/>
                  </a:lnTo>
                  <a:lnTo>
                    <a:pt x="777" y="204"/>
                  </a:lnTo>
                  <a:lnTo>
                    <a:pt x="779" y="293"/>
                  </a:lnTo>
                  <a:lnTo>
                    <a:pt x="779" y="297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55" y="574"/>
                  </a:lnTo>
                  <a:lnTo>
                    <a:pt x="737" y="752"/>
                  </a:lnTo>
                  <a:lnTo>
                    <a:pt x="733" y="835"/>
                  </a:lnTo>
                  <a:lnTo>
                    <a:pt x="737" y="912"/>
                  </a:lnTo>
                  <a:lnTo>
                    <a:pt x="748" y="985"/>
                  </a:lnTo>
                  <a:lnTo>
                    <a:pt x="758" y="1018"/>
                  </a:lnTo>
                  <a:lnTo>
                    <a:pt x="770" y="1050"/>
                  </a:lnTo>
                  <a:lnTo>
                    <a:pt x="785" y="1080"/>
                  </a:lnTo>
                  <a:lnTo>
                    <a:pt x="803" y="1109"/>
                  </a:lnTo>
                  <a:lnTo>
                    <a:pt x="824" y="1136"/>
                  </a:lnTo>
                  <a:lnTo>
                    <a:pt x="849" y="1162"/>
                  </a:lnTo>
                  <a:lnTo>
                    <a:pt x="911" y="1212"/>
                  </a:lnTo>
                  <a:lnTo>
                    <a:pt x="982" y="1257"/>
                  </a:lnTo>
                  <a:lnTo>
                    <a:pt x="1149" y="1342"/>
                  </a:lnTo>
                  <a:lnTo>
                    <a:pt x="1380" y="1448"/>
                  </a:lnTo>
                  <a:lnTo>
                    <a:pt x="1376" y="1455"/>
                  </a:ln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6566401" y="3049446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2" name="Freeform 41"/>
            <p:cNvSpPr>
              <a:spLocks noChangeArrowheads="1"/>
            </p:cNvSpPr>
            <p:nvPr/>
          </p:nvSpPr>
          <p:spPr bwMode="auto">
            <a:xfrm>
              <a:off x="6456960" y="2718211"/>
              <a:ext cx="452160" cy="529976"/>
            </a:xfrm>
            <a:custGeom>
              <a:avLst/>
              <a:gdLst/>
              <a:ahLst/>
              <a:cxnLst>
                <a:cxn ang="0">
                  <a:pos x="1204" y="1599"/>
                </a:cxn>
                <a:cxn ang="0">
                  <a:pos x="1120" y="1619"/>
                </a:cxn>
                <a:cxn ang="0">
                  <a:pos x="1039" y="1617"/>
                </a:cxn>
                <a:cxn ang="0">
                  <a:pos x="967" y="1594"/>
                </a:cxn>
                <a:cxn ang="0">
                  <a:pos x="911" y="1550"/>
                </a:cxn>
                <a:cxn ang="0">
                  <a:pos x="851" y="1485"/>
                </a:cxn>
                <a:cxn ang="0">
                  <a:pos x="769" y="1463"/>
                </a:cxn>
                <a:cxn ang="0">
                  <a:pos x="656" y="1480"/>
                </a:cxn>
                <a:cxn ang="0">
                  <a:pos x="449" y="1534"/>
                </a:cxn>
                <a:cxn ang="0">
                  <a:pos x="278" y="1539"/>
                </a:cxn>
                <a:cxn ang="0">
                  <a:pos x="174" y="1519"/>
                </a:cxn>
                <a:cxn ang="0">
                  <a:pos x="109" y="1473"/>
                </a:cxn>
                <a:cxn ang="0">
                  <a:pos x="70" y="1409"/>
                </a:cxn>
                <a:cxn ang="0">
                  <a:pos x="65" y="1337"/>
                </a:cxn>
                <a:cxn ang="0">
                  <a:pos x="116" y="1153"/>
                </a:cxn>
                <a:cxn ang="0">
                  <a:pos x="173" y="952"/>
                </a:cxn>
                <a:cxn ang="0">
                  <a:pos x="197" y="811"/>
                </a:cxn>
                <a:cxn ang="0">
                  <a:pos x="185" y="706"/>
                </a:cxn>
                <a:cxn ang="0">
                  <a:pos x="157" y="638"/>
                </a:cxn>
                <a:cxn ang="0">
                  <a:pos x="43" y="480"/>
                </a:cxn>
                <a:cxn ang="0">
                  <a:pos x="3" y="402"/>
                </a:cxn>
                <a:cxn ang="0">
                  <a:pos x="3" y="336"/>
                </a:cxn>
                <a:cxn ang="0">
                  <a:pos x="28" y="271"/>
                </a:cxn>
                <a:cxn ang="0">
                  <a:pos x="73" y="214"/>
                </a:cxn>
                <a:cxn ang="0">
                  <a:pos x="221" y="99"/>
                </a:cxn>
                <a:cxn ang="0">
                  <a:pos x="366" y="35"/>
                </a:cxn>
                <a:cxn ang="0">
                  <a:pos x="547" y="15"/>
                </a:cxn>
                <a:cxn ang="0">
                  <a:pos x="698" y="18"/>
                </a:cxn>
                <a:cxn ang="0">
                  <a:pos x="770" y="91"/>
                </a:cxn>
                <a:cxn ang="0">
                  <a:pos x="771" y="95"/>
                </a:cxn>
                <a:cxn ang="0">
                  <a:pos x="783" y="186"/>
                </a:cxn>
                <a:cxn ang="0">
                  <a:pos x="784" y="189"/>
                </a:cxn>
                <a:cxn ang="0">
                  <a:pos x="785" y="255"/>
                </a:cxn>
                <a:cxn ang="0">
                  <a:pos x="786" y="282"/>
                </a:cxn>
                <a:cxn ang="0">
                  <a:pos x="744" y="737"/>
                </a:cxn>
                <a:cxn ang="0">
                  <a:pos x="746" y="906"/>
                </a:cxn>
                <a:cxn ang="0">
                  <a:pos x="752" y="951"/>
                </a:cxn>
                <a:cxn ang="0">
                  <a:pos x="758" y="977"/>
                </a:cxn>
                <a:cxn ang="0">
                  <a:pos x="761" y="988"/>
                </a:cxn>
                <a:cxn ang="0">
                  <a:pos x="762" y="993"/>
                </a:cxn>
                <a:cxn ang="0">
                  <a:pos x="763" y="998"/>
                </a:cxn>
                <a:cxn ang="0">
                  <a:pos x="765" y="1003"/>
                </a:cxn>
                <a:cxn ang="0">
                  <a:pos x="772" y="1022"/>
                </a:cxn>
                <a:cxn ang="0">
                  <a:pos x="777" y="1035"/>
                </a:cxn>
                <a:cxn ang="0">
                  <a:pos x="797" y="1073"/>
                </a:cxn>
                <a:cxn ang="0">
                  <a:pos x="803" y="1081"/>
                </a:cxn>
                <a:cxn ang="0">
                  <a:pos x="805" y="1084"/>
                </a:cxn>
                <a:cxn ang="0">
                  <a:pos x="856" y="1147"/>
                </a:cxn>
                <a:cxn ang="0">
                  <a:pos x="1382" y="1431"/>
                </a:cxn>
              </a:cxnLst>
              <a:rect l="0" t="0" r="r" b="b"/>
              <a:pathLst>
                <a:path w="1383" h="1622">
                  <a:moveTo>
                    <a:pt x="1270" y="1564"/>
                  </a:moveTo>
                  <a:lnTo>
                    <a:pt x="1249" y="1577"/>
                  </a:lnTo>
                  <a:lnTo>
                    <a:pt x="1228" y="1589"/>
                  </a:lnTo>
                  <a:lnTo>
                    <a:pt x="1204" y="1599"/>
                  </a:lnTo>
                  <a:lnTo>
                    <a:pt x="1180" y="1607"/>
                  </a:lnTo>
                  <a:lnTo>
                    <a:pt x="1160" y="1612"/>
                  </a:lnTo>
                  <a:lnTo>
                    <a:pt x="1140" y="1616"/>
                  </a:lnTo>
                  <a:lnTo>
                    <a:pt x="1120" y="1619"/>
                  </a:lnTo>
                  <a:lnTo>
                    <a:pt x="1099" y="1621"/>
                  </a:lnTo>
                  <a:lnTo>
                    <a:pt x="1079" y="1621"/>
                  </a:lnTo>
                  <a:lnTo>
                    <a:pt x="1059" y="1620"/>
                  </a:lnTo>
                  <a:lnTo>
                    <a:pt x="1039" y="1617"/>
                  </a:lnTo>
                  <a:lnTo>
                    <a:pt x="1020" y="1613"/>
                  </a:lnTo>
                  <a:lnTo>
                    <a:pt x="1002" y="1608"/>
                  </a:lnTo>
                  <a:lnTo>
                    <a:pt x="984" y="1602"/>
                  </a:lnTo>
                  <a:lnTo>
                    <a:pt x="967" y="1594"/>
                  </a:lnTo>
                  <a:lnTo>
                    <a:pt x="951" y="1585"/>
                  </a:lnTo>
                  <a:lnTo>
                    <a:pt x="937" y="1574"/>
                  </a:lnTo>
                  <a:lnTo>
                    <a:pt x="923" y="1563"/>
                  </a:lnTo>
                  <a:lnTo>
                    <a:pt x="911" y="1550"/>
                  </a:lnTo>
                  <a:lnTo>
                    <a:pt x="901" y="1535"/>
                  </a:lnTo>
                  <a:lnTo>
                    <a:pt x="886" y="1515"/>
                  </a:lnTo>
                  <a:lnTo>
                    <a:pt x="869" y="1498"/>
                  </a:lnTo>
                  <a:lnTo>
                    <a:pt x="851" y="1485"/>
                  </a:lnTo>
                  <a:lnTo>
                    <a:pt x="832" y="1476"/>
                  </a:lnTo>
                  <a:lnTo>
                    <a:pt x="812" y="1469"/>
                  </a:lnTo>
                  <a:lnTo>
                    <a:pt x="790" y="1465"/>
                  </a:lnTo>
                  <a:lnTo>
                    <a:pt x="769" y="1463"/>
                  </a:lnTo>
                  <a:lnTo>
                    <a:pt x="746" y="1464"/>
                  </a:lnTo>
                  <a:lnTo>
                    <a:pt x="724" y="1466"/>
                  </a:lnTo>
                  <a:lnTo>
                    <a:pt x="701" y="1469"/>
                  </a:lnTo>
                  <a:lnTo>
                    <a:pt x="656" y="1480"/>
                  </a:lnTo>
                  <a:lnTo>
                    <a:pt x="572" y="1506"/>
                  </a:lnTo>
                  <a:lnTo>
                    <a:pt x="532" y="1518"/>
                  </a:lnTo>
                  <a:lnTo>
                    <a:pt x="491" y="1527"/>
                  </a:lnTo>
                  <a:lnTo>
                    <a:pt x="449" y="1534"/>
                  </a:lnTo>
                  <a:lnTo>
                    <a:pt x="407" y="1539"/>
                  </a:lnTo>
                  <a:lnTo>
                    <a:pt x="364" y="1541"/>
                  </a:lnTo>
                  <a:lnTo>
                    <a:pt x="321" y="1541"/>
                  </a:lnTo>
                  <a:lnTo>
                    <a:pt x="278" y="1539"/>
                  </a:lnTo>
                  <a:lnTo>
                    <a:pt x="235" y="1535"/>
                  </a:lnTo>
                  <a:lnTo>
                    <a:pt x="214" y="1532"/>
                  </a:lnTo>
                  <a:lnTo>
                    <a:pt x="194" y="1526"/>
                  </a:lnTo>
                  <a:lnTo>
                    <a:pt x="174" y="1519"/>
                  </a:lnTo>
                  <a:lnTo>
                    <a:pt x="156" y="1510"/>
                  </a:lnTo>
                  <a:lnTo>
                    <a:pt x="139" y="1499"/>
                  </a:lnTo>
                  <a:lnTo>
                    <a:pt x="123" y="1487"/>
                  </a:lnTo>
                  <a:lnTo>
                    <a:pt x="109" y="1473"/>
                  </a:lnTo>
                  <a:lnTo>
                    <a:pt x="97" y="1459"/>
                  </a:lnTo>
                  <a:lnTo>
                    <a:pt x="86" y="1443"/>
                  </a:lnTo>
                  <a:lnTo>
                    <a:pt x="77" y="1426"/>
                  </a:lnTo>
                  <a:lnTo>
                    <a:pt x="70" y="1409"/>
                  </a:lnTo>
                  <a:lnTo>
                    <a:pt x="65" y="1392"/>
                  </a:lnTo>
                  <a:lnTo>
                    <a:pt x="62" y="1374"/>
                  </a:lnTo>
                  <a:lnTo>
                    <a:pt x="62" y="1355"/>
                  </a:lnTo>
                  <a:lnTo>
                    <a:pt x="65" y="1337"/>
                  </a:lnTo>
                  <a:lnTo>
                    <a:pt x="70" y="1319"/>
                  </a:lnTo>
                  <a:lnTo>
                    <a:pt x="84" y="1278"/>
                  </a:lnTo>
                  <a:lnTo>
                    <a:pt x="96" y="1237"/>
                  </a:lnTo>
                  <a:lnTo>
                    <a:pt x="116" y="1153"/>
                  </a:lnTo>
                  <a:lnTo>
                    <a:pt x="136" y="1069"/>
                  </a:lnTo>
                  <a:lnTo>
                    <a:pt x="148" y="1028"/>
                  </a:lnTo>
                  <a:lnTo>
                    <a:pt x="161" y="987"/>
                  </a:lnTo>
                  <a:lnTo>
                    <a:pt x="173" y="952"/>
                  </a:lnTo>
                  <a:lnTo>
                    <a:pt x="183" y="916"/>
                  </a:lnTo>
                  <a:lnTo>
                    <a:pt x="190" y="881"/>
                  </a:lnTo>
                  <a:lnTo>
                    <a:pt x="195" y="846"/>
                  </a:lnTo>
                  <a:lnTo>
                    <a:pt x="197" y="811"/>
                  </a:lnTo>
                  <a:lnTo>
                    <a:pt x="197" y="776"/>
                  </a:lnTo>
                  <a:lnTo>
                    <a:pt x="193" y="741"/>
                  </a:lnTo>
                  <a:lnTo>
                    <a:pt x="189" y="723"/>
                  </a:lnTo>
                  <a:lnTo>
                    <a:pt x="185" y="706"/>
                  </a:lnTo>
                  <a:lnTo>
                    <a:pt x="180" y="688"/>
                  </a:lnTo>
                  <a:lnTo>
                    <a:pt x="173" y="671"/>
                  </a:lnTo>
                  <a:lnTo>
                    <a:pt x="165" y="654"/>
                  </a:lnTo>
                  <a:lnTo>
                    <a:pt x="157" y="638"/>
                  </a:lnTo>
                  <a:lnTo>
                    <a:pt x="137" y="605"/>
                  </a:lnTo>
                  <a:lnTo>
                    <a:pt x="115" y="574"/>
                  </a:lnTo>
                  <a:lnTo>
                    <a:pt x="67" y="512"/>
                  </a:lnTo>
                  <a:lnTo>
                    <a:pt x="43" y="480"/>
                  </a:lnTo>
                  <a:lnTo>
                    <a:pt x="21" y="447"/>
                  </a:lnTo>
                  <a:lnTo>
                    <a:pt x="13" y="433"/>
                  </a:lnTo>
                  <a:lnTo>
                    <a:pt x="7" y="417"/>
                  </a:lnTo>
                  <a:lnTo>
                    <a:pt x="3" y="402"/>
                  </a:lnTo>
                  <a:lnTo>
                    <a:pt x="0" y="386"/>
                  </a:lnTo>
                  <a:lnTo>
                    <a:pt x="0" y="369"/>
                  </a:lnTo>
                  <a:lnTo>
                    <a:pt x="0" y="353"/>
                  </a:lnTo>
                  <a:lnTo>
                    <a:pt x="3" y="336"/>
                  </a:lnTo>
                  <a:lnTo>
                    <a:pt x="7" y="320"/>
                  </a:lnTo>
                  <a:lnTo>
                    <a:pt x="13" y="303"/>
                  </a:lnTo>
                  <a:lnTo>
                    <a:pt x="20" y="287"/>
                  </a:lnTo>
                  <a:lnTo>
                    <a:pt x="28" y="271"/>
                  </a:lnTo>
                  <a:lnTo>
                    <a:pt x="37" y="256"/>
                  </a:lnTo>
                  <a:lnTo>
                    <a:pt x="48" y="241"/>
                  </a:lnTo>
                  <a:lnTo>
                    <a:pt x="60" y="227"/>
                  </a:lnTo>
                  <a:lnTo>
                    <a:pt x="73" y="214"/>
                  </a:lnTo>
                  <a:lnTo>
                    <a:pt x="87" y="202"/>
                  </a:lnTo>
                  <a:lnTo>
                    <a:pt x="153" y="148"/>
                  </a:lnTo>
                  <a:lnTo>
                    <a:pt x="186" y="123"/>
                  </a:lnTo>
                  <a:lnTo>
                    <a:pt x="221" y="99"/>
                  </a:lnTo>
                  <a:lnTo>
                    <a:pt x="259" y="77"/>
                  </a:lnTo>
                  <a:lnTo>
                    <a:pt x="299" y="57"/>
                  </a:lnTo>
                  <a:lnTo>
                    <a:pt x="343" y="41"/>
                  </a:lnTo>
                  <a:lnTo>
                    <a:pt x="366" y="35"/>
                  </a:lnTo>
                  <a:lnTo>
                    <a:pt x="391" y="29"/>
                  </a:lnTo>
                  <a:lnTo>
                    <a:pt x="431" y="22"/>
                  </a:lnTo>
                  <a:lnTo>
                    <a:pt x="470" y="18"/>
                  </a:lnTo>
                  <a:lnTo>
                    <a:pt x="547" y="15"/>
                  </a:lnTo>
                  <a:lnTo>
                    <a:pt x="621" y="11"/>
                  </a:lnTo>
                  <a:lnTo>
                    <a:pt x="658" y="7"/>
                  </a:lnTo>
                  <a:lnTo>
                    <a:pt x="695" y="0"/>
                  </a:lnTo>
                  <a:lnTo>
                    <a:pt x="698" y="18"/>
                  </a:lnTo>
                  <a:lnTo>
                    <a:pt x="758" y="47"/>
                  </a:lnTo>
                  <a:lnTo>
                    <a:pt x="764" y="68"/>
                  </a:lnTo>
                  <a:lnTo>
                    <a:pt x="770" y="89"/>
                  </a:lnTo>
                  <a:lnTo>
                    <a:pt x="770" y="91"/>
                  </a:lnTo>
                  <a:lnTo>
                    <a:pt x="770" y="92"/>
                  </a:lnTo>
                  <a:lnTo>
                    <a:pt x="770" y="93"/>
                  </a:lnTo>
                  <a:lnTo>
                    <a:pt x="770" y="94"/>
                  </a:lnTo>
                  <a:lnTo>
                    <a:pt x="771" y="95"/>
                  </a:lnTo>
                  <a:lnTo>
                    <a:pt x="771" y="96"/>
                  </a:lnTo>
                  <a:lnTo>
                    <a:pt x="783" y="183"/>
                  </a:lnTo>
                  <a:lnTo>
                    <a:pt x="783" y="185"/>
                  </a:lnTo>
                  <a:lnTo>
                    <a:pt x="783" y="186"/>
                  </a:lnTo>
                  <a:lnTo>
                    <a:pt x="783" y="187"/>
                  </a:lnTo>
                  <a:lnTo>
                    <a:pt x="783" y="188"/>
                  </a:lnTo>
                  <a:lnTo>
                    <a:pt x="784" y="188"/>
                  </a:lnTo>
                  <a:lnTo>
                    <a:pt x="784" y="189"/>
                  </a:lnTo>
                  <a:lnTo>
                    <a:pt x="784" y="233"/>
                  </a:lnTo>
                  <a:lnTo>
                    <a:pt x="785" y="239"/>
                  </a:lnTo>
                  <a:lnTo>
                    <a:pt x="785" y="244"/>
                  </a:lnTo>
                  <a:lnTo>
                    <a:pt x="785" y="255"/>
                  </a:lnTo>
                  <a:lnTo>
                    <a:pt x="786" y="261"/>
                  </a:lnTo>
                  <a:lnTo>
                    <a:pt x="786" y="267"/>
                  </a:lnTo>
                  <a:lnTo>
                    <a:pt x="786" y="278"/>
                  </a:lnTo>
                  <a:lnTo>
                    <a:pt x="786" y="282"/>
                  </a:lnTo>
                  <a:lnTo>
                    <a:pt x="782" y="373"/>
                  </a:lnTo>
                  <a:lnTo>
                    <a:pt x="782" y="376"/>
                  </a:lnTo>
                  <a:lnTo>
                    <a:pt x="762" y="559"/>
                  </a:lnTo>
                  <a:lnTo>
                    <a:pt x="744" y="737"/>
                  </a:lnTo>
                  <a:lnTo>
                    <a:pt x="740" y="820"/>
                  </a:lnTo>
                  <a:lnTo>
                    <a:pt x="744" y="897"/>
                  </a:lnTo>
                  <a:lnTo>
                    <a:pt x="745" y="902"/>
                  </a:lnTo>
                  <a:lnTo>
                    <a:pt x="746" y="906"/>
                  </a:lnTo>
                  <a:lnTo>
                    <a:pt x="747" y="915"/>
                  </a:lnTo>
                  <a:lnTo>
                    <a:pt x="748" y="924"/>
                  </a:lnTo>
                  <a:lnTo>
                    <a:pt x="749" y="933"/>
                  </a:lnTo>
                  <a:lnTo>
                    <a:pt x="752" y="951"/>
                  </a:lnTo>
                  <a:lnTo>
                    <a:pt x="755" y="970"/>
                  </a:lnTo>
                  <a:lnTo>
                    <a:pt x="756" y="973"/>
                  </a:lnTo>
                  <a:lnTo>
                    <a:pt x="757" y="975"/>
                  </a:lnTo>
                  <a:lnTo>
                    <a:pt x="758" y="977"/>
                  </a:lnTo>
                  <a:lnTo>
                    <a:pt x="758" y="979"/>
                  </a:lnTo>
                  <a:lnTo>
                    <a:pt x="759" y="983"/>
                  </a:lnTo>
                  <a:lnTo>
                    <a:pt x="760" y="987"/>
                  </a:lnTo>
                  <a:lnTo>
                    <a:pt x="761" y="988"/>
                  </a:lnTo>
                  <a:lnTo>
                    <a:pt x="761" y="990"/>
                  </a:lnTo>
                  <a:lnTo>
                    <a:pt x="762" y="991"/>
                  </a:lnTo>
                  <a:lnTo>
                    <a:pt x="762" y="992"/>
                  </a:lnTo>
                  <a:lnTo>
                    <a:pt x="762" y="993"/>
                  </a:lnTo>
                  <a:lnTo>
                    <a:pt x="762" y="995"/>
                  </a:lnTo>
                  <a:lnTo>
                    <a:pt x="762" y="996"/>
                  </a:lnTo>
                  <a:lnTo>
                    <a:pt x="763" y="998"/>
                  </a:lnTo>
                  <a:lnTo>
                    <a:pt x="763" y="999"/>
                  </a:lnTo>
                  <a:lnTo>
                    <a:pt x="764" y="1000"/>
                  </a:lnTo>
                  <a:lnTo>
                    <a:pt x="764" y="1001"/>
                  </a:lnTo>
                  <a:lnTo>
                    <a:pt x="765" y="1003"/>
                  </a:lnTo>
                  <a:lnTo>
                    <a:pt x="771" y="1018"/>
                  </a:lnTo>
                  <a:lnTo>
                    <a:pt x="771" y="1019"/>
                  </a:lnTo>
                  <a:lnTo>
                    <a:pt x="772" y="1021"/>
                  </a:lnTo>
                  <a:lnTo>
                    <a:pt x="772" y="1022"/>
                  </a:lnTo>
                  <a:lnTo>
                    <a:pt x="773" y="1023"/>
                  </a:lnTo>
                  <a:lnTo>
                    <a:pt x="773" y="1024"/>
                  </a:lnTo>
                  <a:lnTo>
                    <a:pt x="774" y="1026"/>
                  </a:lnTo>
                  <a:lnTo>
                    <a:pt x="777" y="1035"/>
                  </a:lnTo>
                  <a:lnTo>
                    <a:pt x="792" y="1065"/>
                  </a:lnTo>
                  <a:lnTo>
                    <a:pt x="793" y="1067"/>
                  </a:lnTo>
                  <a:lnTo>
                    <a:pt x="794" y="1069"/>
                  </a:lnTo>
                  <a:lnTo>
                    <a:pt x="797" y="1073"/>
                  </a:lnTo>
                  <a:lnTo>
                    <a:pt x="799" y="1076"/>
                  </a:lnTo>
                  <a:lnTo>
                    <a:pt x="801" y="1079"/>
                  </a:lnTo>
                  <a:lnTo>
                    <a:pt x="802" y="1080"/>
                  </a:lnTo>
                  <a:lnTo>
                    <a:pt x="803" y="1081"/>
                  </a:lnTo>
                  <a:lnTo>
                    <a:pt x="804" y="1082"/>
                  </a:lnTo>
                  <a:lnTo>
                    <a:pt x="804" y="1083"/>
                  </a:lnTo>
                  <a:lnTo>
                    <a:pt x="805" y="1084"/>
                  </a:lnTo>
                  <a:lnTo>
                    <a:pt x="806" y="1086"/>
                  </a:lnTo>
                  <a:lnTo>
                    <a:pt x="810" y="1094"/>
                  </a:lnTo>
                  <a:lnTo>
                    <a:pt x="831" y="1121"/>
                  </a:lnTo>
                  <a:lnTo>
                    <a:pt x="856" y="1147"/>
                  </a:lnTo>
                  <a:lnTo>
                    <a:pt x="918" y="1197"/>
                  </a:lnTo>
                  <a:lnTo>
                    <a:pt x="989" y="1242"/>
                  </a:lnTo>
                  <a:lnTo>
                    <a:pt x="1156" y="1327"/>
                  </a:lnTo>
                  <a:lnTo>
                    <a:pt x="1382" y="1431"/>
                  </a:lnTo>
                  <a:lnTo>
                    <a:pt x="1270" y="1564"/>
                  </a:ln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" name="Freeform 42"/>
            <p:cNvSpPr>
              <a:spLocks noChangeArrowheads="1"/>
            </p:cNvSpPr>
            <p:nvPr/>
          </p:nvSpPr>
          <p:spPr bwMode="auto">
            <a:xfrm>
              <a:off x="6477120" y="2718211"/>
              <a:ext cx="400320" cy="529976"/>
            </a:xfrm>
            <a:custGeom>
              <a:avLst/>
              <a:gdLst/>
              <a:ahLst/>
              <a:cxnLst>
                <a:cxn ang="0">
                  <a:pos x="485" y="15"/>
                </a:cxn>
                <a:cxn ang="0">
                  <a:pos x="614" y="4"/>
                </a:cxn>
                <a:cxn ang="0">
                  <a:pos x="691" y="26"/>
                </a:cxn>
                <a:cxn ang="0">
                  <a:pos x="708" y="92"/>
                </a:cxn>
                <a:cxn ang="0">
                  <a:pos x="721" y="183"/>
                </a:cxn>
                <a:cxn ang="0">
                  <a:pos x="722" y="188"/>
                </a:cxn>
                <a:cxn ang="0">
                  <a:pos x="723" y="255"/>
                </a:cxn>
                <a:cxn ang="0">
                  <a:pos x="720" y="373"/>
                </a:cxn>
                <a:cxn ang="0">
                  <a:pos x="682" y="897"/>
                </a:cxn>
                <a:cxn ang="0">
                  <a:pos x="687" y="933"/>
                </a:cxn>
                <a:cxn ang="0">
                  <a:pos x="696" y="977"/>
                </a:cxn>
                <a:cxn ang="0">
                  <a:pos x="699" y="990"/>
                </a:cxn>
                <a:cxn ang="0">
                  <a:pos x="700" y="995"/>
                </a:cxn>
                <a:cxn ang="0">
                  <a:pos x="702" y="1001"/>
                </a:cxn>
                <a:cxn ang="0">
                  <a:pos x="710" y="1022"/>
                </a:cxn>
                <a:cxn ang="0">
                  <a:pos x="730" y="1065"/>
                </a:cxn>
                <a:cxn ang="0">
                  <a:pos x="739" y="1079"/>
                </a:cxn>
                <a:cxn ang="0">
                  <a:pos x="743" y="1084"/>
                </a:cxn>
                <a:cxn ang="0">
                  <a:pos x="794" y="1147"/>
                </a:cxn>
                <a:cxn ang="0">
                  <a:pos x="1097" y="1542"/>
                </a:cxn>
                <a:cxn ang="0">
                  <a:pos x="997" y="1620"/>
                </a:cxn>
                <a:cxn ang="0">
                  <a:pos x="954" y="1612"/>
                </a:cxn>
                <a:cxn ang="0">
                  <a:pos x="940" y="1608"/>
                </a:cxn>
                <a:cxn ang="0">
                  <a:pos x="905" y="1594"/>
                </a:cxn>
                <a:cxn ang="0">
                  <a:pos x="861" y="1563"/>
                </a:cxn>
                <a:cxn ang="0">
                  <a:pos x="842" y="1539"/>
                </a:cxn>
                <a:cxn ang="0">
                  <a:pos x="807" y="1498"/>
                </a:cxn>
                <a:cxn ang="0">
                  <a:pos x="775" y="1478"/>
                </a:cxn>
                <a:cxn ang="0">
                  <a:pos x="728" y="1465"/>
                </a:cxn>
                <a:cxn ang="0">
                  <a:pos x="710" y="1464"/>
                </a:cxn>
                <a:cxn ang="0">
                  <a:pos x="679" y="1464"/>
                </a:cxn>
                <a:cxn ang="0">
                  <a:pos x="662" y="1466"/>
                </a:cxn>
                <a:cxn ang="0">
                  <a:pos x="552" y="1492"/>
                </a:cxn>
                <a:cxn ang="0">
                  <a:pos x="408" y="1530"/>
                </a:cxn>
                <a:cxn ang="0">
                  <a:pos x="345" y="1539"/>
                </a:cxn>
                <a:cxn ang="0">
                  <a:pos x="238" y="1541"/>
                </a:cxn>
                <a:cxn ang="0">
                  <a:pos x="173" y="1535"/>
                </a:cxn>
                <a:cxn ang="0">
                  <a:pos x="112" y="1519"/>
                </a:cxn>
                <a:cxn ang="0">
                  <a:pos x="69" y="1493"/>
                </a:cxn>
                <a:cxn ang="0">
                  <a:pos x="41" y="1467"/>
                </a:cxn>
                <a:cxn ang="0">
                  <a:pos x="33" y="1455"/>
                </a:cxn>
                <a:cxn ang="0">
                  <a:pos x="20" y="1435"/>
                </a:cxn>
                <a:cxn ang="0">
                  <a:pos x="6" y="1401"/>
                </a:cxn>
                <a:cxn ang="0">
                  <a:pos x="0" y="1374"/>
                </a:cxn>
                <a:cxn ang="0">
                  <a:pos x="5" y="1326"/>
                </a:cxn>
                <a:cxn ang="0">
                  <a:pos x="18" y="1289"/>
                </a:cxn>
                <a:cxn ang="0">
                  <a:pos x="54" y="1153"/>
                </a:cxn>
                <a:cxn ang="0">
                  <a:pos x="99" y="987"/>
                </a:cxn>
                <a:cxn ang="0">
                  <a:pos x="128" y="881"/>
                </a:cxn>
                <a:cxn ang="0">
                  <a:pos x="133" y="829"/>
                </a:cxn>
                <a:cxn ang="0">
                  <a:pos x="132" y="750"/>
                </a:cxn>
                <a:cxn ang="0">
                  <a:pos x="128" y="725"/>
                </a:cxn>
                <a:cxn ang="0">
                  <a:pos x="122" y="702"/>
                </a:cxn>
                <a:cxn ang="0">
                  <a:pos x="118" y="688"/>
                </a:cxn>
                <a:cxn ang="0">
                  <a:pos x="103" y="654"/>
                </a:cxn>
                <a:cxn ang="0">
                  <a:pos x="96" y="640"/>
                </a:cxn>
                <a:cxn ang="0">
                  <a:pos x="53" y="574"/>
                </a:cxn>
              </a:cxnLst>
              <a:rect l="0" t="0" r="r" b="b"/>
              <a:pathLst>
                <a:path w="1227" h="1622">
                  <a:moveTo>
                    <a:pt x="273" y="221"/>
                  </a:moveTo>
                  <a:lnTo>
                    <a:pt x="444" y="17"/>
                  </a:lnTo>
                  <a:lnTo>
                    <a:pt x="464" y="17"/>
                  </a:lnTo>
                  <a:lnTo>
                    <a:pt x="474" y="16"/>
                  </a:lnTo>
                  <a:lnTo>
                    <a:pt x="485" y="15"/>
                  </a:lnTo>
                  <a:lnTo>
                    <a:pt x="559" y="11"/>
                  </a:lnTo>
                  <a:lnTo>
                    <a:pt x="577" y="9"/>
                  </a:lnTo>
                  <a:lnTo>
                    <a:pt x="586" y="8"/>
                  </a:lnTo>
                  <a:lnTo>
                    <a:pt x="596" y="7"/>
                  </a:lnTo>
                  <a:lnTo>
                    <a:pt x="614" y="4"/>
                  </a:lnTo>
                  <a:lnTo>
                    <a:pt x="623" y="2"/>
                  </a:lnTo>
                  <a:lnTo>
                    <a:pt x="633" y="0"/>
                  </a:lnTo>
                  <a:lnTo>
                    <a:pt x="636" y="18"/>
                  </a:lnTo>
                  <a:lnTo>
                    <a:pt x="688" y="16"/>
                  </a:lnTo>
                  <a:lnTo>
                    <a:pt x="691" y="26"/>
                  </a:lnTo>
                  <a:lnTo>
                    <a:pt x="696" y="47"/>
                  </a:lnTo>
                  <a:lnTo>
                    <a:pt x="702" y="68"/>
                  </a:lnTo>
                  <a:lnTo>
                    <a:pt x="708" y="89"/>
                  </a:lnTo>
                  <a:lnTo>
                    <a:pt x="708" y="91"/>
                  </a:lnTo>
                  <a:lnTo>
                    <a:pt x="708" y="92"/>
                  </a:lnTo>
                  <a:lnTo>
                    <a:pt x="708" y="93"/>
                  </a:lnTo>
                  <a:lnTo>
                    <a:pt x="708" y="94"/>
                  </a:lnTo>
                  <a:lnTo>
                    <a:pt x="709" y="95"/>
                  </a:lnTo>
                  <a:lnTo>
                    <a:pt x="709" y="96"/>
                  </a:lnTo>
                  <a:lnTo>
                    <a:pt x="721" y="183"/>
                  </a:lnTo>
                  <a:lnTo>
                    <a:pt x="721" y="185"/>
                  </a:lnTo>
                  <a:lnTo>
                    <a:pt x="721" y="186"/>
                  </a:lnTo>
                  <a:lnTo>
                    <a:pt x="721" y="187"/>
                  </a:lnTo>
                  <a:lnTo>
                    <a:pt x="721" y="188"/>
                  </a:lnTo>
                  <a:lnTo>
                    <a:pt x="722" y="188"/>
                  </a:lnTo>
                  <a:lnTo>
                    <a:pt x="722" y="189"/>
                  </a:lnTo>
                  <a:lnTo>
                    <a:pt x="722" y="233"/>
                  </a:lnTo>
                  <a:lnTo>
                    <a:pt x="723" y="239"/>
                  </a:lnTo>
                  <a:lnTo>
                    <a:pt x="723" y="244"/>
                  </a:lnTo>
                  <a:lnTo>
                    <a:pt x="723" y="255"/>
                  </a:lnTo>
                  <a:lnTo>
                    <a:pt x="724" y="261"/>
                  </a:lnTo>
                  <a:lnTo>
                    <a:pt x="724" y="267"/>
                  </a:lnTo>
                  <a:lnTo>
                    <a:pt x="724" y="278"/>
                  </a:lnTo>
                  <a:lnTo>
                    <a:pt x="724" y="282"/>
                  </a:lnTo>
                  <a:lnTo>
                    <a:pt x="720" y="373"/>
                  </a:lnTo>
                  <a:lnTo>
                    <a:pt x="720" y="376"/>
                  </a:lnTo>
                  <a:lnTo>
                    <a:pt x="700" y="559"/>
                  </a:lnTo>
                  <a:lnTo>
                    <a:pt x="682" y="737"/>
                  </a:lnTo>
                  <a:lnTo>
                    <a:pt x="678" y="820"/>
                  </a:lnTo>
                  <a:lnTo>
                    <a:pt x="682" y="897"/>
                  </a:lnTo>
                  <a:lnTo>
                    <a:pt x="683" y="902"/>
                  </a:lnTo>
                  <a:lnTo>
                    <a:pt x="684" y="906"/>
                  </a:lnTo>
                  <a:lnTo>
                    <a:pt x="685" y="915"/>
                  </a:lnTo>
                  <a:lnTo>
                    <a:pt x="686" y="924"/>
                  </a:lnTo>
                  <a:lnTo>
                    <a:pt x="687" y="933"/>
                  </a:lnTo>
                  <a:lnTo>
                    <a:pt x="690" y="951"/>
                  </a:lnTo>
                  <a:lnTo>
                    <a:pt x="693" y="970"/>
                  </a:lnTo>
                  <a:lnTo>
                    <a:pt x="694" y="973"/>
                  </a:lnTo>
                  <a:lnTo>
                    <a:pt x="695" y="975"/>
                  </a:lnTo>
                  <a:lnTo>
                    <a:pt x="696" y="977"/>
                  </a:lnTo>
                  <a:lnTo>
                    <a:pt x="696" y="979"/>
                  </a:lnTo>
                  <a:lnTo>
                    <a:pt x="697" y="983"/>
                  </a:lnTo>
                  <a:lnTo>
                    <a:pt x="698" y="987"/>
                  </a:lnTo>
                  <a:lnTo>
                    <a:pt x="699" y="988"/>
                  </a:lnTo>
                  <a:lnTo>
                    <a:pt x="699" y="990"/>
                  </a:lnTo>
                  <a:lnTo>
                    <a:pt x="700" y="991"/>
                  </a:lnTo>
                  <a:lnTo>
                    <a:pt x="700" y="992"/>
                  </a:lnTo>
                  <a:lnTo>
                    <a:pt x="700" y="993"/>
                  </a:lnTo>
                  <a:lnTo>
                    <a:pt x="700" y="995"/>
                  </a:lnTo>
                  <a:lnTo>
                    <a:pt x="700" y="996"/>
                  </a:lnTo>
                  <a:lnTo>
                    <a:pt x="701" y="998"/>
                  </a:lnTo>
                  <a:lnTo>
                    <a:pt x="701" y="999"/>
                  </a:lnTo>
                  <a:lnTo>
                    <a:pt x="702" y="1000"/>
                  </a:lnTo>
                  <a:lnTo>
                    <a:pt x="702" y="1001"/>
                  </a:lnTo>
                  <a:lnTo>
                    <a:pt x="703" y="1003"/>
                  </a:lnTo>
                  <a:lnTo>
                    <a:pt x="709" y="1018"/>
                  </a:lnTo>
                  <a:lnTo>
                    <a:pt x="709" y="1019"/>
                  </a:lnTo>
                  <a:lnTo>
                    <a:pt x="710" y="1021"/>
                  </a:lnTo>
                  <a:lnTo>
                    <a:pt x="710" y="1022"/>
                  </a:lnTo>
                  <a:lnTo>
                    <a:pt x="711" y="1023"/>
                  </a:lnTo>
                  <a:lnTo>
                    <a:pt x="711" y="1024"/>
                  </a:lnTo>
                  <a:lnTo>
                    <a:pt x="712" y="1026"/>
                  </a:lnTo>
                  <a:lnTo>
                    <a:pt x="715" y="1035"/>
                  </a:lnTo>
                  <a:lnTo>
                    <a:pt x="730" y="1065"/>
                  </a:lnTo>
                  <a:lnTo>
                    <a:pt x="731" y="1067"/>
                  </a:lnTo>
                  <a:lnTo>
                    <a:pt x="732" y="1069"/>
                  </a:lnTo>
                  <a:lnTo>
                    <a:pt x="735" y="1073"/>
                  </a:lnTo>
                  <a:lnTo>
                    <a:pt x="737" y="1076"/>
                  </a:lnTo>
                  <a:lnTo>
                    <a:pt x="739" y="1079"/>
                  </a:lnTo>
                  <a:lnTo>
                    <a:pt x="740" y="1080"/>
                  </a:lnTo>
                  <a:lnTo>
                    <a:pt x="741" y="1081"/>
                  </a:lnTo>
                  <a:lnTo>
                    <a:pt x="742" y="1082"/>
                  </a:lnTo>
                  <a:lnTo>
                    <a:pt x="742" y="1083"/>
                  </a:lnTo>
                  <a:lnTo>
                    <a:pt x="743" y="1084"/>
                  </a:lnTo>
                  <a:lnTo>
                    <a:pt x="744" y="1086"/>
                  </a:lnTo>
                  <a:lnTo>
                    <a:pt x="748" y="1094"/>
                  </a:lnTo>
                  <a:lnTo>
                    <a:pt x="769" y="1121"/>
                  </a:lnTo>
                  <a:lnTo>
                    <a:pt x="794" y="1147"/>
                  </a:lnTo>
                  <a:lnTo>
                    <a:pt x="856" y="1197"/>
                  </a:lnTo>
                  <a:lnTo>
                    <a:pt x="927" y="1242"/>
                  </a:lnTo>
                  <a:lnTo>
                    <a:pt x="1094" y="1327"/>
                  </a:lnTo>
                  <a:lnTo>
                    <a:pt x="1226" y="1388"/>
                  </a:lnTo>
                  <a:lnTo>
                    <a:pt x="1097" y="1542"/>
                  </a:lnTo>
                  <a:lnTo>
                    <a:pt x="1023" y="1621"/>
                  </a:lnTo>
                  <a:lnTo>
                    <a:pt x="1017" y="1621"/>
                  </a:lnTo>
                  <a:lnTo>
                    <a:pt x="1008" y="1621"/>
                  </a:lnTo>
                  <a:lnTo>
                    <a:pt x="1003" y="1621"/>
                  </a:lnTo>
                  <a:lnTo>
                    <a:pt x="997" y="1620"/>
                  </a:lnTo>
                  <a:lnTo>
                    <a:pt x="977" y="1617"/>
                  </a:lnTo>
                  <a:lnTo>
                    <a:pt x="968" y="1615"/>
                  </a:lnTo>
                  <a:lnTo>
                    <a:pt x="963" y="1614"/>
                  </a:lnTo>
                  <a:lnTo>
                    <a:pt x="958" y="1613"/>
                  </a:lnTo>
                  <a:lnTo>
                    <a:pt x="954" y="1612"/>
                  </a:lnTo>
                  <a:lnTo>
                    <a:pt x="949" y="1611"/>
                  </a:lnTo>
                  <a:lnTo>
                    <a:pt x="947" y="1611"/>
                  </a:lnTo>
                  <a:lnTo>
                    <a:pt x="945" y="1610"/>
                  </a:lnTo>
                  <a:lnTo>
                    <a:pt x="942" y="1609"/>
                  </a:lnTo>
                  <a:lnTo>
                    <a:pt x="940" y="1608"/>
                  </a:lnTo>
                  <a:lnTo>
                    <a:pt x="922" y="1602"/>
                  </a:lnTo>
                  <a:lnTo>
                    <a:pt x="918" y="1600"/>
                  </a:lnTo>
                  <a:lnTo>
                    <a:pt x="914" y="1599"/>
                  </a:lnTo>
                  <a:lnTo>
                    <a:pt x="910" y="1597"/>
                  </a:lnTo>
                  <a:lnTo>
                    <a:pt x="905" y="1594"/>
                  </a:lnTo>
                  <a:lnTo>
                    <a:pt x="897" y="1590"/>
                  </a:lnTo>
                  <a:lnTo>
                    <a:pt x="893" y="1587"/>
                  </a:lnTo>
                  <a:lnTo>
                    <a:pt x="889" y="1585"/>
                  </a:lnTo>
                  <a:lnTo>
                    <a:pt x="875" y="1574"/>
                  </a:lnTo>
                  <a:lnTo>
                    <a:pt x="861" y="1563"/>
                  </a:lnTo>
                  <a:lnTo>
                    <a:pt x="855" y="1557"/>
                  </a:lnTo>
                  <a:lnTo>
                    <a:pt x="852" y="1554"/>
                  </a:lnTo>
                  <a:lnTo>
                    <a:pt x="849" y="1550"/>
                  </a:lnTo>
                  <a:lnTo>
                    <a:pt x="844" y="1543"/>
                  </a:lnTo>
                  <a:lnTo>
                    <a:pt x="842" y="1539"/>
                  </a:lnTo>
                  <a:lnTo>
                    <a:pt x="839" y="1535"/>
                  </a:lnTo>
                  <a:lnTo>
                    <a:pt x="832" y="1526"/>
                  </a:lnTo>
                  <a:lnTo>
                    <a:pt x="828" y="1521"/>
                  </a:lnTo>
                  <a:lnTo>
                    <a:pt x="824" y="1515"/>
                  </a:lnTo>
                  <a:lnTo>
                    <a:pt x="807" y="1498"/>
                  </a:lnTo>
                  <a:lnTo>
                    <a:pt x="798" y="1492"/>
                  </a:lnTo>
                  <a:lnTo>
                    <a:pt x="794" y="1489"/>
                  </a:lnTo>
                  <a:lnTo>
                    <a:pt x="789" y="1485"/>
                  </a:lnTo>
                  <a:lnTo>
                    <a:pt x="780" y="1481"/>
                  </a:lnTo>
                  <a:lnTo>
                    <a:pt x="775" y="1478"/>
                  </a:lnTo>
                  <a:lnTo>
                    <a:pt x="770" y="1476"/>
                  </a:lnTo>
                  <a:lnTo>
                    <a:pt x="750" y="1469"/>
                  </a:lnTo>
                  <a:lnTo>
                    <a:pt x="739" y="1467"/>
                  </a:lnTo>
                  <a:lnTo>
                    <a:pt x="734" y="1466"/>
                  </a:lnTo>
                  <a:lnTo>
                    <a:pt x="728" y="1465"/>
                  </a:lnTo>
                  <a:lnTo>
                    <a:pt x="723" y="1465"/>
                  </a:lnTo>
                  <a:lnTo>
                    <a:pt x="718" y="1465"/>
                  </a:lnTo>
                  <a:lnTo>
                    <a:pt x="715" y="1465"/>
                  </a:lnTo>
                  <a:lnTo>
                    <a:pt x="712" y="1464"/>
                  </a:lnTo>
                  <a:lnTo>
                    <a:pt x="710" y="1464"/>
                  </a:lnTo>
                  <a:lnTo>
                    <a:pt x="707" y="1463"/>
                  </a:lnTo>
                  <a:lnTo>
                    <a:pt x="696" y="1463"/>
                  </a:lnTo>
                  <a:lnTo>
                    <a:pt x="690" y="1463"/>
                  </a:lnTo>
                  <a:lnTo>
                    <a:pt x="684" y="1464"/>
                  </a:lnTo>
                  <a:lnTo>
                    <a:pt x="679" y="1464"/>
                  </a:lnTo>
                  <a:lnTo>
                    <a:pt x="673" y="1464"/>
                  </a:lnTo>
                  <a:lnTo>
                    <a:pt x="671" y="1464"/>
                  </a:lnTo>
                  <a:lnTo>
                    <a:pt x="668" y="1465"/>
                  </a:lnTo>
                  <a:lnTo>
                    <a:pt x="665" y="1465"/>
                  </a:lnTo>
                  <a:lnTo>
                    <a:pt x="662" y="1466"/>
                  </a:lnTo>
                  <a:lnTo>
                    <a:pt x="639" y="1469"/>
                  </a:lnTo>
                  <a:lnTo>
                    <a:pt x="617" y="1474"/>
                  </a:lnTo>
                  <a:lnTo>
                    <a:pt x="605" y="1477"/>
                  </a:lnTo>
                  <a:lnTo>
                    <a:pt x="594" y="1480"/>
                  </a:lnTo>
                  <a:lnTo>
                    <a:pt x="552" y="1492"/>
                  </a:lnTo>
                  <a:lnTo>
                    <a:pt x="531" y="1499"/>
                  </a:lnTo>
                  <a:lnTo>
                    <a:pt x="510" y="1506"/>
                  </a:lnTo>
                  <a:lnTo>
                    <a:pt x="470" y="1518"/>
                  </a:lnTo>
                  <a:lnTo>
                    <a:pt x="429" y="1527"/>
                  </a:lnTo>
                  <a:lnTo>
                    <a:pt x="408" y="1530"/>
                  </a:lnTo>
                  <a:lnTo>
                    <a:pt x="398" y="1532"/>
                  </a:lnTo>
                  <a:lnTo>
                    <a:pt x="387" y="1534"/>
                  </a:lnTo>
                  <a:lnTo>
                    <a:pt x="366" y="1536"/>
                  </a:lnTo>
                  <a:lnTo>
                    <a:pt x="356" y="1537"/>
                  </a:lnTo>
                  <a:lnTo>
                    <a:pt x="345" y="1539"/>
                  </a:lnTo>
                  <a:lnTo>
                    <a:pt x="324" y="1539"/>
                  </a:lnTo>
                  <a:lnTo>
                    <a:pt x="313" y="1540"/>
                  </a:lnTo>
                  <a:lnTo>
                    <a:pt x="302" y="1541"/>
                  </a:lnTo>
                  <a:lnTo>
                    <a:pt x="259" y="1541"/>
                  </a:lnTo>
                  <a:lnTo>
                    <a:pt x="238" y="1541"/>
                  </a:lnTo>
                  <a:lnTo>
                    <a:pt x="227" y="1540"/>
                  </a:lnTo>
                  <a:lnTo>
                    <a:pt x="216" y="1539"/>
                  </a:lnTo>
                  <a:lnTo>
                    <a:pt x="195" y="1537"/>
                  </a:lnTo>
                  <a:lnTo>
                    <a:pt x="184" y="1536"/>
                  </a:lnTo>
                  <a:lnTo>
                    <a:pt x="173" y="1535"/>
                  </a:lnTo>
                  <a:lnTo>
                    <a:pt x="152" y="1532"/>
                  </a:lnTo>
                  <a:lnTo>
                    <a:pt x="143" y="1529"/>
                  </a:lnTo>
                  <a:lnTo>
                    <a:pt x="138" y="1528"/>
                  </a:lnTo>
                  <a:lnTo>
                    <a:pt x="132" y="1526"/>
                  </a:lnTo>
                  <a:lnTo>
                    <a:pt x="112" y="1519"/>
                  </a:lnTo>
                  <a:lnTo>
                    <a:pt x="94" y="1510"/>
                  </a:lnTo>
                  <a:lnTo>
                    <a:pt x="86" y="1505"/>
                  </a:lnTo>
                  <a:lnTo>
                    <a:pt x="82" y="1502"/>
                  </a:lnTo>
                  <a:lnTo>
                    <a:pt x="77" y="1499"/>
                  </a:lnTo>
                  <a:lnTo>
                    <a:pt x="69" y="1493"/>
                  </a:lnTo>
                  <a:lnTo>
                    <a:pt x="65" y="1490"/>
                  </a:lnTo>
                  <a:lnTo>
                    <a:pt x="61" y="1487"/>
                  </a:lnTo>
                  <a:lnTo>
                    <a:pt x="47" y="1473"/>
                  </a:lnTo>
                  <a:lnTo>
                    <a:pt x="44" y="1470"/>
                  </a:lnTo>
                  <a:lnTo>
                    <a:pt x="41" y="1467"/>
                  </a:lnTo>
                  <a:lnTo>
                    <a:pt x="40" y="1465"/>
                  </a:lnTo>
                  <a:lnTo>
                    <a:pt x="38" y="1463"/>
                  </a:lnTo>
                  <a:lnTo>
                    <a:pt x="37" y="1461"/>
                  </a:lnTo>
                  <a:lnTo>
                    <a:pt x="35" y="1459"/>
                  </a:lnTo>
                  <a:lnTo>
                    <a:pt x="33" y="1455"/>
                  </a:lnTo>
                  <a:lnTo>
                    <a:pt x="30" y="1451"/>
                  </a:lnTo>
                  <a:lnTo>
                    <a:pt x="27" y="1447"/>
                  </a:lnTo>
                  <a:lnTo>
                    <a:pt x="24" y="1443"/>
                  </a:lnTo>
                  <a:lnTo>
                    <a:pt x="22" y="1439"/>
                  </a:lnTo>
                  <a:lnTo>
                    <a:pt x="20" y="1435"/>
                  </a:lnTo>
                  <a:lnTo>
                    <a:pt x="17" y="1431"/>
                  </a:lnTo>
                  <a:lnTo>
                    <a:pt x="15" y="1426"/>
                  </a:lnTo>
                  <a:lnTo>
                    <a:pt x="8" y="1409"/>
                  </a:lnTo>
                  <a:lnTo>
                    <a:pt x="7" y="1405"/>
                  </a:lnTo>
                  <a:lnTo>
                    <a:pt x="6" y="1401"/>
                  </a:lnTo>
                  <a:lnTo>
                    <a:pt x="6" y="1399"/>
                  </a:lnTo>
                  <a:lnTo>
                    <a:pt x="5" y="1397"/>
                  </a:lnTo>
                  <a:lnTo>
                    <a:pt x="4" y="1395"/>
                  </a:lnTo>
                  <a:lnTo>
                    <a:pt x="3" y="1392"/>
                  </a:lnTo>
                  <a:lnTo>
                    <a:pt x="0" y="1374"/>
                  </a:lnTo>
                  <a:lnTo>
                    <a:pt x="0" y="1355"/>
                  </a:lnTo>
                  <a:lnTo>
                    <a:pt x="3" y="1337"/>
                  </a:lnTo>
                  <a:lnTo>
                    <a:pt x="4" y="1333"/>
                  </a:lnTo>
                  <a:lnTo>
                    <a:pt x="5" y="1328"/>
                  </a:lnTo>
                  <a:lnTo>
                    <a:pt x="5" y="1326"/>
                  </a:lnTo>
                  <a:lnTo>
                    <a:pt x="6" y="1324"/>
                  </a:lnTo>
                  <a:lnTo>
                    <a:pt x="7" y="1321"/>
                  </a:lnTo>
                  <a:lnTo>
                    <a:pt x="8" y="1319"/>
                  </a:lnTo>
                  <a:lnTo>
                    <a:pt x="14" y="1299"/>
                  </a:lnTo>
                  <a:lnTo>
                    <a:pt x="18" y="1289"/>
                  </a:lnTo>
                  <a:lnTo>
                    <a:pt x="22" y="1278"/>
                  </a:lnTo>
                  <a:lnTo>
                    <a:pt x="34" y="1237"/>
                  </a:lnTo>
                  <a:lnTo>
                    <a:pt x="43" y="1195"/>
                  </a:lnTo>
                  <a:lnTo>
                    <a:pt x="48" y="1174"/>
                  </a:lnTo>
                  <a:lnTo>
                    <a:pt x="54" y="1153"/>
                  </a:lnTo>
                  <a:lnTo>
                    <a:pt x="63" y="1111"/>
                  </a:lnTo>
                  <a:lnTo>
                    <a:pt x="68" y="1090"/>
                  </a:lnTo>
                  <a:lnTo>
                    <a:pt x="74" y="1069"/>
                  </a:lnTo>
                  <a:lnTo>
                    <a:pt x="86" y="1028"/>
                  </a:lnTo>
                  <a:lnTo>
                    <a:pt x="99" y="987"/>
                  </a:lnTo>
                  <a:lnTo>
                    <a:pt x="111" y="952"/>
                  </a:lnTo>
                  <a:lnTo>
                    <a:pt x="116" y="934"/>
                  </a:lnTo>
                  <a:lnTo>
                    <a:pt x="118" y="925"/>
                  </a:lnTo>
                  <a:lnTo>
                    <a:pt x="121" y="916"/>
                  </a:lnTo>
                  <a:lnTo>
                    <a:pt x="128" y="881"/>
                  </a:lnTo>
                  <a:lnTo>
                    <a:pt x="130" y="864"/>
                  </a:lnTo>
                  <a:lnTo>
                    <a:pt x="131" y="855"/>
                  </a:lnTo>
                  <a:lnTo>
                    <a:pt x="133" y="846"/>
                  </a:lnTo>
                  <a:lnTo>
                    <a:pt x="133" y="838"/>
                  </a:lnTo>
                  <a:lnTo>
                    <a:pt x="133" y="829"/>
                  </a:lnTo>
                  <a:lnTo>
                    <a:pt x="134" y="820"/>
                  </a:lnTo>
                  <a:lnTo>
                    <a:pt x="135" y="811"/>
                  </a:lnTo>
                  <a:lnTo>
                    <a:pt x="135" y="776"/>
                  </a:lnTo>
                  <a:lnTo>
                    <a:pt x="133" y="759"/>
                  </a:lnTo>
                  <a:lnTo>
                    <a:pt x="132" y="750"/>
                  </a:lnTo>
                  <a:lnTo>
                    <a:pt x="131" y="741"/>
                  </a:lnTo>
                  <a:lnTo>
                    <a:pt x="130" y="737"/>
                  </a:lnTo>
                  <a:lnTo>
                    <a:pt x="129" y="732"/>
                  </a:lnTo>
                  <a:lnTo>
                    <a:pt x="128" y="728"/>
                  </a:lnTo>
                  <a:lnTo>
                    <a:pt x="128" y="725"/>
                  </a:lnTo>
                  <a:lnTo>
                    <a:pt x="127" y="723"/>
                  </a:lnTo>
                  <a:lnTo>
                    <a:pt x="125" y="715"/>
                  </a:lnTo>
                  <a:lnTo>
                    <a:pt x="124" y="711"/>
                  </a:lnTo>
                  <a:lnTo>
                    <a:pt x="123" y="706"/>
                  </a:lnTo>
                  <a:lnTo>
                    <a:pt x="122" y="702"/>
                  </a:lnTo>
                  <a:lnTo>
                    <a:pt x="121" y="697"/>
                  </a:lnTo>
                  <a:lnTo>
                    <a:pt x="121" y="695"/>
                  </a:lnTo>
                  <a:lnTo>
                    <a:pt x="120" y="693"/>
                  </a:lnTo>
                  <a:lnTo>
                    <a:pt x="119" y="690"/>
                  </a:lnTo>
                  <a:lnTo>
                    <a:pt x="118" y="688"/>
                  </a:lnTo>
                  <a:lnTo>
                    <a:pt x="111" y="671"/>
                  </a:lnTo>
                  <a:lnTo>
                    <a:pt x="109" y="667"/>
                  </a:lnTo>
                  <a:lnTo>
                    <a:pt x="108" y="663"/>
                  </a:lnTo>
                  <a:lnTo>
                    <a:pt x="106" y="659"/>
                  </a:lnTo>
                  <a:lnTo>
                    <a:pt x="103" y="654"/>
                  </a:lnTo>
                  <a:lnTo>
                    <a:pt x="101" y="650"/>
                  </a:lnTo>
                  <a:lnTo>
                    <a:pt x="100" y="646"/>
                  </a:lnTo>
                  <a:lnTo>
                    <a:pt x="99" y="644"/>
                  </a:lnTo>
                  <a:lnTo>
                    <a:pt x="98" y="642"/>
                  </a:lnTo>
                  <a:lnTo>
                    <a:pt x="96" y="640"/>
                  </a:lnTo>
                  <a:lnTo>
                    <a:pt x="95" y="638"/>
                  </a:lnTo>
                  <a:lnTo>
                    <a:pt x="86" y="622"/>
                  </a:lnTo>
                  <a:lnTo>
                    <a:pt x="81" y="613"/>
                  </a:lnTo>
                  <a:lnTo>
                    <a:pt x="75" y="605"/>
                  </a:lnTo>
                  <a:lnTo>
                    <a:pt x="53" y="574"/>
                  </a:lnTo>
                  <a:lnTo>
                    <a:pt x="32" y="546"/>
                  </a:lnTo>
                  <a:lnTo>
                    <a:pt x="273" y="221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" name="Freeform 43"/>
            <p:cNvSpPr>
              <a:spLocks noChangeArrowheads="1"/>
            </p:cNvSpPr>
            <p:nvPr/>
          </p:nvSpPr>
          <p:spPr bwMode="auto">
            <a:xfrm>
              <a:off x="6477120" y="2742693"/>
              <a:ext cx="312480" cy="478130"/>
            </a:xfrm>
            <a:custGeom>
              <a:avLst/>
              <a:gdLst/>
              <a:ahLst/>
              <a:cxnLst>
                <a:cxn ang="0">
                  <a:pos x="705" y="0"/>
                </a:cxn>
                <a:cxn ang="0">
                  <a:pos x="708" y="15"/>
                </a:cxn>
                <a:cxn ang="0">
                  <a:pos x="721" y="105"/>
                </a:cxn>
                <a:cxn ang="0">
                  <a:pos x="721" y="110"/>
                </a:cxn>
                <a:cxn ang="0">
                  <a:pos x="723" y="161"/>
                </a:cxn>
                <a:cxn ang="0">
                  <a:pos x="724" y="189"/>
                </a:cxn>
                <a:cxn ang="0">
                  <a:pos x="720" y="298"/>
                </a:cxn>
                <a:cxn ang="0">
                  <a:pos x="682" y="819"/>
                </a:cxn>
                <a:cxn ang="0">
                  <a:pos x="686" y="846"/>
                </a:cxn>
                <a:cxn ang="0">
                  <a:pos x="694" y="895"/>
                </a:cxn>
                <a:cxn ang="0">
                  <a:pos x="697" y="905"/>
                </a:cxn>
                <a:cxn ang="0">
                  <a:pos x="700" y="913"/>
                </a:cxn>
                <a:cxn ang="0">
                  <a:pos x="700" y="917"/>
                </a:cxn>
                <a:cxn ang="0">
                  <a:pos x="702" y="922"/>
                </a:cxn>
                <a:cxn ang="0">
                  <a:pos x="709" y="941"/>
                </a:cxn>
                <a:cxn ang="0">
                  <a:pos x="711" y="946"/>
                </a:cxn>
                <a:cxn ang="0">
                  <a:pos x="731" y="989"/>
                </a:cxn>
                <a:cxn ang="0">
                  <a:pos x="739" y="1001"/>
                </a:cxn>
                <a:cxn ang="0">
                  <a:pos x="742" y="1005"/>
                </a:cxn>
                <a:cxn ang="0">
                  <a:pos x="748" y="1016"/>
                </a:cxn>
                <a:cxn ang="0">
                  <a:pos x="927" y="1164"/>
                </a:cxn>
                <a:cxn ang="0">
                  <a:pos x="762" y="1380"/>
                </a:cxn>
                <a:cxn ang="0">
                  <a:pos x="739" y="1389"/>
                </a:cxn>
                <a:cxn ang="0">
                  <a:pos x="718" y="1387"/>
                </a:cxn>
                <a:cxn ang="0">
                  <a:pos x="707" y="1385"/>
                </a:cxn>
                <a:cxn ang="0">
                  <a:pos x="679" y="1386"/>
                </a:cxn>
                <a:cxn ang="0">
                  <a:pos x="665" y="1387"/>
                </a:cxn>
                <a:cxn ang="0">
                  <a:pos x="605" y="1399"/>
                </a:cxn>
                <a:cxn ang="0">
                  <a:pos x="510" y="1428"/>
                </a:cxn>
                <a:cxn ang="0">
                  <a:pos x="398" y="1454"/>
                </a:cxn>
                <a:cxn ang="0">
                  <a:pos x="345" y="1461"/>
                </a:cxn>
                <a:cxn ang="0">
                  <a:pos x="259" y="1463"/>
                </a:cxn>
                <a:cxn ang="0">
                  <a:pos x="195" y="1459"/>
                </a:cxn>
                <a:cxn ang="0">
                  <a:pos x="143" y="1451"/>
                </a:cxn>
                <a:cxn ang="0">
                  <a:pos x="94" y="1432"/>
                </a:cxn>
                <a:cxn ang="0">
                  <a:pos x="69" y="1415"/>
                </a:cxn>
                <a:cxn ang="0">
                  <a:pos x="44" y="1392"/>
                </a:cxn>
                <a:cxn ang="0">
                  <a:pos x="37" y="1383"/>
                </a:cxn>
                <a:cxn ang="0">
                  <a:pos x="27" y="1369"/>
                </a:cxn>
                <a:cxn ang="0">
                  <a:pos x="17" y="1353"/>
                </a:cxn>
                <a:cxn ang="0">
                  <a:pos x="6" y="1323"/>
                </a:cxn>
                <a:cxn ang="0">
                  <a:pos x="3" y="1314"/>
                </a:cxn>
                <a:cxn ang="0">
                  <a:pos x="4" y="1255"/>
                </a:cxn>
                <a:cxn ang="0">
                  <a:pos x="7" y="1243"/>
                </a:cxn>
                <a:cxn ang="0">
                  <a:pos x="22" y="1200"/>
                </a:cxn>
                <a:cxn ang="0">
                  <a:pos x="54" y="1075"/>
                </a:cxn>
                <a:cxn ang="0">
                  <a:pos x="86" y="950"/>
                </a:cxn>
                <a:cxn ang="0">
                  <a:pos x="118" y="847"/>
                </a:cxn>
                <a:cxn ang="0">
                  <a:pos x="131" y="777"/>
                </a:cxn>
                <a:cxn ang="0">
                  <a:pos x="133" y="756"/>
                </a:cxn>
              </a:cxnLst>
              <a:rect l="0" t="0" r="r" b="b"/>
              <a:pathLst>
                <a:path w="955" h="1464">
                  <a:moveTo>
                    <a:pt x="257" y="563"/>
                  </a:moveTo>
                  <a:lnTo>
                    <a:pt x="460" y="291"/>
                  </a:lnTo>
                  <a:lnTo>
                    <a:pt x="677" y="30"/>
                  </a:lnTo>
                  <a:lnTo>
                    <a:pt x="705" y="0"/>
                  </a:lnTo>
                  <a:lnTo>
                    <a:pt x="708" y="11"/>
                  </a:lnTo>
                  <a:lnTo>
                    <a:pt x="708" y="13"/>
                  </a:lnTo>
                  <a:lnTo>
                    <a:pt x="708" y="14"/>
                  </a:lnTo>
                  <a:lnTo>
                    <a:pt x="708" y="15"/>
                  </a:lnTo>
                  <a:lnTo>
                    <a:pt x="708" y="16"/>
                  </a:lnTo>
                  <a:lnTo>
                    <a:pt x="709" y="17"/>
                  </a:lnTo>
                  <a:lnTo>
                    <a:pt x="709" y="18"/>
                  </a:lnTo>
                  <a:lnTo>
                    <a:pt x="721" y="105"/>
                  </a:lnTo>
                  <a:lnTo>
                    <a:pt x="721" y="107"/>
                  </a:lnTo>
                  <a:lnTo>
                    <a:pt x="721" y="108"/>
                  </a:lnTo>
                  <a:lnTo>
                    <a:pt x="721" y="109"/>
                  </a:lnTo>
                  <a:lnTo>
                    <a:pt x="721" y="110"/>
                  </a:lnTo>
                  <a:lnTo>
                    <a:pt x="722" y="110"/>
                  </a:lnTo>
                  <a:lnTo>
                    <a:pt x="722" y="111"/>
                  </a:lnTo>
                  <a:lnTo>
                    <a:pt x="722" y="155"/>
                  </a:lnTo>
                  <a:lnTo>
                    <a:pt x="723" y="161"/>
                  </a:lnTo>
                  <a:lnTo>
                    <a:pt x="723" y="166"/>
                  </a:lnTo>
                  <a:lnTo>
                    <a:pt x="723" y="177"/>
                  </a:lnTo>
                  <a:lnTo>
                    <a:pt x="724" y="183"/>
                  </a:lnTo>
                  <a:lnTo>
                    <a:pt x="724" y="189"/>
                  </a:lnTo>
                  <a:lnTo>
                    <a:pt x="724" y="200"/>
                  </a:lnTo>
                  <a:lnTo>
                    <a:pt x="724" y="204"/>
                  </a:lnTo>
                  <a:lnTo>
                    <a:pt x="720" y="295"/>
                  </a:lnTo>
                  <a:lnTo>
                    <a:pt x="720" y="298"/>
                  </a:lnTo>
                  <a:lnTo>
                    <a:pt x="700" y="481"/>
                  </a:lnTo>
                  <a:lnTo>
                    <a:pt x="682" y="659"/>
                  </a:lnTo>
                  <a:lnTo>
                    <a:pt x="678" y="742"/>
                  </a:lnTo>
                  <a:lnTo>
                    <a:pt x="682" y="819"/>
                  </a:lnTo>
                  <a:lnTo>
                    <a:pt x="683" y="824"/>
                  </a:lnTo>
                  <a:lnTo>
                    <a:pt x="684" y="828"/>
                  </a:lnTo>
                  <a:lnTo>
                    <a:pt x="685" y="837"/>
                  </a:lnTo>
                  <a:lnTo>
                    <a:pt x="686" y="846"/>
                  </a:lnTo>
                  <a:lnTo>
                    <a:pt x="687" y="855"/>
                  </a:lnTo>
                  <a:lnTo>
                    <a:pt x="690" y="873"/>
                  </a:lnTo>
                  <a:lnTo>
                    <a:pt x="693" y="892"/>
                  </a:lnTo>
                  <a:lnTo>
                    <a:pt x="694" y="895"/>
                  </a:lnTo>
                  <a:lnTo>
                    <a:pt x="695" y="897"/>
                  </a:lnTo>
                  <a:lnTo>
                    <a:pt x="696" y="899"/>
                  </a:lnTo>
                  <a:lnTo>
                    <a:pt x="696" y="901"/>
                  </a:lnTo>
                  <a:lnTo>
                    <a:pt x="697" y="905"/>
                  </a:lnTo>
                  <a:lnTo>
                    <a:pt x="698" y="909"/>
                  </a:lnTo>
                  <a:lnTo>
                    <a:pt x="699" y="910"/>
                  </a:lnTo>
                  <a:lnTo>
                    <a:pt x="699" y="912"/>
                  </a:lnTo>
                  <a:lnTo>
                    <a:pt x="700" y="913"/>
                  </a:lnTo>
                  <a:lnTo>
                    <a:pt x="700" y="914"/>
                  </a:lnTo>
                  <a:lnTo>
                    <a:pt x="700" y="915"/>
                  </a:lnTo>
                  <a:lnTo>
                    <a:pt x="700" y="917"/>
                  </a:lnTo>
                  <a:lnTo>
                    <a:pt x="700" y="918"/>
                  </a:lnTo>
                  <a:lnTo>
                    <a:pt x="701" y="920"/>
                  </a:lnTo>
                  <a:lnTo>
                    <a:pt x="701" y="921"/>
                  </a:lnTo>
                  <a:lnTo>
                    <a:pt x="702" y="922"/>
                  </a:lnTo>
                  <a:lnTo>
                    <a:pt x="702" y="923"/>
                  </a:lnTo>
                  <a:lnTo>
                    <a:pt x="703" y="925"/>
                  </a:lnTo>
                  <a:lnTo>
                    <a:pt x="709" y="940"/>
                  </a:lnTo>
                  <a:lnTo>
                    <a:pt x="709" y="941"/>
                  </a:lnTo>
                  <a:lnTo>
                    <a:pt x="710" y="943"/>
                  </a:lnTo>
                  <a:lnTo>
                    <a:pt x="710" y="944"/>
                  </a:lnTo>
                  <a:lnTo>
                    <a:pt x="711" y="945"/>
                  </a:lnTo>
                  <a:lnTo>
                    <a:pt x="711" y="946"/>
                  </a:lnTo>
                  <a:lnTo>
                    <a:pt x="712" y="948"/>
                  </a:lnTo>
                  <a:lnTo>
                    <a:pt x="715" y="957"/>
                  </a:lnTo>
                  <a:lnTo>
                    <a:pt x="730" y="987"/>
                  </a:lnTo>
                  <a:lnTo>
                    <a:pt x="731" y="989"/>
                  </a:lnTo>
                  <a:lnTo>
                    <a:pt x="732" y="991"/>
                  </a:lnTo>
                  <a:lnTo>
                    <a:pt x="735" y="995"/>
                  </a:lnTo>
                  <a:lnTo>
                    <a:pt x="737" y="998"/>
                  </a:lnTo>
                  <a:lnTo>
                    <a:pt x="739" y="1001"/>
                  </a:lnTo>
                  <a:lnTo>
                    <a:pt x="740" y="1002"/>
                  </a:lnTo>
                  <a:lnTo>
                    <a:pt x="741" y="1003"/>
                  </a:lnTo>
                  <a:lnTo>
                    <a:pt x="742" y="1004"/>
                  </a:lnTo>
                  <a:lnTo>
                    <a:pt x="742" y="1005"/>
                  </a:lnTo>
                  <a:lnTo>
                    <a:pt x="743" y="1006"/>
                  </a:lnTo>
                  <a:lnTo>
                    <a:pt x="744" y="1008"/>
                  </a:lnTo>
                  <a:lnTo>
                    <a:pt x="748" y="1016"/>
                  </a:lnTo>
                  <a:lnTo>
                    <a:pt x="769" y="1043"/>
                  </a:lnTo>
                  <a:lnTo>
                    <a:pt x="794" y="1069"/>
                  </a:lnTo>
                  <a:lnTo>
                    <a:pt x="856" y="1119"/>
                  </a:lnTo>
                  <a:lnTo>
                    <a:pt x="927" y="1164"/>
                  </a:lnTo>
                  <a:lnTo>
                    <a:pt x="954" y="1178"/>
                  </a:lnTo>
                  <a:lnTo>
                    <a:pt x="772" y="1371"/>
                  </a:lnTo>
                  <a:lnTo>
                    <a:pt x="767" y="1376"/>
                  </a:lnTo>
                  <a:lnTo>
                    <a:pt x="762" y="1380"/>
                  </a:lnTo>
                  <a:lnTo>
                    <a:pt x="756" y="1385"/>
                  </a:lnTo>
                  <a:lnTo>
                    <a:pt x="751" y="1391"/>
                  </a:lnTo>
                  <a:lnTo>
                    <a:pt x="750" y="1391"/>
                  </a:lnTo>
                  <a:lnTo>
                    <a:pt x="739" y="1389"/>
                  </a:lnTo>
                  <a:lnTo>
                    <a:pt x="734" y="1388"/>
                  </a:lnTo>
                  <a:lnTo>
                    <a:pt x="728" y="1387"/>
                  </a:lnTo>
                  <a:lnTo>
                    <a:pt x="723" y="1387"/>
                  </a:lnTo>
                  <a:lnTo>
                    <a:pt x="718" y="1387"/>
                  </a:lnTo>
                  <a:lnTo>
                    <a:pt x="715" y="1387"/>
                  </a:lnTo>
                  <a:lnTo>
                    <a:pt x="712" y="1386"/>
                  </a:lnTo>
                  <a:lnTo>
                    <a:pt x="710" y="1386"/>
                  </a:lnTo>
                  <a:lnTo>
                    <a:pt x="707" y="1385"/>
                  </a:lnTo>
                  <a:lnTo>
                    <a:pt x="696" y="1385"/>
                  </a:lnTo>
                  <a:lnTo>
                    <a:pt x="690" y="1385"/>
                  </a:lnTo>
                  <a:lnTo>
                    <a:pt x="684" y="1386"/>
                  </a:lnTo>
                  <a:lnTo>
                    <a:pt x="679" y="1386"/>
                  </a:lnTo>
                  <a:lnTo>
                    <a:pt x="673" y="1386"/>
                  </a:lnTo>
                  <a:lnTo>
                    <a:pt x="671" y="1386"/>
                  </a:lnTo>
                  <a:lnTo>
                    <a:pt x="668" y="1387"/>
                  </a:lnTo>
                  <a:lnTo>
                    <a:pt x="665" y="1387"/>
                  </a:lnTo>
                  <a:lnTo>
                    <a:pt x="662" y="1388"/>
                  </a:lnTo>
                  <a:lnTo>
                    <a:pt x="639" y="1391"/>
                  </a:lnTo>
                  <a:lnTo>
                    <a:pt x="617" y="1396"/>
                  </a:lnTo>
                  <a:lnTo>
                    <a:pt x="605" y="1399"/>
                  </a:lnTo>
                  <a:lnTo>
                    <a:pt x="594" y="1402"/>
                  </a:lnTo>
                  <a:lnTo>
                    <a:pt x="552" y="1414"/>
                  </a:lnTo>
                  <a:lnTo>
                    <a:pt x="531" y="1421"/>
                  </a:lnTo>
                  <a:lnTo>
                    <a:pt x="510" y="1428"/>
                  </a:lnTo>
                  <a:lnTo>
                    <a:pt x="470" y="1440"/>
                  </a:lnTo>
                  <a:lnTo>
                    <a:pt x="429" y="1449"/>
                  </a:lnTo>
                  <a:lnTo>
                    <a:pt x="408" y="1452"/>
                  </a:lnTo>
                  <a:lnTo>
                    <a:pt x="398" y="1454"/>
                  </a:lnTo>
                  <a:lnTo>
                    <a:pt x="387" y="1456"/>
                  </a:lnTo>
                  <a:lnTo>
                    <a:pt x="366" y="1458"/>
                  </a:lnTo>
                  <a:lnTo>
                    <a:pt x="356" y="1459"/>
                  </a:lnTo>
                  <a:lnTo>
                    <a:pt x="345" y="1461"/>
                  </a:lnTo>
                  <a:lnTo>
                    <a:pt x="324" y="1461"/>
                  </a:lnTo>
                  <a:lnTo>
                    <a:pt x="313" y="1462"/>
                  </a:lnTo>
                  <a:lnTo>
                    <a:pt x="302" y="1463"/>
                  </a:lnTo>
                  <a:lnTo>
                    <a:pt x="259" y="1463"/>
                  </a:lnTo>
                  <a:lnTo>
                    <a:pt x="238" y="1463"/>
                  </a:lnTo>
                  <a:lnTo>
                    <a:pt x="227" y="1462"/>
                  </a:lnTo>
                  <a:lnTo>
                    <a:pt x="216" y="1461"/>
                  </a:lnTo>
                  <a:lnTo>
                    <a:pt x="195" y="1459"/>
                  </a:lnTo>
                  <a:lnTo>
                    <a:pt x="184" y="1458"/>
                  </a:lnTo>
                  <a:lnTo>
                    <a:pt x="173" y="1457"/>
                  </a:lnTo>
                  <a:lnTo>
                    <a:pt x="152" y="1454"/>
                  </a:lnTo>
                  <a:lnTo>
                    <a:pt x="143" y="1451"/>
                  </a:lnTo>
                  <a:lnTo>
                    <a:pt x="138" y="1450"/>
                  </a:lnTo>
                  <a:lnTo>
                    <a:pt x="132" y="1448"/>
                  </a:lnTo>
                  <a:lnTo>
                    <a:pt x="112" y="1441"/>
                  </a:lnTo>
                  <a:lnTo>
                    <a:pt x="94" y="1432"/>
                  </a:lnTo>
                  <a:lnTo>
                    <a:pt x="86" y="1427"/>
                  </a:lnTo>
                  <a:lnTo>
                    <a:pt x="82" y="1424"/>
                  </a:lnTo>
                  <a:lnTo>
                    <a:pt x="77" y="1421"/>
                  </a:lnTo>
                  <a:lnTo>
                    <a:pt x="69" y="1415"/>
                  </a:lnTo>
                  <a:lnTo>
                    <a:pt x="65" y="1412"/>
                  </a:lnTo>
                  <a:lnTo>
                    <a:pt x="61" y="1409"/>
                  </a:lnTo>
                  <a:lnTo>
                    <a:pt x="47" y="1395"/>
                  </a:lnTo>
                  <a:lnTo>
                    <a:pt x="44" y="1392"/>
                  </a:lnTo>
                  <a:lnTo>
                    <a:pt x="41" y="1389"/>
                  </a:lnTo>
                  <a:lnTo>
                    <a:pt x="40" y="1387"/>
                  </a:lnTo>
                  <a:lnTo>
                    <a:pt x="38" y="1385"/>
                  </a:lnTo>
                  <a:lnTo>
                    <a:pt x="37" y="1383"/>
                  </a:lnTo>
                  <a:lnTo>
                    <a:pt x="35" y="1381"/>
                  </a:lnTo>
                  <a:lnTo>
                    <a:pt x="33" y="1377"/>
                  </a:lnTo>
                  <a:lnTo>
                    <a:pt x="30" y="1373"/>
                  </a:lnTo>
                  <a:lnTo>
                    <a:pt x="27" y="1369"/>
                  </a:lnTo>
                  <a:lnTo>
                    <a:pt x="24" y="1365"/>
                  </a:lnTo>
                  <a:lnTo>
                    <a:pt x="22" y="1361"/>
                  </a:lnTo>
                  <a:lnTo>
                    <a:pt x="20" y="1357"/>
                  </a:lnTo>
                  <a:lnTo>
                    <a:pt x="17" y="1353"/>
                  </a:lnTo>
                  <a:lnTo>
                    <a:pt x="15" y="1348"/>
                  </a:lnTo>
                  <a:lnTo>
                    <a:pt x="8" y="1331"/>
                  </a:lnTo>
                  <a:lnTo>
                    <a:pt x="7" y="1327"/>
                  </a:lnTo>
                  <a:lnTo>
                    <a:pt x="6" y="1323"/>
                  </a:lnTo>
                  <a:lnTo>
                    <a:pt x="6" y="1321"/>
                  </a:lnTo>
                  <a:lnTo>
                    <a:pt x="5" y="1319"/>
                  </a:lnTo>
                  <a:lnTo>
                    <a:pt x="4" y="1317"/>
                  </a:lnTo>
                  <a:lnTo>
                    <a:pt x="3" y="1314"/>
                  </a:lnTo>
                  <a:lnTo>
                    <a:pt x="0" y="1296"/>
                  </a:lnTo>
                  <a:lnTo>
                    <a:pt x="0" y="1277"/>
                  </a:lnTo>
                  <a:lnTo>
                    <a:pt x="3" y="1259"/>
                  </a:lnTo>
                  <a:lnTo>
                    <a:pt x="4" y="1255"/>
                  </a:lnTo>
                  <a:lnTo>
                    <a:pt x="5" y="1250"/>
                  </a:lnTo>
                  <a:lnTo>
                    <a:pt x="5" y="1248"/>
                  </a:lnTo>
                  <a:lnTo>
                    <a:pt x="6" y="1246"/>
                  </a:lnTo>
                  <a:lnTo>
                    <a:pt x="7" y="1243"/>
                  </a:lnTo>
                  <a:lnTo>
                    <a:pt x="8" y="1241"/>
                  </a:lnTo>
                  <a:lnTo>
                    <a:pt x="14" y="1221"/>
                  </a:lnTo>
                  <a:lnTo>
                    <a:pt x="18" y="1211"/>
                  </a:lnTo>
                  <a:lnTo>
                    <a:pt x="22" y="1200"/>
                  </a:lnTo>
                  <a:lnTo>
                    <a:pt x="34" y="1159"/>
                  </a:lnTo>
                  <a:lnTo>
                    <a:pt x="43" y="1117"/>
                  </a:lnTo>
                  <a:lnTo>
                    <a:pt x="48" y="1096"/>
                  </a:lnTo>
                  <a:lnTo>
                    <a:pt x="54" y="1075"/>
                  </a:lnTo>
                  <a:lnTo>
                    <a:pt x="63" y="1033"/>
                  </a:lnTo>
                  <a:lnTo>
                    <a:pt x="68" y="1012"/>
                  </a:lnTo>
                  <a:lnTo>
                    <a:pt x="74" y="991"/>
                  </a:lnTo>
                  <a:lnTo>
                    <a:pt x="86" y="950"/>
                  </a:lnTo>
                  <a:lnTo>
                    <a:pt x="99" y="909"/>
                  </a:lnTo>
                  <a:lnTo>
                    <a:pt x="111" y="874"/>
                  </a:lnTo>
                  <a:lnTo>
                    <a:pt x="116" y="856"/>
                  </a:lnTo>
                  <a:lnTo>
                    <a:pt x="118" y="847"/>
                  </a:lnTo>
                  <a:lnTo>
                    <a:pt x="121" y="838"/>
                  </a:lnTo>
                  <a:lnTo>
                    <a:pt x="128" y="803"/>
                  </a:lnTo>
                  <a:lnTo>
                    <a:pt x="130" y="786"/>
                  </a:lnTo>
                  <a:lnTo>
                    <a:pt x="131" y="777"/>
                  </a:lnTo>
                  <a:lnTo>
                    <a:pt x="133" y="768"/>
                  </a:lnTo>
                  <a:lnTo>
                    <a:pt x="133" y="764"/>
                  </a:lnTo>
                  <a:lnTo>
                    <a:pt x="133" y="760"/>
                  </a:lnTo>
                  <a:lnTo>
                    <a:pt x="133" y="756"/>
                  </a:lnTo>
                  <a:lnTo>
                    <a:pt x="134" y="754"/>
                  </a:lnTo>
                  <a:lnTo>
                    <a:pt x="134" y="752"/>
                  </a:lnTo>
                  <a:lnTo>
                    <a:pt x="257" y="563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" name="Freeform 44"/>
            <p:cNvSpPr>
              <a:spLocks noChangeArrowheads="1"/>
            </p:cNvSpPr>
            <p:nvPr/>
          </p:nvSpPr>
          <p:spPr bwMode="auto">
            <a:xfrm>
              <a:off x="6577920" y="2870868"/>
              <a:ext cx="145440" cy="277949"/>
            </a:xfrm>
            <a:custGeom>
              <a:avLst/>
              <a:gdLst/>
              <a:ahLst/>
              <a:cxnLst>
                <a:cxn ang="0">
                  <a:pos x="28" y="834"/>
                </a:cxn>
                <a:cxn ang="0">
                  <a:pos x="24" y="831"/>
                </a:cxn>
                <a:cxn ang="0">
                  <a:pos x="15" y="818"/>
                </a:cxn>
                <a:cxn ang="0">
                  <a:pos x="11" y="812"/>
                </a:cxn>
                <a:cxn ang="0">
                  <a:pos x="9" y="807"/>
                </a:cxn>
                <a:cxn ang="0">
                  <a:pos x="7" y="800"/>
                </a:cxn>
                <a:cxn ang="0">
                  <a:pos x="5" y="795"/>
                </a:cxn>
                <a:cxn ang="0">
                  <a:pos x="2" y="781"/>
                </a:cxn>
                <a:cxn ang="0">
                  <a:pos x="2" y="773"/>
                </a:cxn>
                <a:cxn ang="0">
                  <a:pos x="1" y="767"/>
                </a:cxn>
                <a:cxn ang="0">
                  <a:pos x="0" y="740"/>
                </a:cxn>
                <a:cxn ang="0">
                  <a:pos x="4" y="701"/>
                </a:cxn>
                <a:cxn ang="0">
                  <a:pos x="31" y="600"/>
                </a:cxn>
                <a:cxn ang="0">
                  <a:pos x="51" y="549"/>
                </a:cxn>
                <a:cxn ang="0">
                  <a:pos x="256" y="188"/>
                </a:cxn>
                <a:cxn ang="0">
                  <a:pos x="391" y="89"/>
                </a:cxn>
                <a:cxn ang="0">
                  <a:pos x="373" y="427"/>
                </a:cxn>
                <a:cxn ang="0">
                  <a:pos x="376" y="445"/>
                </a:cxn>
                <a:cxn ang="0">
                  <a:pos x="381" y="481"/>
                </a:cxn>
                <a:cxn ang="0">
                  <a:pos x="386" y="505"/>
                </a:cxn>
                <a:cxn ang="0">
                  <a:pos x="388" y="513"/>
                </a:cxn>
                <a:cxn ang="0">
                  <a:pos x="390" y="520"/>
                </a:cxn>
                <a:cxn ang="0">
                  <a:pos x="391" y="523"/>
                </a:cxn>
                <a:cxn ang="0">
                  <a:pos x="391" y="526"/>
                </a:cxn>
                <a:cxn ang="0">
                  <a:pos x="393" y="530"/>
                </a:cxn>
                <a:cxn ang="0">
                  <a:pos x="400" y="548"/>
                </a:cxn>
                <a:cxn ang="0">
                  <a:pos x="401" y="552"/>
                </a:cxn>
                <a:cxn ang="0">
                  <a:pos x="403" y="556"/>
                </a:cxn>
                <a:cxn ang="0">
                  <a:pos x="422" y="597"/>
                </a:cxn>
                <a:cxn ang="0">
                  <a:pos x="428" y="606"/>
                </a:cxn>
                <a:cxn ang="0">
                  <a:pos x="432" y="611"/>
                </a:cxn>
                <a:cxn ang="0">
                  <a:pos x="434" y="614"/>
                </a:cxn>
                <a:cxn ang="0">
                  <a:pos x="439" y="624"/>
                </a:cxn>
                <a:cxn ang="0">
                  <a:pos x="305" y="749"/>
                </a:cxn>
                <a:cxn ang="0">
                  <a:pos x="228" y="799"/>
                </a:cxn>
                <a:cxn ang="0">
                  <a:pos x="187" y="820"/>
                </a:cxn>
                <a:cxn ang="0">
                  <a:pos x="132" y="843"/>
                </a:cxn>
                <a:cxn ang="0">
                  <a:pos x="111" y="848"/>
                </a:cxn>
                <a:cxn ang="0">
                  <a:pos x="101" y="849"/>
                </a:cxn>
                <a:cxn ang="0">
                  <a:pos x="95" y="850"/>
                </a:cxn>
                <a:cxn ang="0">
                  <a:pos x="88" y="851"/>
                </a:cxn>
                <a:cxn ang="0">
                  <a:pos x="77" y="852"/>
                </a:cxn>
                <a:cxn ang="0">
                  <a:pos x="71" y="852"/>
                </a:cxn>
                <a:cxn ang="0">
                  <a:pos x="66" y="851"/>
                </a:cxn>
                <a:cxn ang="0">
                  <a:pos x="50" y="846"/>
                </a:cxn>
                <a:cxn ang="0">
                  <a:pos x="44" y="844"/>
                </a:cxn>
                <a:cxn ang="0">
                  <a:pos x="36" y="839"/>
                </a:cxn>
              </a:cxnLst>
              <a:rect l="0" t="0" r="r" b="b"/>
              <a:pathLst>
                <a:path w="446" h="853">
                  <a:moveTo>
                    <a:pt x="31" y="836"/>
                  </a:moveTo>
                  <a:lnTo>
                    <a:pt x="29" y="834"/>
                  </a:lnTo>
                  <a:lnTo>
                    <a:pt x="28" y="834"/>
                  </a:lnTo>
                  <a:lnTo>
                    <a:pt x="27" y="833"/>
                  </a:lnTo>
                  <a:lnTo>
                    <a:pt x="25" y="832"/>
                  </a:lnTo>
                  <a:lnTo>
                    <a:pt x="24" y="831"/>
                  </a:lnTo>
                  <a:lnTo>
                    <a:pt x="23" y="829"/>
                  </a:lnTo>
                  <a:lnTo>
                    <a:pt x="22" y="828"/>
                  </a:lnTo>
                  <a:lnTo>
                    <a:pt x="15" y="818"/>
                  </a:lnTo>
                  <a:lnTo>
                    <a:pt x="14" y="816"/>
                  </a:lnTo>
                  <a:lnTo>
                    <a:pt x="12" y="813"/>
                  </a:lnTo>
                  <a:lnTo>
                    <a:pt x="11" y="812"/>
                  </a:lnTo>
                  <a:lnTo>
                    <a:pt x="11" y="810"/>
                  </a:lnTo>
                  <a:lnTo>
                    <a:pt x="10" y="809"/>
                  </a:lnTo>
                  <a:lnTo>
                    <a:pt x="9" y="807"/>
                  </a:lnTo>
                  <a:lnTo>
                    <a:pt x="8" y="804"/>
                  </a:lnTo>
                  <a:lnTo>
                    <a:pt x="7" y="801"/>
                  </a:lnTo>
                  <a:lnTo>
                    <a:pt x="7" y="800"/>
                  </a:lnTo>
                  <a:lnTo>
                    <a:pt x="6" y="798"/>
                  </a:lnTo>
                  <a:lnTo>
                    <a:pt x="6" y="797"/>
                  </a:lnTo>
                  <a:lnTo>
                    <a:pt x="5" y="795"/>
                  </a:lnTo>
                  <a:lnTo>
                    <a:pt x="4" y="789"/>
                  </a:lnTo>
                  <a:lnTo>
                    <a:pt x="3" y="785"/>
                  </a:lnTo>
                  <a:lnTo>
                    <a:pt x="2" y="781"/>
                  </a:lnTo>
                  <a:lnTo>
                    <a:pt x="2" y="777"/>
                  </a:lnTo>
                  <a:lnTo>
                    <a:pt x="2" y="775"/>
                  </a:lnTo>
                  <a:lnTo>
                    <a:pt x="2" y="773"/>
                  </a:lnTo>
                  <a:lnTo>
                    <a:pt x="2" y="771"/>
                  </a:lnTo>
                  <a:lnTo>
                    <a:pt x="1" y="769"/>
                  </a:lnTo>
                  <a:lnTo>
                    <a:pt x="1" y="767"/>
                  </a:lnTo>
                  <a:lnTo>
                    <a:pt x="0" y="765"/>
                  </a:lnTo>
                  <a:lnTo>
                    <a:pt x="0" y="748"/>
                  </a:lnTo>
                  <a:lnTo>
                    <a:pt x="0" y="740"/>
                  </a:lnTo>
                  <a:lnTo>
                    <a:pt x="1" y="731"/>
                  </a:lnTo>
                  <a:lnTo>
                    <a:pt x="3" y="711"/>
                  </a:lnTo>
                  <a:lnTo>
                    <a:pt x="4" y="701"/>
                  </a:lnTo>
                  <a:lnTo>
                    <a:pt x="6" y="691"/>
                  </a:lnTo>
                  <a:lnTo>
                    <a:pt x="16" y="648"/>
                  </a:lnTo>
                  <a:lnTo>
                    <a:pt x="31" y="600"/>
                  </a:lnTo>
                  <a:lnTo>
                    <a:pt x="40" y="575"/>
                  </a:lnTo>
                  <a:lnTo>
                    <a:pt x="45" y="562"/>
                  </a:lnTo>
                  <a:lnTo>
                    <a:pt x="51" y="549"/>
                  </a:lnTo>
                  <a:lnTo>
                    <a:pt x="103" y="437"/>
                  </a:lnTo>
                  <a:lnTo>
                    <a:pt x="172" y="316"/>
                  </a:lnTo>
                  <a:lnTo>
                    <a:pt x="256" y="188"/>
                  </a:lnTo>
                  <a:lnTo>
                    <a:pt x="353" y="57"/>
                  </a:lnTo>
                  <a:lnTo>
                    <a:pt x="401" y="0"/>
                  </a:lnTo>
                  <a:lnTo>
                    <a:pt x="391" y="89"/>
                  </a:lnTo>
                  <a:lnTo>
                    <a:pt x="373" y="267"/>
                  </a:lnTo>
                  <a:lnTo>
                    <a:pt x="369" y="350"/>
                  </a:lnTo>
                  <a:lnTo>
                    <a:pt x="373" y="427"/>
                  </a:lnTo>
                  <a:lnTo>
                    <a:pt x="374" y="432"/>
                  </a:lnTo>
                  <a:lnTo>
                    <a:pt x="375" y="436"/>
                  </a:lnTo>
                  <a:lnTo>
                    <a:pt x="376" y="445"/>
                  </a:lnTo>
                  <a:lnTo>
                    <a:pt x="377" y="454"/>
                  </a:lnTo>
                  <a:lnTo>
                    <a:pt x="378" y="463"/>
                  </a:lnTo>
                  <a:lnTo>
                    <a:pt x="381" y="481"/>
                  </a:lnTo>
                  <a:lnTo>
                    <a:pt x="384" y="500"/>
                  </a:lnTo>
                  <a:lnTo>
                    <a:pt x="385" y="503"/>
                  </a:lnTo>
                  <a:lnTo>
                    <a:pt x="386" y="505"/>
                  </a:lnTo>
                  <a:lnTo>
                    <a:pt x="387" y="507"/>
                  </a:lnTo>
                  <a:lnTo>
                    <a:pt x="387" y="509"/>
                  </a:lnTo>
                  <a:lnTo>
                    <a:pt x="388" y="513"/>
                  </a:lnTo>
                  <a:lnTo>
                    <a:pt x="389" y="517"/>
                  </a:lnTo>
                  <a:lnTo>
                    <a:pt x="390" y="518"/>
                  </a:lnTo>
                  <a:lnTo>
                    <a:pt x="390" y="520"/>
                  </a:lnTo>
                  <a:lnTo>
                    <a:pt x="391" y="521"/>
                  </a:lnTo>
                  <a:lnTo>
                    <a:pt x="391" y="522"/>
                  </a:lnTo>
                  <a:lnTo>
                    <a:pt x="391" y="523"/>
                  </a:lnTo>
                  <a:lnTo>
                    <a:pt x="391" y="525"/>
                  </a:lnTo>
                  <a:lnTo>
                    <a:pt x="391" y="526"/>
                  </a:lnTo>
                  <a:lnTo>
                    <a:pt x="392" y="528"/>
                  </a:lnTo>
                  <a:lnTo>
                    <a:pt x="392" y="529"/>
                  </a:lnTo>
                  <a:lnTo>
                    <a:pt x="393" y="530"/>
                  </a:lnTo>
                  <a:lnTo>
                    <a:pt x="393" y="531"/>
                  </a:lnTo>
                  <a:lnTo>
                    <a:pt x="394" y="533"/>
                  </a:lnTo>
                  <a:lnTo>
                    <a:pt x="400" y="548"/>
                  </a:lnTo>
                  <a:lnTo>
                    <a:pt x="400" y="549"/>
                  </a:lnTo>
                  <a:lnTo>
                    <a:pt x="401" y="551"/>
                  </a:lnTo>
                  <a:lnTo>
                    <a:pt x="401" y="552"/>
                  </a:lnTo>
                  <a:lnTo>
                    <a:pt x="402" y="553"/>
                  </a:lnTo>
                  <a:lnTo>
                    <a:pt x="402" y="554"/>
                  </a:lnTo>
                  <a:lnTo>
                    <a:pt x="403" y="556"/>
                  </a:lnTo>
                  <a:lnTo>
                    <a:pt x="406" y="565"/>
                  </a:lnTo>
                  <a:lnTo>
                    <a:pt x="421" y="595"/>
                  </a:lnTo>
                  <a:lnTo>
                    <a:pt x="422" y="597"/>
                  </a:lnTo>
                  <a:lnTo>
                    <a:pt x="423" y="599"/>
                  </a:lnTo>
                  <a:lnTo>
                    <a:pt x="426" y="603"/>
                  </a:lnTo>
                  <a:lnTo>
                    <a:pt x="428" y="606"/>
                  </a:lnTo>
                  <a:lnTo>
                    <a:pt x="430" y="609"/>
                  </a:lnTo>
                  <a:lnTo>
                    <a:pt x="431" y="610"/>
                  </a:lnTo>
                  <a:lnTo>
                    <a:pt x="432" y="611"/>
                  </a:lnTo>
                  <a:lnTo>
                    <a:pt x="433" y="612"/>
                  </a:lnTo>
                  <a:lnTo>
                    <a:pt x="433" y="613"/>
                  </a:lnTo>
                  <a:lnTo>
                    <a:pt x="434" y="614"/>
                  </a:lnTo>
                  <a:lnTo>
                    <a:pt x="435" y="616"/>
                  </a:lnTo>
                  <a:lnTo>
                    <a:pt x="439" y="624"/>
                  </a:lnTo>
                  <a:lnTo>
                    <a:pt x="445" y="631"/>
                  </a:lnTo>
                  <a:lnTo>
                    <a:pt x="401" y="672"/>
                  </a:lnTo>
                  <a:lnTo>
                    <a:pt x="305" y="749"/>
                  </a:lnTo>
                  <a:lnTo>
                    <a:pt x="260" y="780"/>
                  </a:lnTo>
                  <a:lnTo>
                    <a:pt x="239" y="792"/>
                  </a:lnTo>
                  <a:lnTo>
                    <a:pt x="228" y="799"/>
                  </a:lnTo>
                  <a:lnTo>
                    <a:pt x="217" y="806"/>
                  </a:lnTo>
                  <a:lnTo>
                    <a:pt x="197" y="815"/>
                  </a:lnTo>
                  <a:lnTo>
                    <a:pt x="187" y="820"/>
                  </a:lnTo>
                  <a:lnTo>
                    <a:pt x="177" y="826"/>
                  </a:lnTo>
                  <a:lnTo>
                    <a:pt x="140" y="841"/>
                  </a:lnTo>
                  <a:lnTo>
                    <a:pt x="132" y="843"/>
                  </a:lnTo>
                  <a:lnTo>
                    <a:pt x="124" y="844"/>
                  </a:lnTo>
                  <a:lnTo>
                    <a:pt x="115" y="846"/>
                  </a:lnTo>
                  <a:lnTo>
                    <a:pt x="111" y="848"/>
                  </a:lnTo>
                  <a:lnTo>
                    <a:pt x="107" y="849"/>
                  </a:lnTo>
                  <a:lnTo>
                    <a:pt x="103" y="849"/>
                  </a:lnTo>
                  <a:lnTo>
                    <a:pt x="101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5" y="850"/>
                  </a:lnTo>
                  <a:lnTo>
                    <a:pt x="93" y="850"/>
                  </a:lnTo>
                  <a:lnTo>
                    <a:pt x="91" y="851"/>
                  </a:lnTo>
                  <a:lnTo>
                    <a:pt x="88" y="851"/>
                  </a:lnTo>
                  <a:lnTo>
                    <a:pt x="85" y="851"/>
                  </a:lnTo>
                  <a:lnTo>
                    <a:pt x="81" y="851"/>
                  </a:lnTo>
                  <a:lnTo>
                    <a:pt x="77" y="852"/>
                  </a:lnTo>
                  <a:lnTo>
                    <a:pt x="74" y="852"/>
                  </a:lnTo>
                  <a:lnTo>
                    <a:pt x="72" y="852"/>
                  </a:lnTo>
                  <a:lnTo>
                    <a:pt x="71" y="852"/>
                  </a:lnTo>
                  <a:lnTo>
                    <a:pt x="69" y="852"/>
                  </a:lnTo>
                  <a:lnTo>
                    <a:pt x="68" y="851"/>
                  </a:lnTo>
                  <a:lnTo>
                    <a:pt x="66" y="851"/>
                  </a:lnTo>
                  <a:lnTo>
                    <a:pt x="64" y="850"/>
                  </a:lnTo>
                  <a:lnTo>
                    <a:pt x="52" y="847"/>
                  </a:lnTo>
                  <a:lnTo>
                    <a:pt x="50" y="846"/>
                  </a:lnTo>
                  <a:lnTo>
                    <a:pt x="47" y="845"/>
                  </a:lnTo>
                  <a:lnTo>
                    <a:pt x="46" y="845"/>
                  </a:lnTo>
                  <a:lnTo>
                    <a:pt x="44" y="844"/>
                  </a:lnTo>
                  <a:lnTo>
                    <a:pt x="43" y="843"/>
                  </a:lnTo>
                  <a:lnTo>
                    <a:pt x="41" y="842"/>
                  </a:lnTo>
                  <a:lnTo>
                    <a:pt x="36" y="839"/>
                  </a:lnTo>
                  <a:lnTo>
                    <a:pt x="34" y="838"/>
                  </a:lnTo>
                  <a:lnTo>
                    <a:pt x="31" y="836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" name="Freeform 45"/>
            <p:cNvSpPr>
              <a:spLocks noChangeArrowheads="1"/>
            </p:cNvSpPr>
            <p:nvPr/>
          </p:nvSpPr>
          <p:spPr bwMode="auto">
            <a:xfrm>
              <a:off x="6648481" y="2957277"/>
              <a:ext cx="53280" cy="100811"/>
            </a:xfrm>
            <a:custGeom>
              <a:avLst/>
              <a:gdLst/>
              <a:ahLst/>
              <a:cxnLst>
                <a:cxn ang="0">
                  <a:pos x="5" y="306"/>
                </a:cxn>
                <a:cxn ang="0">
                  <a:pos x="4" y="305"/>
                </a:cxn>
                <a:cxn ang="0">
                  <a:pos x="3" y="303"/>
                </a:cxn>
                <a:cxn ang="0">
                  <a:pos x="2" y="301"/>
                </a:cxn>
                <a:cxn ang="0">
                  <a:pos x="1" y="299"/>
                </a:cxn>
                <a:cxn ang="0">
                  <a:pos x="0" y="295"/>
                </a:cxn>
                <a:cxn ang="0">
                  <a:pos x="0" y="289"/>
                </a:cxn>
                <a:cxn ang="0">
                  <a:pos x="1" y="282"/>
                </a:cxn>
                <a:cxn ang="0">
                  <a:pos x="2" y="275"/>
                </a:cxn>
                <a:cxn ang="0">
                  <a:pos x="7" y="258"/>
                </a:cxn>
                <a:cxn ang="0">
                  <a:pos x="15" y="238"/>
                </a:cxn>
                <a:cxn ang="0">
                  <a:pos x="26" y="215"/>
                </a:cxn>
                <a:cxn ang="0">
                  <a:pos x="54" y="161"/>
                </a:cxn>
                <a:cxn ang="0">
                  <a:pos x="93" y="98"/>
                </a:cxn>
                <a:cxn ang="0">
                  <a:pos x="139" y="28"/>
                </a:cxn>
                <a:cxn ang="0">
                  <a:pos x="159" y="0"/>
                </a:cxn>
                <a:cxn ang="0">
                  <a:pos x="159" y="1"/>
                </a:cxn>
                <a:cxn ang="0">
                  <a:pos x="155" y="84"/>
                </a:cxn>
                <a:cxn ang="0">
                  <a:pos x="159" y="161"/>
                </a:cxn>
                <a:cxn ang="0">
                  <a:pos x="160" y="166"/>
                </a:cxn>
                <a:cxn ang="0">
                  <a:pos x="161" y="170"/>
                </a:cxn>
                <a:cxn ang="0">
                  <a:pos x="162" y="179"/>
                </a:cxn>
                <a:cxn ang="0">
                  <a:pos x="163" y="188"/>
                </a:cxn>
                <a:cxn ang="0">
                  <a:pos x="164" y="194"/>
                </a:cxn>
                <a:cxn ang="0">
                  <a:pos x="134" y="224"/>
                </a:cxn>
                <a:cxn ang="0">
                  <a:pos x="89" y="264"/>
                </a:cxn>
                <a:cxn ang="0">
                  <a:pos x="69" y="280"/>
                </a:cxn>
                <a:cxn ang="0">
                  <a:pos x="51" y="293"/>
                </a:cxn>
                <a:cxn ang="0">
                  <a:pos x="35" y="302"/>
                </a:cxn>
                <a:cxn ang="0">
                  <a:pos x="29" y="305"/>
                </a:cxn>
                <a:cxn ang="0">
                  <a:pos x="23" y="307"/>
                </a:cxn>
                <a:cxn ang="0">
                  <a:pos x="17" y="308"/>
                </a:cxn>
                <a:cxn ang="0">
                  <a:pos x="12" y="308"/>
                </a:cxn>
                <a:cxn ang="0">
                  <a:pos x="10" y="308"/>
                </a:cxn>
                <a:cxn ang="0">
                  <a:pos x="8" y="308"/>
                </a:cxn>
                <a:cxn ang="0">
                  <a:pos x="7" y="307"/>
                </a:cxn>
                <a:cxn ang="0">
                  <a:pos x="5" y="306"/>
                </a:cxn>
              </a:cxnLst>
              <a:rect l="0" t="0" r="r" b="b"/>
              <a:pathLst>
                <a:path w="165" h="309">
                  <a:moveTo>
                    <a:pt x="5" y="306"/>
                  </a:moveTo>
                  <a:lnTo>
                    <a:pt x="4" y="305"/>
                  </a:lnTo>
                  <a:lnTo>
                    <a:pt x="3" y="303"/>
                  </a:lnTo>
                  <a:lnTo>
                    <a:pt x="2" y="301"/>
                  </a:lnTo>
                  <a:lnTo>
                    <a:pt x="1" y="299"/>
                  </a:lnTo>
                  <a:lnTo>
                    <a:pt x="0" y="295"/>
                  </a:lnTo>
                  <a:lnTo>
                    <a:pt x="0" y="289"/>
                  </a:lnTo>
                  <a:lnTo>
                    <a:pt x="1" y="282"/>
                  </a:lnTo>
                  <a:lnTo>
                    <a:pt x="2" y="275"/>
                  </a:lnTo>
                  <a:lnTo>
                    <a:pt x="7" y="258"/>
                  </a:lnTo>
                  <a:lnTo>
                    <a:pt x="15" y="238"/>
                  </a:lnTo>
                  <a:lnTo>
                    <a:pt x="26" y="215"/>
                  </a:lnTo>
                  <a:lnTo>
                    <a:pt x="54" y="161"/>
                  </a:lnTo>
                  <a:lnTo>
                    <a:pt x="93" y="98"/>
                  </a:lnTo>
                  <a:lnTo>
                    <a:pt x="139" y="28"/>
                  </a:lnTo>
                  <a:lnTo>
                    <a:pt x="159" y="0"/>
                  </a:lnTo>
                  <a:lnTo>
                    <a:pt x="159" y="1"/>
                  </a:lnTo>
                  <a:lnTo>
                    <a:pt x="155" y="84"/>
                  </a:lnTo>
                  <a:lnTo>
                    <a:pt x="159" y="161"/>
                  </a:lnTo>
                  <a:lnTo>
                    <a:pt x="160" y="166"/>
                  </a:lnTo>
                  <a:lnTo>
                    <a:pt x="161" y="170"/>
                  </a:lnTo>
                  <a:lnTo>
                    <a:pt x="162" y="179"/>
                  </a:lnTo>
                  <a:lnTo>
                    <a:pt x="163" y="188"/>
                  </a:lnTo>
                  <a:lnTo>
                    <a:pt x="164" y="194"/>
                  </a:lnTo>
                  <a:lnTo>
                    <a:pt x="134" y="224"/>
                  </a:lnTo>
                  <a:lnTo>
                    <a:pt x="89" y="264"/>
                  </a:lnTo>
                  <a:lnTo>
                    <a:pt x="69" y="280"/>
                  </a:lnTo>
                  <a:lnTo>
                    <a:pt x="51" y="293"/>
                  </a:lnTo>
                  <a:lnTo>
                    <a:pt x="35" y="302"/>
                  </a:lnTo>
                  <a:lnTo>
                    <a:pt x="29" y="305"/>
                  </a:lnTo>
                  <a:lnTo>
                    <a:pt x="23" y="307"/>
                  </a:lnTo>
                  <a:lnTo>
                    <a:pt x="17" y="308"/>
                  </a:lnTo>
                  <a:lnTo>
                    <a:pt x="12" y="308"/>
                  </a:lnTo>
                  <a:lnTo>
                    <a:pt x="10" y="308"/>
                  </a:lnTo>
                  <a:lnTo>
                    <a:pt x="8" y="308"/>
                  </a:lnTo>
                  <a:lnTo>
                    <a:pt x="7" y="307"/>
                  </a:lnTo>
                  <a:lnTo>
                    <a:pt x="5" y="306"/>
                  </a:lnTo>
                </a:path>
              </a:pathLst>
            </a:cu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726955" y="3841858"/>
            <a:ext cx="1193937" cy="1300502"/>
            <a:chOff x="2051917" y="1835399"/>
            <a:chExt cx="1584615" cy="1726050"/>
          </a:xfrm>
        </p:grpSpPr>
        <p:sp>
          <p:nvSpPr>
            <p:cNvPr id="28" name="Freeform 27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33" name="Picture 32" descr="cell-phone.jpg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34" name="Picture 33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35" name="Picture 34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36" name="Picture 35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37" name="Picture 36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38" name="Right Arrow 37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 descr="workflow-al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3" y="2483553"/>
            <a:ext cx="1503576" cy="13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9774"/>
            <a:ext cx="4114800" cy="1524041"/>
          </a:xfrm>
        </p:spPr>
        <p:txBody>
          <a:bodyPr/>
          <a:lstStyle/>
          <a:p>
            <a:r>
              <a:rPr lang="en-US" sz="2400" dirty="0" smtClean="0"/>
              <a:t>Shane Clark</a:t>
            </a:r>
          </a:p>
          <a:p>
            <a:r>
              <a:rPr lang="en-US" sz="2400" dirty="0" err="1" smtClean="0"/>
              <a:t>Partha</a:t>
            </a:r>
            <a:r>
              <a:rPr lang="en-US" sz="2400" dirty="0" smtClean="0"/>
              <a:t> Pal</a:t>
            </a:r>
          </a:p>
          <a:p>
            <a:r>
              <a:rPr lang="en-US" sz="2400" dirty="0" smtClean="0"/>
              <a:t>Kyle </a:t>
            </a:r>
            <a:r>
              <a:rPr lang="en-US" sz="2400" dirty="0" err="1" smtClean="0"/>
              <a:t>Usbeck</a:t>
            </a:r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9179" y="2206017"/>
            <a:ext cx="4114800" cy="104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Mirko</a:t>
            </a:r>
            <a:r>
              <a:rPr lang="en-US" sz="2400" dirty="0" smtClean="0"/>
              <a:t> </a:t>
            </a:r>
            <a:r>
              <a:rPr lang="en-US" sz="2400" dirty="0" err="1" smtClean="0"/>
              <a:t>Viroli</a:t>
            </a:r>
            <a:endParaRPr lang="en-US" sz="2400" dirty="0" smtClean="0"/>
          </a:p>
          <a:p>
            <a:r>
              <a:rPr lang="en-US" sz="2400" dirty="0" err="1" smtClean="0"/>
              <a:t>Danilo</a:t>
            </a:r>
            <a:r>
              <a:rPr lang="en-US" sz="2400" dirty="0" smtClean="0"/>
              <a:t> </a:t>
            </a:r>
            <a:r>
              <a:rPr lang="en-US" sz="2400" dirty="0" err="1" smtClean="0"/>
              <a:t>Pianini</a:t>
            </a:r>
            <a:endParaRPr lang="en-US" sz="2400" dirty="0" smtClean="0"/>
          </a:p>
        </p:txBody>
      </p:sp>
      <p:pic>
        <p:nvPicPr>
          <p:cNvPr id="5" name="Picture 4" descr="darpa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5192889"/>
            <a:ext cx="27432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39" y="1130299"/>
            <a:ext cx="1068443" cy="106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39" y="3103879"/>
            <a:ext cx="1020351" cy="1020351"/>
          </a:xfrm>
          <a:prstGeom prst="rect">
            <a:avLst/>
          </a:prstGeom>
        </p:spPr>
      </p:pic>
      <p:pic>
        <p:nvPicPr>
          <p:cNvPr id="8" name="Picture 4" descr="RTN_BBNtech_primary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247091"/>
            <a:ext cx="2332804" cy="72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a3pkhsacbqn0zfr-UI_DomeWdL-M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70898"/>
            <a:ext cx="2019300" cy="57366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4144563"/>
            <a:ext cx="4114800" cy="162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Soura</a:t>
            </a:r>
            <a:r>
              <a:rPr lang="en-US" sz="2400" dirty="0" smtClean="0"/>
              <a:t> </a:t>
            </a:r>
            <a:r>
              <a:rPr lang="en-US" sz="2400" dirty="0" err="1" smtClean="0"/>
              <a:t>Dasgupta</a:t>
            </a:r>
            <a:endParaRPr lang="en-US" sz="2400" dirty="0" smtClean="0"/>
          </a:p>
          <a:p>
            <a:r>
              <a:rPr lang="en-US" sz="2400" dirty="0" smtClean="0"/>
              <a:t>Raghu </a:t>
            </a:r>
            <a:r>
              <a:rPr lang="en-US" sz="2400" dirty="0" err="1" smtClean="0"/>
              <a:t>Mudumbai</a:t>
            </a:r>
            <a:endParaRPr lang="en-US" sz="2400" dirty="0" smtClean="0"/>
          </a:p>
          <a:p>
            <a:r>
              <a:rPr lang="en-US" sz="2400" dirty="0" smtClean="0"/>
              <a:t>Amy Kumar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9179" y="4138829"/>
            <a:ext cx="4114800" cy="5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Ferruccio</a:t>
            </a:r>
            <a:r>
              <a:rPr lang="en-US" sz="2400" dirty="0" smtClean="0"/>
              <a:t> </a:t>
            </a:r>
            <a:r>
              <a:rPr lang="en-US" sz="2400" dirty="0" err="1" smtClean="0"/>
              <a:t>Damiani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7431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Everything is a wireless computer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24" y="1633255"/>
            <a:ext cx="8873300" cy="4393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88" name="Group 87"/>
          <p:cNvGrpSpPr/>
          <p:nvPr/>
        </p:nvGrpSpPr>
        <p:grpSpPr>
          <a:xfrm>
            <a:off x="160147" y="2625436"/>
            <a:ext cx="8879077" cy="3405476"/>
            <a:chOff x="-276225" y="2389188"/>
            <a:chExt cx="9759950" cy="3743325"/>
          </a:xfrm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654425" y="3217863"/>
              <a:ext cx="433387" cy="800100"/>
            </a:xfrm>
            <a:custGeom>
              <a:avLst/>
              <a:gdLst/>
              <a:ahLst/>
              <a:cxnLst>
                <a:cxn ang="0">
                  <a:pos x="0" y="1336"/>
                </a:cxn>
                <a:cxn ang="0">
                  <a:pos x="635" y="2222"/>
                </a:cxn>
                <a:cxn ang="0">
                  <a:pos x="1203" y="0"/>
                </a:cxn>
              </a:cxnLst>
              <a:rect l="0" t="0" r="r" b="b"/>
              <a:pathLst>
                <a:path w="1204" h="2223">
                  <a:moveTo>
                    <a:pt x="0" y="1336"/>
                  </a:moveTo>
                  <a:lnTo>
                    <a:pt x="635" y="2222"/>
                  </a:lnTo>
                  <a:lnTo>
                    <a:pt x="1203" y="0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3649662" y="3441700"/>
              <a:ext cx="466725" cy="585788"/>
            </a:xfrm>
            <a:custGeom>
              <a:avLst/>
              <a:gdLst/>
              <a:ahLst/>
              <a:cxnLst>
                <a:cxn ang="0">
                  <a:pos x="1297" y="305"/>
                </a:cxn>
                <a:cxn ang="0">
                  <a:pos x="622" y="1627"/>
                </a:cxn>
                <a:cxn ang="0">
                  <a:pos x="900" y="0"/>
                </a:cxn>
                <a:cxn ang="0">
                  <a:pos x="0" y="701"/>
                </a:cxn>
              </a:cxnLst>
              <a:rect l="0" t="0" r="r" b="b"/>
              <a:pathLst>
                <a:path w="1298" h="1628">
                  <a:moveTo>
                    <a:pt x="1297" y="305"/>
                  </a:moveTo>
                  <a:lnTo>
                    <a:pt x="622" y="1627"/>
                  </a:lnTo>
                  <a:lnTo>
                    <a:pt x="900" y="0"/>
                  </a:lnTo>
                  <a:lnTo>
                    <a:pt x="0" y="701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3259137" y="3098800"/>
              <a:ext cx="261938" cy="571500"/>
            </a:xfrm>
            <a:custGeom>
              <a:avLst/>
              <a:gdLst/>
              <a:ahLst/>
              <a:cxnLst>
                <a:cxn ang="0">
                  <a:pos x="714" y="0"/>
                </a:cxn>
                <a:cxn ang="0">
                  <a:pos x="304" y="331"/>
                </a:cxn>
                <a:cxn ang="0">
                  <a:pos x="727" y="397"/>
                </a:cxn>
                <a:cxn ang="0">
                  <a:pos x="0" y="688"/>
                </a:cxn>
                <a:cxn ang="0">
                  <a:pos x="688" y="1588"/>
                </a:cxn>
              </a:cxnLst>
              <a:rect l="0" t="0" r="r" b="b"/>
              <a:pathLst>
                <a:path w="728" h="1589">
                  <a:moveTo>
                    <a:pt x="714" y="0"/>
                  </a:moveTo>
                  <a:lnTo>
                    <a:pt x="304" y="331"/>
                  </a:lnTo>
                  <a:lnTo>
                    <a:pt x="727" y="397"/>
                  </a:lnTo>
                  <a:lnTo>
                    <a:pt x="0" y="688"/>
                  </a:lnTo>
                  <a:lnTo>
                    <a:pt x="688" y="1588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854200" y="3222625"/>
              <a:ext cx="3067050" cy="866775"/>
            </a:xfrm>
            <a:custGeom>
              <a:avLst/>
              <a:gdLst/>
              <a:ahLst/>
              <a:cxnLst>
                <a:cxn ang="0">
                  <a:pos x="6218" y="0"/>
                </a:cxn>
                <a:cxn ang="0">
                  <a:pos x="8520" y="92"/>
                </a:cxn>
                <a:cxn ang="0">
                  <a:pos x="6284" y="899"/>
                </a:cxn>
                <a:cxn ang="0">
                  <a:pos x="6218" y="0"/>
                </a:cxn>
                <a:cxn ang="0">
                  <a:pos x="5847" y="622"/>
                </a:cxn>
                <a:cxn ang="0">
                  <a:pos x="8520" y="92"/>
                </a:cxn>
                <a:cxn ang="0">
                  <a:pos x="6509" y="2407"/>
                </a:cxn>
                <a:cxn ang="0">
                  <a:pos x="4299" y="1323"/>
                </a:cxn>
                <a:cxn ang="0">
                  <a:pos x="4220" y="0"/>
                </a:cxn>
                <a:cxn ang="0">
                  <a:pos x="0" y="701"/>
                </a:cxn>
              </a:cxnLst>
              <a:rect l="0" t="0" r="r" b="b"/>
              <a:pathLst>
                <a:path w="8521" h="2408">
                  <a:moveTo>
                    <a:pt x="6218" y="0"/>
                  </a:moveTo>
                  <a:lnTo>
                    <a:pt x="8520" y="92"/>
                  </a:lnTo>
                  <a:lnTo>
                    <a:pt x="6284" y="899"/>
                  </a:lnTo>
                  <a:lnTo>
                    <a:pt x="6218" y="0"/>
                  </a:lnTo>
                  <a:lnTo>
                    <a:pt x="5847" y="622"/>
                  </a:lnTo>
                  <a:lnTo>
                    <a:pt x="8520" y="92"/>
                  </a:lnTo>
                  <a:lnTo>
                    <a:pt x="6509" y="2407"/>
                  </a:lnTo>
                  <a:lnTo>
                    <a:pt x="4299" y="1323"/>
                  </a:lnTo>
                  <a:lnTo>
                    <a:pt x="4220" y="0"/>
                  </a:lnTo>
                  <a:lnTo>
                    <a:pt x="0" y="701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3492500" y="3436938"/>
              <a:ext cx="1809750" cy="947737"/>
            </a:xfrm>
            <a:custGeom>
              <a:avLst/>
              <a:gdLst/>
              <a:ahLst/>
              <a:cxnLst>
                <a:cxn ang="0">
                  <a:pos x="26" y="106"/>
                </a:cxn>
                <a:cxn ang="0">
                  <a:pos x="1323" y="0"/>
                </a:cxn>
                <a:cxn ang="0">
                  <a:pos x="1759" y="357"/>
                </a:cxn>
                <a:cxn ang="0">
                  <a:pos x="0" y="119"/>
                </a:cxn>
                <a:cxn ang="0">
                  <a:pos x="3850" y="2633"/>
                </a:cxn>
                <a:cxn ang="0">
                  <a:pos x="1733" y="318"/>
                </a:cxn>
                <a:cxn ang="0">
                  <a:pos x="5027" y="410"/>
                </a:cxn>
                <a:cxn ang="0">
                  <a:pos x="4260" y="1826"/>
                </a:cxn>
                <a:cxn ang="0">
                  <a:pos x="3836" y="2606"/>
                </a:cxn>
                <a:cxn ang="0">
                  <a:pos x="1971" y="1799"/>
                </a:cxn>
                <a:cxn ang="0">
                  <a:pos x="1733" y="344"/>
                </a:cxn>
              </a:cxnLst>
              <a:rect l="0" t="0" r="r" b="b"/>
              <a:pathLst>
                <a:path w="5028" h="2634">
                  <a:moveTo>
                    <a:pt x="26" y="106"/>
                  </a:moveTo>
                  <a:lnTo>
                    <a:pt x="1323" y="0"/>
                  </a:lnTo>
                  <a:lnTo>
                    <a:pt x="1759" y="357"/>
                  </a:lnTo>
                  <a:lnTo>
                    <a:pt x="0" y="119"/>
                  </a:lnTo>
                  <a:lnTo>
                    <a:pt x="3850" y="2633"/>
                  </a:lnTo>
                  <a:lnTo>
                    <a:pt x="1733" y="318"/>
                  </a:lnTo>
                  <a:lnTo>
                    <a:pt x="5027" y="410"/>
                  </a:lnTo>
                  <a:lnTo>
                    <a:pt x="4260" y="1826"/>
                  </a:lnTo>
                  <a:lnTo>
                    <a:pt x="3836" y="2606"/>
                  </a:lnTo>
                  <a:lnTo>
                    <a:pt x="1971" y="1799"/>
                  </a:lnTo>
                  <a:lnTo>
                    <a:pt x="1733" y="344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320800" y="2836863"/>
              <a:ext cx="795337" cy="1290637"/>
            </a:xfrm>
            <a:custGeom>
              <a:avLst/>
              <a:gdLst/>
              <a:ahLst/>
              <a:cxnLst>
                <a:cxn ang="0">
                  <a:pos x="252" y="3585"/>
                </a:cxn>
                <a:cxn ang="0">
                  <a:pos x="2210" y="3175"/>
                </a:cxn>
                <a:cxn ang="0">
                  <a:pos x="0" y="2381"/>
                </a:cxn>
                <a:cxn ang="0">
                  <a:pos x="1495" y="1799"/>
                </a:cxn>
                <a:cxn ang="0">
                  <a:pos x="0" y="1468"/>
                </a:cxn>
                <a:cxn ang="0">
                  <a:pos x="1469" y="384"/>
                </a:cxn>
                <a:cxn ang="0">
                  <a:pos x="40" y="0"/>
                </a:cxn>
                <a:cxn ang="0">
                  <a:pos x="1482" y="1812"/>
                </a:cxn>
                <a:cxn ang="0">
                  <a:pos x="120" y="3056"/>
                </a:cxn>
              </a:cxnLst>
              <a:rect l="0" t="0" r="r" b="b"/>
              <a:pathLst>
                <a:path w="2211" h="3586">
                  <a:moveTo>
                    <a:pt x="252" y="3585"/>
                  </a:moveTo>
                  <a:lnTo>
                    <a:pt x="2210" y="3175"/>
                  </a:lnTo>
                  <a:lnTo>
                    <a:pt x="0" y="2381"/>
                  </a:lnTo>
                  <a:lnTo>
                    <a:pt x="1495" y="1799"/>
                  </a:lnTo>
                  <a:lnTo>
                    <a:pt x="0" y="1468"/>
                  </a:lnTo>
                  <a:lnTo>
                    <a:pt x="1469" y="384"/>
                  </a:lnTo>
                  <a:lnTo>
                    <a:pt x="40" y="0"/>
                  </a:lnTo>
                  <a:lnTo>
                    <a:pt x="1482" y="1812"/>
                  </a:lnTo>
                  <a:lnTo>
                    <a:pt x="120" y="3056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3773487" y="2836863"/>
              <a:ext cx="295275" cy="238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1" y="66"/>
                </a:cxn>
                <a:cxn ang="0">
                  <a:pos x="807" y="40"/>
                </a:cxn>
              </a:cxnLst>
              <a:rect l="0" t="0" r="r" b="b"/>
              <a:pathLst>
                <a:path w="822" h="67">
                  <a:moveTo>
                    <a:pt x="0" y="0"/>
                  </a:moveTo>
                  <a:lnTo>
                    <a:pt x="821" y="66"/>
                  </a:lnTo>
                  <a:lnTo>
                    <a:pt x="807" y="40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3516312" y="2517775"/>
              <a:ext cx="619125" cy="376238"/>
            </a:xfrm>
            <a:custGeom>
              <a:avLst/>
              <a:gdLst/>
              <a:ahLst/>
              <a:cxnLst>
                <a:cxn ang="0">
                  <a:pos x="582" y="1045"/>
                </a:cxn>
                <a:cxn ang="0">
                  <a:pos x="0" y="0"/>
                </a:cxn>
                <a:cxn ang="0">
                  <a:pos x="1720" y="899"/>
                </a:cxn>
              </a:cxnLst>
              <a:rect l="0" t="0" r="r" b="b"/>
              <a:pathLst>
                <a:path w="1721" h="1046">
                  <a:moveTo>
                    <a:pt x="582" y="1045"/>
                  </a:moveTo>
                  <a:lnTo>
                    <a:pt x="0" y="0"/>
                  </a:lnTo>
                  <a:lnTo>
                    <a:pt x="1720" y="899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8374062" y="2598738"/>
              <a:ext cx="1109663" cy="533400"/>
            </a:xfrm>
            <a:custGeom>
              <a:avLst/>
              <a:gdLst/>
              <a:ahLst/>
              <a:cxnLst>
                <a:cxn ang="0">
                  <a:pos x="3083" y="0"/>
                </a:cxn>
                <a:cxn ang="0">
                  <a:pos x="0" y="1218"/>
                </a:cxn>
                <a:cxn ang="0">
                  <a:pos x="3083" y="1482"/>
                </a:cxn>
              </a:cxnLst>
              <a:rect l="0" t="0" r="r" b="b"/>
              <a:pathLst>
                <a:path w="3084" h="1483">
                  <a:moveTo>
                    <a:pt x="3083" y="0"/>
                  </a:moveTo>
                  <a:lnTo>
                    <a:pt x="0" y="1218"/>
                  </a:lnTo>
                  <a:lnTo>
                    <a:pt x="3083" y="1482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8112125" y="3046413"/>
              <a:ext cx="1371600" cy="566737"/>
            </a:xfrm>
            <a:custGeom>
              <a:avLst/>
              <a:gdLst/>
              <a:ahLst/>
              <a:cxnLst>
                <a:cxn ang="0">
                  <a:pos x="3797" y="0"/>
                </a:cxn>
                <a:cxn ang="0">
                  <a:pos x="0" y="966"/>
                </a:cxn>
                <a:cxn ang="0">
                  <a:pos x="3810" y="1574"/>
                </a:cxn>
              </a:cxnLst>
              <a:rect l="0" t="0" r="r" b="b"/>
              <a:pathLst>
                <a:path w="3811" h="1575">
                  <a:moveTo>
                    <a:pt x="3797" y="0"/>
                  </a:moveTo>
                  <a:lnTo>
                    <a:pt x="0" y="966"/>
                  </a:lnTo>
                  <a:lnTo>
                    <a:pt x="3810" y="1574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7412037" y="4037013"/>
              <a:ext cx="2071688" cy="371475"/>
            </a:xfrm>
            <a:custGeom>
              <a:avLst/>
              <a:gdLst/>
              <a:ahLst/>
              <a:cxnLst>
                <a:cxn ang="0">
                  <a:pos x="5755" y="0"/>
                </a:cxn>
                <a:cxn ang="0">
                  <a:pos x="4339" y="1032"/>
                </a:cxn>
                <a:cxn ang="0">
                  <a:pos x="0" y="158"/>
                </a:cxn>
              </a:cxnLst>
              <a:rect l="0" t="0" r="r" b="b"/>
              <a:pathLst>
                <a:path w="5756" h="1033">
                  <a:moveTo>
                    <a:pt x="5755" y="0"/>
                  </a:moveTo>
                  <a:lnTo>
                    <a:pt x="4339" y="1032"/>
                  </a:lnTo>
                  <a:lnTo>
                    <a:pt x="0" y="158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230312" y="4541838"/>
              <a:ext cx="1919288" cy="528637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1614" y="1456"/>
                </a:cxn>
                <a:cxn ang="0">
                  <a:pos x="2513" y="741"/>
                </a:cxn>
                <a:cxn ang="0">
                  <a:pos x="0" y="159"/>
                </a:cxn>
                <a:cxn ang="0">
                  <a:pos x="3810" y="0"/>
                </a:cxn>
                <a:cxn ang="0">
                  <a:pos x="2487" y="728"/>
                </a:cxn>
                <a:cxn ang="0">
                  <a:pos x="5331" y="252"/>
                </a:cxn>
                <a:cxn ang="0">
                  <a:pos x="3810" y="14"/>
                </a:cxn>
                <a:cxn ang="0">
                  <a:pos x="1574" y="1469"/>
                </a:cxn>
              </a:cxnLst>
              <a:rect l="0" t="0" r="r" b="b"/>
              <a:pathLst>
                <a:path w="5332" h="1470">
                  <a:moveTo>
                    <a:pt x="0" y="146"/>
                  </a:moveTo>
                  <a:lnTo>
                    <a:pt x="1614" y="1456"/>
                  </a:lnTo>
                  <a:lnTo>
                    <a:pt x="2513" y="741"/>
                  </a:lnTo>
                  <a:lnTo>
                    <a:pt x="0" y="159"/>
                  </a:lnTo>
                  <a:lnTo>
                    <a:pt x="3810" y="0"/>
                  </a:lnTo>
                  <a:lnTo>
                    <a:pt x="2487" y="728"/>
                  </a:lnTo>
                  <a:lnTo>
                    <a:pt x="5331" y="252"/>
                  </a:lnTo>
                  <a:lnTo>
                    <a:pt x="3810" y="14"/>
                  </a:lnTo>
                  <a:lnTo>
                    <a:pt x="1574" y="1469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858962" y="3213100"/>
              <a:ext cx="2343150" cy="871538"/>
            </a:xfrm>
            <a:custGeom>
              <a:avLst/>
              <a:gdLst/>
              <a:ahLst/>
              <a:cxnLst>
                <a:cxn ang="0">
                  <a:pos x="0" y="715"/>
                </a:cxn>
                <a:cxn ang="0">
                  <a:pos x="1694" y="27"/>
                </a:cxn>
                <a:cxn ang="0">
                  <a:pos x="3916" y="331"/>
                </a:cxn>
                <a:cxn ang="0">
                  <a:pos x="4207" y="0"/>
                </a:cxn>
                <a:cxn ang="0">
                  <a:pos x="4564" y="754"/>
                </a:cxn>
                <a:cxn ang="0">
                  <a:pos x="3903" y="357"/>
                </a:cxn>
                <a:cxn ang="0">
                  <a:pos x="4300" y="1336"/>
                </a:cxn>
                <a:cxn ang="0">
                  <a:pos x="1694" y="40"/>
                </a:cxn>
                <a:cxn ang="0">
                  <a:pos x="648" y="1336"/>
                </a:cxn>
                <a:cxn ang="0">
                  <a:pos x="13" y="715"/>
                </a:cxn>
                <a:cxn ang="0">
                  <a:pos x="701" y="2157"/>
                </a:cxn>
                <a:cxn ang="0">
                  <a:pos x="662" y="1323"/>
                </a:cxn>
                <a:cxn ang="0">
                  <a:pos x="4286" y="1336"/>
                </a:cxn>
                <a:cxn ang="0">
                  <a:pos x="5014" y="1336"/>
                </a:cxn>
                <a:cxn ang="0">
                  <a:pos x="4564" y="741"/>
                </a:cxn>
                <a:cxn ang="0">
                  <a:pos x="4300" y="1350"/>
                </a:cxn>
                <a:cxn ang="0">
                  <a:pos x="5596" y="2236"/>
                </a:cxn>
                <a:cxn ang="0">
                  <a:pos x="6509" y="2421"/>
                </a:cxn>
                <a:cxn ang="0">
                  <a:pos x="5001" y="1336"/>
                </a:cxn>
                <a:cxn ang="0">
                  <a:pos x="3903" y="357"/>
                </a:cxn>
                <a:cxn ang="0">
                  <a:pos x="5834" y="622"/>
                </a:cxn>
                <a:cxn ang="0">
                  <a:pos x="4207" y="27"/>
                </a:cxn>
                <a:cxn ang="0">
                  <a:pos x="1720" y="53"/>
                </a:cxn>
                <a:cxn ang="0">
                  <a:pos x="701" y="2130"/>
                </a:cxn>
                <a:cxn ang="0">
                  <a:pos x="4286" y="1350"/>
                </a:cxn>
              </a:cxnLst>
              <a:rect l="0" t="0" r="r" b="b"/>
              <a:pathLst>
                <a:path w="6510" h="2422">
                  <a:moveTo>
                    <a:pt x="0" y="715"/>
                  </a:moveTo>
                  <a:lnTo>
                    <a:pt x="1694" y="27"/>
                  </a:lnTo>
                  <a:lnTo>
                    <a:pt x="3916" y="331"/>
                  </a:lnTo>
                  <a:lnTo>
                    <a:pt x="4207" y="0"/>
                  </a:lnTo>
                  <a:lnTo>
                    <a:pt x="4564" y="754"/>
                  </a:lnTo>
                  <a:lnTo>
                    <a:pt x="3903" y="357"/>
                  </a:lnTo>
                  <a:lnTo>
                    <a:pt x="4300" y="1336"/>
                  </a:lnTo>
                  <a:lnTo>
                    <a:pt x="1694" y="40"/>
                  </a:lnTo>
                  <a:lnTo>
                    <a:pt x="648" y="1336"/>
                  </a:lnTo>
                  <a:lnTo>
                    <a:pt x="13" y="715"/>
                  </a:lnTo>
                  <a:lnTo>
                    <a:pt x="701" y="2157"/>
                  </a:lnTo>
                  <a:lnTo>
                    <a:pt x="662" y="1323"/>
                  </a:lnTo>
                  <a:lnTo>
                    <a:pt x="4286" y="1336"/>
                  </a:lnTo>
                  <a:lnTo>
                    <a:pt x="5014" y="1336"/>
                  </a:lnTo>
                  <a:lnTo>
                    <a:pt x="4564" y="741"/>
                  </a:lnTo>
                  <a:lnTo>
                    <a:pt x="4300" y="1350"/>
                  </a:lnTo>
                  <a:lnTo>
                    <a:pt x="5596" y="2236"/>
                  </a:lnTo>
                  <a:lnTo>
                    <a:pt x="6509" y="2421"/>
                  </a:lnTo>
                  <a:lnTo>
                    <a:pt x="5001" y="1336"/>
                  </a:lnTo>
                  <a:lnTo>
                    <a:pt x="3903" y="357"/>
                  </a:lnTo>
                  <a:lnTo>
                    <a:pt x="5834" y="622"/>
                  </a:lnTo>
                  <a:lnTo>
                    <a:pt x="4207" y="27"/>
                  </a:lnTo>
                  <a:lnTo>
                    <a:pt x="1720" y="53"/>
                  </a:lnTo>
                  <a:lnTo>
                    <a:pt x="701" y="2130"/>
                  </a:lnTo>
                  <a:lnTo>
                    <a:pt x="4286" y="1350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4121150" y="3213100"/>
              <a:ext cx="2719387" cy="1019175"/>
            </a:xfrm>
            <a:custGeom>
              <a:avLst/>
              <a:gdLst/>
              <a:ahLst/>
              <a:cxnLst>
                <a:cxn ang="0">
                  <a:pos x="2527" y="2434"/>
                </a:cxn>
                <a:cxn ang="0">
                  <a:pos x="3969" y="2831"/>
                </a:cxn>
                <a:cxn ang="0">
                  <a:pos x="4657" y="2527"/>
                </a:cxn>
                <a:cxn ang="0">
                  <a:pos x="2527" y="2434"/>
                </a:cxn>
                <a:cxn ang="0">
                  <a:pos x="0" y="940"/>
                </a:cxn>
                <a:cxn ang="0">
                  <a:pos x="6654" y="622"/>
                </a:cxn>
                <a:cxn ang="0">
                  <a:pos x="7554" y="0"/>
                </a:cxn>
                <a:cxn ang="0">
                  <a:pos x="3255" y="1006"/>
                </a:cxn>
                <a:cxn ang="0">
                  <a:pos x="3956" y="2805"/>
                </a:cxn>
                <a:cxn ang="0">
                  <a:pos x="6033" y="2739"/>
                </a:cxn>
                <a:cxn ang="0">
                  <a:pos x="4617" y="2527"/>
                </a:cxn>
                <a:cxn ang="0">
                  <a:pos x="3255" y="1006"/>
                </a:cxn>
                <a:cxn ang="0">
                  <a:pos x="6668" y="622"/>
                </a:cxn>
                <a:cxn ang="0">
                  <a:pos x="6046" y="2725"/>
                </a:cxn>
              </a:cxnLst>
              <a:rect l="0" t="0" r="r" b="b"/>
              <a:pathLst>
                <a:path w="7555" h="2832">
                  <a:moveTo>
                    <a:pt x="2527" y="2434"/>
                  </a:moveTo>
                  <a:lnTo>
                    <a:pt x="3969" y="2831"/>
                  </a:lnTo>
                  <a:lnTo>
                    <a:pt x="4657" y="2527"/>
                  </a:lnTo>
                  <a:lnTo>
                    <a:pt x="2527" y="2434"/>
                  </a:lnTo>
                  <a:lnTo>
                    <a:pt x="0" y="940"/>
                  </a:lnTo>
                  <a:lnTo>
                    <a:pt x="6654" y="622"/>
                  </a:lnTo>
                  <a:lnTo>
                    <a:pt x="7554" y="0"/>
                  </a:lnTo>
                  <a:lnTo>
                    <a:pt x="3255" y="1006"/>
                  </a:lnTo>
                  <a:lnTo>
                    <a:pt x="3956" y="2805"/>
                  </a:lnTo>
                  <a:lnTo>
                    <a:pt x="6033" y="2739"/>
                  </a:lnTo>
                  <a:lnTo>
                    <a:pt x="4617" y="2527"/>
                  </a:lnTo>
                  <a:lnTo>
                    <a:pt x="3255" y="1006"/>
                  </a:lnTo>
                  <a:lnTo>
                    <a:pt x="6668" y="622"/>
                  </a:lnTo>
                  <a:lnTo>
                    <a:pt x="6046" y="2725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-276225" y="4598988"/>
              <a:ext cx="1498600" cy="138112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8097837" y="3394075"/>
              <a:ext cx="1385888" cy="1076325"/>
            </a:xfrm>
            <a:custGeom>
              <a:avLst/>
              <a:gdLst/>
              <a:ahLst/>
              <a:cxnLst>
                <a:cxn ang="0">
                  <a:pos x="3850" y="2989"/>
                </a:cxn>
                <a:cxn ang="0">
                  <a:pos x="2421" y="2804"/>
                </a:cxn>
                <a:cxn ang="0">
                  <a:pos x="0" y="0"/>
                </a:cxn>
              </a:cxnLst>
              <a:rect l="0" t="0" r="r" b="b"/>
              <a:pathLst>
                <a:path w="3851" h="2990">
                  <a:moveTo>
                    <a:pt x="3850" y="2989"/>
                  </a:moveTo>
                  <a:lnTo>
                    <a:pt x="2421" y="2804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1325562" y="2436813"/>
              <a:ext cx="2786063" cy="2395537"/>
            </a:xfrm>
            <a:custGeom>
              <a:avLst/>
              <a:gdLst/>
              <a:ahLst/>
              <a:cxnLst>
                <a:cxn ang="0">
                  <a:pos x="27" y="13"/>
                </a:cxn>
                <a:cxn ang="0">
                  <a:pos x="3493" y="5874"/>
                </a:cxn>
                <a:cxn ang="0">
                  <a:pos x="7104" y="5252"/>
                </a:cxn>
                <a:cxn ang="0">
                  <a:pos x="6046" y="2871"/>
                </a:cxn>
                <a:cxn ang="0">
                  <a:pos x="5967" y="6019"/>
                </a:cxn>
                <a:cxn ang="0">
                  <a:pos x="7104" y="5239"/>
                </a:cxn>
                <a:cxn ang="0">
                  <a:pos x="5014" y="6125"/>
                </a:cxn>
                <a:cxn ang="0">
                  <a:pos x="0" y="0"/>
                </a:cxn>
                <a:cxn ang="0">
                  <a:pos x="2249" y="6654"/>
                </a:cxn>
                <a:cxn ang="0">
                  <a:pos x="7051" y="5278"/>
                </a:cxn>
                <a:cxn ang="0">
                  <a:pos x="7329" y="2778"/>
                </a:cxn>
                <a:cxn ang="0">
                  <a:pos x="5940" y="6019"/>
                </a:cxn>
                <a:cxn ang="0">
                  <a:pos x="7739" y="3069"/>
                </a:cxn>
                <a:cxn ang="0">
                  <a:pos x="5001" y="6099"/>
                </a:cxn>
                <a:cxn ang="0">
                  <a:pos x="5993" y="5993"/>
                </a:cxn>
              </a:cxnLst>
              <a:rect l="0" t="0" r="r" b="b"/>
              <a:pathLst>
                <a:path w="7740" h="6655">
                  <a:moveTo>
                    <a:pt x="27" y="13"/>
                  </a:moveTo>
                  <a:lnTo>
                    <a:pt x="3493" y="5874"/>
                  </a:lnTo>
                  <a:lnTo>
                    <a:pt x="7104" y="5252"/>
                  </a:lnTo>
                  <a:lnTo>
                    <a:pt x="6046" y="2871"/>
                  </a:lnTo>
                  <a:lnTo>
                    <a:pt x="5967" y="6019"/>
                  </a:lnTo>
                  <a:lnTo>
                    <a:pt x="7104" y="5239"/>
                  </a:lnTo>
                  <a:lnTo>
                    <a:pt x="5014" y="6125"/>
                  </a:lnTo>
                  <a:lnTo>
                    <a:pt x="0" y="0"/>
                  </a:lnTo>
                  <a:lnTo>
                    <a:pt x="2249" y="6654"/>
                  </a:lnTo>
                  <a:lnTo>
                    <a:pt x="7051" y="5278"/>
                  </a:lnTo>
                  <a:lnTo>
                    <a:pt x="7329" y="2778"/>
                  </a:lnTo>
                  <a:lnTo>
                    <a:pt x="5940" y="6019"/>
                  </a:lnTo>
                  <a:lnTo>
                    <a:pt x="7739" y="3069"/>
                  </a:lnTo>
                  <a:lnTo>
                    <a:pt x="5001" y="6099"/>
                  </a:lnTo>
                  <a:lnTo>
                    <a:pt x="5993" y="5993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6426200" y="3227388"/>
              <a:ext cx="2538412" cy="2081212"/>
            </a:xfrm>
            <a:custGeom>
              <a:avLst/>
              <a:gdLst/>
              <a:ahLst/>
              <a:cxnLst>
                <a:cxn ang="0">
                  <a:pos x="7051" y="3281"/>
                </a:cxn>
                <a:cxn ang="0">
                  <a:pos x="4961" y="3982"/>
                </a:cxn>
                <a:cxn ang="0">
                  <a:pos x="2725" y="2408"/>
                </a:cxn>
                <a:cxn ang="0">
                  <a:pos x="3056" y="4485"/>
                </a:cxn>
                <a:cxn ang="0">
                  <a:pos x="4974" y="3996"/>
                </a:cxn>
                <a:cxn ang="0">
                  <a:pos x="4683" y="463"/>
                </a:cxn>
                <a:cxn ang="0">
                  <a:pos x="3042" y="4459"/>
                </a:cxn>
                <a:cxn ang="0">
                  <a:pos x="2222" y="4167"/>
                </a:cxn>
                <a:cxn ang="0">
                  <a:pos x="2738" y="2368"/>
                </a:cxn>
                <a:cxn ang="0">
                  <a:pos x="0" y="3612"/>
                </a:cxn>
                <a:cxn ang="0">
                  <a:pos x="2262" y="4167"/>
                </a:cxn>
                <a:cxn ang="0">
                  <a:pos x="251" y="609"/>
                </a:cxn>
                <a:cxn ang="0">
                  <a:pos x="1243" y="5781"/>
                </a:cxn>
                <a:cxn ang="0">
                  <a:pos x="26" y="3599"/>
                </a:cxn>
                <a:cxn ang="0">
                  <a:pos x="1111" y="0"/>
                </a:cxn>
                <a:cxn ang="0">
                  <a:pos x="2235" y="4154"/>
                </a:cxn>
                <a:cxn ang="0">
                  <a:pos x="1270" y="5781"/>
                </a:cxn>
                <a:cxn ang="0">
                  <a:pos x="3042" y="4485"/>
                </a:cxn>
              </a:cxnLst>
              <a:rect l="0" t="0" r="r" b="b"/>
              <a:pathLst>
                <a:path w="7052" h="5782">
                  <a:moveTo>
                    <a:pt x="7051" y="3281"/>
                  </a:moveTo>
                  <a:lnTo>
                    <a:pt x="4961" y="3982"/>
                  </a:lnTo>
                  <a:lnTo>
                    <a:pt x="2725" y="2408"/>
                  </a:lnTo>
                  <a:lnTo>
                    <a:pt x="3056" y="4485"/>
                  </a:lnTo>
                  <a:lnTo>
                    <a:pt x="4974" y="3996"/>
                  </a:lnTo>
                  <a:lnTo>
                    <a:pt x="4683" y="463"/>
                  </a:lnTo>
                  <a:lnTo>
                    <a:pt x="3042" y="4459"/>
                  </a:lnTo>
                  <a:lnTo>
                    <a:pt x="2222" y="4167"/>
                  </a:lnTo>
                  <a:lnTo>
                    <a:pt x="2738" y="2368"/>
                  </a:lnTo>
                  <a:lnTo>
                    <a:pt x="0" y="3612"/>
                  </a:lnTo>
                  <a:lnTo>
                    <a:pt x="2262" y="4167"/>
                  </a:lnTo>
                  <a:lnTo>
                    <a:pt x="251" y="609"/>
                  </a:lnTo>
                  <a:lnTo>
                    <a:pt x="1243" y="5781"/>
                  </a:lnTo>
                  <a:lnTo>
                    <a:pt x="26" y="3599"/>
                  </a:lnTo>
                  <a:lnTo>
                    <a:pt x="1111" y="0"/>
                  </a:lnTo>
                  <a:lnTo>
                    <a:pt x="2235" y="4154"/>
                  </a:lnTo>
                  <a:lnTo>
                    <a:pt x="1270" y="5781"/>
                  </a:lnTo>
                  <a:lnTo>
                    <a:pt x="3042" y="4485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8207375" y="4670425"/>
              <a:ext cx="1276350" cy="1047750"/>
            </a:xfrm>
            <a:custGeom>
              <a:avLst/>
              <a:gdLst/>
              <a:ahLst/>
              <a:cxnLst>
                <a:cxn ang="0">
                  <a:pos x="3532" y="1561"/>
                </a:cxn>
                <a:cxn ang="0">
                  <a:pos x="0" y="0"/>
                </a:cxn>
                <a:cxn ang="0">
                  <a:pos x="3546" y="2910"/>
                </a:cxn>
              </a:cxnLst>
              <a:rect l="0" t="0" r="r" b="b"/>
              <a:pathLst>
                <a:path w="3547" h="2911">
                  <a:moveTo>
                    <a:pt x="3532" y="1561"/>
                  </a:moveTo>
                  <a:lnTo>
                    <a:pt x="0" y="0"/>
                  </a:lnTo>
                  <a:lnTo>
                    <a:pt x="3546" y="291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6607175" y="4835525"/>
              <a:ext cx="1738312" cy="1295400"/>
            </a:xfrm>
            <a:custGeom>
              <a:avLst/>
              <a:gdLst/>
              <a:ahLst/>
              <a:cxnLst>
                <a:cxn ang="0">
                  <a:pos x="4829" y="3585"/>
                </a:cxn>
                <a:cxn ang="0">
                  <a:pos x="2540" y="0"/>
                </a:cxn>
                <a:cxn ang="0">
                  <a:pos x="0" y="3599"/>
                </a:cxn>
              </a:cxnLst>
              <a:rect l="0" t="0" r="r" b="b"/>
              <a:pathLst>
                <a:path w="4830" h="3600">
                  <a:moveTo>
                    <a:pt x="4829" y="3585"/>
                  </a:moveTo>
                  <a:lnTo>
                    <a:pt x="2540" y="0"/>
                  </a:lnTo>
                  <a:lnTo>
                    <a:pt x="0" y="3599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6516687" y="5308600"/>
              <a:ext cx="1300163" cy="819150"/>
            </a:xfrm>
            <a:custGeom>
              <a:avLst/>
              <a:gdLst/>
              <a:ahLst/>
              <a:cxnLst>
                <a:cxn ang="0">
                  <a:pos x="0" y="2275"/>
                </a:cxn>
                <a:cxn ang="0">
                  <a:pos x="952" y="0"/>
                </a:cxn>
                <a:cxn ang="0">
                  <a:pos x="3612" y="2262"/>
                </a:cxn>
              </a:cxnLst>
              <a:rect l="0" t="0" r="r" b="b"/>
              <a:pathLst>
                <a:path w="3613" h="2276">
                  <a:moveTo>
                    <a:pt x="0" y="2275"/>
                  </a:moveTo>
                  <a:lnTo>
                    <a:pt x="952" y="0"/>
                  </a:lnTo>
                  <a:lnTo>
                    <a:pt x="3612" y="2262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5797550" y="3036888"/>
              <a:ext cx="2590800" cy="1166812"/>
            </a:xfrm>
            <a:custGeom>
              <a:avLst/>
              <a:gdLst/>
              <a:ahLst/>
              <a:cxnLst>
                <a:cxn ang="0">
                  <a:pos x="7170" y="13"/>
                </a:cxn>
                <a:cxn ang="0">
                  <a:pos x="2884" y="503"/>
                </a:cxn>
                <a:cxn ang="0">
                  <a:pos x="6403" y="1005"/>
                </a:cxn>
                <a:cxn ang="0">
                  <a:pos x="7197" y="0"/>
                </a:cxn>
                <a:cxn ang="0">
                  <a:pos x="1985" y="1138"/>
                </a:cxn>
                <a:cxn ang="0">
                  <a:pos x="0" y="3016"/>
                </a:cxn>
                <a:cxn ang="0">
                  <a:pos x="4498" y="2937"/>
                </a:cxn>
                <a:cxn ang="0">
                  <a:pos x="6377" y="1018"/>
                </a:cxn>
                <a:cxn ang="0">
                  <a:pos x="1350" y="3241"/>
                </a:cxn>
                <a:cxn ang="0">
                  <a:pos x="4511" y="2923"/>
                </a:cxn>
                <a:cxn ang="0">
                  <a:pos x="1998" y="1138"/>
                </a:cxn>
              </a:cxnLst>
              <a:rect l="0" t="0" r="r" b="b"/>
              <a:pathLst>
                <a:path w="7198" h="3242">
                  <a:moveTo>
                    <a:pt x="7170" y="13"/>
                  </a:moveTo>
                  <a:lnTo>
                    <a:pt x="2884" y="503"/>
                  </a:lnTo>
                  <a:lnTo>
                    <a:pt x="6403" y="1005"/>
                  </a:lnTo>
                  <a:lnTo>
                    <a:pt x="7197" y="0"/>
                  </a:lnTo>
                  <a:lnTo>
                    <a:pt x="1985" y="1138"/>
                  </a:lnTo>
                  <a:lnTo>
                    <a:pt x="0" y="3016"/>
                  </a:lnTo>
                  <a:lnTo>
                    <a:pt x="4498" y="2937"/>
                  </a:lnTo>
                  <a:lnTo>
                    <a:pt x="6377" y="1018"/>
                  </a:lnTo>
                  <a:lnTo>
                    <a:pt x="1350" y="3241"/>
                  </a:lnTo>
                  <a:lnTo>
                    <a:pt x="4511" y="2923"/>
                  </a:lnTo>
                  <a:lnTo>
                    <a:pt x="1998" y="1138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-7938" y="2432050"/>
              <a:ext cx="2109788" cy="2166938"/>
            </a:xfrm>
            <a:custGeom>
              <a:avLst/>
              <a:gdLst/>
              <a:ahLst/>
              <a:cxnLst>
                <a:cxn ang="0">
                  <a:pos x="27" y="4670"/>
                </a:cxn>
                <a:cxn ang="0">
                  <a:pos x="5861" y="3505"/>
                </a:cxn>
                <a:cxn ang="0">
                  <a:pos x="3704" y="0"/>
                </a:cxn>
                <a:cxn ang="0">
                  <a:pos x="1733" y="410"/>
                </a:cxn>
                <a:cxn ang="0">
                  <a:pos x="3413" y="6019"/>
                </a:cxn>
                <a:cxn ang="0">
                  <a:pos x="3731" y="13"/>
                </a:cxn>
                <a:cxn ang="0">
                  <a:pos x="635" y="5596"/>
                </a:cxn>
                <a:cxn ang="0">
                  <a:pos x="3413" y="5993"/>
                </a:cxn>
                <a:cxn ang="0">
                  <a:pos x="0" y="4696"/>
                </a:cxn>
                <a:cxn ang="0">
                  <a:pos x="662" y="5596"/>
                </a:cxn>
              </a:cxnLst>
              <a:rect l="0" t="0" r="r" b="b"/>
              <a:pathLst>
                <a:path w="5862" h="6020">
                  <a:moveTo>
                    <a:pt x="27" y="4670"/>
                  </a:moveTo>
                  <a:lnTo>
                    <a:pt x="5861" y="3505"/>
                  </a:lnTo>
                  <a:lnTo>
                    <a:pt x="3704" y="0"/>
                  </a:lnTo>
                  <a:lnTo>
                    <a:pt x="1733" y="410"/>
                  </a:lnTo>
                  <a:lnTo>
                    <a:pt x="3413" y="6019"/>
                  </a:lnTo>
                  <a:lnTo>
                    <a:pt x="3731" y="13"/>
                  </a:lnTo>
                  <a:lnTo>
                    <a:pt x="635" y="5596"/>
                  </a:lnTo>
                  <a:lnTo>
                    <a:pt x="3413" y="5993"/>
                  </a:lnTo>
                  <a:lnTo>
                    <a:pt x="0" y="4696"/>
                  </a:lnTo>
                  <a:lnTo>
                    <a:pt x="662" y="5596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1849437" y="2508250"/>
              <a:ext cx="1914525" cy="962025"/>
            </a:xfrm>
            <a:custGeom>
              <a:avLst/>
              <a:gdLst/>
              <a:ahLst/>
              <a:cxnLst>
                <a:cxn ang="0">
                  <a:pos x="1217" y="384"/>
                </a:cxn>
                <a:cxn ang="0">
                  <a:pos x="4617" y="0"/>
                </a:cxn>
                <a:cxn ang="0">
                  <a:pos x="5318" y="900"/>
                </a:cxn>
                <a:cxn ang="0">
                  <a:pos x="1191" y="397"/>
                </a:cxn>
                <a:cxn ang="0">
                  <a:pos x="27" y="1283"/>
                </a:cxn>
                <a:cxn ang="0">
                  <a:pos x="27" y="2672"/>
                </a:cxn>
                <a:cxn ang="0">
                  <a:pos x="1204" y="384"/>
                </a:cxn>
                <a:cxn ang="0">
                  <a:pos x="1720" y="1998"/>
                </a:cxn>
                <a:cxn ang="0">
                  <a:pos x="0" y="1310"/>
                </a:cxn>
                <a:cxn ang="0">
                  <a:pos x="4207" y="1984"/>
                </a:cxn>
                <a:cxn ang="0">
                  <a:pos x="4617" y="13"/>
                </a:cxn>
                <a:cxn ang="0">
                  <a:pos x="1680" y="1998"/>
                </a:cxn>
                <a:cxn ang="0">
                  <a:pos x="5292" y="913"/>
                </a:cxn>
                <a:cxn ang="0">
                  <a:pos x="5318" y="913"/>
                </a:cxn>
              </a:cxnLst>
              <a:rect l="0" t="0" r="r" b="b"/>
              <a:pathLst>
                <a:path w="5319" h="2673">
                  <a:moveTo>
                    <a:pt x="1217" y="384"/>
                  </a:moveTo>
                  <a:lnTo>
                    <a:pt x="4617" y="0"/>
                  </a:lnTo>
                  <a:lnTo>
                    <a:pt x="5318" y="900"/>
                  </a:lnTo>
                  <a:lnTo>
                    <a:pt x="1191" y="397"/>
                  </a:lnTo>
                  <a:lnTo>
                    <a:pt x="27" y="1283"/>
                  </a:lnTo>
                  <a:lnTo>
                    <a:pt x="27" y="2672"/>
                  </a:lnTo>
                  <a:lnTo>
                    <a:pt x="1204" y="384"/>
                  </a:lnTo>
                  <a:lnTo>
                    <a:pt x="1720" y="1998"/>
                  </a:lnTo>
                  <a:lnTo>
                    <a:pt x="0" y="1310"/>
                  </a:lnTo>
                  <a:lnTo>
                    <a:pt x="4207" y="1984"/>
                  </a:lnTo>
                  <a:lnTo>
                    <a:pt x="4617" y="13"/>
                  </a:lnTo>
                  <a:lnTo>
                    <a:pt x="1680" y="1998"/>
                  </a:lnTo>
                  <a:lnTo>
                    <a:pt x="5292" y="913"/>
                  </a:lnTo>
                  <a:lnTo>
                    <a:pt x="5318" y="913"/>
                  </a:lnTo>
                </a:path>
              </a:pathLst>
            </a:custGeom>
            <a:noFill/>
            <a:ln w="90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3468687" y="3541713"/>
              <a:ext cx="2986088" cy="1062037"/>
            </a:xfrm>
            <a:custGeom>
              <a:avLst/>
              <a:gdLst/>
              <a:ahLst/>
              <a:cxnLst>
                <a:cxn ang="0">
                  <a:pos x="4763" y="1892"/>
                </a:cxn>
                <a:cxn ang="0">
                  <a:pos x="1800" y="0"/>
                </a:cxn>
                <a:cxn ang="0">
                  <a:pos x="1165" y="2196"/>
                </a:cxn>
                <a:cxn ang="0">
                  <a:pos x="4776" y="1879"/>
                </a:cxn>
                <a:cxn ang="0">
                  <a:pos x="3916" y="2315"/>
                </a:cxn>
                <a:cxn ang="0">
                  <a:pos x="1165" y="2209"/>
                </a:cxn>
                <a:cxn ang="0">
                  <a:pos x="8295" y="2725"/>
                </a:cxn>
                <a:cxn ang="0">
                  <a:pos x="0" y="2950"/>
                </a:cxn>
                <a:cxn ang="0">
                  <a:pos x="3877" y="2289"/>
                </a:cxn>
                <a:cxn ang="0">
                  <a:pos x="6853" y="2223"/>
                </a:cxn>
                <a:cxn ang="0">
                  <a:pos x="5768" y="1879"/>
                </a:cxn>
                <a:cxn ang="0">
                  <a:pos x="4670" y="1865"/>
                </a:cxn>
                <a:cxn ang="0">
                  <a:pos x="5067" y="93"/>
                </a:cxn>
                <a:cxn ang="0">
                  <a:pos x="6827" y="2223"/>
                </a:cxn>
                <a:cxn ang="0">
                  <a:pos x="7885" y="1826"/>
                </a:cxn>
                <a:cxn ang="0">
                  <a:pos x="8216" y="2699"/>
                </a:cxn>
                <a:cxn ang="0">
                  <a:pos x="6827" y="2209"/>
                </a:cxn>
                <a:cxn ang="0">
                  <a:pos x="4736" y="1879"/>
                </a:cxn>
                <a:cxn ang="0">
                  <a:pos x="4763" y="1892"/>
                </a:cxn>
              </a:cxnLst>
              <a:rect l="0" t="0" r="r" b="b"/>
              <a:pathLst>
                <a:path w="8296" h="2951">
                  <a:moveTo>
                    <a:pt x="4763" y="1892"/>
                  </a:moveTo>
                  <a:lnTo>
                    <a:pt x="1800" y="0"/>
                  </a:lnTo>
                  <a:lnTo>
                    <a:pt x="1165" y="2196"/>
                  </a:lnTo>
                  <a:lnTo>
                    <a:pt x="4776" y="1879"/>
                  </a:lnTo>
                  <a:lnTo>
                    <a:pt x="3916" y="2315"/>
                  </a:lnTo>
                  <a:lnTo>
                    <a:pt x="1165" y="2209"/>
                  </a:lnTo>
                  <a:lnTo>
                    <a:pt x="8295" y="2725"/>
                  </a:lnTo>
                  <a:lnTo>
                    <a:pt x="0" y="2950"/>
                  </a:lnTo>
                  <a:lnTo>
                    <a:pt x="3877" y="2289"/>
                  </a:lnTo>
                  <a:lnTo>
                    <a:pt x="6853" y="2223"/>
                  </a:lnTo>
                  <a:lnTo>
                    <a:pt x="5768" y="1879"/>
                  </a:lnTo>
                  <a:lnTo>
                    <a:pt x="4670" y="1865"/>
                  </a:lnTo>
                  <a:lnTo>
                    <a:pt x="5067" y="93"/>
                  </a:lnTo>
                  <a:lnTo>
                    <a:pt x="6827" y="2223"/>
                  </a:lnTo>
                  <a:lnTo>
                    <a:pt x="7885" y="1826"/>
                  </a:lnTo>
                  <a:lnTo>
                    <a:pt x="8216" y="2699"/>
                  </a:lnTo>
                  <a:lnTo>
                    <a:pt x="6827" y="2209"/>
                  </a:lnTo>
                  <a:lnTo>
                    <a:pt x="4736" y="1879"/>
                  </a:lnTo>
                  <a:lnTo>
                    <a:pt x="4763" y="1892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2592387" y="4327525"/>
              <a:ext cx="2819400" cy="1800225"/>
            </a:xfrm>
            <a:custGeom>
              <a:avLst/>
              <a:gdLst/>
              <a:ahLst/>
              <a:cxnLst>
                <a:cxn ang="0">
                  <a:pos x="7832" y="4987"/>
                </a:cxn>
                <a:cxn ang="0">
                  <a:pos x="3572" y="0"/>
                </a:cxn>
                <a:cxn ang="0">
                  <a:pos x="0" y="5000"/>
                </a:cxn>
              </a:cxnLst>
              <a:rect l="0" t="0" r="r" b="b"/>
              <a:pathLst>
                <a:path w="7833" h="5001">
                  <a:moveTo>
                    <a:pt x="7832" y="4987"/>
                  </a:moveTo>
                  <a:lnTo>
                    <a:pt x="3572" y="0"/>
                  </a:lnTo>
                  <a:lnTo>
                    <a:pt x="0" y="500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2197100" y="4589463"/>
              <a:ext cx="1300162" cy="1543050"/>
            </a:xfrm>
            <a:custGeom>
              <a:avLst/>
              <a:gdLst/>
              <a:ahLst/>
              <a:cxnLst>
                <a:cxn ang="0">
                  <a:pos x="0" y="4287"/>
                </a:cxn>
                <a:cxn ang="0">
                  <a:pos x="3506" y="53"/>
                </a:cxn>
                <a:cxn ang="0">
                  <a:pos x="3611" y="0"/>
                </a:cxn>
              </a:cxnLst>
              <a:rect l="0" t="0" r="r" b="b"/>
              <a:pathLst>
                <a:path w="3612" h="4288">
                  <a:moveTo>
                    <a:pt x="0" y="4287"/>
                  </a:moveTo>
                  <a:lnTo>
                    <a:pt x="3506" y="53"/>
                  </a:lnTo>
                  <a:lnTo>
                    <a:pt x="3611" y="0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1811337" y="4622800"/>
              <a:ext cx="1304925" cy="1500188"/>
            </a:xfrm>
            <a:custGeom>
              <a:avLst/>
              <a:gdLst/>
              <a:ahLst/>
              <a:cxnLst>
                <a:cxn ang="0">
                  <a:pos x="3625" y="0"/>
                </a:cxn>
                <a:cxn ang="0">
                  <a:pos x="67" y="4167"/>
                </a:cxn>
                <a:cxn ang="0">
                  <a:pos x="0" y="1296"/>
                </a:cxn>
              </a:cxnLst>
              <a:rect l="0" t="0" r="r" b="b"/>
              <a:pathLst>
                <a:path w="3626" h="4168">
                  <a:moveTo>
                    <a:pt x="3625" y="0"/>
                  </a:moveTo>
                  <a:lnTo>
                    <a:pt x="67" y="4167"/>
                  </a:lnTo>
                  <a:lnTo>
                    <a:pt x="0" y="1296"/>
                  </a:lnTo>
                </a:path>
              </a:pathLst>
            </a:custGeom>
            <a:noFill/>
            <a:ln w="5472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3413125" y="4514850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3810000" y="4264025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3054350" y="45513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5106987" y="4173538"/>
              <a:ext cx="119063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5862637" y="4283075"/>
              <a:ext cx="119063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7"/>
            <p:cNvSpPr>
              <a:spLocks noChangeArrowheads="1"/>
            </p:cNvSpPr>
            <p:nvPr/>
          </p:nvSpPr>
          <p:spPr bwMode="auto">
            <a:xfrm>
              <a:off x="1722437" y="498475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2514600" y="4479925"/>
              <a:ext cx="153987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2047875" y="4732338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8129587" y="4587875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7445375" y="4767263"/>
              <a:ext cx="153987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2"/>
            <p:cNvSpPr>
              <a:spLocks noChangeArrowheads="1"/>
            </p:cNvSpPr>
            <p:nvPr/>
          </p:nvSpPr>
          <p:spPr bwMode="auto">
            <a:xfrm>
              <a:off x="7158037" y="466090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6799262" y="5237163"/>
              <a:ext cx="153988" cy="1539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4"/>
            <p:cNvSpPr>
              <a:spLocks noChangeArrowheads="1"/>
            </p:cNvSpPr>
            <p:nvPr/>
          </p:nvSpPr>
          <p:spPr bwMode="auto">
            <a:xfrm>
              <a:off x="6367462" y="4445000"/>
              <a:ext cx="153988" cy="1539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5"/>
            <p:cNvSpPr>
              <a:spLocks noChangeArrowheads="1"/>
            </p:cNvSpPr>
            <p:nvPr/>
          </p:nvSpPr>
          <p:spPr bwMode="auto">
            <a:xfrm>
              <a:off x="1182687" y="4549775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6"/>
            <p:cNvSpPr>
              <a:spLocks noChangeArrowheads="1"/>
            </p:cNvSpPr>
            <p:nvPr/>
          </p:nvSpPr>
          <p:spPr bwMode="auto">
            <a:xfrm>
              <a:off x="174625" y="440531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47"/>
            <p:cNvSpPr>
              <a:spLocks noChangeArrowheads="1"/>
            </p:cNvSpPr>
            <p:nvPr/>
          </p:nvSpPr>
          <p:spPr bwMode="auto">
            <a:xfrm>
              <a:off x="-41275" y="408146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2046287" y="3649663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49"/>
            <p:cNvSpPr>
              <a:spLocks noChangeArrowheads="1"/>
            </p:cNvSpPr>
            <p:nvPr/>
          </p:nvSpPr>
          <p:spPr bwMode="auto">
            <a:xfrm>
              <a:off x="3451225" y="343376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0"/>
            <p:cNvSpPr>
              <a:spLocks noChangeArrowheads="1"/>
            </p:cNvSpPr>
            <p:nvPr/>
          </p:nvSpPr>
          <p:spPr bwMode="auto">
            <a:xfrm>
              <a:off x="3919537" y="339725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4062412" y="350520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2"/>
            <p:cNvSpPr>
              <a:spLocks noChangeArrowheads="1"/>
            </p:cNvSpPr>
            <p:nvPr/>
          </p:nvSpPr>
          <p:spPr bwMode="auto">
            <a:xfrm>
              <a:off x="5251450" y="3541713"/>
              <a:ext cx="87312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3"/>
            <p:cNvSpPr>
              <a:spLocks noChangeArrowheads="1"/>
            </p:cNvSpPr>
            <p:nvPr/>
          </p:nvSpPr>
          <p:spPr bwMode="auto">
            <a:xfrm>
              <a:off x="2443162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3343275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auto">
            <a:xfrm>
              <a:off x="1830387" y="34512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3630612" y="36671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3378200" y="36671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3235325" y="330676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4170362" y="40624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4999037" y="4062413"/>
              <a:ext cx="74613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3846512" y="399097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2"/>
            <p:cNvSpPr>
              <a:spLocks noChangeArrowheads="1"/>
            </p:cNvSpPr>
            <p:nvPr/>
          </p:nvSpPr>
          <p:spPr bwMode="auto">
            <a:xfrm>
              <a:off x="4818062" y="4333875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3"/>
            <p:cNvSpPr>
              <a:spLocks noChangeArrowheads="1"/>
            </p:cNvSpPr>
            <p:nvPr/>
          </p:nvSpPr>
          <p:spPr bwMode="auto">
            <a:xfrm>
              <a:off x="4891087" y="3235325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4"/>
            <p:cNvSpPr>
              <a:spLocks noChangeArrowheads="1"/>
            </p:cNvSpPr>
            <p:nvPr/>
          </p:nvSpPr>
          <p:spPr bwMode="auto">
            <a:xfrm>
              <a:off x="4062412" y="319881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5"/>
            <p:cNvSpPr>
              <a:spLocks noChangeArrowheads="1"/>
            </p:cNvSpPr>
            <p:nvPr/>
          </p:nvSpPr>
          <p:spPr bwMode="auto">
            <a:xfrm>
              <a:off x="6799262" y="3186113"/>
              <a:ext cx="793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6"/>
            <p:cNvSpPr>
              <a:spLocks noChangeArrowheads="1"/>
            </p:cNvSpPr>
            <p:nvPr/>
          </p:nvSpPr>
          <p:spPr bwMode="auto">
            <a:xfrm>
              <a:off x="6475412" y="3397250"/>
              <a:ext cx="8731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67"/>
            <p:cNvSpPr>
              <a:spLocks noChangeArrowheads="1"/>
            </p:cNvSpPr>
            <p:nvPr/>
          </p:nvSpPr>
          <p:spPr bwMode="auto">
            <a:xfrm>
              <a:off x="8058150" y="3362325"/>
              <a:ext cx="87312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68"/>
            <p:cNvSpPr>
              <a:spLocks noChangeArrowheads="1"/>
            </p:cNvSpPr>
            <p:nvPr/>
          </p:nvSpPr>
          <p:spPr bwMode="auto">
            <a:xfrm>
              <a:off x="8347075" y="3008313"/>
              <a:ext cx="74612" cy="74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69"/>
            <p:cNvSpPr>
              <a:spLocks noChangeArrowheads="1"/>
            </p:cNvSpPr>
            <p:nvPr/>
          </p:nvSpPr>
          <p:spPr bwMode="auto">
            <a:xfrm>
              <a:off x="8923337" y="4370388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0"/>
            <p:cNvSpPr>
              <a:spLocks noChangeArrowheads="1"/>
            </p:cNvSpPr>
            <p:nvPr/>
          </p:nvSpPr>
          <p:spPr bwMode="auto">
            <a:xfrm>
              <a:off x="7375525" y="4049713"/>
              <a:ext cx="793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1"/>
            <p:cNvSpPr>
              <a:spLocks noChangeArrowheads="1"/>
            </p:cNvSpPr>
            <p:nvPr/>
          </p:nvSpPr>
          <p:spPr bwMode="auto">
            <a:xfrm>
              <a:off x="6259512" y="415925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2"/>
            <p:cNvSpPr>
              <a:spLocks noChangeArrowheads="1"/>
            </p:cNvSpPr>
            <p:nvPr/>
          </p:nvSpPr>
          <p:spPr bwMode="auto">
            <a:xfrm>
              <a:off x="5754687" y="4092575"/>
              <a:ext cx="66675" cy="66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3"/>
            <p:cNvSpPr>
              <a:spLocks noChangeArrowheads="1"/>
            </p:cNvSpPr>
            <p:nvPr/>
          </p:nvSpPr>
          <p:spPr bwMode="auto">
            <a:xfrm>
              <a:off x="5502275" y="4195763"/>
              <a:ext cx="74612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4"/>
            <p:cNvSpPr>
              <a:spLocks noChangeArrowheads="1"/>
            </p:cNvSpPr>
            <p:nvPr/>
          </p:nvSpPr>
          <p:spPr bwMode="auto">
            <a:xfrm>
              <a:off x="1290637" y="2389188"/>
              <a:ext cx="87313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5"/>
            <p:cNvSpPr>
              <a:spLocks noChangeArrowheads="1"/>
            </p:cNvSpPr>
            <p:nvPr/>
          </p:nvSpPr>
          <p:spPr bwMode="auto">
            <a:xfrm>
              <a:off x="571500" y="2536825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6"/>
            <p:cNvSpPr>
              <a:spLocks noChangeArrowheads="1"/>
            </p:cNvSpPr>
            <p:nvPr/>
          </p:nvSpPr>
          <p:spPr bwMode="auto">
            <a:xfrm>
              <a:off x="2082800" y="3954463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-274638" y="3989388"/>
              <a:ext cx="271463" cy="133350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 flipV="1">
              <a:off x="-274638" y="4125913"/>
              <a:ext cx="285750" cy="150812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-274638" y="4408488"/>
              <a:ext cx="495300" cy="47625"/>
            </a:xfrm>
            <a:prstGeom prst="line">
              <a:avLst/>
            </a:pr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0"/>
            <p:cNvSpPr>
              <a:spLocks noChangeArrowheads="1"/>
            </p:cNvSpPr>
            <p:nvPr/>
          </p:nvSpPr>
          <p:spPr bwMode="auto">
            <a:xfrm>
              <a:off x="-274638" y="4084638"/>
              <a:ext cx="504825" cy="528637"/>
            </a:xfrm>
            <a:custGeom>
              <a:avLst/>
              <a:gdLst/>
              <a:ahLst/>
              <a:cxnLst>
                <a:cxn ang="0">
                  <a:pos x="0" y="1468"/>
                </a:cxn>
                <a:cxn ang="0">
                  <a:pos x="1403" y="1019"/>
                </a:cxn>
                <a:cxn ang="0">
                  <a:pos x="27" y="0"/>
                </a:cxn>
              </a:cxnLst>
              <a:rect l="0" t="0" r="r" b="b"/>
              <a:pathLst>
                <a:path w="1404" h="1469">
                  <a:moveTo>
                    <a:pt x="0" y="1468"/>
                  </a:moveTo>
                  <a:lnTo>
                    <a:pt x="1403" y="1019"/>
                  </a:lnTo>
                  <a:lnTo>
                    <a:pt x="27" y="0"/>
                  </a:lnTo>
                </a:path>
              </a:pathLst>
            </a:custGeom>
            <a:noFill/>
            <a:ln w="1836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1"/>
            <p:cNvSpPr>
              <a:spLocks noChangeArrowheads="1"/>
            </p:cNvSpPr>
            <p:nvPr/>
          </p:nvSpPr>
          <p:spPr bwMode="auto">
            <a:xfrm>
              <a:off x="2262187" y="2622550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2"/>
            <p:cNvSpPr>
              <a:spLocks noChangeArrowheads="1"/>
            </p:cNvSpPr>
            <p:nvPr/>
          </p:nvSpPr>
          <p:spPr bwMode="auto">
            <a:xfrm>
              <a:off x="3486150" y="2478088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3"/>
            <p:cNvSpPr>
              <a:spLocks noChangeArrowheads="1"/>
            </p:cNvSpPr>
            <p:nvPr/>
          </p:nvSpPr>
          <p:spPr bwMode="auto">
            <a:xfrm>
              <a:off x="3738562" y="2801938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4"/>
            <p:cNvSpPr>
              <a:spLocks noChangeArrowheads="1"/>
            </p:cNvSpPr>
            <p:nvPr/>
          </p:nvSpPr>
          <p:spPr bwMode="auto">
            <a:xfrm>
              <a:off x="1830387" y="2946400"/>
              <a:ext cx="53975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650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Services for Mass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Managing Crowd Danger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276350"/>
            <a:ext cx="7874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4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438891" y="3010493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2517558" y="2430134"/>
            <a:ext cx="1086263" cy="81650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6294596" y="2312059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5" y="3772576"/>
            <a:ext cx="491068" cy="982136"/>
          </a:xfrm>
          <a:prstGeom prst="rect">
            <a:avLst/>
          </a:prstGeom>
        </p:spPr>
      </p:pic>
      <p:pic>
        <p:nvPicPr>
          <p:cNvPr id="5" name="Picture 4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7" y="3772576"/>
            <a:ext cx="491068" cy="982136"/>
          </a:xfrm>
          <a:prstGeom prst="rect">
            <a:avLst/>
          </a:prstGeom>
        </p:spPr>
      </p:pic>
      <p:pic>
        <p:nvPicPr>
          <p:cNvPr id="6" name="Picture 5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21" y="3772576"/>
            <a:ext cx="491068" cy="982136"/>
          </a:xfrm>
          <a:prstGeom prst="rect">
            <a:avLst/>
          </a:prstGeom>
        </p:spPr>
      </p:pic>
      <p:pic>
        <p:nvPicPr>
          <p:cNvPr id="10" name="Picture 9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44" y="3772576"/>
            <a:ext cx="491068" cy="982136"/>
          </a:xfrm>
          <a:prstGeom prst="rect">
            <a:avLst/>
          </a:prstGeom>
        </p:spPr>
      </p:pic>
      <p:pic>
        <p:nvPicPr>
          <p:cNvPr id="11" name="Picture 10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9" y="3772576"/>
            <a:ext cx="491068" cy="982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3647" y="3258084"/>
            <a:ext cx="6627765" cy="411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9377" y="2586669"/>
            <a:ext cx="3732035" cy="4114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3647" y="2006782"/>
            <a:ext cx="3732035" cy="4114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5000" y="1880920"/>
            <a:ext cx="2136412" cy="411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69411" y="327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91995" y="3276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00772" y="327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80405" y="327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57821" y="327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4" idx="3"/>
            <a:endCxn id="28" idx="1"/>
          </p:cNvCxnSpPr>
          <p:nvPr/>
        </p:nvCxnSpPr>
        <p:spPr>
          <a:xfrm>
            <a:off x="1760479" y="3379963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3"/>
            <a:endCxn id="25" idx="1"/>
          </p:cNvCxnSpPr>
          <p:nvPr/>
        </p:nvCxnSpPr>
        <p:spPr>
          <a:xfrm flipV="1">
            <a:off x="3248889" y="3376963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3"/>
            <a:endCxn id="27" idx="1"/>
          </p:cNvCxnSpPr>
          <p:nvPr/>
        </p:nvCxnSpPr>
        <p:spPr>
          <a:xfrm>
            <a:off x="4783063" y="3376963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  <a:endCxn id="26" idx="1"/>
          </p:cNvCxnSpPr>
          <p:nvPr/>
        </p:nvCxnSpPr>
        <p:spPr>
          <a:xfrm>
            <a:off x="6271473" y="3379963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81856" y="2034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04440" y="2031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70266" y="2034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41" idx="3"/>
            <a:endCxn id="45" idx="1"/>
          </p:cNvCxnSpPr>
          <p:nvPr/>
        </p:nvCxnSpPr>
        <p:spPr>
          <a:xfrm>
            <a:off x="1772924" y="2135036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3"/>
            <a:endCxn id="42" idx="1"/>
          </p:cNvCxnSpPr>
          <p:nvPr/>
        </p:nvCxnSpPr>
        <p:spPr>
          <a:xfrm flipV="1">
            <a:off x="3261334" y="2132036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803287" y="1908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291995" y="2609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300772" y="2612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80405" y="2612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303138" y="1908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stCxn id="50" idx="3"/>
            <a:endCxn id="54" idx="1"/>
          </p:cNvCxnSpPr>
          <p:nvPr/>
        </p:nvCxnSpPr>
        <p:spPr>
          <a:xfrm>
            <a:off x="6294355" y="2009174"/>
            <a:ext cx="1008783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1" idx="3"/>
            <a:endCxn id="53" idx="1"/>
          </p:cNvCxnSpPr>
          <p:nvPr/>
        </p:nvCxnSpPr>
        <p:spPr>
          <a:xfrm>
            <a:off x="4783063" y="2710137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3"/>
            <a:endCxn id="52" idx="1"/>
          </p:cNvCxnSpPr>
          <p:nvPr/>
        </p:nvCxnSpPr>
        <p:spPr>
          <a:xfrm>
            <a:off x="6271473" y="2713137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52907" y="2704742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Dangerous Density Warning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22425" y="2008568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4">
                    <a:lumMod val="50000"/>
                  </a:schemeClr>
                </a:solidFill>
              </a:rPr>
              <a:t>Dispersal Advice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725855" y="3393876"/>
            <a:ext cx="1692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Crowd Estimation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714715" y="2146437"/>
            <a:ext cx="2710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Congestion-Aware Navigation</a:t>
            </a:r>
          </a:p>
        </p:txBody>
      </p:sp>
      <p:sp>
        <p:nvSpPr>
          <p:cNvPr id="40" name="Title 55"/>
          <p:cNvSpPr txBox="1">
            <a:spLocks/>
          </p:cNvSpPr>
          <p:nvPr/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Distributed services are complex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457200" y="5422901"/>
            <a:ext cx="8229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i="1" dirty="0" smtClean="0">
                <a:solidFill>
                  <a:schemeClr val="accent2"/>
                </a:solidFill>
                <a:latin typeface="Arial"/>
                <a:ea typeface="ＭＳ Ｐゴシック" charset="-128"/>
                <a:cs typeface="ＭＳ Ｐゴシック" charset="-128"/>
              </a:rPr>
              <a:t>How to make engineering resilience tractable?</a:t>
            </a:r>
            <a:endParaRPr kumimoji="0" lang="en-US" sz="2800" b="1" i="1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42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ggregate Programming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8" y="1171221"/>
            <a:ext cx="4103702" cy="545792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2116666" y="5686778"/>
            <a:ext cx="1368778" cy="536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8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5088465"/>
            <a:ext cx="5930500" cy="11455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Calculus</a:t>
            </a:r>
          </a:p>
        </p:txBody>
      </p:sp>
      <p:pic>
        <p:nvPicPr>
          <p:cNvPr id="7" name="Picture 6" descr="calculu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802158"/>
            <a:ext cx="7086600" cy="1766554"/>
          </a:xfrm>
          <a:prstGeom prst="rect">
            <a:avLst/>
          </a:prstGeom>
        </p:spPr>
      </p:pic>
      <p:grpSp>
        <p:nvGrpSpPr>
          <p:cNvPr id="3" name="Group 54"/>
          <p:cNvGrpSpPr/>
          <p:nvPr/>
        </p:nvGrpSpPr>
        <p:grpSpPr>
          <a:xfrm>
            <a:off x="127000" y="1803399"/>
            <a:ext cx="4779386" cy="3713898"/>
            <a:chOff x="127000" y="1803399"/>
            <a:chExt cx="4779386" cy="3713898"/>
          </a:xfrm>
        </p:grpSpPr>
        <p:sp>
          <p:nvSpPr>
            <p:cNvPr id="8" name="TextBox 7"/>
            <p:cNvSpPr txBox="1"/>
            <p:nvPr/>
          </p:nvSpPr>
          <p:spPr>
            <a:xfrm>
              <a:off x="127000" y="1803399"/>
              <a:ext cx="1234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Variable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3433" y="4686300"/>
              <a:ext cx="20729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Abstract &amp; Call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Functions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6668" y="1803399"/>
              <a:ext cx="1398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Local Ops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7150" y="1803399"/>
              <a:ext cx="1760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Literal Value</a:t>
              </a:r>
            </a:p>
          </p:txBody>
        </p:sp>
        <p:cxnSp>
          <p:nvCxnSpPr>
            <p:cNvPr id="17" name="Straight Connector 16"/>
            <p:cNvCxnSpPr>
              <a:stCxn id="8" idx="2"/>
            </p:cNvCxnSpPr>
            <p:nvPr/>
          </p:nvCxnSpPr>
          <p:spPr>
            <a:xfrm rot="16200000" flipH="1">
              <a:off x="1060090" y="1949090"/>
              <a:ext cx="757536" cy="1389484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2"/>
            </p:cNvCxnSpPr>
            <p:nvPr/>
          </p:nvCxnSpPr>
          <p:spPr>
            <a:xfrm rot="16200000" flipH="1">
              <a:off x="767990" y="2241189"/>
              <a:ext cx="1341736" cy="1389485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5" idx="2"/>
            </p:cNvCxnSpPr>
            <p:nvPr/>
          </p:nvCxnSpPr>
          <p:spPr>
            <a:xfrm rot="16200000" flipH="1">
              <a:off x="1926224" y="2726324"/>
              <a:ext cx="1341736" cy="419216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3" idx="2"/>
            </p:cNvCxnSpPr>
            <p:nvPr/>
          </p:nvCxnSpPr>
          <p:spPr>
            <a:xfrm rot="5400000">
              <a:off x="3462302" y="2307963"/>
              <a:ext cx="706736" cy="620939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2"/>
            </p:cNvCxnSpPr>
            <p:nvPr/>
          </p:nvCxnSpPr>
          <p:spPr>
            <a:xfrm rot="16200000" flipH="1">
              <a:off x="2211974" y="2440574"/>
              <a:ext cx="706736" cy="355716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3679956" y="3946655"/>
              <a:ext cx="1587501" cy="9499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2918659" y="4279893"/>
              <a:ext cx="600676" cy="41534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3"/>
          <p:cNvGrpSpPr/>
          <p:nvPr/>
        </p:nvGrpSpPr>
        <p:grpSpPr>
          <a:xfrm>
            <a:off x="3505200" y="1572566"/>
            <a:ext cx="4353377" cy="2648299"/>
            <a:chOff x="3505200" y="1572566"/>
            <a:chExt cx="4353377" cy="2648299"/>
          </a:xfrm>
        </p:grpSpPr>
        <p:sp>
          <p:nvSpPr>
            <p:cNvPr id="11" name="TextBox 10"/>
            <p:cNvSpPr txBox="1"/>
            <p:nvPr/>
          </p:nvSpPr>
          <p:spPr>
            <a:xfrm>
              <a:off x="5649168" y="2340493"/>
              <a:ext cx="2209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Communication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66568" y="3759200"/>
              <a:ext cx="2199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Domain Change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49168" y="1572566"/>
              <a:ext cx="840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State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6200000" flipH="1">
              <a:off x="5712033" y="3617269"/>
              <a:ext cx="295871" cy="165789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 flipV="1">
              <a:off x="3505200" y="2034232"/>
              <a:ext cx="2271876" cy="131856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4724400" y="2743200"/>
              <a:ext cx="990600" cy="53340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32"/>
          <p:cNvSpPr txBox="1">
            <a:spLocks noChangeArrowheads="1"/>
          </p:cNvSpPr>
          <p:nvPr/>
        </p:nvSpPr>
        <p:spPr bwMode="auto">
          <a:xfrm>
            <a:off x="5632004" y="6420205"/>
            <a:ext cx="3469667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[Viroli et al., 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‘13, </a:t>
            </a:r>
            <a:r>
              <a:rPr lang="en-US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Damiani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et al., ‘15]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7231</TotalTime>
  <Words>880</Words>
  <Application>Microsoft Macintosh PowerPoint</Application>
  <PresentationFormat>On-screen Show (4:3)</PresentationFormat>
  <Paragraphs>167</Paragraphs>
  <Slides>24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bbn_template</vt:lpstr>
      <vt:lpstr>PowerPoint Presentation</vt:lpstr>
      <vt:lpstr>A generative approach to safety</vt:lpstr>
      <vt:lpstr>Everything is a wireless computer</vt:lpstr>
      <vt:lpstr>Example: Services for Mass Events</vt:lpstr>
      <vt:lpstr>Example: Managing Crowd Danger</vt:lpstr>
      <vt:lpstr>PowerPoint Presentation</vt:lpstr>
      <vt:lpstr>Aggregate Programming</vt:lpstr>
      <vt:lpstr>Aggregate Programming Stack</vt:lpstr>
      <vt:lpstr>Field Calculus</vt:lpstr>
      <vt:lpstr>Field Calculus is Space-Time Universal</vt:lpstr>
      <vt:lpstr>Instantiation: Protelis</vt:lpstr>
      <vt:lpstr>Aggregate Programming Stack</vt:lpstr>
      <vt:lpstr>Self-Stabilizing Building Blocks</vt:lpstr>
      <vt:lpstr>Applying building blocks:</vt:lpstr>
      <vt:lpstr>Complex Example: Crowd Management</vt:lpstr>
      <vt:lpstr>Optimization of Dynamics</vt:lpstr>
      <vt:lpstr>Predicting and Controlling Dynamics</vt:lpstr>
      <vt:lpstr>Aggregate Programming Stack</vt:lpstr>
      <vt:lpstr>Crowd Safety Services</vt:lpstr>
      <vt:lpstr>Dependency-Directed Recovery </vt:lpstr>
      <vt:lpstr>Distributed Rewind and Replay</vt:lpstr>
      <vt:lpstr>Tactical Cloud Services</vt:lpstr>
      <vt:lpstr>Summary: Aggregate Methodology</vt:lpstr>
      <vt:lpstr>Acknowledgements</vt:lpstr>
    </vt:vector>
  </TitlesOfParts>
  <Company>BBN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179</cp:revision>
  <dcterms:created xsi:type="dcterms:W3CDTF">2012-05-30T11:32:39Z</dcterms:created>
  <dcterms:modified xsi:type="dcterms:W3CDTF">2015-09-21T13:30:30Z</dcterms:modified>
</cp:coreProperties>
</file>