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43"/>
  </p:notesMasterIdLst>
  <p:sldIdLst>
    <p:sldId id="372" r:id="rId2"/>
    <p:sldId id="373" r:id="rId3"/>
    <p:sldId id="365" r:id="rId4"/>
    <p:sldId id="355" r:id="rId5"/>
    <p:sldId id="370" r:id="rId6"/>
    <p:sldId id="371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7" r:id="rId15"/>
    <p:sldId id="345" r:id="rId16"/>
    <p:sldId id="346" r:id="rId17"/>
    <p:sldId id="347" r:id="rId18"/>
    <p:sldId id="348" r:id="rId19"/>
    <p:sldId id="349" r:id="rId20"/>
    <p:sldId id="351" r:id="rId21"/>
    <p:sldId id="366" r:id="rId22"/>
    <p:sldId id="324" r:id="rId23"/>
    <p:sldId id="335" r:id="rId24"/>
    <p:sldId id="330" r:id="rId25"/>
    <p:sldId id="331" r:id="rId26"/>
    <p:sldId id="332" r:id="rId27"/>
    <p:sldId id="333" r:id="rId28"/>
    <p:sldId id="334" r:id="rId29"/>
    <p:sldId id="368" r:id="rId30"/>
    <p:sldId id="340" r:id="rId31"/>
    <p:sldId id="343" r:id="rId32"/>
    <p:sldId id="327" r:id="rId33"/>
    <p:sldId id="341" r:id="rId34"/>
    <p:sldId id="342" r:id="rId35"/>
    <p:sldId id="369" r:id="rId36"/>
    <p:sldId id="326" r:id="rId37"/>
    <p:sldId id="339" r:id="rId38"/>
    <p:sldId id="328" r:id="rId39"/>
    <p:sldId id="344" r:id="rId40"/>
    <p:sldId id="350" r:id="rId41"/>
    <p:sldId id="35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6D92FB"/>
    <a:srgbClr val="EB736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47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99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'dna-synthesis'!$B$1</c:f>
              <c:strCache>
                <c:ptCount val="1"/>
                <c:pt idx="0">
                  <c:v>Length</c:v>
                </c:pt>
              </c:strCache>
            </c:strRef>
          </c:tx>
          <c:dLbls>
            <c:dLbl>
              <c:idx val="0"/>
              <c:layout>
                <c:manualLayout>
                  <c:x val="-0.0700437635640851"/>
                  <c:y val="-0.050672988155189"/>
                </c:manualLayout>
              </c:layout>
              <c:showVal val="1"/>
            </c:dLbl>
            <c:dLbl>
              <c:idx val="1"/>
              <c:layout>
                <c:manualLayout>
                  <c:x val="-0.0825515784862433"/>
                  <c:y val="-0.0475059263954897"/>
                </c:manualLayout>
              </c:layout>
              <c:showVal val="1"/>
            </c:dLbl>
            <c:dLbl>
              <c:idx val="2"/>
              <c:layout>
                <c:manualLayout>
                  <c:x val="-0.0675422005796535"/>
                  <c:y val="-0.050672988155189"/>
                </c:manualLayout>
              </c:layout>
              <c:showVal val="1"/>
            </c:dLbl>
            <c:dLbl>
              <c:idx val="3"/>
              <c:layout>
                <c:manualLayout>
                  <c:x val="-0.0825515784862434"/>
                  <c:y val="-0.0443388646357904"/>
                </c:manualLayout>
              </c:layout>
              <c:showVal val="1"/>
            </c:dLbl>
            <c:dLbl>
              <c:idx val="5"/>
              <c:layout>
                <c:manualLayout>
                  <c:x val="-0.122576586237149"/>
                  <c:y val="-0.0380047411163918"/>
                </c:manualLayout>
              </c:layout>
              <c:showVal val="1"/>
            </c:dLbl>
            <c:dLbl>
              <c:idx val="6"/>
              <c:layout>
                <c:manualLayout>
                  <c:x val="-0.145090653097034"/>
                  <c:y val="0.0"/>
                </c:manualLayout>
              </c:layout>
              <c:showVal val="1"/>
            </c:dLbl>
            <c:dLbl>
              <c:idx val="7"/>
              <c:layout>
                <c:manualLayout>
                  <c:x val="-0.112570334299422"/>
                  <c:y val="-0.0190023705581959"/>
                </c:manualLayout>
              </c:layout>
              <c:showVal val="1"/>
            </c:dLbl>
            <c:showVal val="1"/>
          </c:dLbls>
          <c:xVal>
            <c:numRef>
              <c:f>'dna-synthesis'!$A$2:$A$9</c:f>
              <c:numCache>
                <c:formatCode>General</c:formatCode>
                <c:ptCount val="8"/>
                <c:pt idx="0">
                  <c:v>1979.0</c:v>
                </c:pt>
                <c:pt idx="1">
                  <c:v>1990.0</c:v>
                </c:pt>
                <c:pt idx="2">
                  <c:v>1995.0</c:v>
                </c:pt>
                <c:pt idx="3">
                  <c:v>2002.0</c:v>
                </c:pt>
                <c:pt idx="4">
                  <c:v>2004.4</c:v>
                </c:pt>
                <c:pt idx="5">
                  <c:v>2004.7</c:v>
                </c:pt>
                <c:pt idx="6">
                  <c:v>2008.0</c:v>
                </c:pt>
                <c:pt idx="7">
                  <c:v>2010.0</c:v>
                </c:pt>
              </c:numCache>
            </c:numRef>
          </c:xVal>
          <c:yVal>
            <c:numRef>
              <c:f>'dna-synthesis'!$B$2:$B$9</c:f>
              <c:numCache>
                <c:formatCode>#,##0</c:formatCode>
                <c:ptCount val="8"/>
                <c:pt idx="0">
                  <c:v>207.0</c:v>
                </c:pt>
                <c:pt idx="1">
                  <c:v>2100.0</c:v>
                </c:pt>
                <c:pt idx="2">
                  <c:v>2700.0</c:v>
                </c:pt>
                <c:pt idx="3">
                  <c:v>7500.0</c:v>
                </c:pt>
                <c:pt idx="4">
                  <c:v>14600.0</c:v>
                </c:pt>
                <c:pt idx="5">
                  <c:v>32000.0</c:v>
                </c:pt>
                <c:pt idx="6">
                  <c:v>583000.0</c:v>
                </c:pt>
                <c:pt idx="7">
                  <c:v>1.08E6</c:v>
                </c:pt>
              </c:numCache>
            </c:numRef>
          </c:yVal>
          <c:smooth val="1"/>
        </c:ser>
        <c:axId val="759690280"/>
        <c:axId val="759675144"/>
      </c:scatterChart>
      <c:valAx>
        <c:axId val="759690280"/>
        <c:scaling>
          <c:orientation val="minMax"/>
          <c:max val="2012.0"/>
          <c:min val="1975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layout/>
        </c:title>
        <c:numFmt formatCode="General" sourceLinked="1"/>
        <c:tickLblPos val="nextTo"/>
        <c:crossAx val="759675144"/>
        <c:crosses val="autoZero"/>
        <c:crossBetween val="midCat"/>
      </c:valAx>
      <c:valAx>
        <c:axId val="759675144"/>
        <c:scaling>
          <c:logBase val="10.0"/>
          <c:orientation val="minMax"/>
          <c:max val="2.0E6"/>
          <c:min val="1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Length in base pairs</a:t>
                </a:r>
              </a:p>
            </c:rich>
          </c:tx>
          <c:layout/>
        </c:title>
        <c:numFmt formatCode="#,##0" sourceLinked="1"/>
        <c:tickLblPos val="nextTo"/>
        <c:crossAx val="759690280"/>
        <c:crosses val="autoZero"/>
        <c:crossBetween val="midCat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11/16/13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38BC51-563B-E44D-9692-1C40536E47A0}" type="slidenum">
              <a:rPr lang="en-US"/>
              <a:pPr/>
              <a:t>17</a:t>
            </a:fld>
            <a:endParaRPr lang="en-US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18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19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DDC4E-C7F0-8A47-BF85-72FE0726F220}" type="slidenum">
              <a:rPr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DDC4E-C7F0-8A47-BF85-72FE0726F220}" type="slidenum">
              <a:rPr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11/16/13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7" Type="http://schemas.openxmlformats.org/officeDocument/2006/relationships/image" Target="../media/image26.pdf"/><Relationship Id="rId8" Type="http://schemas.openxmlformats.org/officeDocument/2006/relationships/image" Target="../media/image27.png"/><Relationship Id="rId9" Type="http://schemas.openxmlformats.org/officeDocument/2006/relationships/image" Target="../media/image28.pdf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7" Type="http://schemas.openxmlformats.org/officeDocument/2006/relationships/image" Target="../media/image30.pdf"/><Relationship Id="rId8" Type="http://schemas.openxmlformats.org/officeDocument/2006/relationships/image" Target="../media/image31.png"/><Relationship Id="rId9" Type="http://schemas.openxmlformats.org/officeDocument/2006/relationships/image" Target="../media/image32.pdf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7" Type="http://schemas.openxmlformats.org/officeDocument/2006/relationships/image" Target="../media/image34.emf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emf"/><Relationship Id="rId5" Type="http://schemas.openxmlformats.org/officeDocument/2006/relationships/image" Target="../media/image54.tif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0.emf"/><Relationship Id="rId14" Type="http://schemas.openxmlformats.org/officeDocument/2006/relationships/image" Target="../media/image71.emf"/><Relationship Id="rId15" Type="http://schemas.openxmlformats.org/officeDocument/2006/relationships/image" Target="../media/image72.emf"/><Relationship Id="rId1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jpe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hyperlink" Target="https://synbiotools.bbn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7" Type="http://schemas.openxmlformats.org/officeDocument/2006/relationships/image" Target="../media/image20.gif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8.png"/><Relationship Id="rId7" Type="http://schemas.openxmlformats.org/officeDocument/2006/relationships/image" Target="../media/image22.pdf"/><Relationship Id="rId8" Type="http://schemas.openxmlformats.org/officeDocument/2006/relationships/image" Target="../media/image23.png"/><Relationship Id="rId9" Type="http://schemas.openxmlformats.org/officeDocument/2006/relationships/image" Target="../media/image24.pdf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Metrology &amp; Predictive Design</a:t>
            </a:r>
          </a:p>
          <a:p>
            <a:r>
              <a:rPr lang="en-US" sz="3600" b="1" dirty="0"/>
              <a:t>For Synthetic Biology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November,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genetic regulatory networks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6" name="Straight Arrow Connector 5"/>
          <p:cNvCxnSpPr>
            <a:stCxn id="171" idx="0"/>
          </p:cNvCxnSpPr>
          <p:nvPr/>
        </p:nvCxnSpPr>
        <p:spPr>
          <a:xfrm flipH="1" flipV="1">
            <a:off x="2151148" y="3718224"/>
            <a:ext cx="4808" cy="205850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2" idx="0"/>
          </p:cNvCxnSpPr>
          <p:nvPr/>
        </p:nvCxnSpPr>
        <p:spPr>
          <a:xfrm flipV="1">
            <a:off x="5400883" y="5437396"/>
            <a:ext cx="2905" cy="33178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mammalian-optimized-ag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41300" y="2324128"/>
            <a:ext cx="4346798" cy="1416591"/>
          </a:xfrm>
          <a:prstGeom prst="rect">
            <a:avLst/>
          </a:prstGeom>
        </p:spPr>
      </p:pic>
      <p:pic>
        <p:nvPicPr>
          <p:cNvPr id="35" name="Picture 34" descr="ecoli-optimized-ag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720957" y="4227092"/>
            <a:ext cx="4746640" cy="110870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391397" y="3057824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66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part selection using database of known part behaviors</a:t>
            </a:r>
          </a:p>
          <a:p>
            <a:pPr algn="ctr"/>
            <a:endParaRPr lang="en-US" dirty="0"/>
          </a:p>
        </p:txBody>
      </p:sp>
      <p:pic>
        <p:nvPicPr>
          <p:cNvPr id="32" name="Picture 31" descr="mm_mammali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20814" y="2193325"/>
            <a:ext cx="3443434" cy="2844021"/>
          </a:xfrm>
          <a:prstGeom prst="rect">
            <a:avLst/>
          </a:prstGeom>
        </p:spPr>
      </p:pic>
      <p:pic>
        <p:nvPicPr>
          <p:cNvPr id="33" name="Picture 32" descr="mm_ecol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848100" y="2205012"/>
            <a:ext cx="3289300" cy="281305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391397" y="3950269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6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0" y="2649966"/>
            <a:ext cx="9067800" cy="2970352"/>
            <a:chOff x="0" y="2649966"/>
            <a:chExt cx="9067800" cy="2970352"/>
          </a:xfrm>
        </p:grpSpPr>
        <p:sp>
          <p:nvSpPr>
            <p:cNvPr id="47" name="Rounded Rectangle 46"/>
            <p:cNvSpPr/>
            <p:nvPr/>
          </p:nvSpPr>
          <p:spPr>
            <a:xfrm>
              <a:off x="7391397" y="48456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ecoli-asm-tre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8512" y="2713466"/>
              <a:ext cx="3454400" cy="2088930"/>
            </a:xfrm>
            <a:prstGeom prst="rect">
              <a:avLst/>
            </a:prstGeom>
          </p:spPr>
        </p:pic>
        <p:pic>
          <p:nvPicPr>
            <p:cNvPr id="49" name="Picture 48" descr="Mammalian_Assembly_Tree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49966"/>
              <a:ext cx="3777387" cy="2328284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assembly step selection for two different platform-specific assembly protocols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71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002880" y="1937452"/>
            <a:ext cx="8064920" cy="4546466"/>
            <a:chOff x="1002880" y="1937452"/>
            <a:chExt cx="8064920" cy="4546466"/>
          </a:xfrm>
        </p:grpSpPr>
        <p:sp>
          <p:nvSpPr>
            <p:cNvPr id="50" name="Rounded Rectangle 49"/>
            <p:cNvSpPr/>
            <p:nvPr/>
          </p:nvSpPr>
          <p:spPr>
            <a:xfrm>
              <a:off x="7391397" y="57092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uninducedl_re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358" y="2252537"/>
              <a:ext cx="2235708" cy="1670357"/>
            </a:xfrm>
            <a:prstGeom prst="rect">
              <a:avLst/>
            </a:prstGeom>
          </p:spPr>
        </p:pic>
        <p:pic>
          <p:nvPicPr>
            <p:cNvPr id="52" name="Picture 51" descr="induced1_green_7p5m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1680" y="4210628"/>
              <a:ext cx="2242386" cy="1675346"/>
            </a:xfrm>
            <a:prstGeom prst="rect">
              <a:avLst/>
            </a:prstGeom>
          </p:spPr>
        </p:pic>
        <p:pic>
          <p:nvPicPr>
            <p:cNvPr id="53" name="Picture 52" descr="uninducedl_red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558" y="2247989"/>
              <a:ext cx="2235708" cy="1665505"/>
            </a:xfrm>
            <a:prstGeom prst="rect">
              <a:avLst/>
            </a:prstGeom>
          </p:spPr>
        </p:pic>
        <p:pic>
          <p:nvPicPr>
            <p:cNvPr id="54" name="Picture 53" descr="induced1_green_7p5mM.jpg"/>
            <p:cNvPicPr>
              <a:picLocks noChangeAspect="1"/>
            </p:cNvPicPr>
            <p:nvPr/>
          </p:nvPicPr>
          <p:blipFill>
            <a:blip r:embed="rId10">
              <a:lum bright="10000"/>
            </a:blip>
            <a:stretch>
              <a:fillRect/>
            </a:stretch>
          </p:blipFill>
          <p:spPr>
            <a:xfrm>
              <a:off x="1002880" y="4206087"/>
              <a:ext cx="2242386" cy="16704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5494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Uninduced</a:t>
              </a:r>
              <a:endParaRPr lang="en-US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609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Uninduced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510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Induced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625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Induced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Resulting cells demonstrating expected behavior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39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Vision and Motivation</a:t>
            </a:r>
          </a:p>
          <a:p>
            <a:r>
              <a:rPr lang="en-US" b="1" dirty="0" smtClean="0"/>
              <a:t>Proto BioCompiler</a:t>
            </a:r>
          </a:p>
          <a:p>
            <a:r>
              <a:rPr lang="en-US" dirty="0" smtClean="0"/>
              <a:t>Calibrating Flow Cytometry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Building EQuIP Models</a:t>
            </a:r>
          </a:p>
          <a:p>
            <a:r>
              <a:rPr lang="en-US" dirty="0" smtClean="0"/>
              <a:t>Prediction &amp; Validation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</a:t>
            </a:r>
            <a:r>
              <a:rPr lang="en-US" dirty="0" err="1" smtClean="0"/>
              <a:t>BioCompiler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2550481" y="2134228"/>
            <a:ext cx="4203729" cy="1627486"/>
          </a:xfrm>
          <a:prstGeom prst="roundRect">
            <a:avLst/>
          </a:prstGeom>
          <a:noFill/>
          <a:ln w="76200" cmpd="sng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7569" y="2413368"/>
            <a:ext cx="2309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Compilation &amp;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Optimization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754210" y="4568518"/>
            <a:ext cx="222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Other tools aiming at</a:t>
            </a:r>
          </a:p>
          <a:p>
            <a:r>
              <a:rPr lang="en-US" i="1"/>
              <a:t>high-level design:</a:t>
            </a:r>
          </a:p>
          <a:p>
            <a:r>
              <a:rPr lang="en-US" i="1"/>
              <a:t>Cello, Eugene, GEC,</a:t>
            </a:r>
          </a:p>
          <a:p>
            <a:r>
              <a:rPr lang="en-US" i="1"/>
              <a:t>GenoCAD, etc.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4442" y="6412468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[Beal, Lu, Weiss, 2011]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Transcriptional Logic Computations</a:t>
            </a:r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238250"/>
            <a:ext cx="83708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Operators translated to motifs: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185328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78000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not</a:t>
            </a: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570672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green</a:t>
            </a:r>
          </a:p>
        </p:txBody>
      </p:sp>
      <p:cxnSp>
        <p:nvCxnSpPr>
          <p:cNvPr id="52230" name="AutoShape 6"/>
          <p:cNvCxnSpPr>
            <a:cxnSpLocks noChangeShapeType="1"/>
            <a:stCxn id="52227" idx="3"/>
            <a:endCxn id="52228" idx="1"/>
          </p:cNvCxnSpPr>
          <p:nvPr/>
        </p:nvCxnSpPr>
        <p:spPr bwMode="auto">
          <a:xfrm>
            <a:off x="290016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2231" name="AutoShape 7"/>
          <p:cNvCxnSpPr>
            <a:cxnSpLocks noChangeShapeType="1"/>
            <a:stCxn id="52228" idx="3"/>
            <a:endCxn id="52229" idx="1"/>
          </p:cNvCxnSpPr>
          <p:nvPr/>
        </p:nvCxnSpPr>
        <p:spPr bwMode="auto">
          <a:xfrm>
            <a:off x="482688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63"/>
          <p:cNvGrpSpPr/>
          <p:nvPr/>
        </p:nvGrpSpPr>
        <p:grpSpPr>
          <a:xfrm>
            <a:off x="296640" y="2579312"/>
            <a:ext cx="8510400" cy="1896678"/>
            <a:chOff x="296640" y="2579312"/>
            <a:chExt cx="8510400" cy="1896678"/>
          </a:xfrm>
        </p:grpSpPr>
        <p:grpSp>
          <p:nvGrpSpPr>
            <p:cNvPr id="3" name="Group 62"/>
            <p:cNvGrpSpPr/>
            <p:nvPr/>
          </p:nvGrpSpPr>
          <p:grpSpPr>
            <a:xfrm>
              <a:off x="296640" y="3437642"/>
              <a:ext cx="8510400" cy="1038348"/>
              <a:chOff x="296640" y="3437642"/>
              <a:chExt cx="8510400" cy="1038348"/>
            </a:xfrm>
          </p:grpSpPr>
          <p:sp>
            <p:nvSpPr>
              <p:cNvPr id="52249" name="Line 25"/>
              <p:cNvSpPr>
                <a:spLocks noChangeShapeType="1"/>
              </p:cNvSpPr>
              <p:nvPr/>
            </p:nvSpPr>
            <p:spPr bwMode="auto">
              <a:xfrm>
                <a:off x="29664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0" name="Freeform 26"/>
              <p:cNvSpPr>
                <a:spLocks/>
              </p:cNvSpPr>
              <p:nvPr/>
            </p:nvSpPr>
            <p:spPr bwMode="auto">
              <a:xfrm>
                <a:off x="413281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1" name="AutoShape 27"/>
              <p:cNvSpPr>
                <a:spLocks noChangeArrowheads="1"/>
              </p:cNvSpPr>
              <p:nvPr/>
            </p:nvSpPr>
            <p:spPr bwMode="auto">
              <a:xfrm>
                <a:off x="689761" y="4192281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52" name="Freeform 28"/>
              <p:cNvSpPr>
                <a:spLocks/>
              </p:cNvSpPr>
              <p:nvPr/>
            </p:nvSpPr>
            <p:spPr bwMode="auto">
              <a:xfrm>
                <a:off x="946081" y="3869687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>
                <a:off x="186336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4" name="Freeform 30"/>
              <p:cNvSpPr>
                <a:spLocks/>
              </p:cNvSpPr>
              <p:nvPr/>
            </p:nvSpPr>
            <p:spPr bwMode="auto">
              <a:xfrm>
                <a:off x="1981440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5" name="AutoShape 31"/>
              <p:cNvSpPr>
                <a:spLocks noChangeArrowheads="1"/>
              </p:cNvSpPr>
              <p:nvPr/>
            </p:nvSpPr>
            <p:spPr bwMode="auto">
              <a:xfrm>
                <a:off x="2793600" y="3750154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56" name="Line 32"/>
              <p:cNvSpPr>
                <a:spLocks noChangeShapeType="1"/>
              </p:cNvSpPr>
              <p:nvPr/>
            </p:nvSpPr>
            <p:spPr bwMode="auto">
              <a:xfrm>
                <a:off x="1540800" y="3692548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1209600" y="343764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58" name="Freeform 34"/>
              <p:cNvSpPr>
                <a:spLocks/>
              </p:cNvSpPr>
              <p:nvPr/>
            </p:nvSpPr>
            <p:spPr bwMode="auto">
              <a:xfrm>
                <a:off x="3456000" y="3891289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9" name="Line 35"/>
              <p:cNvSpPr>
                <a:spLocks noChangeShapeType="1"/>
              </p:cNvSpPr>
              <p:nvPr/>
            </p:nvSpPr>
            <p:spPr bwMode="auto">
              <a:xfrm>
                <a:off x="4373280" y="443710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0" name="Freeform 36"/>
              <p:cNvSpPr>
                <a:spLocks/>
              </p:cNvSpPr>
              <p:nvPr/>
            </p:nvSpPr>
            <p:spPr bwMode="auto">
              <a:xfrm>
                <a:off x="4491361" y="4160598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1" name="AutoShape 37"/>
              <p:cNvSpPr>
                <a:spLocks noChangeArrowheads="1"/>
              </p:cNvSpPr>
              <p:nvPr/>
            </p:nvSpPr>
            <p:spPr bwMode="auto">
              <a:xfrm>
                <a:off x="5245921" y="384952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62" name="Freeform 38"/>
              <p:cNvSpPr>
                <a:spLocks/>
              </p:cNvSpPr>
              <p:nvPr/>
            </p:nvSpPr>
            <p:spPr bwMode="auto">
              <a:xfrm>
                <a:off x="5974561" y="3908570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>
                <a:off x="6893281" y="4452948"/>
                <a:ext cx="1815840" cy="14402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4" name="Freeform 40"/>
              <p:cNvSpPr>
                <a:spLocks/>
              </p:cNvSpPr>
              <p:nvPr/>
            </p:nvSpPr>
            <p:spPr bwMode="auto">
              <a:xfrm>
                <a:off x="7009920" y="4177880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5" name="AutoShape 41"/>
              <p:cNvSpPr>
                <a:spLocks noChangeArrowheads="1"/>
              </p:cNvSpPr>
              <p:nvPr/>
            </p:nvSpPr>
            <p:spPr bwMode="auto">
              <a:xfrm>
                <a:off x="7286400" y="423116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  <p:sp>
            <p:nvSpPr>
              <p:cNvPr id="52266" name="Text Box 42"/>
              <p:cNvSpPr txBox="1">
                <a:spLocks noChangeArrowheads="1"/>
              </p:cNvSpPr>
              <p:nvPr/>
            </p:nvSpPr>
            <p:spPr bwMode="auto">
              <a:xfrm>
                <a:off x="2136960" y="4128914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7" name="Text Box 43"/>
              <p:cNvSpPr txBox="1">
                <a:spLocks noChangeArrowheads="1"/>
              </p:cNvSpPr>
              <p:nvPr/>
            </p:nvSpPr>
            <p:spPr bwMode="auto">
              <a:xfrm>
                <a:off x="465264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8" name="Text Box 44"/>
              <p:cNvSpPr txBox="1">
                <a:spLocks noChangeArrowheads="1"/>
              </p:cNvSpPr>
              <p:nvPr/>
            </p:nvSpPr>
            <p:spPr bwMode="auto">
              <a:xfrm>
                <a:off x="7879680" y="415915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9" name="Text Box 45"/>
              <p:cNvSpPr txBox="1">
                <a:spLocks noChangeArrowheads="1"/>
              </p:cNvSpPr>
              <p:nvPr/>
            </p:nvSpPr>
            <p:spPr bwMode="auto">
              <a:xfrm>
                <a:off x="550080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  <p:sp>
            <p:nvSpPr>
              <p:cNvPr id="52270" name="Text Box 46"/>
              <p:cNvSpPr txBox="1">
                <a:spLocks noChangeArrowheads="1"/>
              </p:cNvSpPr>
              <p:nvPr/>
            </p:nvSpPr>
            <p:spPr bwMode="auto">
              <a:xfrm>
                <a:off x="301968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</p:grpSp>
        <p:sp>
          <p:nvSpPr>
            <p:cNvPr id="52271" name="Line 47"/>
            <p:cNvSpPr>
              <a:spLocks noChangeShapeType="1"/>
            </p:cNvSpPr>
            <p:nvPr/>
          </p:nvSpPr>
          <p:spPr bwMode="auto">
            <a:xfrm flipH="1">
              <a:off x="1959841" y="2865901"/>
              <a:ext cx="388800" cy="10369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2" name="Line 48"/>
            <p:cNvSpPr>
              <a:spLocks noChangeShapeType="1"/>
            </p:cNvSpPr>
            <p:nvPr/>
          </p:nvSpPr>
          <p:spPr bwMode="auto">
            <a:xfrm flipH="1">
              <a:off x="4330081" y="2855821"/>
              <a:ext cx="14400" cy="1124758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>
              <a:off x="6327360" y="2855820"/>
              <a:ext cx="717120" cy="120252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6" name="Line 52"/>
            <p:cNvSpPr>
              <a:spLocks noChangeShapeType="1"/>
            </p:cNvSpPr>
            <p:nvPr/>
          </p:nvSpPr>
          <p:spPr bwMode="auto">
            <a:xfrm>
              <a:off x="5169600" y="2579312"/>
              <a:ext cx="319680" cy="12342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7" name="Line 53"/>
            <p:cNvSpPr>
              <a:spLocks noChangeShapeType="1"/>
            </p:cNvSpPr>
            <p:nvPr/>
          </p:nvSpPr>
          <p:spPr bwMode="auto">
            <a:xfrm flipH="1">
              <a:off x="3096000" y="2590833"/>
              <a:ext cx="168480" cy="11031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1342080" y="3600378"/>
            <a:ext cx="7410240" cy="2654199"/>
            <a:chOff x="1342080" y="3600378"/>
            <a:chExt cx="7410240" cy="2654199"/>
          </a:xfrm>
        </p:grpSpPr>
        <p:grpSp>
          <p:nvGrpSpPr>
            <p:cNvPr id="5" name="Group 60"/>
            <p:cNvGrpSpPr/>
            <p:nvPr/>
          </p:nvGrpSpPr>
          <p:grpSpPr>
            <a:xfrm>
              <a:off x="1342080" y="5266634"/>
              <a:ext cx="5758560" cy="987943"/>
              <a:chOff x="1342080" y="5266634"/>
              <a:chExt cx="5758560" cy="987943"/>
            </a:xfrm>
          </p:grpSpPr>
          <p:sp>
            <p:nvSpPr>
              <p:cNvPr id="52232" name="Line 8"/>
              <p:cNvSpPr>
                <a:spLocks noChangeShapeType="1"/>
              </p:cNvSpPr>
              <p:nvPr/>
            </p:nvSpPr>
            <p:spPr bwMode="auto">
              <a:xfrm>
                <a:off x="134208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auto">
              <a:xfrm>
                <a:off x="145872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4" name="AutoShape 10"/>
              <p:cNvSpPr>
                <a:spLocks noChangeArrowheads="1"/>
              </p:cNvSpPr>
              <p:nvPr/>
            </p:nvSpPr>
            <p:spPr bwMode="auto">
              <a:xfrm>
                <a:off x="173520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35" name="Freeform 11"/>
              <p:cNvSpPr>
                <a:spLocks/>
              </p:cNvSpPr>
              <p:nvPr/>
            </p:nvSpPr>
            <p:spPr bwMode="auto">
              <a:xfrm>
                <a:off x="1991521" y="5697238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6" name="Line 12"/>
              <p:cNvSpPr>
                <a:spLocks noChangeShapeType="1"/>
              </p:cNvSpPr>
              <p:nvPr/>
            </p:nvSpPr>
            <p:spPr bwMode="auto">
              <a:xfrm>
                <a:off x="290880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7" name="Freeform 13"/>
              <p:cNvSpPr>
                <a:spLocks/>
              </p:cNvSpPr>
              <p:nvPr/>
            </p:nvSpPr>
            <p:spPr bwMode="auto">
              <a:xfrm>
                <a:off x="302544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8" name="AutoShape 14"/>
              <p:cNvSpPr>
                <a:spLocks noChangeArrowheads="1"/>
              </p:cNvSpPr>
              <p:nvPr/>
            </p:nvSpPr>
            <p:spPr bwMode="auto">
              <a:xfrm>
                <a:off x="330192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39" name="Line 15"/>
              <p:cNvSpPr>
                <a:spLocks noChangeShapeType="1"/>
              </p:cNvSpPr>
              <p:nvPr/>
            </p:nvSpPr>
            <p:spPr bwMode="auto">
              <a:xfrm>
                <a:off x="2584801" y="5521540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0" name="Text Box 16"/>
              <p:cNvSpPr txBox="1">
                <a:spLocks noChangeArrowheads="1"/>
              </p:cNvSpPr>
              <p:nvPr/>
            </p:nvSpPr>
            <p:spPr bwMode="auto">
              <a:xfrm>
                <a:off x="2255040" y="5266634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41" name="Freeform 17"/>
              <p:cNvSpPr>
                <a:spLocks/>
              </p:cNvSpPr>
              <p:nvPr/>
            </p:nvSpPr>
            <p:spPr bwMode="auto">
              <a:xfrm>
                <a:off x="3520801" y="5687158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>
                <a:off x="4439520" y="6232975"/>
                <a:ext cx="1232640" cy="10082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3" name="Freeform 19"/>
              <p:cNvSpPr>
                <a:spLocks/>
              </p:cNvSpPr>
              <p:nvPr/>
            </p:nvSpPr>
            <p:spPr bwMode="auto">
              <a:xfrm>
                <a:off x="4556160" y="595646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4" name="AutoShape 20"/>
              <p:cNvSpPr>
                <a:spLocks noChangeArrowheads="1"/>
              </p:cNvSpPr>
              <p:nvPr/>
            </p:nvSpPr>
            <p:spPr bwMode="auto">
              <a:xfrm>
                <a:off x="4832640" y="600975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45" name="Freeform 21"/>
              <p:cNvSpPr>
                <a:spLocks/>
              </p:cNvSpPr>
              <p:nvPr/>
            </p:nvSpPr>
            <p:spPr bwMode="auto">
              <a:xfrm>
                <a:off x="5093281" y="5671315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6" name="Line 22"/>
              <p:cNvSpPr>
                <a:spLocks noChangeShapeType="1"/>
              </p:cNvSpPr>
              <p:nvPr/>
            </p:nvSpPr>
            <p:spPr bwMode="auto">
              <a:xfrm>
                <a:off x="6010560" y="6217134"/>
                <a:ext cx="1090080" cy="8641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7" name="Freeform 23"/>
              <p:cNvSpPr>
                <a:spLocks/>
              </p:cNvSpPr>
              <p:nvPr/>
            </p:nvSpPr>
            <p:spPr bwMode="auto">
              <a:xfrm>
                <a:off x="6128640" y="5940625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8" name="AutoShape 24"/>
              <p:cNvSpPr>
                <a:spLocks noChangeArrowheads="1"/>
              </p:cNvSpPr>
              <p:nvPr/>
            </p:nvSpPr>
            <p:spPr bwMode="auto">
              <a:xfrm>
                <a:off x="6403681" y="5993910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</p:grp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2178721" y="3600378"/>
              <a:ext cx="1673280" cy="1335021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692961" y="3699749"/>
              <a:ext cx="1568160" cy="1206847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8" name="Line 54"/>
            <p:cNvSpPr>
              <a:spLocks noChangeShapeType="1"/>
            </p:cNvSpPr>
            <p:nvPr/>
          </p:nvSpPr>
          <p:spPr bwMode="auto">
            <a:xfrm>
              <a:off x="3229920" y="4961322"/>
              <a:ext cx="253440" cy="101386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9" name="Line 55"/>
            <p:cNvSpPr>
              <a:spLocks noChangeShapeType="1"/>
            </p:cNvSpPr>
            <p:nvPr/>
          </p:nvSpPr>
          <p:spPr bwMode="auto">
            <a:xfrm flipH="1">
              <a:off x="5035680" y="4938279"/>
              <a:ext cx="344160" cy="103690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0" name="Oval 56"/>
            <p:cNvSpPr>
              <a:spLocks noChangeArrowheads="1"/>
            </p:cNvSpPr>
            <p:nvPr/>
          </p:nvSpPr>
          <p:spPr bwMode="auto">
            <a:xfrm>
              <a:off x="7882560" y="3982019"/>
              <a:ext cx="869760" cy="694153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 flipH="1">
              <a:off x="7439040" y="4717936"/>
              <a:ext cx="807840" cy="1466074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Design Optimization</a:t>
            </a:r>
            <a:endParaRPr lang="en-US" dirty="0"/>
          </a:p>
        </p:txBody>
      </p:sp>
      <p:grpSp>
        <p:nvGrpSpPr>
          <p:cNvPr id="2" name="Group 86"/>
          <p:cNvGrpSpPr/>
          <p:nvPr/>
        </p:nvGrpSpPr>
        <p:grpSpPr>
          <a:xfrm>
            <a:off x="538864" y="4089492"/>
            <a:ext cx="1002926" cy="286512"/>
            <a:chOff x="812300" y="4890117"/>
            <a:chExt cx="1002926" cy="286512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812300" y="517662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205421" y="492929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60550" y="360576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83060" y="332352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5"/>
          <p:cNvGrpSpPr/>
          <p:nvPr/>
        </p:nvGrpSpPr>
        <p:grpSpPr>
          <a:xfrm>
            <a:off x="3855448" y="4665723"/>
            <a:ext cx="1232640" cy="283923"/>
            <a:chOff x="6878854" y="4556677"/>
            <a:chExt cx="1232640" cy="283923"/>
          </a:xfrm>
        </p:grpSpPr>
        <p:sp>
          <p:nvSpPr>
            <p:cNvPr id="40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7419858" y="3766421"/>
            <a:ext cx="1232640" cy="283923"/>
            <a:chOff x="6878854" y="4556677"/>
            <a:chExt cx="1232640" cy="283923"/>
          </a:xfrm>
        </p:grpSpPr>
        <p:sp>
          <p:nvSpPr>
            <p:cNvPr id="75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76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77"/>
          <p:cNvGrpSpPr/>
          <p:nvPr/>
        </p:nvGrpSpPr>
        <p:grpSpPr>
          <a:xfrm>
            <a:off x="2395404" y="4665723"/>
            <a:ext cx="1232640" cy="283923"/>
            <a:chOff x="6876033" y="5005408"/>
            <a:chExt cx="1232640" cy="283923"/>
          </a:xfrm>
        </p:grpSpPr>
        <p:sp>
          <p:nvSpPr>
            <p:cNvPr id="79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D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81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90"/>
          <p:cNvGrpSpPr/>
          <p:nvPr/>
        </p:nvGrpSpPr>
        <p:grpSpPr>
          <a:xfrm>
            <a:off x="6805374" y="4449289"/>
            <a:ext cx="1847124" cy="288949"/>
            <a:chOff x="4375102" y="5803026"/>
            <a:chExt cx="1847124" cy="288949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847124" cy="15108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491742" y="5803026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rrowheads="1"/>
            </p:cNvSpPr>
            <p:nvPr/>
          </p:nvSpPr>
          <p:spPr bwMode="auto">
            <a:xfrm>
              <a:off x="4768222" y="582809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E1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0" name="AutoShape 20"/>
            <p:cNvSpPr>
              <a:spLocks noChangeArrowheads="1"/>
            </p:cNvSpPr>
            <p:nvPr/>
          </p:nvSpPr>
          <p:spPr bwMode="auto">
            <a:xfrm>
              <a:off x="5442729" y="583938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E2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1" name="Group 97"/>
          <p:cNvGrpSpPr/>
          <p:nvPr/>
        </p:nvGrpSpPr>
        <p:grpSpPr>
          <a:xfrm>
            <a:off x="3832298" y="5451975"/>
            <a:ext cx="1232640" cy="283923"/>
            <a:chOff x="6878854" y="4556677"/>
            <a:chExt cx="1232640" cy="283923"/>
          </a:xfrm>
        </p:grpSpPr>
        <p:sp>
          <p:nvSpPr>
            <p:cNvPr id="99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0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1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101"/>
          <p:cNvGrpSpPr/>
          <p:nvPr/>
        </p:nvGrpSpPr>
        <p:grpSpPr>
          <a:xfrm>
            <a:off x="5354748" y="5731192"/>
            <a:ext cx="1232640" cy="283923"/>
            <a:chOff x="6876033" y="5005408"/>
            <a:chExt cx="1232640" cy="283923"/>
          </a:xfrm>
        </p:grpSpPr>
        <p:sp>
          <p:nvSpPr>
            <p:cNvPr id="10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3" name="Group 105"/>
          <p:cNvGrpSpPr/>
          <p:nvPr/>
        </p:nvGrpSpPr>
        <p:grpSpPr>
          <a:xfrm>
            <a:off x="2378405" y="5439095"/>
            <a:ext cx="1232640" cy="283923"/>
            <a:chOff x="6878854" y="4556677"/>
            <a:chExt cx="1232640" cy="283923"/>
          </a:xfrm>
        </p:grpSpPr>
        <p:sp>
          <p:nvSpPr>
            <p:cNvPr id="10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C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4" name="Group 109"/>
          <p:cNvGrpSpPr/>
          <p:nvPr/>
        </p:nvGrpSpPr>
        <p:grpSpPr>
          <a:xfrm>
            <a:off x="3832298" y="6008212"/>
            <a:ext cx="1232640" cy="298034"/>
            <a:chOff x="6876033" y="4991297"/>
            <a:chExt cx="1232640" cy="298034"/>
          </a:xfrm>
        </p:grpSpPr>
        <p:sp>
          <p:nvSpPr>
            <p:cNvPr id="111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6992673" y="499129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5" name="Group 113"/>
          <p:cNvGrpSpPr/>
          <p:nvPr/>
        </p:nvGrpSpPr>
        <p:grpSpPr>
          <a:xfrm>
            <a:off x="542617" y="6046436"/>
            <a:ext cx="1002926" cy="272401"/>
            <a:chOff x="837701" y="5479958"/>
            <a:chExt cx="1002926" cy="272401"/>
          </a:xfrm>
        </p:grpSpPr>
        <p:sp>
          <p:nvSpPr>
            <p:cNvPr id="115" name="Line 8"/>
            <p:cNvSpPr>
              <a:spLocks noChangeShapeType="1"/>
            </p:cNvSpPr>
            <p:nvPr/>
          </p:nvSpPr>
          <p:spPr bwMode="auto">
            <a:xfrm>
              <a:off x="837701" y="575235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954342" y="54799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AutoShape 10"/>
            <p:cNvSpPr>
              <a:spLocks noChangeArrowheads="1"/>
            </p:cNvSpPr>
            <p:nvPr/>
          </p:nvSpPr>
          <p:spPr bwMode="auto">
            <a:xfrm>
              <a:off x="1230822" y="55050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18" name="Freeform 11"/>
          <p:cNvSpPr>
            <a:spLocks/>
          </p:cNvSpPr>
          <p:nvPr/>
        </p:nvSpPr>
        <p:spPr bwMode="auto">
          <a:xfrm>
            <a:off x="1130185" y="5727129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1127364" y="3805212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"/>
          <p:cNvSpPr>
            <a:spLocks/>
          </p:cNvSpPr>
          <p:nvPr/>
        </p:nvSpPr>
        <p:spPr bwMode="auto">
          <a:xfrm>
            <a:off x="4492200" y="5147125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6050965" y="5415837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4553185" y="4153371"/>
            <a:ext cx="705556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451975"/>
            <a:ext cx="705556" cy="590850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1"/>
          <p:cNvSpPr>
            <a:spLocks/>
          </p:cNvSpPr>
          <p:nvPr/>
        </p:nvSpPr>
        <p:spPr bwMode="auto">
          <a:xfrm>
            <a:off x="3054088" y="3846197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" name="Freeform 11"/>
          <p:cNvSpPr>
            <a:spLocks/>
          </p:cNvSpPr>
          <p:nvPr/>
        </p:nvSpPr>
        <p:spPr bwMode="auto">
          <a:xfrm>
            <a:off x="3054088" y="437823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3054088" y="5135422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4" name="Freeform 11"/>
          <p:cNvSpPr>
            <a:spLocks/>
          </p:cNvSpPr>
          <p:nvPr/>
        </p:nvSpPr>
        <p:spPr bwMode="auto">
          <a:xfrm>
            <a:off x="3009180" y="572569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7" y="4722519"/>
            <a:ext cx="7568259" cy="790222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259" h="790222">
                <a:moveTo>
                  <a:pt x="6773333" y="0"/>
                </a:moveTo>
                <a:cubicBezTo>
                  <a:pt x="7170796" y="159142"/>
                  <a:pt x="7568259" y="318284"/>
                  <a:pt x="6594592" y="395111"/>
                </a:cubicBezTo>
                <a:cubicBezTo>
                  <a:pt x="5620925" y="471938"/>
                  <a:pt x="1862666" y="395110"/>
                  <a:pt x="931333" y="460962"/>
                </a:cubicBezTo>
                <a:cubicBezTo>
                  <a:pt x="0" y="526814"/>
                  <a:pt x="1006592" y="790222"/>
                  <a:pt x="1006592" y="790222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7240568" y="3894667"/>
            <a:ext cx="219506" cy="573852"/>
          </a:xfrm>
          <a:custGeom>
            <a:avLst/>
            <a:gdLst>
              <a:gd name="connsiteX0" fmla="*/ 200691 w 219506"/>
              <a:gd name="connsiteY0" fmla="*/ 573852 h 573852"/>
              <a:gd name="connsiteX1" fmla="*/ 3136 w 219506"/>
              <a:gd name="connsiteY1" fmla="*/ 225777 h 573852"/>
              <a:gd name="connsiteX2" fmla="*/ 219506 w 219506"/>
              <a:gd name="connsiteY2" fmla="*/ 0 h 57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506" h="573852">
                <a:moveTo>
                  <a:pt x="200691" y="573852"/>
                </a:moveTo>
                <a:cubicBezTo>
                  <a:pt x="100345" y="447635"/>
                  <a:pt x="0" y="321419"/>
                  <a:pt x="3136" y="225777"/>
                </a:cubicBezTo>
                <a:cubicBezTo>
                  <a:pt x="6272" y="130135"/>
                  <a:pt x="219506" y="0"/>
                  <a:pt x="219506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4806141" y="465824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Design Optimization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772114" y="494908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888755" y="467466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165235" y="471585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3384115" y="4381744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4375102" y="4921801"/>
            <a:ext cx="1779981" cy="1362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4493183" y="4647306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782273" y="611495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2898914" y="58405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3175394" y="588172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4375102" y="6076867"/>
            <a:ext cx="1232640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4491742" y="5801010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4768222" y="584220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>
            <a:off x="3384115" y="5551935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5923" y="4546088"/>
            <a:ext cx="1165115" cy="1310108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5722" h="1310108">
                <a:moveTo>
                  <a:pt x="2545722" y="1310108"/>
                </a:moveTo>
                <a:cubicBezTo>
                  <a:pt x="2436082" y="1050758"/>
                  <a:pt x="1060976" y="868224"/>
                  <a:pt x="757956" y="649873"/>
                </a:cubicBezTo>
                <a:cubicBezTo>
                  <a:pt x="454936" y="431522"/>
                  <a:pt x="0" y="619"/>
                  <a:pt x="72760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3591085" y="4942008"/>
            <a:ext cx="2193394" cy="760129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  <a:gd name="connsiteX0" fmla="*/ 2895607 w 2895607"/>
              <a:gd name="connsiteY0" fmla="*/ 719042 h 719042"/>
              <a:gd name="connsiteX1" fmla="*/ 1107841 w 2895607"/>
              <a:gd name="connsiteY1" fmla="*/ 58807 h 719042"/>
              <a:gd name="connsiteX2" fmla="*/ 727602 w 2895607"/>
              <a:gd name="connsiteY2" fmla="*/ 366197 h 719042"/>
              <a:gd name="connsiteX0" fmla="*/ 2587618 w 2587618"/>
              <a:gd name="connsiteY0" fmla="*/ 259350 h 1019479"/>
              <a:gd name="connsiteX1" fmla="*/ 1107841 w 2587618"/>
              <a:gd name="connsiteY1" fmla="*/ 711470 h 1019479"/>
              <a:gd name="connsiteX2" fmla="*/ 727602 w 2587618"/>
              <a:gd name="connsiteY2" fmla="*/ 1018860 h 1019479"/>
              <a:gd name="connsiteX0" fmla="*/ 2587618 w 2587618"/>
              <a:gd name="connsiteY0" fmla="*/ 0 h 760129"/>
              <a:gd name="connsiteX1" fmla="*/ 1107841 w 2587618"/>
              <a:gd name="connsiteY1" fmla="*/ 452120 h 760129"/>
              <a:gd name="connsiteX2" fmla="*/ 727602 w 2587618"/>
              <a:gd name="connsiteY2" fmla="*/ 759510 h 760129"/>
              <a:gd name="connsiteX0" fmla="*/ 2850040 w 2850040"/>
              <a:gd name="connsiteY0" fmla="*/ 0 h 760129"/>
              <a:gd name="connsiteX1" fmla="*/ 310004 w 2850040"/>
              <a:gd name="connsiteY1" fmla="*/ 299081 h 760129"/>
              <a:gd name="connsiteX2" fmla="*/ 990024 w 2850040"/>
              <a:gd name="connsiteY2" fmla="*/ 759510 h 760129"/>
              <a:gd name="connsiteX0" fmla="*/ 4792463 w 4792464"/>
              <a:gd name="connsiteY0" fmla="*/ 0 h 760129"/>
              <a:gd name="connsiteX1" fmla="*/ 587493 w 4792464"/>
              <a:gd name="connsiteY1" fmla="*/ 299081 h 760129"/>
              <a:gd name="connsiteX2" fmla="*/ 1267513 w 4792464"/>
              <a:gd name="connsiteY2" fmla="*/ 759510 h 76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464" h="760129">
                <a:moveTo>
                  <a:pt x="4792463" y="0"/>
                </a:moveTo>
                <a:cubicBezTo>
                  <a:pt x="4157878" y="403047"/>
                  <a:pt x="1174985" y="172496"/>
                  <a:pt x="587493" y="299081"/>
                </a:cubicBezTo>
                <a:cubicBezTo>
                  <a:pt x="1" y="425666"/>
                  <a:pt x="539910" y="760129"/>
                  <a:pt x="1267513" y="75951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94958" y="5101973"/>
            <a:ext cx="31138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4F81BD"/>
                </a:solidFill>
              </a:rPr>
              <a:t>Final Optimized: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5 functional units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4 transcription factors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36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5520784" y="466968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Bringing Wet &amp; Dry Together…</a:t>
            </a:r>
          </a:p>
        </p:txBody>
      </p:sp>
      <p:pic>
        <p:nvPicPr>
          <p:cNvPr id="4" name="Picture 3" descr="biocompiler-screensho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193800"/>
            <a:ext cx="2718677" cy="22467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760" y="3467100"/>
            <a:ext cx="2112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solidFill>
                  <a:schemeClr val="accent4"/>
                </a:solidFill>
              </a:rPr>
              <a:t>Computer science</a:t>
            </a:r>
          </a:p>
          <a:p>
            <a:pPr algn="ctr"/>
            <a:r>
              <a:rPr lang="en-US" sz="2000" b="1" i="1">
                <a:solidFill>
                  <a:schemeClr val="accent4"/>
                </a:solidFill>
              </a:rPr>
              <a:t>tools and models </a:t>
            </a:r>
            <a:endParaRPr lang="en-US" sz="2000" b="1">
              <a:solidFill>
                <a:schemeClr val="accent4"/>
              </a:solidFill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220440" y="4462837"/>
            <a:ext cx="3427141" cy="1601240"/>
            <a:chOff x="296640" y="2278320"/>
            <a:chExt cx="8510400" cy="3976257"/>
          </a:xfrm>
        </p:grpSpPr>
        <p:sp>
          <p:nvSpPr>
            <p:cNvPr id="67" name="AutoShape 3"/>
            <p:cNvSpPr>
              <a:spLocks noChangeArrowheads="1"/>
            </p:cNvSpPr>
            <p:nvPr/>
          </p:nvSpPr>
          <p:spPr bwMode="auto">
            <a:xfrm>
              <a:off x="1853280" y="227832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105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68" name="AutoShape 4"/>
            <p:cNvSpPr>
              <a:spLocks noChangeArrowheads="1"/>
            </p:cNvSpPr>
            <p:nvPr/>
          </p:nvSpPr>
          <p:spPr bwMode="auto">
            <a:xfrm>
              <a:off x="3780000" y="227832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105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not</a:t>
              </a:r>
            </a:p>
          </p:txBody>
        </p:sp>
        <p:sp>
          <p:nvSpPr>
            <p:cNvPr id="69" name="AutoShape 5"/>
            <p:cNvSpPr>
              <a:spLocks noChangeArrowheads="1"/>
            </p:cNvSpPr>
            <p:nvPr/>
          </p:nvSpPr>
          <p:spPr bwMode="auto">
            <a:xfrm>
              <a:off x="5706720" y="227832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105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green</a:t>
              </a:r>
            </a:p>
          </p:txBody>
        </p:sp>
        <p:cxnSp>
          <p:nvCxnSpPr>
            <p:cNvPr id="70" name="AutoShape 6"/>
            <p:cNvCxnSpPr>
              <a:cxnSpLocks noChangeShapeType="1"/>
              <a:stCxn id="67" idx="3"/>
              <a:endCxn id="68" idx="1"/>
            </p:cNvCxnSpPr>
            <p:nvPr/>
          </p:nvCxnSpPr>
          <p:spPr bwMode="auto">
            <a:xfrm>
              <a:off x="2900160" y="2533947"/>
              <a:ext cx="879840" cy="1588"/>
            </a:xfrm>
            <a:prstGeom prst="straightConnector1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1" name="AutoShape 7"/>
            <p:cNvCxnSpPr>
              <a:cxnSpLocks noChangeShapeType="1"/>
              <a:stCxn id="68" idx="3"/>
              <a:endCxn id="69" idx="1"/>
            </p:cNvCxnSpPr>
            <p:nvPr/>
          </p:nvCxnSpPr>
          <p:spPr bwMode="auto">
            <a:xfrm>
              <a:off x="4826880" y="2533947"/>
              <a:ext cx="879840" cy="1588"/>
            </a:xfrm>
            <a:prstGeom prst="straightConnector1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72" name="Group 63"/>
            <p:cNvGrpSpPr/>
            <p:nvPr/>
          </p:nvGrpSpPr>
          <p:grpSpPr>
            <a:xfrm>
              <a:off x="296640" y="2579312"/>
              <a:ext cx="8510400" cy="1896678"/>
              <a:chOff x="296640" y="2579312"/>
              <a:chExt cx="8510400" cy="1896678"/>
            </a:xfrm>
          </p:grpSpPr>
          <p:grpSp>
            <p:nvGrpSpPr>
              <p:cNvPr id="73" name="Group 62"/>
              <p:cNvGrpSpPr/>
              <p:nvPr/>
            </p:nvGrpSpPr>
            <p:grpSpPr>
              <a:xfrm>
                <a:off x="296640" y="3437642"/>
                <a:ext cx="8510400" cy="1038348"/>
                <a:chOff x="296640" y="3437642"/>
                <a:chExt cx="8510400" cy="1038348"/>
              </a:xfrm>
            </p:grpSpPr>
            <p:sp>
              <p:nvSpPr>
                <p:cNvPr id="79" name="Line 25"/>
                <p:cNvSpPr>
                  <a:spLocks noChangeShapeType="1"/>
                </p:cNvSpPr>
                <p:nvPr/>
              </p:nvSpPr>
              <p:spPr bwMode="auto">
                <a:xfrm>
                  <a:off x="296640" y="4414064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0" name="Freeform 26"/>
                <p:cNvSpPr>
                  <a:spLocks/>
                </p:cNvSpPr>
                <p:nvPr/>
              </p:nvSpPr>
              <p:spPr bwMode="auto">
                <a:xfrm>
                  <a:off x="413281" y="4138995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1" name="AutoShape 27"/>
                <p:cNvSpPr>
                  <a:spLocks noChangeArrowheads="1"/>
                </p:cNvSpPr>
                <p:nvPr/>
              </p:nvSpPr>
              <p:spPr bwMode="auto">
                <a:xfrm>
                  <a:off x="689761" y="4192281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LacI</a:t>
                  </a:r>
                </a:p>
              </p:txBody>
            </p:sp>
            <p:sp>
              <p:nvSpPr>
                <p:cNvPr id="82" name="Freeform 28"/>
                <p:cNvSpPr>
                  <a:spLocks/>
                </p:cNvSpPr>
                <p:nvPr/>
              </p:nvSpPr>
              <p:spPr bwMode="auto">
                <a:xfrm>
                  <a:off x="946081" y="3869687"/>
                  <a:ext cx="999360" cy="329794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3059" y="684"/>
                    </a:cxn>
                  </a:cxnLst>
                  <a:rect l="0" t="0" r="r" b="b"/>
                  <a:pathLst>
                    <a:path w="3060" h="1009">
                      <a:moveTo>
                        <a:pt x="0" y="1008"/>
                      </a:moveTo>
                      <a:cubicBezTo>
                        <a:pt x="1823" y="0"/>
                        <a:pt x="3059" y="684"/>
                        <a:pt x="3059" y="684"/>
                      </a:cubicBezTo>
                    </a:path>
                  </a:pathLst>
                </a:custGeom>
                <a:noFill/>
                <a:ln w="36720">
                  <a:solidFill>
                    <a:srgbClr val="800080"/>
                  </a:solidFill>
                  <a:round/>
                  <a:headEnd/>
                  <a:tailEnd type="oval" w="lg" len="sm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3" name="Line 29"/>
                <p:cNvSpPr>
                  <a:spLocks noChangeShapeType="1"/>
                </p:cNvSpPr>
                <p:nvPr/>
              </p:nvSpPr>
              <p:spPr bwMode="auto">
                <a:xfrm>
                  <a:off x="1863360" y="4414064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4" name="Freeform 30"/>
                <p:cNvSpPr>
                  <a:spLocks/>
                </p:cNvSpPr>
                <p:nvPr/>
              </p:nvSpPr>
              <p:spPr bwMode="auto">
                <a:xfrm>
                  <a:off x="1981440" y="4138995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5" name="AutoShape 31"/>
                <p:cNvSpPr>
                  <a:spLocks noChangeArrowheads="1"/>
                </p:cNvSpPr>
                <p:nvPr/>
              </p:nvSpPr>
              <p:spPr bwMode="auto">
                <a:xfrm>
                  <a:off x="2793600" y="3750154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333333"/>
                      </a:solidFill>
                      <a:ea typeface="MS Gothic" charset="0"/>
                      <a:cs typeface="MS Gothic" charset="0"/>
                    </a:rPr>
                    <a:t>A</a:t>
                  </a:r>
                </a:p>
              </p:txBody>
            </p:sp>
            <p:sp>
              <p:nvSpPr>
                <p:cNvPr id="86" name="Line 32"/>
                <p:cNvSpPr>
                  <a:spLocks noChangeShapeType="1"/>
                </p:cNvSpPr>
                <p:nvPr/>
              </p:nvSpPr>
              <p:spPr bwMode="auto">
                <a:xfrm>
                  <a:off x="1540800" y="3692548"/>
                  <a:ext cx="1440" cy="257788"/>
                </a:xfrm>
                <a:prstGeom prst="line">
                  <a:avLst/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 type="oval" w="lg" len="sm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209600" y="3437642"/>
                  <a:ext cx="72864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dirty="0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IPTG</a:t>
                  </a:r>
                </a:p>
              </p:txBody>
            </p:sp>
            <p:sp>
              <p:nvSpPr>
                <p:cNvPr id="88" name="Freeform 34"/>
                <p:cNvSpPr>
                  <a:spLocks/>
                </p:cNvSpPr>
                <p:nvPr/>
              </p:nvSpPr>
              <p:spPr bwMode="auto">
                <a:xfrm>
                  <a:off x="3456000" y="3891289"/>
                  <a:ext cx="999360" cy="329795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3059" y="684"/>
                    </a:cxn>
                  </a:cxnLst>
                  <a:rect l="0" t="0" r="r" b="b"/>
                  <a:pathLst>
                    <a:path w="3060" h="1009">
                      <a:moveTo>
                        <a:pt x="0" y="1008"/>
                      </a:moveTo>
                      <a:cubicBezTo>
                        <a:pt x="1823" y="0"/>
                        <a:pt x="3059" y="684"/>
                        <a:pt x="3059" y="684"/>
                      </a:cubicBezTo>
                    </a:path>
                  </a:pathLst>
                </a:custGeom>
                <a:noFill/>
                <a:ln w="36720">
                  <a:solidFill>
                    <a:srgbClr val="800000"/>
                  </a:solidFill>
                  <a:round/>
                  <a:headEnd/>
                  <a:tailEnd type="oval" w="lg" len="sm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89" name="Line 35"/>
                <p:cNvSpPr>
                  <a:spLocks noChangeShapeType="1"/>
                </p:cNvSpPr>
                <p:nvPr/>
              </p:nvSpPr>
              <p:spPr bwMode="auto">
                <a:xfrm>
                  <a:off x="4373280" y="4437106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90" name="Freeform 36"/>
                <p:cNvSpPr>
                  <a:spLocks/>
                </p:cNvSpPr>
                <p:nvPr/>
              </p:nvSpPr>
              <p:spPr bwMode="auto">
                <a:xfrm>
                  <a:off x="4491361" y="4160598"/>
                  <a:ext cx="254880" cy="254906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91" name="AutoShape 37"/>
                <p:cNvSpPr>
                  <a:spLocks noChangeArrowheads="1"/>
                </p:cNvSpPr>
                <p:nvPr/>
              </p:nvSpPr>
              <p:spPr bwMode="auto">
                <a:xfrm>
                  <a:off x="5245921" y="384952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333333"/>
                      </a:solidFill>
                      <a:ea typeface="MS Gothic" charset="0"/>
                      <a:cs typeface="MS Gothic" charset="0"/>
                    </a:rPr>
                    <a:t>B</a:t>
                  </a:r>
                </a:p>
              </p:txBody>
            </p:sp>
            <p:sp>
              <p:nvSpPr>
                <p:cNvPr id="92" name="Freeform 38"/>
                <p:cNvSpPr>
                  <a:spLocks/>
                </p:cNvSpPr>
                <p:nvPr/>
              </p:nvSpPr>
              <p:spPr bwMode="auto">
                <a:xfrm>
                  <a:off x="5974561" y="3908570"/>
                  <a:ext cx="999360" cy="329795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3059" y="684"/>
                    </a:cxn>
                  </a:cxnLst>
                  <a:rect l="0" t="0" r="r" b="b"/>
                  <a:pathLst>
                    <a:path w="3060" h="1009">
                      <a:moveTo>
                        <a:pt x="0" y="1008"/>
                      </a:moveTo>
                      <a:cubicBezTo>
                        <a:pt x="1823" y="0"/>
                        <a:pt x="3059" y="684"/>
                        <a:pt x="3059" y="684"/>
                      </a:cubicBezTo>
                    </a:path>
                  </a:pathLst>
                </a:custGeom>
                <a:noFill/>
                <a:ln w="3672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93" name="Line 39"/>
                <p:cNvSpPr>
                  <a:spLocks noChangeShapeType="1"/>
                </p:cNvSpPr>
                <p:nvPr/>
              </p:nvSpPr>
              <p:spPr bwMode="auto">
                <a:xfrm>
                  <a:off x="6893281" y="4452948"/>
                  <a:ext cx="1815840" cy="14402"/>
                </a:xfrm>
                <a:prstGeom prst="line">
                  <a:avLst/>
                </a:prstGeom>
                <a:noFill/>
                <a:ln w="5472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94" name="Freeform 40"/>
                <p:cNvSpPr>
                  <a:spLocks/>
                </p:cNvSpPr>
                <p:nvPr/>
              </p:nvSpPr>
              <p:spPr bwMode="auto">
                <a:xfrm>
                  <a:off x="7009920" y="4177880"/>
                  <a:ext cx="254880" cy="254906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95" name="AutoShape 41"/>
                <p:cNvSpPr>
                  <a:spLocks noChangeArrowheads="1"/>
                </p:cNvSpPr>
                <p:nvPr/>
              </p:nvSpPr>
              <p:spPr bwMode="auto">
                <a:xfrm>
                  <a:off x="7286400" y="4231165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008000"/>
                      </a:solidFill>
                      <a:ea typeface="MS Gothic" charset="0"/>
                      <a:cs typeface="MS Gothic" charset="0"/>
                    </a:rPr>
                    <a:t>GFP</a:t>
                  </a:r>
                </a:p>
              </p:txBody>
            </p:sp>
            <p:sp>
              <p:nvSpPr>
                <p:cNvPr id="96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136960" y="4128914"/>
                  <a:ext cx="92736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i="1" dirty="0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outputs</a:t>
                  </a:r>
                </a:p>
              </p:txBody>
            </p:sp>
            <p:sp>
              <p:nvSpPr>
                <p:cNvPr id="9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652640" y="4162037"/>
                  <a:ext cx="92736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i="1" dirty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outputs</a:t>
                  </a:r>
                </a:p>
              </p:txBody>
            </p:sp>
            <p:sp>
              <p:nvSpPr>
                <p:cNvPr id="9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7879680" y="4159157"/>
                  <a:ext cx="92736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i="1" dirty="0">
                      <a:solidFill>
                        <a:srgbClr val="008000"/>
                      </a:solidFill>
                      <a:ea typeface="MS Gothic" charset="0"/>
                      <a:cs typeface="MS Gothic" charset="0"/>
                    </a:rPr>
                    <a:t>outputs</a:t>
                  </a:r>
                </a:p>
              </p:txBody>
            </p:sp>
            <p:sp>
              <p:nvSpPr>
                <p:cNvPr id="9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500800" y="4162037"/>
                  <a:ext cx="92736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i="1" dirty="0">
                      <a:solidFill>
                        <a:srgbClr val="008000"/>
                      </a:solidFill>
                      <a:ea typeface="MS Gothic" charset="0"/>
                      <a:cs typeface="MS Gothic" charset="0"/>
                    </a:rPr>
                    <a:t>arg0</a:t>
                  </a:r>
                </a:p>
              </p:txBody>
            </p:sp>
            <p:sp>
              <p:nvSpPr>
                <p:cNvPr id="10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019680" y="4162037"/>
                  <a:ext cx="92736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i="1" dirty="0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arg0</a:t>
                  </a:r>
                </a:p>
              </p:txBody>
            </p:sp>
          </p:grpSp>
          <p:sp>
            <p:nvSpPr>
              <p:cNvPr id="74" name="Line 47"/>
              <p:cNvSpPr>
                <a:spLocks noChangeShapeType="1"/>
              </p:cNvSpPr>
              <p:nvPr/>
            </p:nvSpPr>
            <p:spPr bwMode="auto">
              <a:xfrm flipH="1">
                <a:off x="1959841" y="2865901"/>
                <a:ext cx="388800" cy="1036909"/>
              </a:xfrm>
              <a:prstGeom prst="line">
                <a:avLst/>
              </a:prstGeom>
              <a:noFill/>
              <a:ln w="3672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5" name="Line 48"/>
              <p:cNvSpPr>
                <a:spLocks noChangeShapeType="1"/>
              </p:cNvSpPr>
              <p:nvPr/>
            </p:nvSpPr>
            <p:spPr bwMode="auto">
              <a:xfrm flipH="1">
                <a:off x="4330081" y="2855821"/>
                <a:ext cx="14400" cy="1124758"/>
              </a:xfrm>
              <a:prstGeom prst="line">
                <a:avLst/>
              </a:prstGeom>
              <a:noFill/>
              <a:ln w="3672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6" name="Line 49"/>
              <p:cNvSpPr>
                <a:spLocks noChangeShapeType="1"/>
              </p:cNvSpPr>
              <p:nvPr/>
            </p:nvSpPr>
            <p:spPr bwMode="auto">
              <a:xfrm>
                <a:off x="6327360" y="2855820"/>
                <a:ext cx="717120" cy="1202526"/>
              </a:xfrm>
              <a:prstGeom prst="line">
                <a:avLst/>
              </a:prstGeom>
              <a:noFill/>
              <a:ln w="3672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7" name="Line 52"/>
              <p:cNvSpPr>
                <a:spLocks noChangeShapeType="1"/>
              </p:cNvSpPr>
              <p:nvPr/>
            </p:nvSpPr>
            <p:spPr bwMode="auto">
              <a:xfrm>
                <a:off x="5169600" y="2579312"/>
                <a:ext cx="319680" cy="1234209"/>
              </a:xfrm>
              <a:prstGeom prst="line">
                <a:avLst/>
              </a:prstGeom>
              <a:noFill/>
              <a:ln w="3672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Line 53"/>
              <p:cNvSpPr>
                <a:spLocks noChangeShapeType="1"/>
              </p:cNvSpPr>
              <p:nvPr/>
            </p:nvSpPr>
            <p:spPr bwMode="auto">
              <a:xfrm flipH="1">
                <a:off x="3096000" y="2590833"/>
                <a:ext cx="168480" cy="1103156"/>
              </a:xfrm>
              <a:prstGeom prst="line">
                <a:avLst/>
              </a:prstGeom>
              <a:noFill/>
              <a:ln w="3672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101" name="Group 61"/>
            <p:cNvGrpSpPr/>
            <p:nvPr/>
          </p:nvGrpSpPr>
          <p:grpSpPr>
            <a:xfrm>
              <a:off x="1342080" y="3600378"/>
              <a:ext cx="7410240" cy="2654199"/>
              <a:chOff x="1342080" y="3600378"/>
              <a:chExt cx="7410240" cy="2654199"/>
            </a:xfrm>
          </p:grpSpPr>
          <p:grpSp>
            <p:nvGrpSpPr>
              <p:cNvPr id="102" name="Group 60"/>
              <p:cNvGrpSpPr/>
              <p:nvPr/>
            </p:nvGrpSpPr>
            <p:grpSpPr>
              <a:xfrm>
                <a:off x="1342080" y="5266634"/>
                <a:ext cx="5758560" cy="987943"/>
                <a:chOff x="1342080" y="5266634"/>
                <a:chExt cx="5758560" cy="987943"/>
              </a:xfrm>
            </p:grpSpPr>
            <p:sp>
              <p:nvSpPr>
                <p:cNvPr id="109" name="Line 8"/>
                <p:cNvSpPr>
                  <a:spLocks noChangeShapeType="1"/>
                </p:cNvSpPr>
                <p:nvPr/>
              </p:nvSpPr>
              <p:spPr bwMode="auto">
                <a:xfrm>
                  <a:off x="1342080" y="6243056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0" name="Freeform 9"/>
                <p:cNvSpPr>
                  <a:spLocks/>
                </p:cNvSpPr>
                <p:nvPr/>
              </p:nvSpPr>
              <p:spPr bwMode="auto">
                <a:xfrm>
                  <a:off x="1458721" y="596798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1" name="AutoShape 10"/>
                <p:cNvSpPr>
                  <a:spLocks noChangeArrowheads="1"/>
                </p:cNvSpPr>
                <p:nvPr/>
              </p:nvSpPr>
              <p:spPr bwMode="auto">
                <a:xfrm>
                  <a:off x="1735201" y="6021273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LacI</a:t>
                  </a:r>
                </a:p>
              </p:txBody>
            </p:sp>
            <p:sp>
              <p:nvSpPr>
                <p:cNvPr id="112" name="Freeform 11"/>
                <p:cNvSpPr>
                  <a:spLocks/>
                </p:cNvSpPr>
                <p:nvPr/>
              </p:nvSpPr>
              <p:spPr bwMode="auto">
                <a:xfrm>
                  <a:off x="1991521" y="5697238"/>
                  <a:ext cx="999360" cy="329795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3059" y="684"/>
                    </a:cxn>
                  </a:cxnLst>
                  <a:rect l="0" t="0" r="r" b="b"/>
                  <a:pathLst>
                    <a:path w="3060" h="1009">
                      <a:moveTo>
                        <a:pt x="0" y="1008"/>
                      </a:moveTo>
                      <a:cubicBezTo>
                        <a:pt x="1823" y="0"/>
                        <a:pt x="3059" y="684"/>
                        <a:pt x="3059" y="684"/>
                      </a:cubicBezTo>
                    </a:path>
                  </a:pathLst>
                </a:custGeom>
                <a:noFill/>
                <a:ln w="36720">
                  <a:solidFill>
                    <a:srgbClr val="800080"/>
                  </a:solidFill>
                  <a:round/>
                  <a:headEnd/>
                  <a:tailEnd type="oval" w="lg" len="sm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3" name="Line 12"/>
                <p:cNvSpPr>
                  <a:spLocks noChangeShapeType="1"/>
                </p:cNvSpPr>
                <p:nvPr/>
              </p:nvSpPr>
              <p:spPr bwMode="auto">
                <a:xfrm>
                  <a:off x="2908800" y="6243056"/>
                  <a:ext cx="1232640" cy="10081"/>
                </a:xfrm>
                <a:prstGeom prst="line">
                  <a:avLst/>
                </a:prstGeom>
                <a:noFill/>
                <a:ln w="54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4" name="Freeform 13"/>
                <p:cNvSpPr>
                  <a:spLocks/>
                </p:cNvSpPr>
                <p:nvPr/>
              </p:nvSpPr>
              <p:spPr bwMode="auto">
                <a:xfrm>
                  <a:off x="3025441" y="5967987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5" name="AutoShape 14"/>
                <p:cNvSpPr>
                  <a:spLocks noChangeArrowheads="1"/>
                </p:cNvSpPr>
                <p:nvPr/>
              </p:nvSpPr>
              <p:spPr bwMode="auto">
                <a:xfrm>
                  <a:off x="3301921" y="6021273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A</a:t>
                  </a:r>
                </a:p>
              </p:txBody>
            </p:sp>
            <p:sp>
              <p:nvSpPr>
                <p:cNvPr id="116" name="Line 15"/>
                <p:cNvSpPr>
                  <a:spLocks noChangeShapeType="1"/>
                </p:cNvSpPr>
                <p:nvPr/>
              </p:nvSpPr>
              <p:spPr bwMode="auto">
                <a:xfrm>
                  <a:off x="2584801" y="5521540"/>
                  <a:ext cx="1440" cy="257788"/>
                </a:xfrm>
                <a:prstGeom prst="line">
                  <a:avLst/>
                </a:prstGeom>
                <a:noFill/>
                <a:ln w="36720">
                  <a:solidFill>
                    <a:srgbClr val="800080"/>
                  </a:solidFill>
                  <a:round/>
                  <a:headEnd/>
                  <a:tailEnd type="oval" w="lg" len="sm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255040" y="5266634"/>
                  <a:ext cx="728640" cy="31395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>
                    <a:tabLst>
                      <a:tab pos="656650" algn="l"/>
                    </a:tabLst>
                  </a:pPr>
                  <a:r>
                    <a:rPr lang="en-US" sz="900" b="1" dirty="0">
                      <a:solidFill>
                        <a:srgbClr val="800080"/>
                      </a:solidFill>
                      <a:ea typeface="MS Gothic" charset="0"/>
                      <a:cs typeface="MS Gothic" charset="0"/>
                    </a:rPr>
                    <a:t>IPTG</a:t>
                  </a:r>
                </a:p>
              </p:txBody>
            </p:sp>
            <p:sp>
              <p:nvSpPr>
                <p:cNvPr id="118" name="Freeform 17"/>
                <p:cNvSpPr>
                  <a:spLocks/>
                </p:cNvSpPr>
                <p:nvPr/>
              </p:nvSpPr>
              <p:spPr bwMode="auto">
                <a:xfrm>
                  <a:off x="3520801" y="5687158"/>
                  <a:ext cx="999360" cy="329794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3059" y="684"/>
                    </a:cxn>
                  </a:cxnLst>
                  <a:rect l="0" t="0" r="r" b="b"/>
                  <a:pathLst>
                    <a:path w="3060" h="1009">
                      <a:moveTo>
                        <a:pt x="0" y="1008"/>
                      </a:moveTo>
                      <a:cubicBezTo>
                        <a:pt x="1823" y="0"/>
                        <a:pt x="3059" y="684"/>
                        <a:pt x="3059" y="684"/>
                      </a:cubicBezTo>
                    </a:path>
                  </a:pathLst>
                </a:custGeom>
                <a:noFill/>
                <a:ln w="36720">
                  <a:solidFill>
                    <a:srgbClr val="800000"/>
                  </a:solidFill>
                  <a:round/>
                  <a:headEnd/>
                  <a:tailEnd type="oval" w="lg" len="sm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19" name="Line 18"/>
                <p:cNvSpPr>
                  <a:spLocks noChangeShapeType="1"/>
                </p:cNvSpPr>
                <p:nvPr/>
              </p:nvSpPr>
              <p:spPr bwMode="auto">
                <a:xfrm>
                  <a:off x="4439520" y="6232975"/>
                  <a:ext cx="1232640" cy="10082"/>
                </a:xfrm>
                <a:prstGeom prst="line">
                  <a:avLst/>
                </a:prstGeom>
                <a:noFill/>
                <a:ln w="54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20" name="Freeform 19"/>
                <p:cNvSpPr>
                  <a:spLocks/>
                </p:cNvSpPr>
                <p:nvPr/>
              </p:nvSpPr>
              <p:spPr bwMode="auto">
                <a:xfrm>
                  <a:off x="4556160" y="5956465"/>
                  <a:ext cx="254880" cy="254907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80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21" name="AutoShape 20"/>
                <p:cNvSpPr>
                  <a:spLocks noChangeArrowheads="1"/>
                </p:cNvSpPr>
                <p:nvPr/>
              </p:nvSpPr>
              <p:spPr bwMode="auto">
                <a:xfrm>
                  <a:off x="4832640" y="6009752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800000"/>
                      </a:solidFill>
                      <a:ea typeface="MS Gothic" charset="0"/>
                      <a:cs typeface="MS Gothic" charset="0"/>
                    </a:rPr>
                    <a:t>B</a:t>
                  </a:r>
                </a:p>
              </p:txBody>
            </p:sp>
            <p:sp>
              <p:nvSpPr>
                <p:cNvPr id="122" name="Freeform 21"/>
                <p:cNvSpPr>
                  <a:spLocks/>
                </p:cNvSpPr>
                <p:nvPr/>
              </p:nvSpPr>
              <p:spPr bwMode="auto">
                <a:xfrm>
                  <a:off x="5093281" y="5671315"/>
                  <a:ext cx="999360" cy="329795"/>
                </a:xfrm>
                <a:custGeom>
                  <a:avLst/>
                  <a:gdLst/>
                  <a:ahLst/>
                  <a:cxnLst>
                    <a:cxn ang="0">
                      <a:pos x="0" y="1008"/>
                    </a:cxn>
                    <a:cxn ang="0">
                      <a:pos x="3059" y="684"/>
                    </a:cxn>
                  </a:cxnLst>
                  <a:rect l="0" t="0" r="r" b="b"/>
                  <a:pathLst>
                    <a:path w="3060" h="1009">
                      <a:moveTo>
                        <a:pt x="0" y="1008"/>
                      </a:moveTo>
                      <a:cubicBezTo>
                        <a:pt x="1823" y="0"/>
                        <a:pt x="3059" y="684"/>
                        <a:pt x="3059" y="684"/>
                      </a:cubicBezTo>
                    </a:path>
                  </a:pathLst>
                </a:custGeom>
                <a:noFill/>
                <a:ln w="3672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23" name="Line 22"/>
                <p:cNvSpPr>
                  <a:spLocks noChangeShapeType="1"/>
                </p:cNvSpPr>
                <p:nvPr/>
              </p:nvSpPr>
              <p:spPr bwMode="auto">
                <a:xfrm>
                  <a:off x="6010560" y="6217134"/>
                  <a:ext cx="1090080" cy="8641"/>
                </a:xfrm>
                <a:prstGeom prst="line">
                  <a:avLst/>
                </a:prstGeom>
                <a:noFill/>
                <a:ln w="5472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24" name="Freeform 23"/>
                <p:cNvSpPr>
                  <a:spLocks/>
                </p:cNvSpPr>
                <p:nvPr/>
              </p:nvSpPr>
              <p:spPr bwMode="auto">
                <a:xfrm>
                  <a:off x="6128640" y="5940625"/>
                  <a:ext cx="254880" cy="254906"/>
                </a:xfrm>
                <a:custGeom>
                  <a:avLst/>
                  <a:gdLst/>
                  <a:ahLst/>
                  <a:cxnLst>
                    <a:cxn ang="0">
                      <a:pos x="0" y="781"/>
                    </a:cxn>
                    <a:cxn ang="0">
                      <a:pos x="0" y="0"/>
                    </a:cxn>
                    <a:cxn ang="0">
                      <a:pos x="781" y="0"/>
                    </a:cxn>
                  </a:cxnLst>
                  <a:rect l="0" t="0" r="r" b="b"/>
                  <a:pathLst>
                    <a:path w="782" h="782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781" y="0"/>
                      </a:lnTo>
                    </a:path>
                  </a:pathLst>
                </a:custGeom>
                <a:noFill/>
                <a:ln w="54720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25" name="AutoShape 24"/>
                <p:cNvSpPr>
                  <a:spLocks noChangeArrowheads="1"/>
                </p:cNvSpPr>
                <p:nvPr/>
              </p:nvSpPr>
              <p:spPr bwMode="auto">
                <a:xfrm>
                  <a:off x="6403681" y="5993910"/>
                  <a:ext cx="531360" cy="233304"/>
                </a:xfrm>
                <a:prstGeom prst="roundRect">
                  <a:avLst>
                    <a:gd name="adj" fmla="val 616"/>
                  </a:avLst>
                </a:prstGeom>
                <a:noFill/>
                <a:ln w="3672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900" b="1">
                      <a:solidFill>
                        <a:srgbClr val="008000"/>
                      </a:solidFill>
                      <a:ea typeface="MS Gothic" charset="0"/>
                      <a:cs typeface="MS Gothic" charset="0"/>
                    </a:rPr>
                    <a:t>GFP</a:t>
                  </a:r>
                </a:p>
              </p:txBody>
            </p:sp>
          </p:grpSp>
          <p:sp>
            <p:nvSpPr>
              <p:cNvPr id="103" name="Oval 50"/>
              <p:cNvSpPr>
                <a:spLocks noChangeArrowheads="1"/>
              </p:cNvSpPr>
              <p:nvPr/>
            </p:nvSpPr>
            <p:spPr bwMode="auto">
              <a:xfrm>
                <a:off x="2178721" y="3600378"/>
                <a:ext cx="1673280" cy="1335021"/>
              </a:xfrm>
              <a:prstGeom prst="ellips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04" name="Oval 51"/>
              <p:cNvSpPr>
                <a:spLocks noChangeArrowheads="1"/>
              </p:cNvSpPr>
              <p:nvPr/>
            </p:nvSpPr>
            <p:spPr bwMode="auto">
              <a:xfrm>
                <a:off x="4692961" y="3699749"/>
                <a:ext cx="1568160" cy="1206847"/>
              </a:xfrm>
              <a:prstGeom prst="ellips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05" name="Line 54"/>
              <p:cNvSpPr>
                <a:spLocks noChangeShapeType="1"/>
              </p:cNvSpPr>
              <p:nvPr/>
            </p:nvSpPr>
            <p:spPr bwMode="auto">
              <a:xfrm>
                <a:off x="3229920" y="4961322"/>
                <a:ext cx="253440" cy="1013866"/>
              </a:xfrm>
              <a:prstGeom prst="lin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06" name="Line 55"/>
              <p:cNvSpPr>
                <a:spLocks noChangeShapeType="1"/>
              </p:cNvSpPr>
              <p:nvPr/>
            </p:nvSpPr>
            <p:spPr bwMode="auto">
              <a:xfrm flipH="1">
                <a:off x="5035680" y="4938279"/>
                <a:ext cx="344160" cy="1036909"/>
              </a:xfrm>
              <a:prstGeom prst="lin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07" name="Oval 56"/>
              <p:cNvSpPr>
                <a:spLocks noChangeArrowheads="1"/>
              </p:cNvSpPr>
              <p:nvPr/>
            </p:nvSpPr>
            <p:spPr bwMode="auto">
              <a:xfrm>
                <a:off x="7882560" y="3982019"/>
                <a:ext cx="869760" cy="694153"/>
              </a:xfrm>
              <a:prstGeom prst="ellips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08" name="Line 57"/>
              <p:cNvSpPr>
                <a:spLocks noChangeShapeType="1"/>
              </p:cNvSpPr>
              <p:nvPr/>
            </p:nvSpPr>
            <p:spPr bwMode="auto">
              <a:xfrm flipH="1">
                <a:off x="7439040" y="4717936"/>
                <a:ext cx="807840" cy="1466074"/>
              </a:xfrm>
              <a:prstGeom prst="lin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pic>
        <p:nvPicPr>
          <p:cNvPr id="127" name="Picture 126" descr="TAL14-TAL21-Prediction-Step1-e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43600" y="4342652"/>
            <a:ext cx="2921000" cy="2293792"/>
          </a:xfrm>
          <a:prstGeom prst="rect">
            <a:avLst/>
          </a:prstGeom>
        </p:spPr>
      </p:pic>
      <p:pic>
        <p:nvPicPr>
          <p:cNvPr id="128" name="Picture 127" descr="TAL14-TAL21-BinHistogram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071" y="5697472"/>
            <a:ext cx="731916" cy="599453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5832009" y="1943099"/>
            <a:ext cx="3121491" cy="828238"/>
            <a:chOff x="1094649" y="2234620"/>
            <a:chExt cx="7215257" cy="1914452"/>
          </a:xfrm>
        </p:grpSpPr>
        <p:grpSp>
          <p:nvGrpSpPr>
            <p:cNvPr id="129" name="Group 172"/>
            <p:cNvGrpSpPr/>
            <p:nvPr/>
          </p:nvGrpSpPr>
          <p:grpSpPr>
            <a:xfrm>
              <a:off x="1094649" y="2234620"/>
              <a:ext cx="7215257" cy="1914452"/>
              <a:chOff x="108230" y="1383564"/>
              <a:chExt cx="5340220" cy="1471396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9781" y="1383564"/>
                <a:ext cx="3430817" cy="147139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600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813161" y="2264938"/>
                <a:ext cx="635289" cy="27338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i="1" dirty="0"/>
                  <a:t>O(t)</a:t>
                </a:r>
              </a:p>
            </p:txBody>
          </p:sp>
          <p:grpSp>
            <p:nvGrpSpPr>
              <p:cNvPr id="132" name="Group 164"/>
              <p:cNvGrpSpPr/>
              <p:nvPr/>
            </p:nvGrpSpPr>
            <p:grpSpPr>
              <a:xfrm>
                <a:off x="108230" y="1435229"/>
                <a:ext cx="4738090" cy="1315227"/>
                <a:chOff x="-1965394" y="1888644"/>
                <a:chExt cx="4738090" cy="1315227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-863473" y="2626122"/>
                  <a:ext cx="873210" cy="57774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</a:rPr>
                    <a:t>P(</a:t>
                  </a:r>
                  <a:r>
                    <a:rPr lang="en-US" sz="1000" dirty="0" err="1">
                      <a:solidFill>
                        <a:schemeClr val="tx1"/>
                      </a:solidFill>
                    </a:rPr>
                    <a:t>I,t</a:t>
                  </a:r>
                  <a:r>
                    <a:rPr lang="en-US" sz="10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498068" y="2751379"/>
                  <a:ext cx="343051" cy="3272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1522242" y="1979282"/>
                  <a:ext cx="686104" cy="3272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>
                      <a:solidFill>
                        <a:schemeClr val="tx1"/>
                      </a:solidFill>
                    </a:rPr>
                    <a:t>Delay</a:t>
                  </a:r>
                </a:p>
              </p:txBody>
            </p:sp>
            <p:cxnSp>
              <p:nvCxnSpPr>
                <p:cNvPr id="136" name="Straight Arrow Connector 135"/>
                <p:cNvCxnSpPr/>
                <p:nvPr/>
              </p:nvCxnSpPr>
              <p:spPr>
                <a:xfrm>
                  <a:off x="9737" y="2914996"/>
                  <a:ext cx="488331" cy="0"/>
                </a:xfrm>
                <a:prstGeom prst="straightConnector1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/>
                <p:cNvCxnSpPr/>
                <p:nvPr/>
              </p:nvCxnSpPr>
              <p:spPr>
                <a:xfrm>
                  <a:off x="-1609242" y="2900456"/>
                  <a:ext cx="769188" cy="14541"/>
                </a:xfrm>
                <a:prstGeom prst="straightConnector1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Arrow Connector 137"/>
                <p:cNvCxnSpPr>
                  <a:stCxn id="134" idx="3"/>
                </p:cNvCxnSpPr>
                <p:nvPr/>
              </p:nvCxnSpPr>
              <p:spPr>
                <a:xfrm flipV="1">
                  <a:off x="841119" y="2900456"/>
                  <a:ext cx="1931577" cy="0"/>
                </a:xfrm>
                <a:prstGeom prst="straightConnector1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Arrow Connector 138"/>
                <p:cNvCxnSpPr>
                  <a:stCxn id="142" idx="2"/>
                  <a:endCxn id="134" idx="0"/>
                </p:cNvCxnSpPr>
                <p:nvPr/>
              </p:nvCxnSpPr>
              <p:spPr>
                <a:xfrm>
                  <a:off x="669593" y="2397154"/>
                  <a:ext cx="1" cy="354225"/>
                </a:xfrm>
                <a:prstGeom prst="straightConnector1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/>
                <p:cNvCxnSpPr>
                  <a:endCxn id="135" idx="2"/>
                </p:cNvCxnSpPr>
                <p:nvPr/>
              </p:nvCxnSpPr>
              <p:spPr>
                <a:xfrm flipV="1">
                  <a:off x="1864149" y="2306517"/>
                  <a:ext cx="1146" cy="593939"/>
                </a:xfrm>
                <a:prstGeom prst="straightConnector1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TextBox 140"/>
                <p:cNvSpPr txBox="1"/>
                <p:nvPr/>
              </p:nvSpPr>
              <p:spPr>
                <a:xfrm>
                  <a:off x="-1965394" y="2705208"/>
                  <a:ext cx="671788" cy="27338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i="1" dirty="0"/>
                    <a:t>I(t)</a:t>
                  </a: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74665" y="1888644"/>
                  <a:ext cx="789856" cy="50851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Dilution</a:t>
                  </a:r>
                </a:p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&amp; decay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3" name="Straight Arrow Connector 142"/>
                <p:cNvCxnSpPr/>
                <p:nvPr/>
              </p:nvCxnSpPr>
              <p:spPr>
                <a:xfrm flipH="1">
                  <a:off x="1064521" y="2142412"/>
                  <a:ext cx="459356" cy="974"/>
                </a:xfrm>
                <a:prstGeom prst="straightConnector1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" name="Group 143"/>
            <p:cNvGrpSpPr/>
            <p:nvPr/>
          </p:nvGrpSpPr>
          <p:grpSpPr>
            <a:xfrm>
              <a:off x="2555989" y="2315549"/>
              <a:ext cx="579456" cy="580792"/>
              <a:chOff x="3404574" y="6650334"/>
              <a:chExt cx="579456" cy="580792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3404574" y="6650334"/>
                <a:ext cx="579456" cy="58079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200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3404574" y="6717239"/>
                <a:ext cx="569910" cy="450652"/>
              </a:xfrm>
              <a:custGeom>
                <a:avLst/>
                <a:gdLst>
                  <a:gd name="connsiteX0" fmla="*/ 0 w 278613"/>
                  <a:gd name="connsiteY0" fmla="*/ 0 h 220311"/>
                  <a:gd name="connsiteX1" fmla="*/ 84232 w 278613"/>
                  <a:gd name="connsiteY1" fmla="*/ 12959 h 220311"/>
                  <a:gd name="connsiteX2" fmla="*/ 136067 w 278613"/>
                  <a:gd name="connsiteY2" fmla="*/ 51838 h 220311"/>
                  <a:gd name="connsiteX3" fmla="*/ 174943 w 278613"/>
                  <a:gd name="connsiteY3" fmla="*/ 142554 h 220311"/>
                  <a:gd name="connsiteX4" fmla="*/ 181422 w 278613"/>
                  <a:gd name="connsiteY4" fmla="*/ 207351 h 220311"/>
                  <a:gd name="connsiteX5" fmla="*/ 278613 w 278613"/>
                  <a:gd name="connsiteY5" fmla="*/ 220311 h 220311"/>
                  <a:gd name="connsiteX0" fmla="*/ 0 w 278613"/>
                  <a:gd name="connsiteY0" fmla="*/ 0 h 220311"/>
                  <a:gd name="connsiteX1" fmla="*/ 84232 w 278613"/>
                  <a:gd name="connsiteY1" fmla="*/ 12959 h 220311"/>
                  <a:gd name="connsiteX2" fmla="*/ 136067 w 278613"/>
                  <a:gd name="connsiteY2" fmla="*/ 51838 h 220311"/>
                  <a:gd name="connsiteX3" fmla="*/ 174943 w 278613"/>
                  <a:gd name="connsiteY3" fmla="*/ 142554 h 220311"/>
                  <a:gd name="connsiteX4" fmla="*/ 210957 w 278613"/>
                  <a:gd name="connsiteY4" fmla="*/ 204069 h 220311"/>
                  <a:gd name="connsiteX5" fmla="*/ 278613 w 278613"/>
                  <a:gd name="connsiteY5" fmla="*/ 220311 h 220311"/>
                  <a:gd name="connsiteX0" fmla="*/ 0 w 278613"/>
                  <a:gd name="connsiteY0" fmla="*/ 0 h 220311"/>
                  <a:gd name="connsiteX1" fmla="*/ 84232 w 278613"/>
                  <a:gd name="connsiteY1" fmla="*/ 12959 h 220311"/>
                  <a:gd name="connsiteX2" fmla="*/ 116376 w 278613"/>
                  <a:gd name="connsiteY2" fmla="*/ 78092 h 220311"/>
                  <a:gd name="connsiteX3" fmla="*/ 174943 w 278613"/>
                  <a:gd name="connsiteY3" fmla="*/ 142554 h 220311"/>
                  <a:gd name="connsiteX4" fmla="*/ 210957 w 278613"/>
                  <a:gd name="connsiteY4" fmla="*/ 204069 h 220311"/>
                  <a:gd name="connsiteX5" fmla="*/ 278613 w 278613"/>
                  <a:gd name="connsiteY5" fmla="*/ 220311 h 220311"/>
                  <a:gd name="connsiteX0" fmla="*/ 0 w 278613"/>
                  <a:gd name="connsiteY0" fmla="*/ 0 h 220311"/>
                  <a:gd name="connsiteX1" fmla="*/ 84232 w 278613"/>
                  <a:gd name="connsiteY1" fmla="*/ 12959 h 220311"/>
                  <a:gd name="connsiteX2" fmla="*/ 116376 w 278613"/>
                  <a:gd name="connsiteY2" fmla="*/ 78092 h 220311"/>
                  <a:gd name="connsiteX3" fmla="*/ 148689 w 278613"/>
                  <a:gd name="connsiteY3" fmla="*/ 158963 h 220311"/>
                  <a:gd name="connsiteX4" fmla="*/ 210957 w 278613"/>
                  <a:gd name="connsiteY4" fmla="*/ 204069 h 220311"/>
                  <a:gd name="connsiteX5" fmla="*/ 278613 w 278613"/>
                  <a:gd name="connsiteY5" fmla="*/ 220311 h 220311"/>
                  <a:gd name="connsiteX0" fmla="*/ 0 w 278613"/>
                  <a:gd name="connsiteY0" fmla="*/ 0 h 220311"/>
                  <a:gd name="connsiteX1" fmla="*/ 67823 w 278613"/>
                  <a:gd name="connsiteY1" fmla="*/ 16241 h 220311"/>
                  <a:gd name="connsiteX2" fmla="*/ 116376 w 278613"/>
                  <a:gd name="connsiteY2" fmla="*/ 78092 h 220311"/>
                  <a:gd name="connsiteX3" fmla="*/ 148689 w 278613"/>
                  <a:gd name="connsiteY3" fmla="*/ 158963 h 220311"/>
                  <a:gd name="connsiteX4" fmla="*/ 210957 w 278613"/>
                  <a:gd name="connsiteY4" fmla="*/ 204069 h 220311"/>
                  <a:gd name="connsiteX5" fmla="*/ 278613 w 278613"/>
                  <a:gd name="connsiteY5" fmla="*/ 220311 h 220311"/>
                  <a:gd name="connsiteX0" fmla="*/ 0 w 278613"/>
                  <a:gd name="connsiteY0" fmla="*/ 0 h 220311"/>
                  <a:gd name="connsiteX1" fmla="*/ 67823 w 278613"/>
                  <a:gd name="connsiteY1" fmla="*/ 16241 h 220311"/>
                  <a:gd name="connsiteX2" fmla="*/ 116376 w 278613"/>
                  <a:gd name="connsiteY2" fmla="*/ 78092 h 220311"/>
                  <a:gd name="connsiteX3" fmla="*/ 161815 w 278613"/>
                  <a:gd name="connsiteY3" fmla="*/ 158963 h 220311"/>
                  <a:gd name="connsiteX4" fmla="*/ 210957 w 278613"/>
                  <a:gd name="connsiteY4" fmla="*/ 204069 h 220311"/>
                  <a:gd name="connsiteX5" fmla="*/ 278613 w 278613"/>
                  <a:gd name="connsiteY5" fmla="*/ 220311 h 22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8613" h="220311">
                    <a:moveTo>
                      <a:pt x="0" y="0"/>
                    </a:moveTo>
                    <a:cubicBezTo>
                      <a:pt x="30777" y="2159"/>
                      <a:pt x="48427" y="3226"/>
                      <a:pt x="67823" y="16241"/>
                    </a:cubicBezTo>
                    <a:cubicBezTo>
                      <a:pt x="87219" y="29256"/>
                      <a:pt x="100711" y="54305"/>
                      <a:pt x="116376" y="78092"/>
                    </a:cubicBezTo>
                    <a:cubicBezTo>
                      <a:pt x="132041" y="101879"/>
                      <a:pt x="146052" y="137967"/>
                      <a:pt x="161815" y="158963"/>
                    </a:cubicBezTo>
                    <a:cubicBezTo>
                      <a:pt x="177578" y="179959"/>
                      <a:pt x="191491" y="193844"/>
                      <a:pt x="210957" y="204069"/>
                    </a:cubicBezTo>
                    <a:cubicBezTo>
                      <a:pt x="230423" y="214294"/>
                      <a:pt x="278613" y="220311"/>
                      <a:pt x="278613" y="220311"/>
                    </a:cubicBezTo>
                  </a:path>
                </a:pathLst>
              </a:cu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200"/>
              </a:p>
            </p:txBody>
          </p:sp>
        </p:grpSp>
      </p:grpSp>
      <p:sp>
        <p:nvSpPr>
          <p:cNvPr id="149" name="Rectangle 148"/>
          <p:cNvSpPr/>
          <p:nvPr/>
        </p:nvSpPr>
        <p:spPr>
          <a:xfrm>
            <a:off x="6130368" y="2953813"/>
            <a:ext cx="2608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solidFill>
                  <a:schemeClr val="accent4"/>
                </a:solidFill>
              </a:rPr>
              <a:t>Deeper Understanding</a:t>
            </a:r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6283694" y="4066976"/>
            <a:ext cx="2377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solidFill>
                  <a:schemeClr val="accent4"/>
                </a:solidFill>
              </a:rPr>
              <a:t>Reliable Engineering</a:t>
            </a:r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151" name="Right Arrow 150"/>
          <p:cNvSpPr/>
          <p:nvPr/>
        </p:nvSpPr>
        <p:spPr>
          <a:xfrm rot="20758691">
            <a:off x="3422004" y="3263900"/>
            <a:ext cx="2521596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465071">
            <a:off x="3460104" y="3949700"/>
            <a:ext cx="2521596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 Example: 4-bit Counter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b="1">
                <a:latin typeface="Courier"/>
                <a:cs typeface="Courier"/>
              </a:rPr>
              <a:t>(4-bit-counter)</a:t>
            </a:r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sz="1600" i="1"/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i="1"/>
          </a:p>
          <a:p>
            <a:pPr>
              <a:buNone/>
            </a:pPr>
            <a:endParaRPr lang="en-US" i="1"/>
          </a:p>
          <a:p>
            <a:pPr algn="r">
              <a:buNone/>
            </a:pPr>
            <a:r>
              <a:rPr lang="en-US" i="1"/>
              <a:t>compiled for mammalian</a:t>
            </a:r>
          </a:p>
        </p:txBody>
      </p:sp>
      <p:pic>
        <p:nvPicPr>
          <p:cNvPr id="4" name="Picture 3" descr="four_bit_count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23867" y="1282892"/>
            <a:ext cx="4389633" cy="5299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104972"/>
            <a:ext cx="2743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</a:rPr>
              <a:t>Optimized compiler already outperforms human designers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&amp; Emerging Solutions: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Barrier: Availability of High-Gain Devices</a:t>
            </a:r>
          </a:p>
          <a:p>
            <a:pPr lvl="1"/>
            <a:r>
              <a:rPr lang="en-US"/>
              <a:t>Emerging Solution: combinatorial device libraries based on TALs, ZFs, miRNAs</a:t>
            </a:r>
          </a:p>
          <a:p>
            <a:endParaRPr lang="en-US"/>
          </a:p>
          <a:p>
            <a:r>
              <a:rPr lang="en-US"/>
              <a:t>Barrier: Characterization of Devices</a:t>
            </a:r>
          </a:p>
          <a:p>
            <a:pPr lvl="1"/>
            <a:r>
              <a:rPr lang="en-US"/>
              <a:t>Emerging solution: TASBE characterization method</a:t>
            </a:r>
          </a:p>
          <a:p>
            <a:endParaRPr lang="en-US"/>
          </a:p>
          <a:p>
            <a:r>
              <a:rPr lang="en-US"/>
              <a:t>Barrier: Predictability of Biological Circuits</a:t>
            </a:r>
          </a:p>
          <a:p>
            <a:pPr lvl="1"/>
            <a:r>
              <a:rPr lang="en-US"/>
              <a:t>Emerging solution: EQuIP prediction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Vision and Motivation</a:t>
            </a:r>
          </a:p>
          <a:p>
            <a:r>
              <a:rPr lang="en-US" dirty="0" smtClean="0"/>
              <a:t>Proto BioCompiler</a:t>
            </a:r>
          </a:p>
          <a:p>
            <a:r>
              <a:rPr lang="en-US" b="1" dirty="0" smtClean="0"/>
              <a:t>Calibrating Flow Cytometry	   </a:t>
            </a:r>
            <a:r>
              <a:rPr lang="en-US" i="1" dirty="0" smtClean="0">
                <a:solidFill>
                  <a:srgbClr val="0000FF"/>
                </a:solidFill>
              </a:rPr>
              <a:t>TASBE Method</a:t>
            </a:r>
          </a:p>
          <a:p>
            <a:r>
              <a:rPr lang="en-US" dirty="0" smtClean="0"/>
              <a:t>Building EQuIP Models</a:t>
            </a:r>
          </a:p>
          <a:p>
            <a:r>
              <a:rPr lang="en-US" dirty="0" smtClean="0"/>
              <a:t>Prediction &amp; Validation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500" y="6299200"/>
            <a:ext cx="791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/>
              <a:t>[Beal et al., </a:t>
            </a:r>
            <a:r>
              <a:rPr lang="en-US" sz="2400" i="1" smtClean="0"/>
              <a:t>Technical Report: MIT-CSAIL-TR-2012-008, </a:t>
            </a:r>
            <a:r>
              <a:rPr lang="en-US" sz="2400" i="1"/>
              <a:t>2012]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First, some metrology…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435600"/>
            <a:ext cx="8229600" cy="690563"/>
          </a:xfrm>
        </p:spPr>
        <p:txBody>
          <a:bodyPr/>
          <a:lstStyle/>
          <a:p>
            <a:pPr algn="ctr">
              <a:buNone/>
            </a:pPr>
            <a:r>
              <a:rPr lang="en-US"/>
              <a:t>Unit mismatch!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41300" y="1904989"/>
            <a:ext cx="8879673" cy="2226668"/>
            <a:chOff x="3756292" y="907234"/>
            <a:chExt cx="1823256" cy="457200"/>
          </a:xfrm>
        </p:grpSpPr>
        <p:sp>
          <p:nvSpPr>
            <p:cNvPr id="41" name="Rectangle 40"/>
            <p:cNvSpPr/>
            <p:nvPr/>
          </p:nvSpPr>
          <p:spPr>
            <a:xfrm>
              <a:off x="4458886" y="907234"/>
              <a:ext cx="457200" cy="457200"/>
            </a:xfrm>
            <a:prstGeom prst="rect">
              <a:avLst/>
            </a:prstGeom>
            <a:solidFill>
              <a:srgbClr val="B9CDE5"/>
            </a:solidFill>
            <a:ln w="254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23544" y="1021075"/>
              <a:ext cx="456004" cy="189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Output</a:t>
              </a:r>
              <a:endParaRPr lang="en-US" sz="5400" dirty="0"/>
            </a:p>
          </p:txBody>
        </p:sp>
        <p:grpSp>
          <p:nvGrpSpPr>
            <p:cNvPr id="31" name="Group 182"/>
            <p:cNvGrpSpPr/>
            <p:nvPr/>
          </p:nvGrpSpPr>
          <p:grpSpPr>
            <a:xfrm>
              <a:off x="4217061" y="998854"/>
              <a:ext cx="191163" cy="270329"/>
              <a:chOff x="1472219" y="58710"/>
              <a:chExt cx="179928" cy="27032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1472219" y="193652"/>
                <a:ext cx="174008" cy="445"/>
              </a:xfrm>
              <a:prstGeom prst="line">
                <a:avLst/>
              </a:prstGeom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 flipH="1" flipV="1">
                <a:off x="1516773" y="193665"/>
                <a:ext cx="270329" cy="419"/>
              </a:xfrm>
              <a:prstGeom prst="line">
                <a:avLst/>
              </a:prstGeom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191"/>
            <p:cNvGrpSpPr/>
            <p:nvPr/>
          </p:nvGrpSpPr>
          <p:grpSpPr>
            <a:xfrm>
              <a:off x="4918077" y="995074"/>
              <a:ext cx="184464" cy="270329"/>
              <a:chOff x="1300318" y="54930"/>
              <a:chExt cx="173622" cy="27032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1300318" y="190095"/>
                <a:ext cx="167911" cy="445"/>
              </a:xfrm>
              <a:prstGeom prst="line">
                <a:avLst/>
              </a:prstGeom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473940" y="54930"/>
                <a:ext cx="0" cy="270329"/>
              </a:xfrm>
              <a:prstGeom prst="line">
                <a:avLst/>
              </a:prstGeom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3756292" y="910768"/>
              <a:ext cx="450108" cy="4501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47768" y="2249598"/>
            <a:ext cx="5262432" cy="1865924"/>
            <a:chOff x="147768" y="2249598"/>
            <a:chExt cx="5262432" cy="1865924"/>
          </a:xfrm>
        </p:grpSpPr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 rot="16200000">
              <a:off x="-63500" y="2611078"/>
              <a:ext cx="88420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latin typeface="Times New Roman" charset="0"/>
                </a:rPr>
                <a:t>[R2]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12" name="Text Box 27"/>
            <p:cNvSpPr txBox="1">
              <a:spLocks noChangeArrowheads="1"/>
            </p:cNvSpPr>
            <p:nvPr/>
          </p:nvSpPr>
          <p:spPr bwMode="auto">
            <a:xfrm>
              <a:off x="1122468" y="3641157"/>
              <a:ext cx="8841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latin typeface="Times New Roman" charset="0"/>
                </a:rPr>
                <a:t>[R1]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 rot="16200000">
              <a:off x="3121345" y="2677047"/>
              <a:ext cx="13165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latin typeface="Times New Roman" charset="0"/>
                </a:rPr>
                <a:t>[Output]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60" name="Text Box 27"/>
            <p:cNvSpPr txBox="1">
              <a:spLocks noChangeArrowheads="1"/>
            </p:cNvSpPr>
            <p:nvPr/>
          </p:nvSpPr>
          <p:spPr bwMode="auto">
            <a:xfrm>
              <a:off x="4523494" y="3653857"/>
              <a:ext cx="88670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latin typeface="Times New Roman" charset="0"/>
                </a:rPr>
                <a:t>[R2]</a:t>
              </a:r>
              <a:endParaRPr lang="en-US" sz="2400" dirty="0">
                <a:latin typeface="Times New Roman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71168" y="2061900"/>
            <a:ext cx="5226360" cy="1692295"/>
            <a:chOff x="571168" y="2061900"/>
            <a:chExt cx="5226360" cy="1692295"/>
          </a:xfrm>
        </p:grpSpPr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>
              <a:off x="599902" y="2061900"/>
              <a:ext cx="1513" cy="1679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571168" y="3741494"/>
              <a:ext cx="18253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cxnSp>
          <p:nvCxnSpPr>
            <p:cNvPr id="48" name="Curved Connector 47"/>
            <p:cNvCxnSpPr/>
            <p:nvPr/>
          </p:nvCxnSpPr>
          <p:spPr>
            <a:xfrm>
              <a:off x="651320" y="2612533"/>
              <a:ext cx="1568246" cy="1028624"/>
            </a:xfrm>
            <a:prstGeom prst="curvedConnector3">
              <a:avLst>
                <a:gd name="adj1" fmla="val 50000"/>
              </a:avLst>
            </a:prstGeom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 flipH="1">
              <a:off x="4000927" y="2074600"/>
              <a:ext cx="1513" cy="1679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8" name="Line 14"/>
            <p:cNvSpPr>
              <a:spLocks noChangeShapeType="1"/>
            </p:cNvSpPr>
            <p:nvPr/>
          </p:nvSpPr>
          <p:spPr bwMode="auto">
            <a:xfrm>
              <a:off x="3972193" y="3754194"/>
              <a:ext cx="18253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cxnSp>
          <p:nvCxnSpPr>
            <p:cNvPr id="61" name="Curved Connector 60"/>
            <p:cNvCxnSpPr/>
            <p:nvPr/>
          </p:nvCxnSpPr>
          <p:spPr>
            <a:xfrm>
              <a:off x="4052345" y="2625233"/>
              <a:ext cx="1568246" cy="1028624"/>
            </a:xfrm>
            <a:prstGeom prst="curvedConnector3">
              <a:avLst>
                <a:gd name="adj1" fmla="val 50000"/>
              </a:avLst>
            </a:prstGeom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318050" y="2451184"/>
            <a:ext cx="5503703" cy="923332"/>
            <a:chOff x="318050" y="2451184"/>
            <a:chExt cx="5503703" cy="923332"/>
          </a:xfrm>
        </p:grpSpPr>
        <p:sp>
          <p:nvSpPr>
            <p:cNvPr id="64" name="TextBox 63"/>
            <p:cNvSpPr txBox="1"/>
            <p:nvPr/>
          </p:nvSpPr>
          <p:spPr>
            <a:xfrm>
              <a:off x="3742190" y="2451184"/>
              <a:ext cx="2079563" cy="92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/>
                <a:t>R2</a:t>
              </a:r>
              <a:endParaRPr lang="en-US" sz="54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8050" y="2451184"/>
              <a:ext cx="2079563" cy="923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/>
                <a:t>R1</a:t>
              </a:r>
              <a:endParaRPr lang="en-US" sz="540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41300" y="2177752"/>
            <a:ext cx="5326883" cy="1925070"/>
            <a:chOff x="241300" y="2177752"/>
            <a:chExt cx="5326883" cy="1925070"/>
          </a:xfrm>
        </p:grpSpPr>
        <p:sp>
          <p:nvSpPr>
            <p:cNvPr id="67" name="TextBox 66"/>
            <p:cNvSpPr txBox="1"/>
            <p:nvPr/>
          </p:nvSpPr>
          <p:spPr>
            <a:xfrm>
              <a:off x="702442" y="3708090"/>
              <a:ext cx="1469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Arbitrary Red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16200000">
              <a:off x="-339628" y="2758680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Arbitrary Blue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098835" y="3733490"/>
              <a:ext cx="1469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Arbitrary Red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3056765" y="2784080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Arbitrary Blue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Flow Cytometry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5143500"/>
            <a:ext cx="3937000" cy="1414463"/>
          </a:xfrm>
        </p:spPr>
        <p:txBody>
          <a:bodyPr/>
          <a:lstStyle/>
          <a:p>
            <a:pPr>
              <a:buNone/>
            </a:pPr>
            <a:r>
              <a:rPr lang="en-US" sz="1800"/>
              <a:t>Challenges:</a:t>
            </a:r>
          </a:p>
          <a:p>
            <a:r>
              <a:rPr lang="en-US" sz="1800"/>
              <a:t>Autofluorescence</a:t>
            </a:r>
          </a:p>
          <a:p>
            <a:r>
              <a:rPr lang="en-US" sz="1800"/>
              <a:t>Variation in measurements</a:t>
            </a:r>
          </a:p>
          <a:p>
            <a:r>
              <a:rPr lang="en-US" sz="1800"/>
              <a:t>Spectral overlap</a:t>
            </a:r>
          </a:p>
          <a:p>
            <a:r>
              <a:rPr lang="en-US" sz="1800"/>
              <a:t>Time Contamination</a:t>
            </a:r>
          </a:p>
        </p:txBody>
      </p:sp>
      <p:pic>
        <p:nvPicPr>
          <p:cNvPr id="4" name="Picture 3" descr="Cytomet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03300" y="767259"/>
            <a:ext cx="7289800" cy="49223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59300" y="5143500"/>
            <a:ext cx="40513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Lots of data points!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Different protein fluorescence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Individual cells behave (very) differently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Fluorescent Beads </a:t>
            </a:r>
            <a:r>
              <a:rPr lang="en-US">
                <a:sym typeface="Wingdings"/>
              </a:rPr>
              <a:t> Absolute Units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37200"/>
            <a:ext cx="8229600" cy="914400"/>
          </a:xfrm>
        </p:spPr>
        <p:txBody>
          <a:bodyPr/>
          <a:lstStyle/>
          <a:p>
            <a:pPr algn="ctr">
              <a:buNone/>
            </a:pPr>
            <a:r>
              <a:rPr lang="en-US" sz="2000" i="1">
                <a:solidFill>
                  <a:schemeClr val="accent2"/>
                </a:solidFill>
              </a:rPr>
              <a:t>Run beads every time: flow cytometers drift up to 20 percent!</a:t>
            </a:r>
          </a:p>
          <a:p>
            <a:pPr algn="ctr">
              <a:buNone/>
            </a:pPr>
            <a:r>
              <a:rPr lang="en-US" sz="2000" i="1">
                <a:solidFill>
                  <a:schemeClr val="accent2"/>
                </a:solidFill>
              </a:rPr>
              <a:t>Also can detect instrument problems, mistakes in settings</a:t>
            </a:r>
          </a:p>
        </p:txBody>
      </p:sp>
      <p:pic>
        <p:nvPicPr>
          <p:cNvPr id="4" name="Picture 3" descr="bead-calibration-G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8261"/>
            <a:ext cx="5473700" cy="4006749"/>
          </a:xfrm>
          <a:prstGeom prst="rect">
            <a:avLst/>
          </a:prstGeom>
        </p:spPr>
      </p:pic>
      <p:pic>
        <p:nvPicPr>
          <p:cNvPr id="5" name="Picture 4" descr="MEFL-tabl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193924"/>
            <a:ext cx="2959100" cy="2219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61742" y="1933058"/>
            <a:ext cx="2309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SpheroTech RCP-30-5A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Compensating for Autofluorescence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524500"/>
            <a:ext cx="8229600" cy="601663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rgbClr val="4F81BD"/>
                </a:solidFill>
              </a:rPr>
              <a:t>Negative control used for this</a:t>
            </a:r>
          </a:p>
        </p:txBody>
      </p:sp>
      <p:pic>
        <p:nvPicPr>
          <p:cNvPr id="7" name="Picture 6" descr="autofluorescence-FITC-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83" y="1600322"/>
            <a:ext cx="5486034" cy="3657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Compensating for Spectral Overlap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5800"/>
            <a:ext cx="8229600" cy="563563"/>
          </a:xfrm>
        </p:spPr>
        <p:txBody>
          <a:bodyPr/>
          <a:lstStyle/>
          <a:p>
            <a:pPr algn="ctr">
              <a:buNone/>
            </a:pPr>
            <a:r>
              <a:rPr lang="en-US" sz="2400" i="1">
                <a:solidFill>
                  <a:srgbClr val="4F81BD"/>
                </a:solidFill>
              </a:rPr>
              <a:t>Strong positive control used for each color</a:t>
            </a:r>
          </a:p>
          <a:p>
            <a:pPr algn="ctr">
              <a:buNone/>
            </a:pPr>
            <a:r>
              <a:rPr lang="en-US" sz="1800" i="1">
                <a:solidFill>
                  <a:schemeClr val="accent2"/>
                </a:solidFill>
              </a:rPr>
              <a:t>Note: only linear when autofluorescence subtracted</a:t>
            </a:r>
          </a:p>
        </p:txBody>
      </p:sp>
      <p:pic>
        <p:nvPicPr>
          <p:cNvPr id="4" name="Picture 3" descr="color-compensation-Yellow-for-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126067"/>
            <a:ext cx="6673850" cy="4449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Translating Fluorescence to MEFL</a:t>
            </a:r>
          </a:p>
        </p:txBody>
      </p:sp>
      <p:pic>
        <p:nvPicPr>
          <p:cNvPr id="4" name="Picture 3" descr="color-translation-Blue-to-Yel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83" y="1689222"/>
            <a:ext cx="5486034" cy="36573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525963"/>
          </a:xfrm>
        </p:spPr>
        <p:txBody>
          <a:bodyPr/>
          <a:lstStyle/>
          <a:p>
            <a:r>
              <a:rPr lang="en-US" sz="2400"/>
              <a:t>Only FITC channel (e.g. GFP) goes directly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endParaRPr lang="en-US" sz="2400"/>
          </a:p>
          <a:p>
            <a:r>
              <a:rPr lang="en-US" sz="2400"/>
              <a:t>Others obtained from triple/dual constitutive controls</a:t>
            </a:r>
          </a:p>
          <a:p>
            <a:r>
              <a:rPr lang="en-US" sz="2400" b="1">
                <a:solidFill>
                  <a:srgbClr val="FF0000"/>
                </a:solidFill>
              </a:rPr>
              <a:t>Must have exact same constitutive promoter! </a:t>
            </a:r>
          </a:p>
          <a:p>
            <a:r>
              <a:rPr lang="en-US" sz="2400" b="1">
                <a:solidFill>
                  <a:srgbClr val="FF0000"/>
                </a:solidFill>
              </a:rPr>
              <a:t>Must have a FITC control protein!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Vision and Motivation</a:t>
            </a:r>
          </a:p>
          <a:p>
            <a:r>
              <a:rPr lang="en-US" dirty="0" smtClean="0"/>
              <a:t>Proto BioCompiler</a:t>
            </a:r>
          </a:p>
          <a:p>
            <a:r>
              <a:rPr lang="en-US" dirty="0" smtClean="0"/>
              <a:t>Calibrating Flow Cytometry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b="1" dirty="0" smtClean="0"/>
              <a:t>Building EQuIP Models</a:t>
            </a:r>
          </a:p>
          <a:p>
            <a:r>
              <a:rPr lang="en-US" dirty="0" smtClean="0"/>
              <a:t>Prediction &amp; Validation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" y="629920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[Davidsohn et al., IWBDA, 2013]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b="1" dirty="0" smtClean="0"/>
              <a:t>Vision and Motivation</a:t>
            </a:r>
          </a:p>
          <a:p>
            <a:r>
              <a:rPr lang="en-US" dirty="0" smtClean="0"/>
              <a:t>Proto BioCompiler</a:t>
            </a:r>
          </a:p>
          <a:p>
            <a:r>
              <a:rPr lang="en-US" dirty="0" smtClean="0"/>
              <a:t>Calibrating Flow Cytometry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Building EQuIP Models</a:t>
            </a:r>
          </a:p>
          <a:p>
            <a:r>
              <a:rPr lang="en-US" dirty="0" smtClean="0"/>
              <a:t>Prediction &amp; Validation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TASBE Characterization Method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003800"/>
            <a:ext cx="8229600" cy="1663700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chemeClr val="tx2"/>
                </a:solidFill>
              </a:rPr>
              <a:t>Transient cotransfection of 5 plasmids</a:t>
            </a:r>
          </a:p>
          <a:p>
            <a:pPr algn="ctr">
              <a:buNone/>
            </a:pPr>
            <a:r>
              <a:rPr lang="en-US" i="1">
                <a:solidFill>
                  <a:schemeClr val="tx2"/>
                </a:solidFill>
              </a:rPr>
              <a:t>Calibrated flow cytometry</a:t>
            </a:r>
          </a:p>
          <a:p>
            <a:pPr algn="ctr">
              <a:buNone/>
            </a:pPr>
            <a:r>
              <a:rPr lang="en-US" i="1">
                <a:solidFill>
                  <a:schemeClr val="tx2"/>
                </a:solidFill>
              </a:rPr>
              <a:t>Analysis by copy-count subpopulations</a:t>
            </a:r>
          </a:p>
        </p:txBody>
      </p:sp>
      <p:grpSp>
        <p:nvGrpSpPr>
          <p:cNvPr id="51" name="Group 99"/>
          <p:cNvGrpSpPr/>
          <p:nvPr/>
        </p:nvGrpSpPr>
        <p:grpSpPr>
          <a:xfrm>
            <a:off x="3116565" y="1651000"/>
            <a:ext cx="3069821" cy="524409"/>
            <a:chOff x="3055183" y="553115"/>
            <a:chExt cx="2635023" cy="450134"/>
          </a:xfrm>
        </p:grpSpPr>
        <p:sp>
          <p:nvSpPr>
            <p:cNvPr id="52" name="TextBox 51"/>
            <p:cNvSpPr txBox="1"/>
            <p:nvPr/>
          </p:nvSpPr>
          <p:spPr>
            <a:xfrm>
              <a:off x="4834232" y="586651"/>
              <a:ext cx="855974" cy="34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Output</a:t>
              </a:r>
              <a:endParaRPr lang="en-US" sz="2400" b="1" dirty="0"/>
            </a:p>
          </p:txBody>
        </p:sp>
        <p:cxnSp>
          <p:nvCxnSpPr>
            <p:cNvPr id="53" name="Straight Arrow Connector 175"/>
            <p:cNvCxnSpPr>
              <a:cxnSpLocks noChangeShapeType="1"/>
            </p:cNvCxnSpPr>
            <p:nvPr/>
          </p:nvCxnSpPr>
          <p:spPr bwMode="auto">
            <a:xfrm>
              <a:off x="3531642" y="761545"/>
              <a:ext cx="442965" cy="2172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grpSp>
          <p:nvGrpSpPr>
            <p:cNvPr id="54" name="Group 103"/>
            <p:cNvGrpSpPr/>
            <p:nvPr/>
          </p:nvGrpSpPr>
          <p:grpSpPr>
            <a:xfrm>
              <a:off x="4454669" y="638957"/>
              <a:ext cx="356024" cy="270330"/>
              <a:chOff x="1695859" y="-301187"/>
              <a:chExt cx="335099" cy="27033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V="1">
                <a:off x="1695859" y="-166023"/>
                <a:ext cx="329391" cy="0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030958" y="-301187"/>
                <a:ext cx="0" cy="270330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3055183" y="564493"/>
              <a:ext cx="556563" cy="34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Dox</a:t>
              </a:r>
              <a:endParaRPr lang="en-US" sz="2000" b="1" dirty="0"/>
            </a:p>
          </p:txBody>
        </p:sp>
        <p:grpSp>
          <p:nvGrpSpPr>
            <p:cNvPr id="56" name="Group 106"/>
            <p:cNvGrpSpPr/>
            <p:nvPr/>
          </p:nvGrpSpPr>
          <p:grpSpPr>
            <a:xfrm>
              <a:off x="3991895" y="553115"/>
              <a:ext cx="458303" cy="450134"/>
              <a:chOff x="4034708" y="549581"/>
              <a:chExt cx="458303" cy="450134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034708" y="549581"/>
                <a:ext cx="450108" cy="450134"/>
              </a:xfrm>
              <a:prstGeom prst="rect">
                <a:avLst/>
              </a:prstGeom>
              <a:solidFill>
                <a:srgbClr val="FFFF00"/>
              </a:solidFill>
              <a:ln w="38100" cap="flat" cmpd="sng" algn="ctr">
                <a:solidFill>
                  <a:srgbClr val="C4BD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0" b="1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066016" y="555404"/>
                <a:ext cx="426995" cy="34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R1</a:t>
                </a:r>
                <a:endParaRPr lang="en-US" sz="2000" b="1" dirty="0"/>
              </a:p>
            </p:txBody>
          </p:sp>
        </p:grpSp>
      </p:grpSp>
      <p:grpSp>
        <p:nvGrpSpPr>
          <p:cNvPr id="64" name="Group 67"/>
          <p:cNvGrpSpPr/>
          <p:nvPr/>
        </p:nvGrpSpPr>
        <p:grpSpPr>
          <a:xfrm>
            <a:off x="590929" y="3420312"/>
            <a:ext cx="7734128" cy="1168355"/>
            <a:chOff x="-88728" y="1064380"/>
            <a:chExt cx="7734128" cy="1168355"/>
          </a:xfrm>
        </p:grpSpPr>
        <p:sp>
          <p:nvSpPr>
            <p:cNvPr id="65" name="TextBox 49"/>
            <p:cNvSpPr txBox="1">
              <a:spLocks noChangeArrowheads="1"/>
            </p:cNvSpPr>
            <p:nvPr/>
          </p:nvSpPr>
          <p:spPr bwMode="auto">
            <a:xfrm>
              <a:off x="1079011" y="1968646"/>
              <a:ext cx="546416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pCAG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 rot="16200000" flipH="1">
              <a:off x="6387391" y="1725147"/>
              <a:ext cx="130135" cy="127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 bwMode="auto">
            <a:xfrm flipH="1">
              <a:off x="6352274" y="1795872"/>
              <a:ext cx="214892" cy="56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 bwMode="auto">
            <a:xfrm>
              <a:off x="1836164" y="1064380"/>
              <a:ext cx="492125" cy="2616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solidFill>
                    <a:srgbClr val="000000"/>
                  </a:solidFill>
                </a:rPr>
                <a:t>Dox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 bwMode="auto">
            <a:xfrm>
              <a:off x="1153362" y="2009269"/>
              <a:ext cx="2351838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14"/>
            <p:cNvSpPr txBox="1"/>
            <p:nvPr/>
          </p:nvSpPr>
          <p:spPr bwMode="auto">
            <a:xfrm>
              <a:off x="2170795" y="1890397"/>
              <a:ext cx="274320" cy="237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rIns="0" bIns="9144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solidFill>
                    <a:srgbClr val="000000"/>
                  </a:solidFill>
                </a:rPr>
                <a:t>T2A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71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4956284" y="1661590"/>
              <a:ext cx="258523" cy="15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1779664" y="1532329"/>
              <a:ext cx="0" cy="35052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1771497" y="1539101"/>
              <a:ext cx="3314048" cy="757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175"/>
            <p:cNvCxnSpPr>
              <a:cxnSpLocks noChangeShapeType="1"/>
            </p:cNvCxnSpPr>
            <p:nvPr/>
          </p:nvCxnSpPr>
          <p:spPr bwMode="auto">
            <a:xfrm>
              <a:off x="3807336" y="1541533"/>
              <a:ext cx="0" cy="21327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75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1988202" y="1432073"/>
              <a:ext cx="213041" cy="1013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sp>
          <p:nvSpPr>
            <p:cNvPr id="76" name="Pentagon 75"/>
            <p:cNvSpPr/>
            <p:nvPr/>
          </p:nvSpPr>
          <p:spPr>
            <a:xfrm>
              <a:off x="1534560" y="1890397"/>
              <a:ext cx="560669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rtTA3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1232999" y="1852410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8" name="Straight Connector 77"/>
            <p:cNvCxnSpPr/>
            <p:nvPr/>
          </p:nvCxnSpPr>
          <p:spPr>
            <a:xfrm rot="5400000" flipV="1">
              <a:off x="1162959" y="1926699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Pentagon 78"/>
            <p:cNvSpPr/>
            <p:nvPr/>
          </p:nvSpPr>
          <p:spPr>
            <a:xfrm>
              <a:off x="2537843" y="1890397"/>
              <a:ext cx="848855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VP16Gal4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0" name="TextBox 49"/>
            <p:cNvSpPr txBox="1">
              <a:spLocks noChangeArrowheads="1"/>
            </p:cNvSpPr>
            <p:nvPr/>
          </p:nvSpPr>
          <p:spPr bwMode="auto">
            <a:xfrm>
              <a:off x="3599979" y="1968646"/>
              <a:ext cx="521355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3649204" y="2009269"/>
              <a:ext cx="108818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3775921" y="1845009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83" name="Straight Connector 82"/>
            <p:cNvCxnSpPr/>
            <p:nvPr/>
          </p:nvCxnSpPr>
          <p:spPr>
            <a:xfrm rot="5400000" flipV="1">
              <a:off x="3707244" y="1926511"/>
              <a:ext cx="161936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Rounded Rectangle 83"/>
            <p:cNvSpPr/>
            <p:nvPr/>
          </p:nvSpPr>
          <p:spPr>
            <a:xfrm>
              <a:off x="4042697" y="1890397"/>
              <a:ext cx="546688" cy="230004"/>
            </a:xfrm>
            <a:prstGeom prst="roundRect">
              <a:avLst/>
            </a:prstGeom>
            <a:solidFill>
              <a:srgbClr val="6D92FB"/>
            </a:solidFill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EBFP2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Box 49"/>
            <p:cNvSpPr txBox="1">
              <a:spLocks noChangeArrowheads="1"/>
            </p:cNvSpPr>
            <p:nvPr/>
          </p:nvSpPr>
          <p:spPr bwMode="auto">
            <a:xfrm>
              <a:off x="4806831" y="1986514"/>
              <a:ext cx="555670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 flipV="1">
              <a:off x="4897921" y="2020862"/>
              <a:ext cx="1099824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5024641" y="1869577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88" name="Straight Connector 87"/>
            <p:cNvCxnSpPr/>
            <p:nvPr/>
          </p:nvCxnSpPr>
          <p:spPr>
            <a:xfrm rot="5400000" flipV="1">
              <a:off x="4953913" y="1945546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Pentagon 88"/>
            <p:cNvSpPr/>
            <p:nvPr/>
          </p:nvSpPr>
          <p:spPr>
            <a:xfrm>
              <a:off x="5338469" y="1905860"/>
              <a:ext cx="557784" cy="237743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0" name="TextBox 49"/>
            <p:cNvSpPr txBox="1">
              <a:spLocks noChangeArrowheads="1"/>
            </p:cNvSpPr>
            <p:nvPr/>
          </p:nvSpPr>
          <p:spPr bwMode="auto">
            <a:xfrm>
              <a:off x="6092986" y="1985812"/>
              <a:ext cx="768102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smtClean="0">
                  <a:latin typeface="Calibri" pitchFamily="34" charset="0"/>
                </a:rPr>
                <a:t>pUAS-Rep1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6320309" y="2015328"/>
              <a:ext cx="1325091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6501218" y="1862125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93" name="Straight Connector 92"/>
            <p:cNvCxnSpPr/>
            <p:nvPr/>
          </p:nvCxnSpPr>
          <p:spPr>
            <a:xfrm rot="5400000" flipV="1">
              <a:off x="6424922" y="1936413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6414601" y="1547094"/>
              <a:ext cx="41543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95" name="Straight Connector 94"/>
            <p:cNvCxnSpPr>
              <a:stCxn id="98" idx="0"/>
            </p:cNvCxnSpPr>
            <p:nvPr/>
          </p:nvCxnSpPr>
          <p:spPr>
            <a:xfrm flipH="1">
              <a:off x="2871519" y="1606770"/>
              <a:ext cx="0" cy="27499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5603907" y="1671094"/>
              <a:ext cx="85343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5603907" y="1664777"/>
              <a:ext cx="0" cy="2368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Freeform 97"/>
            <p:cNvSpPr/>
            <p:nvPr/>
          </p:nvSpPr>
          <p:spPr>
            <a:xfrm rot="16200000">
              <a:off x="2770813" y="1495832"/>
              <a:ext cx="129325" cy="96207"/>
            </a:xfrm>
            <a:custGeom>
              <a:avLst/>
              <a:gdLst>
                <a:gd name="connsiteX0" fmla="*/ 4462 w 315613"/>
                <a:gd name="connsiteY0" fmla="*/ 189170 h 189170"/>
                <a:gd name="connsiteX1" fmla="*/ 4462 w 315613"/>
                <a:gd name="connsiteY1" fmla="*/ 114253 h 189170"/>
                <a:gd name="connsiteX2" fmla="*/ 50837 w 315613"/>
                <a:gd name="connsiteY2" fmla="*/ 28634 h 189170"/>
                <a:gd name="connsiteX3" fmla="*/ 164992 w 315613"/>
                <a:gd name="connsiteY3" fmla="*/ 95 h 189170"/>
                <a:gd name="connsiteX4" fmla="*/ 257743 w 315613"/>
                <a:gd name="connsiteY4" fmla="*/ 21499 h 189170"/>
                <a:gd name="connsiteX5" fmla="*/ 304119 w 315613"/>
                <a:gd name="connsiteY5" fmla="*/ 75011 h 189170"/>
                <a:gd name="connsiteX6" fmla="*/ 314821 w 315613"/>
                <a:gd name="connsiteY6" fmla="*/ 135658 h 189170"/>
                <a:gd name="connsiteX7" fmla="*/ 314821 w 315613"/>
                <a:gd name="connsiteY7" fmla="*/ 174900 h 189170"/>
                <a:gd name="connsiteX8" fmla="*/ 314821 w 315613"/>
                <a:gd name="connsiteY8" fmla="*/ 174900 h 18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13" h="189170">
                  <a:moveTo>
                    <a:pt x="4462" y="189170"/>
                  </a:moveTo>
                  <a:cubicBezTo>
                    <a:pt x="597" y="165089"/>
                    <a:pt x="-3267" y="141009"/>
                    <a:pt x="4462" y="114253"/>
                  </a:cubicBezTo>
                  <a:cubicBezTo>
                    <a:pt x="12191" y="87497"/>
                    <a:pt x="24082" y="47660"/>
                    <a:pt x="50837" y="28634"/>
                  </a:cubicBezTo>
                  <a:cubicBezTo>
                    <a:pt x="77592" y="9608"/>
                    <a:pt x="130508" y="1284"/>
                    <a:pt x="164992" y="95"/>
                  </a:cubicBezTo>
                  <a:cubicBezTo>
                    <a:pt x="199476" y="-1094"/>
                    <a:pt x="234555" y="9013"/>
                    <a:pt x="257743" y="21499"/>
                  </a:cubicBezTo>
                  <a:cubicBezTo>
                    <a:pt x="280931" y="33985"/>
                    <a:pt x="294606" y="55984"/>
                    <a:pt x="304119" y="75011"/>
                  </a:cubicBezTo>
                  <a:cubicBezTo>
                    <a:pt x="313632" y="94037"/>
                    <a:pt x="313037" y="119010"/>
                    <a:pt x="314821" y="135658"/>
                  </a:cubicBezTo>
                  <a:cubicBezTo>
                    <a:pt x="316605" y="152306"/>
                    <a:pt x="314821" y="174900"/>
                    <a:pt x="314821" y="174900"/>
                  </a:cubicBezTo>
                  <a:lnTo>
                    <a:pt x="314821" y="174900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2889275" y="1357827"/>
              <a:ext cx="0" cy="13482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Rounded Rectangle 99"/>
            <p:cNvSpPr/>
            <p:nvPr/>
          </p:nvSpPr>
          <p:spPr>
            <a:xfrm>
              <a:off x="6947338" y="1905860"/>
              <a:ext cx="546688" cy="230004"/>
            </a:xfrm>
            <a:prstGeom prst="roundRect">
              <a:avLst/>
            </a:prstGeom>
            <a:solidFill>
              <a:schemeClr val="accent6"/>
            </a:solidFill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EYFP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H="1">
              <a:off x="2889986" y="1357827"/>
              <a:ext cx="3742490" cy="187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2" name="Group 116"/>
            <p:cNvGrpSpPr/>
            <p:nvPr/>
          </p:nvGrpSpPr>
          <p:grpSpPr>
            <a:xfrm>
              <a:off x="-88728" y="1848683"/>
              <a:ext cx="1332839" cy="373318"/>
              <a:chOff x="531881" y="3109453"/>
              <a:chExt cx="1332839" cy="373318"/>
            </a:xfrm>
          </p:grpSpPr>
          <p:sp>
            <p:nvSpPr>
              <p:cNvPr id="104" name="TextBox 49"/>
              <p:cNvSpPr txBox="1">
                <a:spLocks noChangeArrowheads="1"/>
              </p:cNvSpPr>
              <p:nvPr/>
            </p:nvSpPr>
            <p:spPr bwMode="auto">
              <a:xfrm>
                <a:off x="1163760" y="3138992"/>
                <a:ext cx="70096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>
                    <a:latin typeface="Calibri" pitchFamily="34" charset="0"/>
                  </a:rPr>
                  <a:t>pCAG</a:t>
                </a:r>
              </a:p>
            </p:txBody>
          </p:sp>
          <p:cxnSp>
            <p:nvCxnSpPr>
              <p:cNvPr id="105" name="Straight Connector 104"/>
              <p:cNvCxnSpPr/>
              <p:nvPr/>
            </p:nvCxnSpPr>
            <p:spPr bwMode="auto">
              <a:xfrm>
                <a:off x="652088" y="3260465"/>
                <a:ext cx="1060721" cy="158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75"/>
              <p:cNvCxnSpPr>
                <a:cxnSpLocks noChangeShapeType="1"/>
              </p:cNvCxnSpPr>
              <p:nvPr/>
            </p:nvCxnSpPr>
            <p:spPr bwMode="auto">
              <a:xfrm rot="10800000" flipH="1">
                <a:off x="714132" y="3116053"/>
                <a:ext cx="251339" cy="532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 rot="5400000" flipV="1">
                <a:off x="641743" y="3190341"/>
                <a:ext cx="161777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Rounded Rectangle 107"/>
              <p:cNvSpPr/>
              <p:nvPr/>
            </p:nvSpPr>
            <p:spPr>
              <a:xfrm>
                <a:off x="1015670" y="3160059"/>
                <a:ext cx="546688" cy="230004"/>
              </a:xfrm>
              <a:prstGeom prst="roundRect">
                <a:avLst/>
              </a:prstGeom>
              <a:solidFill>
                <a:srgbClr val="EB736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 err="1" smtClean="0">
                    <a:solidFill>
                      <a:srgbClr val="000000"/>
                    </a:solidFill>
                  </a:rPr>
                  <a:t>mkate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TextBox 49"/>
              <p:cNvSpPr txBox="1">
                <a:spLocks noChangeArrowheads="1"/>
              </p:cNvSpPr>
              <p:nvPr/>
            </p:nvSpPr>
            <p:spPr bwMode="auto">
              <a:xfrm>
                <a:off x="531881" y="3236551"/>
                <a:ext cx="546415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 err="1" smtClean="0">
                    <a:latin typeface="Calibri" pitchFamily="34" charset="0"/>
                  </a:rPr>
                  <a:t>pCAG</a:t>
                </a:r>
                <a:endParaRPr lang="en-US" sz="1000" dirty="0">
                  <a:latin typeface="Calibri" pitchFamily="34" charset="0"/>
                </a:endParaRPr>
              </a:p>
            </p:txBody>
          </p:sp>
        </p:grp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2069818" y="1512040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Down Arrow 109"/>
          <p:cNvSpPr/>
          <p:nvPr/>
        </p:nvSpPr>
        <p:spPr>
          <a:xfrm>
            <a:off x="4218915" y="2527300"/>
            <a:ext cx="502661" cy="622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Multi-plasmid cotransfection!?!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4887913"/>
          </a:xfrm>
        </p:spPr>
        <p:txBody>
          <a:bodyPr/>
          <a:lstStyle/>
          <a:p>
            <a:r>
              <a:rPr lang="en-US"/>
              <a:t>Avoids all problems with adjacency, plasmid size, sequence validations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Variation appears to be independent</a:t>
            </a:r>
          </a:p>
        </p:txBody>
      </p:sp>
      <p:pic>
        <p:nvPicPr>
          <p:cNvPr id="4" name="Picture 3" descr="summary-noise-mode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93444" y="2182847"/>
            <a:ext cx="4640756" cy="3595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85738"/>
            <a:ext cx="8229600" cy="682625"/>
          </a:xfrm>
        </p:spPr>
        <p:txBody>
          <a:bodyPr/>
          <a:lstStyle/>
          <a:p>
            <a:r>
              <a:rPr lang="en-US" sz="2800"/>
              <a:t>Result: Input/Output Relations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6574" y="502010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R1 = TAL14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72320" y="502010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R1 = TAL21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E7D22-707F-6C41-820E-4EC1F3E19F6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58" name="Group 157"/>
          <p:cNvGrpSpPr/>
          <p:nvPr/>
        </p:nvGrpSpPr>
        <p:grpSpPr>
          <a:xfrm>
            <a:off x="394395" y="1616764"/>
            <a:ext cx="8330505" cy="3403340"/>
            <a:chOff x="1541571" y="2785962"/>
            <a:chExt cx="7013467" cy="2865278"/>
          </a:xfrm>
        </p:grpSpPr>
        <p:grpSp>
          <p:nvGrpSpPr>
            <p:cNvPr id="5" name="Group 127"/>
            <p:cNvGrpSpPr>
              <a:grpSpLocks noChangeAspect="1"/>
            </p:cNvGrpSpPr>
            <p:nvPr/>
          </p:nvGrpSpPr>
          <p:grpSpPr>
            <a:xfrm>
              <a:off x="1541571" y="2960611"/>
              <a:ext cx="7013467" cy="2690629"/>
              <a:chOff x="1355224" y="4428432"/>
              <a:chExt cx="5863411" cy="2249424"/>
            </a:xfrm>
          </p:grpSpPr>
          <p:grpSp>
            <p:nvGrpSpPr>
              <p:cNvPr id="6" name="Group 11"/>
              <p:cNvGrpSpPr/>
              <p:nvPr/>
            </p:nvGrpSpPr>
            <p:grpSpPr>
              <a:xfrm>
                <a:off x="1355224" y="4428432"/>
                <a:ext cx="2864502" cy="2249424"/>
                <a:chOff x="1355224" y="4428432"/>
                <a:chExt cx="2864502" cy="2249424"/>
              </a:xfrm>
            </p:grpSpPr>
            <p:pic>
              <p:nvPicPr>
                <p:cNvPr id="137" name="Picture 6" descr="G:\Users\rweiss\Dropbox\rweiss\Research\TASBE\publications\Nature_characterization\suppfigures\Fine-Device-TAL14_1200dpi.tif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5224" y="4428432"/>
                  <a:ext cx="2864502" cy="22494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137" descr="TAL14-BinHistogram.eps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94806" y="5801743"/>
                  <a:ext cx="725697" cy="59436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19"/>
              <p:cNvGrpSpPr/>
              <p:nvPr/>
            </p:nvGrpSpPr>
            <p:grpSpPr>
              <a:xfrm>
                <a:off x="4354133" y="4428432"/>
                <a:ext cx="2864502" cy="2249424"/>
                <a:chOff x="4366873" y="4428432"/>
                <a:chExt cx="2864502" cy="2249424"/>
              </a:xfrm>
            </p:grpSpPr>
            <p:pic>
              <p:nvPicPr>
                <p:cNvPr id="132" name="Picture 5" descr="G:\Users\rweiss\Dropbox\rweiss\Research\TASBE\publications\Nature_characterization\suppfigures\Fine-Device-TAL21_1200dpi.tif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6873" y="4428432"/>
                  <a:ext cx="2864502" cy="22494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" name="Picture 132" descr="TAL21-BinHistogram.eps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00265" y="5801743"/>
                  <a:ext cx="750185" cy="594360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/>
            <p:cNvSpPr txBox="1"/>
            <p:nvPr/>
          </p:nvSpPr>
          <p:spPr>
            <a:xfrm>
              <a:off x="2404300" y="2785962"/>
              <a:ext cx="2018514" cy="25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Transfer curve for TAL 14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973972" y="2785962"/>
              <a:ext cx="2018514" cy="25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Transfer curve for TAL 21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Expression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>
                <a:solidFill>
                  <a:srgbClr val="1F497D"/>
                </a:solidFill>
              </a:rPr>
              <a:t>Fraction Active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>
                <a:solidFill>
                  <a:srgbClr val="1F497D"/>
                </a:solidFill>
              </a:rPr>
              <a:t>Mean Expression</a:t>
            </a:r>
          </a:p>
        </p:txBody>
      </p:sp>
      <p:pic>
        <p:nvPicPr>
          <p:cNvPr id="5" name="Picture 4" descr="Const-fraction-active.eps"/>
          <p:cNvPicPr>
            <a:picLocks noChangeAspect="1"/>
          </p:cNvPicPr>
          <p:nvPr/>
        </p:nvPicPr>
        <p:blipFill rotWithShape="1">
          <a:blip r:embed="rId2"/>
          <a:srcRect t="5856"/>
          <a:stretch/>
        </p:blipFill>
        <p:spPr>
          <a:xfrm>
            <a:off x="241300" y="2222500"/>
            <a:ext cx="4115202" cy="3230536"/>
          </a:xfrm>
          <a:prstGeom prst="rect">
            <a:avLst/>
          </a:prstGeom>
        </p:spPr>
      </p:pic>
      <p:pic>
        <p:nvPicPr>
          <p:cNvPr id="6" name="Picture 5" descr="Const-population-mean-log-consensus.eps"/>
          <p:cNvPicPr>
            <a:picLocks noChangeAspect="1"/>
          </p:cNvPicPr>
          <p:nvPr/>
        </p:nvPicPr>
        <p:blipFill rotWithShape="1">
          <a:blip r:embed="rId3"/>
          <a:srcRect t="5830"/>
          <a:stretch/>
        </p:blipFill>
        <p:spPr>
          <a:xfrm>
            <a:off x="4495800" y="2222500"/>
            <a:ext cx="4154039" cy="3230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434" y="5943600"/>
            <a:ext cx="770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solidFill>
                  <a:schemeClr val="accent1"/>
                </a:solidFill>
              </a:rPr>
              <a:t>Results </a:t>
            </a:r>
            <a:r>
              <a:rPr lang="en-US" sz="2000" i="1">
                <a:solidFill>
                  <a:schemeClr val="accent1"/>
                </a:solidFill>
                <a:sym typeface="Wingdings"/>
              </a:rPr>
              <a:t></a:t>
            </a:r>
            <a:r>
              <a:rPr lang="en-US" sz="2000" i="1">
                <a:solidFill>
                  <a:schemeClr val="accent1"/>
                </a:solidFill>
              </a:rPr>
              <a:t> division rate, mean expression time, production scaling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EQuIP model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5435600"/>
            <a:ext cx="8229600" cy="690563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rgbClr val="1F497D"/>
                </a:solidFill>
              </a:rPr>
              <a:t>Model = first-order discrete-time approximation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92828" y="2242369"/>
            <a:ext cx="6997098" cy="1917749"/>
            <a:chOff x="206475" y="3045279"/>
            <a:chExt cx="3229743" cy="885201"/>
          </a:xfrm>
        </p:grpSpPr>
        <p:sp>
          <p:nvSpPr>
            <p:cNvPr id="32" name="TextBox 31"/>
            <p:cNvSpPr txBox="1"/>
            <p:nvPr/>
          </p:nvSpPr>
          <p:spPr>
            <a:xfrm>
              <a:off x="2810697" y="3623637"/>
              <a:ext cx="625521" cy="184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Output(t)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21112" y="3045279"/>
              <a:ext cx="916303" cy="885201"/>
            </a:xfrm>
            <a:prstGeom prst="rect">
              <a:avLst/>
            </a:prstGeom>
            <a:solidFill>
              <a:schemeClr val="accent5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Regulated Production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35674" y="3630690"/>
              <a:ext cx="208543" cy="191566"/>
            </a:xfrm>
            <a:prstGeom prst="rect">
              <a:avLst/>
            </a:prstGeom>
            <a:solidFill>
              <a:schemeClr val="accent5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1938813" y="3726472"/>
              <a:ext cx="296860" cy="0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60173" y="3710948"/>
              <a:ext cx="360937" cy="6571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4" idx="3"/>
            </p:cNvCxnSpPr>
            <p:nvPr/>
          </p:nvCxnSpPr>
          <p:spPr>
            <a:xfrm>
              <a:off x="2444217" y="3726474"/>
              <a:ext cx="404098" cy="1174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4" idx="0"/>
            </p:cNvCxnSpPr>
            <p:nvPr/>
          </p:nvCxnSpPr>
          <p:spPr>
            <a:xfrm rot="5400000">
              <a:off x="2227744" y="3517967"/>
              <a:ext cx="224924" cy="521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2429252" y="3561864"/>
              <a:ext cx="312196" cy="1174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06475" y="3588637"/>
              <a:ext cx="611220" cy="184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Input(t)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54454" y="3046067"/>
              <a:ext cx="444166" cy="353769"/>
            </a:xfrm>
            <a:prstGeom prst="rect">
              <a:avLst/>
            </a:prstGeom>
            <a:solidFill>
              <a:schemeClr val="accent5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Loss</a:t>
              </a: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up 45"/>
            <p:cNvGrpSpPr/>
            <p:nvPr/>
          </p:nvGrpSpPr>
          <p:grpSpPr>
            <a:xfrm>
              <a:off x="1074387" y="3341296"/>
              <a:ext cx="850814" cy="584506"/>
              <a:chOff x="6226048" y="2606321"/>
              <a:chExt cx="1150716" cy="79053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553041" y="2606321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497242" y="2645060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442364" y="2690091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6577579" y="283941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6558053" y="288089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6538527" y="2927924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6607737" y="2803024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514462" y="297794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492937" y="3204716"/>
                <a:ext cx="491118" cy="1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/>
                  <a:t>Input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5993093" y="2845381"/>
                <a:ext cx="658052" cy="192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/>
                  <a:t>ΔOutput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9265975">
                <a:off x="7061396" y="2678209"/>
                <a:ext cx="315368" cy="23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/>
                  <a:t>…</a:t>
                </a: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2396732" y="3186302"/>
              <a:ext cx="189206" cy="19889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800" dirty="0"/>
                <a:t>λ</a:t>
              </a:r>
              <a:endParaRPr lang="en-US" sz="2800"/>
            </a:p>
          </p:txBody>
        </p:sp>
        <p:sp>
          <p:nvSpPr>
            <p:cNvPr id="55" name="TextBox 54"/>
            <p:cNvSpPr txBox="1"/>
            <p:nvPr/>
          </p:nvSpPr>
          <p:spPr>
            <a:xfrm rot="18900000">
              <a:off x="1596699" y="3699719"/>
              <a:ext cx="349462" cy="142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/>
                <a:t>Time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3314" y="3650507"/>
              <a:ext cx="95905" cy="1538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Vision and Motivation</a:t>
            </a:r>
          </a:p>
          <a:p>
            <a:r>
              <a:rPr lang="en-US" dirty="0" smtClean="0"/>
              <a:t>Proto BioCompiler</a:t>
            </a:r>
          </a:p>
          <a:p>
            <a:r>
              <a:rPr lang="en-US" dirty="0" smtClean="0"/>
              <a:t>Calibrating Flow Cytometry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Building EQuIP Models</a:t>
            </a:r>
          </a:p>
          <a:p>
            <a:r>
              <a:rPr lang="en-US" b="1" dirty="0" smtClean="0"/>
              <a:t>Prediction &amp; Validation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" y="629920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[Davidsohn et al., IWBDA, 2013]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Straight Connector 305"/>
          <p:cNvCxnSpPr/>
          <p:nvPr/>
        </p:nvCxnSpPr>
        <p:spPr>
          <a:xfrm rot="10800000" flipV="1">
            <a:off x="2458133" y="4390340"/>
            <a:ext cx="2041481" cy="976455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rot="10800000" flipV="1">
            <a:off x="3710356" y="4390339"/>
            <a:ext cx="2406590" cy="976456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rot="16200000" flipH="1">
            <a:off x="3418862" y="2471386"/>
            <a:ext cx="1440888" cy="785057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4637359" y="2139938"/>
            <a:ext cx="1625977" cy="1444421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4206822" y="2143473"/>
            <a:ext cx="1910121" cy="1440886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5094563" y="2139940"/>
            <a:ext cx="2970190" cy="1444419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rot="5400000">
            <a:off x="5321247" y="4417931"/>
            <a:ext cx="976454" cy="921268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rot="10800000" flipV="1">
            <a:off x="6593125" y="4390340"/>
            <a:ext cx="1471631" cy="976454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EQuIP Prediction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6263336" y="3584359"/>
            <a:ext cx="1801417" cy="805981"/>
          </a:xfrm>
          <a:prstGeom prst="rect">
            <a:avLst/>
          </a:prstGeom>
          <a:solidFill>
            <a:srgbClr val="B9CDE5"/>
          </a:solidFill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4531835" y="3584359"/>
            <a:ext cx="1585108" cy="805981"/>
          </a:xfrm>
          <a:prstGeom prst="rect">
            <a:avLst/>
          </a:prstGeom>
          <a:solidFill>
            <a:srgbClr val="B7DEE8"/>
          </a:solidFill>
          <a:ln w="25400" cap="flat" cmpd="sng" algn="ctr">
            <a:solidFill>
              <a:srgbClr val="4BACC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49"/>
          <p:cNvSpPr txBox="1">
            <a:spLocks noChangeArrowheads="1"/>
          </p:cNvSpPr>
          <p:nvPr/>
        </p:nvSpPr>
        <p:spPr bwMode="auto">
          <a:xfrm>
            <a:off x="334865" y="3596855"/>
            <a:ext cx="546415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 dirty="0" err="1" smtClean="0">
                <a:latin typeface="Calibri" pitchFamily="34" charset="0"/>
              </a:rPr>
              <a:t>pCAG</a:t>
            </a:r>
            <a:endParaRPr lang="en-US" sz="1000" dirty="0">
              <a:latin typeface="Calibri" pitchFamily="34" charset="0"/>
            </a:endParaRPr>
          </a:p>
        </p:txBody>
      </p:sp>
      <p:cxnSp>
        <p:nvCxnSpPr>
          <p:cNvPr id="207" name="Straight Connector 206"/>
          <p:cNvCxnSpPr/>
          <p:nvPr/>
        </p:nvCxnSpPr>
        <p:spPr bwMode="auto">
          <a:xfrm rot="16200000" flipH="1">
            <a:off x="5643245" y="3848656"/>
            <a:ext cx="130135" cy="1275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 bwMode="auto">
          <a:xfrm flipH="1">
            <a:off x="5608128" y="3919381"/>
            <a:ext cx="214892" cy="565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9" name="Oval 208"/>
          <p:cNvSpPr/>
          <p:nvPr/>
        </p:nvSpPr>
        <p:spPr bwMode="auto">
          <a:xfrm>
            <a:off x="1092018" y="2692590"/>
            <a:ext cx="492125" cy="2616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4572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rgbClr val="000000"/>
                </a:solidFill>
              </a:rPr>
              <a:t>Dox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10" name="Straight Connector 209"/>
          <p:cNvCxnSpPr/>
          <p:nvPr/>
        </p:nvCxnSpPr>
        <p:spPr bwMode="auto">
          <a:xfrm>
            <a:off x="409216" y="3637478"/>
            <a:ext cx="2431252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1" name="TextBox 14"/>
          <p:cNvSpPr txBox="1"/>
          <p:nvPr/>
        </p:nvSpPr>
        <p:spPr bwMode="auto">
          <a:xfrm>
            <a:off x="1426649" y="3518607"/>
            <a:ext cx="274320" cy="2377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bIns="9144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T2A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12" name="Straight Arrow Connector 175"/>
          <p:cNvCxnSpPr>
            <a:cxnSpLocks noChangeShapeType="1"/>
          </p:cNvCxnSpPr>
          <p:nvPr/>
        </p:nvCxnSpPr>
        <p:spPr bwMode="auto">
          <a:xfrm>
            <a:off x="4341399" y="3160539"/>
            <a:ext cx="0" cy="728835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213" name="Straight Connector 212"/>
          <p:cNvCxnSpPr/>
          <p:nvPr/>
        </p:nvCxnSpPr>
        <p:spPr>
          <a:xfrm>
            <a:off x="1035518" y="3160539"/>
            <a:ext cx="0" cy="35052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 flipV="1">
            <a:off x="1027351" y="3167311"/>
            <a:ext cx="3314048" cy="7576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>
            <a:off x="5889802" y="3268670"/>
            <a:ext cx="1876592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175"/>
          <p:cNvCxnSpPr>
            <a:cxnSpLocks noChangeShapeType="1"/>
          </p:cNvCxnSpPr>
          <p:nvPr/>
        </p:nvCxnSpPr>
        <p:spPr bwMode="auto">
          <a:xfrm>
            <a:off x="3063190" y="3169743"/>
            <a:ext cx="0" cy="21327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7" name="Straight Arrow Connector 175"/>
          <p:cNvCxnSpPr>
            <a:cxnSpLocks noChangeShapeType="1"/>
          </p:cNvCxnSpPr>
          <p:nvPr/>
        </p:nvCxnSpPr>
        <p:spPr bwMode="auto">
          <a:xfrm rot="16200000" flipH="1">
            <a:off x="1244056" y="3060283"/>
            <a:ext cx="213041" cy="1013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sp>
        <p:nvSpPr>
          <p:cNvPr id="218" name="Pentagon 217"/>
          <p:cNvSpPr/>
          <p:nvPr/>
        </p:nvSpPr>
        <p:spPr>
          <a:xfrm>
            <a:off x="790414" y="3518607"/>
            <a:ext cx="560669" cy="237743"/>
          </a:xfrm>
          <a:prstGeom prst="homePlate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rtTA3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19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488853" y="3480620"/>
            <a:ext cx="251339" cy="53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220" name="Straight Connector 219"/>
          <p:cNvCxnSpPr/>
          <p:nvPr/>
        </p:nvCxnSpPr>
        <p:spPr>
          <a:xfrm rot="5400000" flipV="1">
            <a:off x="418813" y="3554908"/>
            <a:ext cx="161777" cy="1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1" name="Pentagon 220"/>
          <p:cNvSpPr/>
          <p:nvPr/>
        </p:nvSpPr>
        <p:spPr>
          <a:xfrm>
            <a:off x="1793697" y="3518607"/>
            <a:ext cx="848855" cy="237743"/>
          </a:xfrm>
          <a:prstGeom prst="homePlate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VP16Gal4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22" name="TextBox 49"/>
          <p:cNvSpPr txBox="1">
            <a:spLocks noChangeArrowheads="1"/>
          </p:cNvSpPr>
          <p:nvPr/>
        </p:nvSpPr>
        <p:spPr bwMode="auto">
          <a:xfrm>
            <a:off x="2855833" y="3596855"/>
            <a:ext cx="521355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 dirty="0" err="1" smtClean="0">
                <a:latin typeface="Calibri" pitchFamily="34" charset="0"/>
              </a:rPr>
              <a:t>pTRE</a:t>
            </a:r>
            <a:endParaRPr lang="en-US" sz="1000" dirty="0">
              <a:latin typeface="Calibri" pitchFamily="34" charset="0"/>
            </a:endParaRPr>
          </a:p>
        </p:txBody>
      </p:sp>
      <p:cxnSp>
        <p:nvCxnSpPr>
          <p:cNvPr id="223" name="Straight Connector 222"/>
          <p:cNvCxnSpPr/>
          <p:nvPr/>
        </p:nvCxnSpPr>
        <p:spPr bwMode="auto">
          <a:xfrm>
            <a:off x="2905058" y="3637478"/>
            <a:ext cx="1088189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3031775" y="3473219"/>
            <a:ext cx="251339" cy="53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225" name="Straight Connector 224"/>
          <p:cNvCxnSpPr/>
          <p:nvPr/>
        </p:nvCxnSpPr>
        <p:spPr>
          <a:xfrm rot="5400000" flipV="1">
            <a:off x="2963098" y="3554720"/>
            <a:ext cx="161936" cy="1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6" name="Rounded Rectangle 225"/>
          <p:cNvSpPr/>
          <p:nvPr/>
        </p:nvSpPr>
        <p:spPr>
          <a:xfrm>
            <a:off x="3298551" y="3518607"/>
            <a:ext cx="546688" cy="230004"/>
          </a:xfrm>
          <a:prstGeom prst="roundRect">
            <a:avLst/>
          </a:prstGeom>
          <a:solidFill>
            <a:srgbClr val="6D92FB"/>
          </a:solidFill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EBFP2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7" name="TextBox 49"/>
          <p:cNvSpPr txBox="1">
            <a:spLocks noChangeArrowheads="1"/>
          </p:cNvSpPr>
          <p:nvPr/>
        </p:nvSpPr>
        <p:spPr bwMode="auto">
          <a:xfrm>
            <a:off x="4062685" y="4110023"/>
            <a:ext cx="555670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 dirty="0" err="1" smtClean="0">
                <a:latin typeface="Calibri" pitchFamily="34" charset="0"/>
              </a:rPr>
              <a:t>pTRE</a:t>
            </a:r>
            <a:endParaRPr lang="en-US" sz="1000" dirty="0">
              <a:latin typeface="Calibri" pitchFamily="34" charset="0"/>
            </a:endParaRPr>
          </a:p>
        </p:txBody>
      </p:sp>
      <p:cxnSp>
        <p:nvCxnSpPr>
          <p:cNvPr id="228" name="Straight Connector 227"/>
          <p:cNvCxnSpPr/>
          <p:nvPr/>
        </p:nvCxnSpPr>
        <p:spPr bwMode="auto">
          <a:xfrm flipV="1">
            <a:off x="4153775" y="4144371"/>
            <a:ext cx="1099824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4280495" y="3993086"/>
            <a:ext cx="251339" cy="53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230" name="Straight Connector 229"/>
          <p:cNvCxnSpPr/>
          <p:nvPr/>
        </p:nvCxnSpPr>
        <p:spPr>
          <a:xfrm rot="5400000" flipV="1">
            <a:off x="4209767" y="4069055"/>
            <a:ext cx="161777" cy="1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1" name="Pentagon 230"/>
          <p:cNvSpPr/>
          <p:nvPr/>
        </p:nvSpPr>
        <p:spPr>
          <a:xfrm>
            <a:off x="4594323" y="4029369"/>
            <a:ext cx="557784" cy="237743"/>
          </a:xfrm>
          <a:prstGeom prst="homePlate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R1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2" name="TextBox 49"/>
          <p:cNvSpPr txBox="1">
            <a:spLocks noChangeArrowheads="1"/>
          </p:cNvSpPr>
          <p:nvPr/>
        </p:nvSpPr>
        <p:spPr bwMode="auto">
          <a:xfrm>
            <a:off x="5348840" y="4109321"/>
            <a:ext cx="768102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 dirty="0" smtClean="0">
                <a:latin typeface="Calibri" pitchFamily="34" charset="0"/>
              </a:rPr>
              <a:t>pUAS-Rep1</a:t>
            </a:r>
            <a:endParaRPr lang="en-US" sz="1000" dirty="0">
              <a:latin typeface="Calibri" pitchFamily="34" charset="0"/>
            </a:endParaRPr>
          </a:p>
        </p:txBody>
      </p:sp>
      <p:cxnSp>
        <p:nvCxnSpPr>
          <p:cNvPr id="233" name="Straight Connector 232"/>
          <p:cNvCxnSpPr/>
          <p:nvPr/>
        </p:nvCxnSpPr>
        <p:spPr bwMode="auto">
          <a:xfrm flipV="1">
            <a:off x="5576163" y="4138837"/>
            <a:ext cx="1590040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5757072" y="3985634"/>
            <a:ext cx="251339" cy="53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235" name="Straight Connector 234"/>
          <p:cNvCxnSpPr/>
          <p:nvPr/>
        </p:nvCxnSpPr>
        <p:spPr>
          <a:xfrm rot="5400000" flipV="1">
            <a:off x="5680776" y="4059922"/>
            <a:ext cx="161777" cy="1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6" name="Straight Arrow Connector 175"/>
          <p:cNvCxnSpPr>
            <a:cxnSpLocks noChangeShapeType="1"/>
          </p:cNvCxnSpPr>
          <p:nvPr/>
        </p:nvCxnSpPr>
        <p:spPr bwMode="auto">
          <a:xfrm>
            <a:off x="5878170" y="2967589"/>
            <a:ext cx="0" cy="85068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37" name="Straight Connector 236"/>
          <p:cNvCxnSpPr>
            <a:stCxn id="240" idx="0"/>
          </p:cNvCxnSpPr>
          <p:nvPr/>
        </p:nvCxnSpPr>
        <p:spPr>
          <a:xfrm flipH="1">
            <a:off x="2127373" y="3234980"/>
            <a:ext cx="0" cy="274997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H="1" flipV="1">
            <a:off x="4859761" y="3794603"/>
            <a:ext cx="853432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flipH="1">
            <a:off x="4859761" y="3788286"/>
            <a:ext cx="0" cy="236816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0" name="Freeform 239"/>
          <p:cNvSpPr/>
          <p:nvPr/>
        </p:nvSpPr>
        <p:spPr>
          <a:xfrm rot="16200000">
            <a:off x="2026667" y="3124042"/>
            <a:ext cx="129325" cy="96207"/>
          </a:xfrm>
          <a:custGeom>
            <a:avLst/>
            <a:gdLst>
              <a:gd name="connsiteX0" fmla="*/ 4462 w 315613"/>
              <a:gd name="connsiteY0" fmla="*/ 189170 h 189170"/>
              <a:gd name="connsiteX1" fmla="*/ 4462 w 315613"/>
              <a:gd name="connsiteY1" fmla="*/ 114253 h 189170"/>
              <a:gd name="connsiteX2" fmla="*/ 50837 w 315613"/>
              <a:gd name="connsiteY2" fmla="*/ 28634 h 189170"/>
              <a:gd name="connsiteX3" fmla="*/ 164992 w 315613"/>
              <a:gd name="connsiteY3" fmla="*/ 95 h 189170"/>
              <a:gd name="connsiteX4" fmla="*/ 257743 w 315613"/>
              <a:gd name="connsiteY4" fmla="*/ 21499 h 189170"/>
              <a:gd name="connsiteX5" fmla="*/ 304119 w 315613"/>
              <a:gd name="connsiteY5" fmla="*/ 75011 h 189170"/>
              <a:gd name="connsiteX6" fmla="*/ 314821 w 315613"/>
              <a:gd name="connsiteY6" fmla="*/ 135658 h 189170"/>
              <a:gd name="connsiteX7" fmla="*/ 314821 w 315613"/>
              <a:gd name="connsiteY7" fmla="*/ 174900 h 189170"/>
              <a:gd name="connsiteX8" fmla="*/ 314821 w 315613"/>
              <a:gd name="connsiteY8" fmla="*/ 174900 h 18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613" h="189170">
                <a:moveTo>
                  <a:pt x="4462" y="189170"/>
                </a:moveTo>
                <a:cubicBezTo>
                  <a:pt x="597" y="165089"/>
                  <a:pt x="-3267" y="141009"/>
                  <a:pt x="4462" y="114253"/>
                </a:cubicBezTo>
                <a:cubicBezTo>
                  <a:pt x="12191" y="87497"/>
                  <a:pt x="24082" y="47660"/>
                  <a:pt x="50837" y="28634"/>
                </a:cubicBezTo>
                <a:cubicBezTo>
                  <a:pt x="77592" y="9608"/>
                  <a:pt x="130508" y="1284"/>
                  <a:pt x="164992" y="95"/>
                </a:cubicBezTo>
                <a:cubicBezTo>
                  <a:pt x="199476" y="-1094"/>
                  <a:pt x="234555" y="9013"/>
                  <a:pt x="257743" y="21499"/>
                </a:cubicBezTo>
                <a:cubicBezTo>
                  <a:pt x="280931" y="33985"/>
                  <a:pt x="294606" y="55984"/>
                  <a:pt x="304119" y="75011"/>
                </a:cubicBezTo>
                <a:cubicBezTo>
                  <a:pt x="313632" y="94037"/>
                  <a:pt x="313037" y="119010"/>
                  <a:pt x="314821" y="135658"/>
                </a:cubicBezTo>
                <a:cubicBezTo>
                  <a:pt x="316605" y="152306"/>
                  <a:pt x="314821" y="174900"/>
                  <a:pt x="314821" y="174900"/>
                </a:cubicBezTo>
                <a:lnTo>
                  <a:pt x="314821" y="174900"/>
                </a:ln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1" name="Straight Connector 240"/>
          <p:cNvCxnSpPr/>
          <p:nvPr/>
        </p:nvCxnSpPr>
        <p:spPr>
          <a:xfrm>
            <a:off x="2145129" y="2986037"/>
            <a:ext cx="0" cy="134828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2" name="TextBox 49"/>
          <p:cNvSpPr txBox="1">
            <a:spLocks noChangeArrowheads="1"/>
          </p:cNvSpPr>
          <p:nvPr/>
        </p:nvSpPr>
        <p:spPr bwMode="auto">
          <a:xfrm>
            <a:off x="7245852" y="4109321"/>
            <a:ext cx="768102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 dirty="0" smtClean="0">
                <a:latin typeface="Calibri" pitchFamily="34" charset="0"/>
              </a:rPr>
              <a:t>pUAS-Rep2</a:t>
            </a:r>
            <a:endParaRPr lang="en-US" sz="1000" dirty="0">
              <a:latin typeface="Calibri" pitchFamily="34" charset="0"/>
            </a:endParaRPr>
          </a:p>
        </p:txBody>
      </p:sp>
      <p:cxnSp>
        <p:nvCxnSpPr>
          <p:cNvPr id="243" name="Straight Connector 242"/>
          <p:cNvCxnSpPr/>
          <p:nvPr/>
        </p:nvCxnSpPr>
        <p:spPr bwMode="auto">
          <a:xfrm>
            <a:off x="7562916" y="4146023"/>
            <a:ext cx="1242944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7669478" y="3983660"/>
            <a:ext cx="251339" cy="53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245" name="Straight Connector 244"/>
          <p:cNvCxnSpPr/>
          <p:nvPr/>
        </p:nvCxnSpPr>
        <p:spPr>
          <a:xfrm rot="5400000" flipV="1">
            <a:off x="7600879" y="4057948"/>
            <a:ext cx="161777" cy="1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" name="Rounded Rectangle 245"/>
          <p:cNvSpPr/>
          <p:nvPr/>
        </p:nvSpPr>
        <p:spPr>
          <a:xfrm>
            <a:off x="8133592" y="4029369"/>
            <a:ext cx="546688" cy="230004"/>
          </a:xfrm>
          <a:prstGeom prst="roundRect">
            <a:avLst/>
          </a:prstGeom>
          <a:solidFill>
            <a:srgbClr val="F79646"/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EYFP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47" name="Straight Connector 246"/>
          <p:cNvCxnSpPr/>
          <p:nvPr/>
        </p:nvCxnSpPr>
        <p:spPr bwMode="auto">
          <a:xfrm rot="16200000" flipH="1">
            <a:off x="7566075" y="3835969"/>
            <a:ext cx="130135" cy="1275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 bwMode="auto">
          <a:xfrm flipH="1">
            <a:off x="7530958" y="3906694"/>
            <a:ext cx="214892" cy="565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9" name="Pentagon 248"/>
          <p:cNvSpPr/>
          <p:nvPr/>
        </p:nvSpPr>
        <p:spPr>
          <a:xfrm>
            <a:off x="6429726" y="4031073"/>
            <a:ext cx="557784" cy="224508"/>
          </a:xfrm>
          <a:prstGeom prst="homePlate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R2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50" name="Straight Connector 249"/>
          <p:cNvCxnSpPr/>
          <p:nvPr/>
        </p:nvCxnSpPr>
        <p:spPr>
          <a:xfrm flipH="1" flipV="1">
            <a:off x="6687777" y="3772694"/>
            <a:ext cx="956853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6699047" y="3784785"/>
            <a:ext cx="0" cy="236816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175"/>
          <p:cNvCxnSpPr>
            <a:cxnSpLocks noChangeShapeType="1"/>
          </p:cNvCxnSpPr>
          <p:nvPr/>
        </p:nvCxnSpPr>
        <p:spPr bwMode="auto">
          <a:xfrm>
            <a:off x="7756234" y="3258510"/>
            <a:ext cx="0" cy="58158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53" name="Straight Connector 252"/>
          <p:cNvCxnSpPr/>
          <p:nvPr/>
        </p:nvCxnSpPr>
        <p:spPr>
          <a:xfrm flipH="1">
            <a:off x="2145840" y="2986037"/>
            <a:ext cx="3742490" cy="187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54" name="Group 253"/>
          <p:cNvGrpSpPr/>
          <p:nvPr/>
        </p:nvGrpSpPr>
        <p:grpSpPr>
          <a:xfrm>
            <a:off x="325802" y="3987220"/>
            <a:ext cx="1332839" cy="373319"/>
            <a:chOff x="531881" y="3109453"/>
            <a:chExt cx="1332839" cy="373319"/>
          </a:xfrm>
        </p:grpSpPr>
        <p:sp>
          <p:nvSpPr>
            <p:cNvPr id="255" name="TextBox 49"/>
            <p:cNvSpPr txBox="1">
              <a:spLocks noChangeArrowheads="1"/>
            </p:cNvSpPr>
            <p:nvPr/>
          </p:nvSpPr>
          <p:spPr bwMode="auto">
            <a:xfrm>
              <a:off x="1163760" y="3138992"/>
              <a:ext cx="700960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>
                  <a:latin typeface="Calibri" pitchFamily="34" charset="0"/>
                </a:rPr>
                <a:t>pCAG</a:t>
              </a:r>
            </a:p>
          </p:txBody>
        </p:sp>
        <p:cxnSp>
          <p:nvCxnSpPr>
            <p:cNvPr id="256" name="Straight Connector 255"/>
            <p:cNvCxnSpPr/>
            <p:nvPr/>
          </p:nvCxnSpPr>
          <p:spPr bwMode="auto">
            <a:xfrm>
              <a:off x="639388" y="3260465"/>
              <a:ext cx="1106933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714132" y="3116053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258" name="Straight Connector 257"/>
            <p:cNvCxnSpPr/>
            <p:nvPr/>
          </p:nvCxnSpPr>
          <p:spPr>
            <a:xfrm rot="5400000" flipV="1">
              <a:off x="641743" y="3190341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9" name="Rounded Rectangle 258"/>
            <p:cNvSpPr/>
            <p:nvPr/>
          </p:nvSpPr>
          <p:spPr>
            <a:xfrm>
              <a:off x="1015670" y="3160059"/>
              <a:ext cx="546688" cy="230004"/>
            </a:xfrm>
            <a:prstGeom prst="roundRect">
              <a:avLst/>
            </a:prstGeom>
            <a:solidFill>
              <a:srgbClr val="EB736F"/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err="1" smtClean="0">
                  <a:solidFill>
                    <a:srgbClr val="000000"/>
                  </a:solidFill>
                </a:rPr>
                <a:t>mkate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260" name="TextBox 49"/>
            <p:cNvSpPr txBox="1">
              <a:spLocks noChangeArrowheads="1"/>
            </p:cNvSpPr>
            <p:nvPr/>
          </p:nvSpPr>
          <p:spPr bwMode="auto">
            <a:xfrm>
              <a:off x="531881" y="3236551"/>
              <a:ext cx="546415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pCAG</a:t>
              </a:r>
              <a:endParaRPr lang="en-US" sz="1000" dirty="0">
                <a:latin typeface="Calibri" pitchFamily="34" charset="0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2761946" y="1686271"/>
            <a:ext cx="3515728" cy="457200"/>
            <a:chOff x="2754172" y="907234"/>
            <a:chExt cx="3515728" cy="457200"/>
          </a:xfrm>
        </p:grpSpPr>
        <p:grpSp>
          <p:nvGrpSpPr>
            <p:cNvPr id="262" name="Group 15"/>
            <p:cNvGrpSpPr/>
            <p:nvPr/>
          </p:nvGrpSpPr>
          <p:grpSpPr>
            <a:xfrm>
              <a:off x="4629585" y="907234"/>
              <a:ext cx="457200" cy="457200"/>
              <a:chOff x="4629585" y="907234"/>
              <a:chExt cx="457200" cy="457200"/>
            </a:xfrm>
          </p:grpSpPr>
          <p:sp>
            <p:nvSpPr>
              <p:cNvPr id="275" name="Rectangle 274"/>
              <p:cNvSpPr/>
              <p:nvPr/>
            </p:nvSpPr>
            <p:spPr>
              <a:xfrm>
                <a:off x="4629585" y="907234"/>
                <a:ext cx="457200" cy="457200"/>
              </a:xfrm>
              <a:prstGeom prst="rect">
                <a:avLst/>
              </a:prstGeom>
              <a:solidFill>
                <a:srgbClr val="B9CDE5"/>
              </a:solidFill>
              <a:ln w="2540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4644688" y="932140"/>
                <a:ext cx="426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R2</a:t>
                </a:r>
                <a:endParaRPr lang="en-US" dirty="0"/>
              </a:p>
            </p:txBody>
          </p:sp>
        </p:grpSp>
        <p:sp>
          <p:nvSpPr>
            <p:cNvPr id="263" name="TextBox 262"/>
            <p:cNvSpPr txBox="1"/>
            <p:nvPr/>
          </p:nvSpPr>
          <p:spPr>
            <a:xfrm>
              <a:off x="5413926" y="915894"/>
              <a:ext cx="855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  <p:cxnSp>
          <p:nvCxnSpPr>
            <p:cNvPr id="264" name="Straight Arrow Connector 175"/>
            <p:cNvCxnSpPr>
              <a:cxnSpLocks noChangeShapeType="1"/>
            </p:cNvCxnSpPr>
            <p:nvPr/>
          </p:nvCxnSpPr>
          <p:spPr bwMode="auto">
            <a:xfrm>
              <a:off x="3296039" y="1134748"/>
              <a:ext cx="442965" cy="217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grpSp>
          <p:nvGrpSpPr>
            <p:cNvPr id="265" name="Group 182"/>
            <p:cNvGrpSpPr/>
            <p:nvPr/>
          </p:nvGrpSpPr>
          <p:grpSpPr>
            <a:xfrm>
              <a:off x="4219065" y="1044862"/>
              <a:ext cx="356026" cy="270329"/>
              <a:chOff x="1474102" y="104718"/>
              <a:chExt cx="335101" cy="270329"/>
            </a:xfrm>
          </p:grpSpPr>
          <p:cxnSp>
            <p:nvCxnSpPr>
              <p:cNvPr id="273" name="Straight Connector 272"/>
              <p:cNvCxnSpPr/>
              <p:nvPr/>
            </p:nvCxnSpPr>
            <p:spPr>
              <a:xfrm flipV="1">
                <a:off x="1474102" y="239883"/>
                <a:ext cx="3293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V="1">
                <a:off x="1809203" y="104718"/>
                <a:ext cx="0" cy="2703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191"/>
            <p:cNvGrpSpPr/>
            <p:nvPr/>
          </p:nvGrpSpPr>
          <p:grpSpPr>
            <a:xfrm>
              <a:off x="5102722" y="1044862"/>
              <a:ext cx="356026" cy="270329"/>
              <a:chOff x="1474102" y="104718"/>
              <a:chExt cx="335101" cy="270329"/>
            </a:xfrm>
          </p:grpSpPr>
          <p:cxnSp>
            <p:nvCxnSpPr>
              <p:cNvPr id="271" name="Straight Connector 270"/>
              <p:cNvCxnSpPr/>
              <p:nvPr/>
            </p:nvCxnSpPr>
            <p:spPr>
              <a:xfrm flipV="1">
                <a:off x="1474102" y="239883"/>
                <a:ext cx="3293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V="1">
                <a:off x="1809203" y="104718"/>
                <a:ext cx="0" cy="2703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7" name="TextBox 266"/>
            <p:cNvSpPr txBox="1"/>
            <p:nvPr/>
          </p:nvSpPr>
          <p:spPr>
            <a:xfrm>
              <a:off x="2754172" y="915894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Dox</a:t>
              </a:r>
              <a:endParaRPr lang="en-US" dirty="0"/>
            </a:p>
          </p:txBody>
        </p:sp>
        <p:grpSp>
          <p:nvGrpSpPr>
            <p:cNvPr id="268" name="Group 14"/>
            <p:cNvGrpSpPr/>
            <p:nvPr/>
          </p:nvGrpSpPr>
          <p:grpSpPr>
            <a:xfrm>
              <a:off x="3756292" y="910768"/>
              <a:ext cx="450108" cy="450133"/>
              <a:chOff x="3799105" y="907234"/>
              <a:chExt cx="450108" cy="450133"/>
            </a:xfrm>
          </p:grpSpPr>
          <p:sp>
            <p:nvSpPr>
              <p:cNvPr id="269" name="Rectangle 268"/>
              <p:cNvSpPr/>
              <p:nvPr/>
            </p:nvSpPr>
            <p:spPr>
              <a:xfrm>
                <a:off x="3799105" y="907234"/>
                <a:ext cx="450108" cy="45013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3814864" y="928606"/>
                <a:ext cx="426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R1</a:t>
                </a:r>
                <a:endParaRPr lang="en-US" dirty="0"/>
              </a:p>
            </p:txBody>
          </p:sp>
        </p:grpSp>
      </p:grpSp>
      <p:grpSp>
        <p:nvGrpSpPr>
          <p:cNvPr id="310" name="Group 309"/>
          <p:cNvGrpSpPr/>
          <p:nvPr/>
        </p:nvGrpSpPr>
        <p:grpSpPr>
          <a:xfrm>
            <a:off x="3852175" y="1194910"/>
            <a:ext cx="283280" cy="283933"/>
            <a:chOff x="1706259" y="4544410"/>
            <a:chExt cx="283280" cy="283933"/>
          </a:xfrm>
        </p:grpSpPr>
        <p:sp>
          <p:nvSpPr>
            <p:cNvPr id="311" name="Rectangle 310"/>
            <p:cNvSpPr/>
            <p:nvPr/>
          </p:nvSpPr>
          <p:spPr>
            <a:xfrm>
              <a:off x="1706259" y="4544410"/>
              <a:ext cx="283280" cy="2839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Freeform 311"/>
            <p:cNvSpPr/>
            <p:nvPr/>
          </p:nvSpPr>
          <p:spPr>
            <a:xfrm>
              <a:off x="1706259" y="4577118"/>
              <a:ext cx="278613" cy="220311"/>
            </a:xfrm>
            <a:custGeom>
              <a:avLst/>
              <a:gdLst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36067 w 278613"/>
                <a:gd name="connsiteY2" fmla="*/ 51838 h 220311"/>
                <a:gd name="connsiteX3" fmla="*/ 174943 w 278613"/>
                <a:gd name="connsiteY3" fmla="*/ 142554 h 220311"/>
                <a:gd name="connsiteX4" fmla="*/ 181422 w 278613"/>
                <a:gd name="connsiteY4" fmla="*/ 207351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36067 w 278613"/>
                <a:gd name="connsiteY2" fmla="*/ 51838 h 220311"/>
                <a:gd name="connsiteX3" fmla="*/ 174943 w 278613"/>
                <a:gd name="connsiteY3" fmla="*/ 142554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16376 w 278613"/>
                <a:gd name="connsiteY2" fmla="*/ 78092 h 220311"/>
                <a:gd name="connsiteX3" fmla="*/ 174943 w 278613"/>
                <a:gd name="connsiteY3" fmla="*/ 142554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16376 w 278613"/>
                <a:gd name="connsiteY2" fmla="*/ 78092 h 220311"/>
                <a:gd name="connsiteX3" fmla="*/ 148689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67823 w 278613"/>
                <a:gd name="connsiteY1" fmla="*/ 16241 h 220311"/>
                <a:gd name="connsiteX2" fmla="*/ 116376 w 278613"/>
                <a:gd name="connsiteY2" fmla="*/ 78092 h 220311"/>
                <a:gd name="connsiteX3" fmla="*/ 148689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67823 w 278613"/>
                <a:gd name="connsiteY1" fmla="*/ 16241 h 220311"/>
                <a:gd name="connsiteX2" fmla="*/ 116376 w 278613"/>
                <a:gd name="connsiteY2" fmla="*/ 78092 h 220311"/>
                <a:gd name="connsiteX3" fmla="*/ 161815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613" h="220311">
                  <a:moveTo>
                    <a:pt x="0" y="0"/>
                  </a:moveTo>
                  <a:cubicBezTo>
                    <a:pt x="30777" y="2159"/>
                    <a:pt x="48427" y="3226"/>
                    <a:pt x="67823" y="16241"/>
                  </a:cubicBezTo>
                  <a:cubicBezTo>
                    <a:pt x="87219" y="29256"/>
                    <a:pt x="100711" y="54305"/>
                    <a:pt x="116376" y="78092"/>
                  </a:cubicBezTo>
                  <a:cubicBezTo>
                    <a:pt x="132041" y="101879"/>
                    <a:pt x="146052" y="137967"/>
                    <a:pt x="161815" y="158963"/>
                  </a:cubicBezTo>
                  <a:cubicBezTo>
                    <a:pt x="177578" y="179959"/>
                    <a:pt x="191491" y="193844"/>
                    <a:pt x="210957" y="204069"/>
                  </a:cubicBezTo>
                  <a:cubicBezTo>
                    <a:pt x="230423" y="214294"/>
                    <a:pt x="278613" y="220311"/>
                    <a:pt x="278613" y="22031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4705115" y="1194910"/>
            <a:ext cx="283280" cy="283933"/>
            <a:chOff x="1706259" y="4544410"/>
            <a:chExt cx="283280" cy="283933"/>
          </a:xfrm>
        </p:grpSpPr>
        <p:sp>
          <p:nvSpPr>
            <p:cNvPr id="314" name="Rectangle 313"/>
            <p:cNvSpPr/>
            <p:nvPr/>
          </p:nvSpPr>
          <p:spPr>
            <a:xfrm>
              <a:off x="1706259" y="4544410"/>
              <a:ext cx="283280" cy="2839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Freeform 314"/>
            <p:cNvSpPr/>
            <p:nvPr/>
          </p:nvSpPr>
          <p:spPr>
            <a:xfrm>
              <a:off x="1706259" y="4577118"/>
              <a:ext cx="278613" cy="220311"/>
            </a:xfrm>
            <a:custGeom>
              <a:avLst/>
              <a:gdLst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36067 w 278613"/>
                <a:gd name="connsiteY2" fmla="*/ 51838 h 220311"/>
                <a:gd name="connsiteX3" fmla="*/ 174943 w 278613"/>
                <a:gd name="connsiteY3" fmla="*/ 142554 h 220311"/>
                <a:gd name="connsiteX4" fmla="*/ 181422 w 278613"/>
                <a:gd name="connsiteY4" fmla="*/ 207351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36067 w 278613"/>
                <a:gd name="connsiteY2" fmla="*/ 51838 h 220311"/>
                <a:gd name="connsiteX3" fmla="*/ 174943 w 278613"/>
                <a:gd name="connsiteY3" fmla="*/ 142554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16376 w 278613"/>
                <a:gd name="connsiteY2" fmla="*/ 78092 h 220311"/>
                <a:gd name="connsiteX3" fmla="*/ 174943 w 278613"/>
                <a:gd name="connsiteY3" fmla="*/ 142554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16376 w 278613"/>
                <a:gd name="connsiteY2" fmla="*/ 78092 h 220311"/>
                <a:gd name="connsiteX3" fmla="*/ 148689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67823 w 278613"/>
                <a:gd name="connsiteY1" fmla="*/ 16241 h 220311"/>
                <a:gd name="connsiteX2" fmla="*/ 116376 w 278613"/>
                <a:gd name="connsiteY2" fmla="*/ 78092 h 220311"/>
                <a:gd name="connsiteX3" fmla="*/ 148689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67823 w 278613"/>
                <a:gd name="connsiteY1" fmla="*/ 16241 h 220311"/>
                <a:gd name="connsiteX2" fmla="*/ 116376 w 278613"/>
                <a:gd name="connsiteY2" fmla="*/ 78092 h 220311"/>
                <a:gd name="connsiteX3" fmla="*/ 161815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613" h="220311">
                  <a:moveTo>
                    <a:pt x="0" y="0"/>
                  </a:moveTo>
                  <a:cubicBezTo>
                    <a:pt x="30777" y="2159"/>
                    <a:pt x="48427" y="3226"/>
                    <a:pt x="67823" y="16241"/>
                  </a:cubicBezTo>
                  <a:cubicBezTo>
                    <a:pt x="87219" y="29256"/>
                    <a:pt x="100711" y="54305"/>
                    <a:pt x="116376" y="78092"/>
                  </a:cubicBezTo>
                  <a:cubicBezTo>
                    <a:pt x="132041" y="101879"/>
                    <a:pt x="146052" y="137967"/>
                    <a:pt x="161815" y="158963"/>
                  </a:cubicBezTo>
                  <a:cubicBezTo>
                    <a:pt x="177578" y="179959"/>
                    <a:pt x="191491" y="193844"/>
                    <a:pt x="210957" y="204069"/>
                  </a:cubicBezTo>
                  <a:cubicBezTo>
                    <a:pt x="230423" y="214294"/>
                    <a:pt x="278613" y="220311"/>
                    <a:pt x="278613" y="22031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6" name="TextBox 315"/>
          <p:cNvSpPr txBox="1"/>
          <p:nvPr/>
        </p:nvSpPr>
        <p:spPr>
          <a:xfrm>
            <a:off x="4278644" y="11522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grpSp>
        <p:nvGrpSpPr>
          <p:cNvPr id="317" name="Group 316"/>
          <p:cNvGrpSpPr/>
          <p:nvPr/>
        </p:nvGrpSpPr>
        <p:grpSpPr>
          <a:xfrm>
            <a:off x="5596292" y="1194910"/>
            <a:ext cx="283280" cy="283933"/>
            <a:chOff x="1706259" y="4544410"/>
            <a:chExt cx="283280" cy="283933"/>
          </a:xfrm>
        </p:grpSpPr>
        <p:sp>
          <p:nvSpPr>
            <p:cNvPr id="318" name="Rectangle 317"/>
            <p:cNvSpPr/>
            <p:nvPr/>
          </p:nvSpPr>
          <p:spPr>
            <a:xfrm>
              <a:off x="1706259" y="4544410"/>
              <a:ext cx="283280" cy="2839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 flipH="1">
              <a:off x="1706259" y="4577118"/>
              <a:ext cx="278613" cy="220311"/>
            </a:xfrm>
            <a:custGeom>
              <a:avLst/>
              <a:gdLst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36067 w 278613"/>
                <a:gd name="connsiteY2" fmla="*/ 51838 h 220311"/>
                <a:gd name="connsiteX3" fmla="*/ 174943 w 278613"/>
                <a:gd name="connsiteY3" fmla="*/ 142554 h 220311"/>
                <a:gd name="connsiteX4" fmla="*/ 181422 w 278613"/>
                <a:gd name="connsiteY4" fmla="*/ 207351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36067 w 278613"/>
                <a:gd name="connsiteY2" fmla="*/ 51838 h 220311"/>
                <a:gd name="connsiteX3" fmla="*/ 174943 w 278613"/>
                <a:gd name="connsiteY3" fmla="*/ 142554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16376 w 278613"/>
                <a:gd name="connsiteY2" fmla="*/ 78092 h 220311"/>
                <a:gd name="connsiteX3" fmla="*/ 174943 w 278613"/>
                <a:gd name="connsiteY3" fmla="*/ 142554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84232 w 278613"/>
                <a:gd name="connsiteY1" fmla="*/ 12959 h 220311"/>
                <a:gd name="connsiteX2" fmla="*/ 116376 w 278613"/>
                <a:gd name="connsiteY2" fmla="*/ 78092 h 220311"/>
                <a:gd name="connsiteX3" fmla="*/ 148689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67823 w 278613"/>
                <a:gd name="connsiteY1" fmla="*/ 16241 h 220311"/>
                <a:gd name="connsiteX2" fmla="*/ 116376 w 278613"/>
                <a:gd name="connsiteY2" fmla="*/ 78092 h 220311"/>
                <a:gd name="connsiteX3" fmla="*/ 148689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  <a:gd name="connsiteX0" fmla="*/ 0 w 278613"/>
                <a:gd name="connsiteY0" fmla="*/ 0 h 220311"/>
                <a:gd name="connsiteX1" fmla="*/ 67823 w 278613"/>
                <a:gd name="connsiteY1" fmla="*/ 16241 h 220311"/>
                <a:gd name="connsiteX2" fmla="*/ 116376 w 278613"/>
                <a:gd name="connsiteY2" fmla="*/ 78092 h 220311"/>
                <a:gd name="connsiteX3" fmla="*/ 161815 w 278613"/>
                <a:gd name="connsiteY3" fmla="*/ 158963 h 220311"/>
                <a:gd name="connsiteX4" fmla="*/ 210957 w 278613"/>
                <a:gd name="connsiteY4" fmla="*/ 204069 h 220311"/>
                <a:gd name="connsiteX5" fmla="*/ 278613 w 278613"/>
                <a:gd name="connsiteY5" fmla="*/ 220311 h 22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613" h="220311">
                  <a:moveTo>
                    <a:pt x="0" y="0"/>
                  </a:moveTo>
                  <a:cubicBezTo>
                    <a:pt x="30777" y="2159"/>
                    <a:pt x="48427" y="3226"/>
                    <a:pt x="67823" y="16241"/>
                  </a:cubicBezTo>
                  <a:cubicBezTo>
                    <a:pt x="87219" y="29256"/>
                    <a:pt x="100711" y="54305"/>
                    <a:pt x="116376" y="78092"/>
                  </a:cubicBezTo>
                  <a:cubicBezTo>
                    <a:pt x="132041" y="101879"/>
                    <a:pt x="146052" y="137967"/>
                    <a:pt x="161815" y="158963"/>
                  </a:cubicBezTo>
                  <a:cubicBezTo>
                    <a:pt x="177578" y="179959"/>
                    <a:pt x="191491" y="193844"/>
                    <a:pt x="210957" y="204069"/>
                  </a:cubicBezTo>
                  <a:cubicBezTo>
                    <a:pt x="230423" y="214294"/>
                    <a:pt x="278613" y="220311"/>
                    <a:pt x="278613" y="22031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0" name="Straight Arrow Connector 175"/>
          <p:cNvCxnSpPr>
            <a:cxnSpLocks noChangeShapeType="1"/>
          </p:cNvCxnSpPr>
          <p:nvPr/>
        </p:nvCxnSpPr>
        <p:spPr bwMode="auto">
          <a:xfrm>
            <a:off x="5099452" y="1335790"/>
            <a:ext cx="351525" cy="217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" name="Oval 326"/>
          <p:cNvSpPr>
            <a:spLocks noChangeAspect="1"/>
          </p:cNvSpPr>
          <p:nvPr/>
        </p:nvSpPr>
        <p:spPr>
          <a:xfrm>
            <a:off x="1325672" y="3140250"/>
            <a:ext cx="54864" cy="548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/>
          <p:cNvGrpSpPr/>
          <p:nvPr/>
        </p:nvGrpSpPr>
        <p:grpSpPr>
          <a:xfrm>
            <a:off x="1344851" y="5365715"/>
            <a:ext cx="4026706" cy="1255398"/>
            <a:chOff x="206475" y="3045279"/>
            <a:chExt cx="2946511" cy="918628"/>
          </a:xfrm>
        </p:grpSpPr>
        <p:sp>
          <p:nvSpPr>
            <p:cNvPr id="133" name="Rectangle 132"/>
            <p:cNvSpPr/>
            <p:nvPr/>
          </p:nvSpPr>
          <p:spPr>
            <a:xfrm>
              <a:off x="1021112" y="3045279"/>
              <a:ext cx="916303" cy="8852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Regulated Production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235674" y="3630690"/>
              <a:ext cx="208543" cy="19156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>
              <a:off x="1938813" y="3726472"/>
              <a:ext cx="296860" cy="0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660173" y="3710948"/>
              <a:ext cx="360937" cy="6571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34" idx="3"/>
            </p:cNvCxnSpPr>
            <p:nvPr/>
          </p:nvCxnSpPr>
          <p:spPr>
            <a:xfrm>
              <a:off x="2444217" y="3726471"/>
              <a:ext cx="708769" cy="1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endCxn id="134" idx="0"/>
            </p:cNvCxnSpPr>
            <p:nvPr/>
          </p:nvCxnSpPr>
          <p:spPr>
            <a:xfrm rot="5400000">
              <a:off x="2227744" y="3517967"/>
              <a:ext cx="224924" cy="521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rot="5400000" flipH="1" flipV="1">
              <a:off x="2429252" y="3561864"/>
              <a:ext cx="312196" cy="1174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206475" y="3588635"/>
              <a:ext cx="611220" cy="20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Input(t)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254454" y="3046067"/>
              <a:ext cx="444166" cy="353769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Loss</a:t>
              </a: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42" name="Group 45"/>
            <p:cNvGrpSpPr/>
            <p:nvPr/>
          </p:nvGrpSpPr>
          <p:grpSpPr>
            <a:xfrm>
              <a:off x="1055345" y="3341298"/>
              <a:ext cx="869869" cy="622609"/>
              <a:chOff x="6200276" y="2606321"/>
              <a:chExt cx="1176484" cy="842068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6553041" y="2606321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6497242" y="2645060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6442364" y="2690091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6577579" y="283941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6558053" y="288089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6538527" y="2927924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6607737" y="2803024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6514462" y="297794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492932" y="3204712"/>
                <a:ext cx="491118" cy="243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/>
                  <a:t>Input</a:t>
                </a: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 rot="16200000">
                <a:off x="5993089" y="2819608"/>
                <a:ext cx="658051" cy="24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/>
                  <a:t>ΔOutput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 rot="19265975">
                <a:off x="7061392" y="2664037"/>
                <a:ext cx="315368" cy="258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/>
                  <a:t>…</a:t>
                </a:r>
              </a:p>
            </p:txBody>
          </p:sp>
        </p:grpSp>
        <p:sp>
          <p:nvSpPr>
            <p:cNvPr id="143" name="Rectangle 142"/>
            <p:cNvSpPr/>
            <p:nvPr/>
          </p:nvSpPr>
          <p:spPr>
            <a:xfrm>
              <a:off x="2396732" y="3186301"/>
              <a:ext cx="189206" cy="1801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/>
                <a:t>λ</a:t>
              </a:r>
              <a:endParaRPr lang="en-US" sz="1600"/>
            </a:p>
          </p:txBody>
        </p:sp>
        <p:sp>
          <p:nvSpPr>
            <p:cNvPr id="144" name="TextBox 143"/>
            <p:cNvSpPr txBox="1"/>
            <p:nvPr/>
          </p:nvSpPr>
          <p:spPr>
            <a:xfrm rot="18900000">
              <a:off x="1596699" y="3680665"/>
              <a:ext cx="349462" cy="18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/>
                <a:t>Time</a:t>
              </a: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3314" y="3650507"/>
              <a:ext cx="95905" cy="153848"/>
            </a:xfrm>
            <a:prstGeom prst="rect">
              <a:avLst/>
            </a:prstGeom>
          </p:spPr>
        </p:pic>
      </p:grpSp>
      <p:grpSp>
        <p:nvGrpSpPr>
          <p:cNvPr id="157" name="Group 156"/>
          <p:cNvGrpSpPr/>
          <p:nvPr/>
        </p:nvGrpSpPr>
        <p:grpSpPr>
          <a:xfrm>
            <a:off x="5340903" y="5341309"/>
            <a:ext cx="3300487" cy="1255398"/>
            <a:chOff x="1021112" y="3045279"/>
            <a:chExt cx="2415106" cy="918628"/>
          </a:xfrm>
        </p:grpSpPr>
        <p:sp>
          <p:nvSpPr>
            <p:cNvPr id="158" name="TextBox 157"/>
            <p:cNvSpPr txBox="1"/>
            <p:nvPr/>
          </p:nvSpPr>
          <p:spPr>
            <a:xfrm>
              <a:off x="2810697" y="3623635"/>
              <a:ext cx="625521" cy="20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Output(t)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021112" y="3045279"/>
              <a:ext cx="916303" cy="8852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Regulated Production</a:t>
              </a: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235674" y="3630690"/>
              <a:ext cx="208543" cy="191566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161" name="Straight Arrow Connector 160"/>
            <p:cNvCxnSpPr/>
            <p:nvPr/>
          </p:nvCxnSpPr>
          <p:spPr>
            <a:xfrm>
              <a:off x="1938813" y="3726472"/>
              <a:ext cx="296860" cy="0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stCxn id="160" idx="3"/>
            </p:cNvCxnSpPr>
            <p:nvPr/>
          </p:nvCxnSpPr>
          <p:spPr>
            <a:xfrm>
              <a:off x="2444217" y="3726474"/>
              <a:ext cx="404098" cy="1174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endCxn id="160" idx="0"/>
            </p:cNvCxnSpPr>
            <p:nvPr/>
          </p:nvCxnSpPr>
          <p:spPr>
            <a:xfrm rot="5400000">
              <a:off x="2227744" y="3517967"/>
              <a:ext cx="224924" cy="521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rot="5400000" flipH="1" flipV="1">
              <a:off x="2429252" y="3561864"/>
              <a:ext cx="312196" cy="1174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/>
            <p:cNvSpPr/>
            <p:nvPr/>
          </p:nvSpPr>
          <p:spPr>
            <a:xfrm>
              <a:off x="2254454" y="3046067"/>
              <a:ext cx="444166" cy="3537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Loss</a:t>
              </a: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68" name="Group 45"/>
            <p:cNvGrpSpPr/>
            <p:nvPr/>
          </p:nvGrpSpPr>
          <p:grpSpPr>
            <a:xfrm>
              <a:off x="1055345" y="3341298"/>
              <a:ext cx="869869" cy="622609"/>
              <a:chOff x="6200276" y="2606321"/>
              <a:chExt cx="1176484" cy="842068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6553041" y="2606321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6497242" y="2645060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6442364" y="2690091"/>
                <a:ext cx="577272" cy="5657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/>
              <p:cNvSpPr/>
              <p:nvPr/>
            </p:nvSpPr>
            <p:spPr>
              <a:xfrm>
                <a:off x="6577579" y="283941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175"/>
              <p:cNvSpPr/>
              <p:nvPr/>
            </p:nvSpPr>
            <p:spPr>
              <a:xfrm>
                <a:off x="6558053" y="288089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6538527" y="2927924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6607737" y="2803024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6514462" y="2977948"/>
                <a:ext cx="327215" cy="194100"/>
              </a:xfrm>
              <a:custGeom>
                <a:avLst/>
                <a:gdLst>
                  <a:gd name="connsiteX0" fmla="*/ 0 w 327215"/>
                  <a:gd name="connsiteY0" fmla="*/ 0 h 194100"/>
                  <a:gd name="connsiteX1" fmla="*/ 177473 w 327215"/>
                  <a:gd name="connsiteY1" fmla="*/ 33274 h 194100"/>
                  <a:gd name="connsiteX2" fmla="*/ 327215 w 327215"/>
                  <a:gd name="connsiteY2" fmla="*/ 194100 h 19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215" h="194100">
                    <a:moveTo>
                      <a:pt x="0" y="0"/>
                    </a:moveTo>
                    <a:cubicBezTo>
                      <a:pt x="61468" y="462"/>
                      <a:pt x="122937" y="924"/>
                      <a:pt x="177473" y="33274"/>
                    </a:cubicBezTo>
                    <a:cubicBezTo>
                      <a:pt x="232009" y="65624"/>
                      <a:pt x="327215" y="194100"/>
                      <a:pt x="327215" y="194100"/>
                    </a:cubicBezTo>
                  </a:path>
                </a:pathLst>
              </a:custGeom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6492932" y="3204712"/>
                <a:ext cx="491118" cy="243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/>
                  <a:t>Input</a:t>
                </a: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 rot="16200000">
                <a:off x="5993089" y="2819608"/>
                <a:ext cx="658051" cy="24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/>
                  <a:t>ΔOutput</a:t>
                </a: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 rot="19265975">
                <a:off x="7061392" y="2664037"/>
                <a:ext cx="315368" cy="258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/>
                  <a:t>…</a:t>
                </a:r>
              </a:p>
            </p:txBody>
          </p:sp>
        </p:grpSp>
        <p:sp>
          <p:nvSpPr>
            <p:cNvPr id="169" name="Rectangle 168"/>
            <p:cNvSpPr/>
            <p:nvPr/>
          </p:nvSpPr>
          <p:spPr>
            <a:xfrm>
              <a:off x="2396732" y="3186301"/>
              <a:ext cx="189206" cy="1801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dirty="0"/>
                <a:t>λ</a:t>
              </a:r>
              <a:endParaRPr lang="en-US" sz="1600"/>
            </a:p>
          </p:txBody>
        </p:sp>
        <p:sp>
          <p:nvSpPr>
            <p:cNvPr id="170" name="TextBox 169"/>
            <p:cNvSpPr txBox="1"/>
            <p:nvPr/>
          </p:nvSpPr>
          <p:spPr>
            <a:xfrm rot="18900000">
              <a:off x="1596699" y="3680665"/>
              <a:ext cx="349462" cy="18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/>
                <a:t>Time</a:t>
              </a:r>
            </a:p>
          </p:txBody>
        </p:sp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3314" y="3650507"/>
              <a:ext cx="95905" cy="153848"/>
            </a:xfrm>
            <a:prstGeom prst="rect">
              <a:avLst/>
            </a:prstGeom>
          </p:spPr>
        </p:pic>
      </p:grpSp>
      <p:cxnSp>
        <p:nvCxnSpPr>
          <p:cNvPr id="190" name="Straight Connector 189"/>
          <p:cNvCxnSpPr/>
          <p:nvPr/>
        </p:nvCxnSpPr>
        <p:spPr>
          <a:xfrm rot="10800000" flipV="1">
            <a:off x="7000724" y="4267111"/>
            <a:ext cx="1132869" cy="1074197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>
            <a:off x="7607352" y="4293866"/>
            <a:ext cx="1098966" cy="1046894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10800000" flipV="1">
            <a:off x="4143357" y="4254860"/>
            <a:ext cx="2257157" cy="1087526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10800000" flipV="1">
            <a:off x="4750621" y="4255580"/>
            <a:ext cx="2171179" cy="1111215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Discrete Simulation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376749" y="936919"/>
            <a:ext cx="8029985" cy="5885704"/>
            <a:chOff x="23996" y="-25989"/>
            <a:chExt cx="8949895" cy="6806422"/>
          </a:xfrm>
        </p:grpSpPr>
        <p:sp>
          <p:nvSpPr>
            <p:cNvPr id="4" name="Freeform 3"/>
            <p:cNvSpPr/>
            <p:nvPr/>
          </p:nvSpPr>
          <p:spPr>
            <a:xfrm>
              <a:off x="5306738" y="5083578"/>
              <a:ext cx="1959771" cy="512273"/>
            </a:xfrm>
            <a:custGeom>
              <a:avLst/>
              <a:gdLst>
                <a:gd name="connsiteX0" fmla="*/ 0 w 1959771"/>
                <a:gd name="connsiteY0" fmla="*/ 399628 h 410577"/>
                <a:gd name="connsiteX1" fmla="*/ 459835 w 1959771"/>
                <a:gd name="connsiteY1" fmla="*/ 5474 h 410577"/>
                <a:gd name="connsiteX2" fmla="*/ 1483514 w 1959771"/>
                <a:gd name="connsiteY2" fmla="*/ 0 h 410577"/>
                <a:gd name="connsiteX3" fmla="*/ 1959771 w 1959771"/>
                <a:gd name="connsiteY3" fmla="*/ 410577 h 410577"/>
                <a:gd name="connsiteX4" fmla="*/ 0 w 1959771"/>
                <a:gd name="connsiteY4" fmla="*/ 399628 h 4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771" h="410577">
                  <a:moveTo>
                    <a:pt x="0" y="399628"/>
                  </a:moveTo>
                  <a:lnTo>
                    <a:pt x="459835" y="5474"/>
                  </a:lnTo>
                  <a:lnTo>
                    <a:pt x="1483514" y="0"/>
                  </a:lnTo>
                  <a:lnTo>
                    <a:pt x="1959771" y="410577"/>
                  </a:lnTo>
                  <a:lnTo>
                    <a:pt x="0" y="399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dk1"/>
                </a:solidFill>
                <a:effectLst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5306738" y="2920219"/>
              <a:ext cx="1959771" cy="512273"/>
            </a:xfrm>
            <a:custGeom>
              <a:avLst/>
              <a:gdLst>
                <a:gd name="connsiteX0" fmla="*/ 0 w 1959771"/>
                <a:gd name="connsiteY0" fmla="*/ 399628 h 410577"/>
                <a:gd name="connsiteX1" fmla="*/ 459835 w 1959771"/>
                <a:gd name="connsiteY1" fmla="*/ 5474 h 410577"/>
                <a:gd name="connsiteX2" fmla="*/ 1483514 w 1959771"/>
                <a:gd name="connsiteY2" fmla="*/ 0 h 410577"/>
                <a:gd name="connsiteX3" fmla="*/ 1959771 w 1959771"/>
                <a:gd name="connsiteY3" fmla="*/ 410577 h 410577"/>
                <a:gd name="connsiteX4" fmla="*/ 0 w 1959771"/>
                <a:gd name="connsiteY4" fmla="*/ 399628 h 4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771" h="410577">
                  <a:moveTo>
                    <a:pt x="0" y="399628"/>
                  </a:moveTo>
                  <a:lnTo>
                    <a:pt x="459835" y="5474"/>
                  </a:lnTo>
                  <a:lnTo>
                    <a:pt x="1483514" y="0"/>
                  </a:lnTo>
                  <a:lnTo>
                    <a:pt x="1959771" y="410577"/>
                  </a:lnTo>
                  <a:lnTo>
                    <a:pt x="0" y="399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dk1"/>
                </a:solidFill>
                <a:effectLst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5306738" y="1034750"/>
              <a:ext cx="1959771" cy="512273"/>
            </a:xfrm>
            <a:custGeom>
              <a:avLst/>
              <a:gdLst>
                <a:gd name="connsiteX0" fmla="*/ 0 w 1959771"/>
                <a:gd name="connsiteY0" fmla="*/ 399628 h 410577"/>
                <a:gd name="connsiteX1" fmla="*/ 459835 w 1959771"/>
                <a:gd name="connsiteY1" fmla="*/ 5474 h 410577"/>
                <a:gd name="connsiteX2" fmla="*/ 1483514 w 1959771"/>
                <a:gd name="connsiteY2" fmla="*/ 0 h 410577"/>
                <a:gd name="connsiteX3" fmla="*/ 1959771 w 1959771"/>
                <a:gd name="connsiteY3" fmla="*/ 410577 h 410577"/>
                <a:gd name="connsiteX4" fmla="*/ 0 w 1959771"/>
                <a:gd name="connsiteY4" fmla="*/ 399628 h 4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771" h="410577">
                  <a:moveTo>
                    <a:pt x="0" y="399628"/>
                  </a:moveTo>
                  <a:lnTo>
                    <a:pt x="459835" y="5474"/>
                  </a:lnTo>
                  <a:lnTo>
                    <a:pt x="1483514" y="0"/>
                  </a:lnTo>
                  <a:lnTo>
                    <a:pt x="1959771" y="410577"/>
                  </a:lnTo>
                  <a:lnTo>
                    <a:pt x="0" y="399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dk1"/>
                </a:solidFill>
                <a:effectLst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321069" y="5083507"/>
              <a:ext cx="1959771" cy="512273"/>
            </a:xfrm>
            <a:custGeom>
              <a:avLst/>
              <a:gdLst>
                <a:gd name="connsiteX0" fmla="*/ 0 w 1959771"/>
                <a:gd name="connsiteY0" fmla="*/ 399628 h 410577"/>
                <a:gd name="connsiteX1" fmla="*/ 459835 w 1959771"/>
                <a:gd name="connsiteY1" fmla="*/ 5474 h 410577"/>
                <a:gd name="connsiteX2" fmla="*/ 1483514 w 1959771"/>
                <a:gd name="connsiteY2" fmla="*/ 0 h 410577"/>
                <a:gd name="connsiteX3" fmla="*/ 1959771 w 1959771"/>
                <a:gd name="connsiteY3" fmla="*/ 410577 h 410577"/>
                <a:gd name="connsiteX4" fmla="*/ 0 w 1959771"/>
                <a:gd name="connsiteY4" fmla="*/ 399628 h 4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771" h="410577">
                  <a:moveTo>
                    <a:pt x="0" y="399628"/>
                  </a:moveTo>
                  <a:lnTo>
                    <a:pt x="459835" y="5474"/>
                  </a:lnTo>
                  <a:lnTo>
                    <a:pt x="1483514" y="0"/>
                  </a:lnTo>
                  <a:lnTo>
                    <a:pt x="1959771" y="410577"/>
                  </a:lnTo>
                  <a:lnTo>
                    <a:pt x="0" y="399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dk1"/>
                </a:solidFill>
                <a:effectLst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321069" y="2920148"/>
              <a:ext cx="1959771" cy="512273"/>
            </a:xfrm>
            <a:custGeom>
              <a:avLst/>
              <a:gdLst>
                <a:gd name="connsiteX0" fmla="*/ 0 w 1959771"/>
                <a:gd name="connsiteY0" fmla="*/ 399628 h 410577"/>
                <a:gd name="connsiteX1" fmla="*/ 459835 w 1959771"/>
                <a:gd name="connsiteY1" fmla="*/ 5474 h 410577"/>
                <a:gd name="connsiteX2" fmla="*/ 1483514 w 1959771"/>
                <a:gd name="connsiteY2" fmla="*/ 0 h 410577"/>
                <a:gd name="connsiteX3" fmla="*/ 1959771 w 1959771"/>
                <a:gd name="connsiteY3" fmla="*/ 410577 h 410577"/>
                <a:gd name="connsiteX4" fmla="*/ 0 w 1959771"/>
                <a:gd name="connsiteY4" fmla="*/ 399628 h 4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771" h="410577">
                  <a:moveTo>
                    <a:pt x="0" y="399628"/>
                  </a:moveTo>
                  <a:lnTo>
                    <a:pt x="459835" y="5474"/>
                  </a:lnTo>
                  <a:lnTo>
                    <a:pt x="1483514" y="0"/>
                  </a:lnTo>
                  <a:lnTo>
                    <a:pt x="1959771" y="410577"/>
                  </a:lnTo>
                  <a:lnTo>
                    <a:pt x="0" y="399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dk1"/>
                </a:solidFill>
                <a:effectLst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321069" y="1034679"/>
              <a:ext cx="1959771" cy="512273"/>
            </a:xfrm>
            <a:custGeom>
              <a:avLst/>
              <a:gdLst>
                <a:gd name="connsiteX0" fmla="*/ 0 w 1959771"/>
                <a:gd name="connsiteY0" fmla="*/ 399628 h 410577"/>
                <a:gd name="connsiteX1" fmla="*/ 459835 w 1959771"/>
                <a:gd name="connsiteY1" fmla="*/ 5474 h 410577"/>
                <a:gd name="connsiteX2" fmla="*/ 1483514 w 1959771"/>
                <a:gd name="connsiteY2" fmla="*/ 0 h 410577"/>
                <a:gd name="connsiteX3" fmla="*/ 1959771 w 1959771"/>
                <a:gd name="connsiteY3" fmla="*/ 410577 h 410577"/>
                <a:gd name="connsiteX4" fmla="*/ 0 w 1959771"/>
                <a:gd name="connsiteY4" fmla="*/ 399628 h 4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771" h="410577">
                  <a:moveTo>
                    <a:pt x="0" y="399628"/>
                  </a:moveTo>
                  <a:lnTo>
                    <a:pt x="459835" y="5474"/>
                  </a:lnTo>
                  <a:lnTo>
                    <a:pt x="1483514" y="0"/>
                  </a:lnTo>
                  <a:lnTo>
                    <a:pt x="1959771" y="410577"/>
                  </a:lnTo>
                  <a:lnTo>
                    <a:pt x="0" y="3996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dk1"/>
                </a:solidFill>
                <a:effectLst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6711" y="5571517"/>
              <a:ext cx="7977180" cy="120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711" y="3418136"/>
              <a:ext cx="7977180" cy="120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6711" y="1500570"/>
              <a:ext cx="7977180" cy="120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8852" y="-25989"/>
              <a:ext cx="885278" cy="39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76092"/>
                  </a:solidFill>
                </a:rPr>
                <a:t>[TAL21]</a:t>
              </a:r>
              <a:endParaRPr lang="en-US" sz="1600" dirty="0">
                <a:solidFill>
                  <a:srgbClr val="37609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05965" y="-25989"/>
              <a:ext cx="885278" cy="39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76092"/>
                  </a:solidFill>
                </a:rPr>
                <a:t>[TAL14]</a:t>
              </a:r>
              <a:endParaRPr lang="en-US" sz="1600" dirty="0">
                <a:solidFill>
                  <a:srgbClr val="37609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2884" y="-25989"/>
              <a:ext cx="789280" cy="39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76092"/>
                  </a:solidFill>
                </a:rPr>
                <a:t>[OFP]</a:t>
              </a:r>
              <a:endParaRPr lang="en-US" sz="1600" dirty="0">
                <a:solidFill>
                  <a:srgbClr val="376092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208599" y="81997"/>
              <a:ext cx="356026" cy="220528"/>
              <a:chOff x="1474102" y="104718"/>
              <a:chExt cx="335101" cy="270329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1474102" y="239883"/>
                <a:ext cx="3293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1809203" y="104718"/>
                <a:ext cx="0" cy="2703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2745722" y="163661"/>
              <a:ext cx="1592937" cy="309324"/>
              <a:chOff x="2696766" y="196890"/>
              <a:chExt cx="1592937" cy="309324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696766" y="415504"/>
                <a:ext cx="880458" cy="720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75"/>
              <p:cNvCxnSpPr>
                <a:cxnSpLocks noChangeShapeType="1"/>
              </p:cNvCxnSpPr>
              <p:nvPr/>
            </p:nvCxnSpPr>
            <p:spPr bwMode="auto">
              <a:xfrm flipV="1">
                <a:off x="2759986" y="269726"/>
                <a:ext cx="196766" cy="174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 rot="5400000" flipV="1">
                <a:off x="2696415" y="334599"/>
                <a:ext cx="161809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Pentagon 22"/>
              <p:cNvSpPr/>
              <p:nvPr/>
            </p:nvSpPr>
            <p:spPr>
              <a:xfrm>
                <a:off x="2981232" y="318328"/>
                <a:ext cx="523424" cy="187886"/>
              </a:xfrm>
              <a:prstGeom prst="homePlate">
                <a:avLst/>
              </a:prstGeom>
              <a:solidFill>
                <a:srgbClr val="FFFFFF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TAL14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3280136" y="201719"/>
                <a:ext cx="1009567" cy="0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>
              <a:xfrm rot="5400000" flipV="1">
                <a:off x="3231752" y="254932"/>
                <a:ext cx="116085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291294" y="81997"/>
              <a:ext cx="356026" cy="220528"/>
              <a:chOff x="1474102" y="104718"/>
              <a:chExt cx="335101" cy="27032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1474102" y="239883"/>
                <a:ext cx="3293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809203" y="104718"/>
                <a:ext cx="0" cy="2703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5736298" y="163661"/>
              <a:ext cx="1653912" cy="309324"/>
              <a:chOff x="5726104" y="195872"/>
              <a:chExt cx="1653912" cy="309324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5726104" y="414486"/>
                <a:ext cx="880458" cy="720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175"/>
              <p:cNvCxnSpPr>
                <a:cxnSpLocks noChangeShapeType="1"/>
              </p:cNvCxnSpPr>
              <p:nvPr/>
            </p:nvCxnSpPr>
            <p:spPr bwMode="auto">
              <a:xfrm flipV="1">
                <a:off x="5789324" y="268708"/>
                <a:ext cx="196766" cy="174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 rot="5400000" flipV="1">
                <a:off x="5725753" y="333581"/>
                <a:ext cx="161809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Pentagon 32"/>
              <p:cNvSpPr/>
              <p:nvPr/>
            </p:nvSpPr>
            <p:spPr>
              <a:xfrm>
                <a:off x="6010570" y="317310"/>
                <a:ext cx="523424" cy="187886"/>
              </a:xfrm>
              <a:prstGeom prst="homePlate">
                <a:avLst/>
              </a:prstGeom>
              <a:solidFill>
                <a:srgbClr val="FFFFFF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OFP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4" name="Straight Arrow Connector 175"/>
              <p:cNvCxnSpPr>
                <a:cxnSpLocks noChangeShapeType="1"/>
              </p:cNvCxnSpPr>
              <p:nvPr/>
            </p:nvCxnSpPr>
            <p:spPr bwMode="auto">
              <a:xfrm flipV="1">
                <a:off x="6309474" y="195872"/>
                <a:ext cx="1070542" cy="0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>
              <a:xfrm rot="5400000" flipV="1">
                <a:off x="6261090" y="253914"/>
                <a:ext cx="116085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450247" y="780024"/>
              <a:ext cx="697627" cy="5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TAL21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state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24613" y="541022"/>
              <a:ext cx="1104889" cy="5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TAL14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production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8052" y="780024"/>
              <a:ext cx="697627" cy="5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TAL14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state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03670" y="541022"/>
              <a:ext cx="1104889" cy="5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OFP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production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00232" y="780024"/>
              <a:ext cx="602749" cy="5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OFP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state</a:t>
              </a:r>
              <a:endParaRPr lang="en-US" sz="14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413746" y="1312093"/>
              <a:ext cx="25529" cy="515013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43819" y="940637"/>
              <a:ext cx="608047" cy="355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time</a:t>
              </a:r>
              <a:endParaRPr lang="en-US" sz="1400" i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82784" y="1966529"/>
              <a:ext cx="640119" cy="30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 smtClean="0"/>
                <a:t>hour 1</a:t>
              </a:r>
              <a:endParaRPr lang="en-US" sz="1100" i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82784" y="3884095"/>
              <a:ext cx="640119" cy="30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 smtClean="0"/>
                <a:t>hour 2</a:t>
              </a:r>
              <a:endParaRPr lang="en-US" sz="1100" i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52164" y="6037476"/>
              <a:ext cx="701359" cy="30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 smtClean="0"/>
                <a:t>hour 46</a:t>
              </a:r>
              <a:endParaRPr lang="en-US" sz="1100" i="1" dirty="0"/>
            </a:p>
          </p:txBody>
        </p:sp>
        <p:pic>
          <p:nvPicPr>
            <p:cNvPr id="47" name="Picture 46" descr="TAL21-TAL14-TF-T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270743" y="1556388"/>
              <a:ext cx="1058643" cy="1097280"/>
            </a:xfrm>
            <a:prstGeom prst="rect">
              <a:avLst/>
            </a:prstGeom>
          </p:spPr>
        </p:pic>
        <p:pic>
          <p:nvPicPr>
            <p:cNvPr id="48" name="Picture 47" descr="TAL21-TAL14-TF-T46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270743" y="5627335"/>
              <a:ext cx="1058643" cy="1097280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87850" y="2914674"/>
              <a:ext cx="277320" cy="213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 smtClean="0"/>
                <a:t>loss</a:t>
              </a:r>
              <a:endParaRPr lang="en-US" sz="12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3996" y="3838252"/>
              <a:ext cx="805030" cy="213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 smtClean="0"/>
                <a:t>production</a:t>
              </a:r>
              <a:endParaRPr lang="en-US" sz="12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996" y="1953786"/>
              <a:ext cx="805030" cy="213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 smtClean="0"/>
                <a:t>production</a:t>
              </a:r>
              <a:endParaRPr lang="en-US" sz="12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87850" y="4868135"/>
              <a:ext cx="277320" cy="213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 smtClean="0"/>
                <a:t>loss</a:t>
              </a:r>
              <a:endParaRPr lang="en-US" sz="12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3996" y="5898194"/>
              <a:ext cx="805030" cy="213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 smtClean="0"/>
                <a:t>production</a:t>
              </a:r>
              <a:endParaRPr lang="en-US" sz="1200" dirty="0"/>
            </a:p>
          </p:txBody>
        </p:sp>
        <p:pic>
          <p:nvPicPr>
            <p:cNvPr id="54" name="Picture 53" descr="TAL21-TAL14-TF-T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270743" y="3473954"/>
              <a:ext cx="1058643" cy="1097280"/>
            </a:xfrm>
            <a:prstGeom prst="rect">
              <a:avLst/>
            </a:prstGeom>
          </p:spPr>
        </p:pic>
        <p:pic>
          <p:nvPicPr>
            <p:cNvPr id="55" name="Picture 54" descr="TAL21-TAL14-R1-T1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771633" y="1189922"/>
              <a:ext cx="1058643" cy="1097280"/>
            </a:xfrm>
            <a:prstGeom prst="rect">
              <a:avLst/>
            </a:prstGeom>
          </p:spPr>
        </p:pic>
        <p:pic>
          <p:nvPicPr>
            <p:cNvPr id="56" name="Picture 55" descr="TAL21-TAL14-R1-T2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771632" y="3129916"/>
              <a:ext cx="1058644" cy="1097280"/>
            </a:xfrm>
            <a:prstGeom prst="rect">
              <a:avLst/>
            </a:prstGeom>
          </p:spPr>
        </p:pic>
        <p:pic>
          <p:nvPicPr>
            <p:cNvPr id="57" name="Picture 56" descr="TAL21-TAL14-R1-T46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771633" y="5294447"/>
              <a:ext cx="1058643" cy="1097280"/>
            </a:xfrm>
            <a:prstGeom prst="rect">
              <a:avLst/>
            </a:prstGeom>
          </p:spPr>
        </p:pic>
        <p:pic>
          <p:nvPicPr>
            <p:cNvPr id="58" name="Picture 57" descr="TAL21-TAL14-R2-T1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757302" y="1214226"/>
              <a:ext cx="1058643" cy="1097280"/>
            </a:xfrm>
            <a:prstGeom prst="rect">
              <a:avLst/>
            </a:prstGeom>
          </p:spPr>
        </p:pic>
        <p:pic>
          <p:nvPicPr>
            <p:cNvPr id="59" name="Picture 58" descr="TAL21-TAL14-R2-T2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757302" y="3129916"/>
              <a:ext cx="1058643" cy="1097280"/>
            </a:xfrm>
            <a:prstGeom prst="rect">
              <a:avLst/>
            </a:prstGeom>
          </p:spPr>
        </p:pic>
        <p:pic>
          <p:nvPicPr>
            <p:cNvPr id="60" name="Picture 59" descr="TAL21-TAL14-R2-T46.e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757302" y="5294447"/>
              <a:ext cx="1058643" cy="1097280"/>
            </a:xfrm>
            <a:prstGeom prst="rect">
              <a:avLst/>
            </a:prstGeom>
          </p:spPr>
        </p:pic>
        <p:cxnSp>
          <p:nvCxnSpPr>
            <p:cNvPr id="61" name="Straight Arrow Connector 175"/>
            <p:cNvCxnSpPr>
              <a:cxnSpLocks noChangeShapeType="1"/>
              <a:stCxn id="55" idx="3"/>
              <a:endCxn id="125" idx="1"/>
            </p:cNvCxnSpPr>
            <p:nvPr/>
          </p:nvCxnSpPr>
          <p:spPr bwMode="auto">
            <a:xfrm>
              <a:off x="3830276" y="1738562"/>
              <a:ext cx="438096" cy="366466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62" name="Straight Arrow Connector 175"/>
            <p:cNvCxnSpPr>
              <a:cxnSpLocks noChangeShapeType="1"/>
              <a:stCxn id="58" idx="3"/>
              <a:endCxn id="47" idx="1"/>
            </p:cNvCxnSpPr>
            <p:nvPr/>
          </p:nvCxnSpPr>
          <p:spPr bwMode="auto">
            <a:xfrm>
              <a:off x="6815945" y="1762866"/>
              <a:ext cx="454798" cy="34216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63" name="Straight Arrow Connector 175"/>
            <p:cNvCxnSpPr>
              <a:cxnSpLocks noChangeShapeType="1"/>
              <a:stCxn id="57" idx="3"/>
              <a:endCxn id="124" idx="1"/>
            </p:cNvCxnSpPr>
            <p:nvPr/>
          </p:nvCxnSpPr>
          <p:spPr bwMode="auto">
            <a:xfrm>
              <a:off x="3830276" y="5843087"/>
              <a:ext cx="438096" cy="3328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grpSp>
          <p:nvGrpSpPr>
            <p:cNvPr id="64" name="Group 63"/>
            <p:cNvGrpSpPr/>
            <p:nvPr/>
          </p:nvGrpSpPr>
          <p:grpSpPr>
            <a:xfrm>
              <a:off x="3864691" y="5797555"/>
              <a:ext cx="300082" cy="676254"/>
              <a:chOff x="3824518" y="5785403"/>
              <a:chExt cx="300082" cy="676254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3901078" y="5921868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824518" y="5785403"/>
                <a:ext cx="300082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1667653" y="2720270"/>
              <a:ext cx="255336" cy="794188"/>
              <a:chOff x="1667653" y="2720270"/>
              <a:chExt cx="255336" cy="794188"/>
            </a:xfrm>
          </p:grpSpPr>
          <p:cxnSp>
            <p:nvCxnSpPr>
              <p:cNvPr id="68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1789918" y="2720270"/>
                <a:ext cx="9144" cy="694015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sp>
            <p:nvSpPr>
              <p:cNvPr id="69" name="Oval 68"/>
              <p:cNvSpPr/>
              <p:nvPr/>
            </p:nvSpPr>
            <p:spPr>
              <a:xfrm>
                <a:off x="1722582" y="2983097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667653" y="2838204"/>
                <a:ext cx="255336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-</a:t>
                </a:r>
                <a:endParaRPr lang="en-US" sz="1600" b="1" dirty="0"/>
              </a:p>
            </p:txBody>
          </p:sp>
        </p:grpSp>
        <p:cxnSp>
          <p:nvCxnSpPr>
            <p:cNvPr id="71" name="Straight Arrow Connector 175"/>
            <p:cNvCxnSpPr>
              <a:cxnSpLocks noChangeShapeType="1"/>
              <a:stCxn id="121" idx="3"/>
              <a:endCxn id="55" idx="1"/>
            </p:cNvCxnSpPr>
            <p:nvPr/>
          </p:nvCxnSpPr>
          <p:spPr bwMode="auto">
            <a:xfrm flipV="1">
              <a:off x="2324643" y="1738562"/>
              <a:ext cx="446990" cy="366466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prstDash val="sysDash"/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2" name="Straight Arrow Connector 175"/>
            <p:cNvCxnSpPr>
              <a:cxnSpLocks noChangeShapeType="1"/>
              <a:stCxn id="125" idx="3"/>
              <a:endCxn id="58" idx="1"/>
            </p:cNvCxnSpPr>
            <p:nvPr/>
          </p:nvCxnSpPr>
          <p:spPr bwMode="auto">
            <a:xfrm flipV="1">
              <a:off x="5327015" y="1762866"/>
              <a:ext cx="430287" cy="34216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3" name="Straight Arrow Connector 175"/>
            <p:cNvCxnSpPr>
              <a:cxnSpLocks noChangeShapeType="1"/>
              <a:stCxn id="56" idx="3"/>
              <a:endCxn id="126" idx="1"/>
            </p:cNvCxnSpPr>
            <p:nvPr/>
          </p:nvCxnSpPr>
          <p:spPr bwMode="auto">
            <a:xfrm>
              <a:off x="3830276" y="3678556"/>
              <a:ext cx="438096" cy="34403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4" name="Straight Arrow Connector 175"/>
            <p:cNvCxnSpPr>
              <a:cxnSpLocks noChangeShapeType="1"/>
              <a:stCxn id="59" idx="3"/>
              <a:endCxn id="54" idx="1"/>
            </p:cNvCxnSpPr>
            <p:nvPr/>
          </p:nvCxnSpPr>
          <p:spPr bwMode="auto">
            <a:xfrm>
              <a:off x="6815945" y="3678556"/>
              <a:ext cx="454798" cy="34403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5" name="Straight Arrow Connector 175"/>
            <p:cNvCxnSpPr>
              <a:cxnSpLocks noChangeShapeType="1"/>
              <a:stCxn id="122" idx="3"/>
              <a:endCxn id="56" idx="1"/>
            </p:cNvCxnSpPr>
            <p:nvPr/>
          </p:nvCxnSpPr>
          <p:spPr bwMode="auto">
            <a:xfrm flipV="1">
              <a:off x="2324643" y="3678556"/>
              <a:ext cx="446989" cy="34403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prstDash val="sysDash"/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6" name="Straight Arrow Connector 175"/>
            <p:cNvCxnSpPr>
              <a:cxnSpLocks noChangeShapeType="1"/>
              <a:stCxn id="126" idx="3"/>
              <a:endCxn id="59" idx="1"/>
            </p:cNvCxnSpPr>
            <p:nvPr/>
          </p:nvCxnSpPr>
          <p:spPr bwMode="auto">
            <a:xfrm flipV="1">
              <a:off x="5327015" y="3678556"/>
              <a:ext cx="430287" cy="34403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  <a:effectLst/>
            <a:extLst/>
          </p:spPr>
        </p:cxnSp>
        <p:grpSp>
          <p:nvGrpSpPr>
            <p:cNvPr id="77" name="Group 76"/>
            <p:cNvGrpSpPr/>
            <p:nvPr/>
          </p:nvGrpSpPr>
          <p:grpSpPr>
            <a:xfrm>
              <a:off x="3864691" y="3631672"/>
              <a:ext cx="300082" cy="676254"/>
              <a:chOff x="3824518" y="5785403"/>
              <a:chExt cx="300082" cy="676254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3901078" y="5921868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824518" y="5785403"/>
                <a:ext cx="300082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3864691" y="1690772"/>
              <a:ext cx="300082" cy="676254"/>
              <a:chOff x="3824518" y="5785403"/>
              <a:chExt cx="300082" cy="676254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3901078" y="5921868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824518" y="5785403"/>
                <a:ext cx="300082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6858372" y="1690772"/>
              <a:ext cx="300082" cy="676254"/>
              <a:chOff x="3824518" y="5785403"/>
              <a:chExt cx="300082" cy="676254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901078" y="5921868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824518" y="5785403"/>
                <a:ext cx="300082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6875420" y="3631672"/>
              <a:ext cx="300082" cy="676254"/>
              <a:chOff x="3824518" y="5785403"/>
              <a:chExt cx="300082" cy="676254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901078" y="5921868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824518" y="5785403"/>
                <a:ext cx="300082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  <p:cxnSp>
          <p:nvCxnSpPr>
            <p:cNvPr id="89" name="Straight Arrow Connector 175"/>
            <p:cNvCxnSpPr>
              <a:cxnSpLocks noChangeShapeType="1"/>
              <a:stCxn id="60" idx="3"/>
              <a:endCxn id="48" idx="1"/>
            </p:cNvCxnSpPr>
            <p:nvPr/>
          </p:nvCxnSpPr>
          <p:spPr bwMode="auto">
            <a:xfrm>
              <a:off x="6815945" y="5843087"/>
              <a:ext cx="454798" cy="3328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grpSp>
          <p:nvGrpSpPr>
            <p:cNvPr id="90" name="Group 89"/>
            <p:cNvGrpSpPr/>
            <p:nvPr/>
          </p:nvGrpSpPr>
          <p:grpSpPr>
            <a:xfrm>
              <a:off x="6875420" y="5797555"/>
              <a:ext cx="300082" cy="676254"/>
              <a:chOff x="3824518" y="5785403"/>
              <a:chExt cx="300082" cy="676254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3901078" y="5921868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824518" y="5785403"/>
                <a:ext cx="300082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  <p:cxnSp>
          <p:nvCxnSpPr>
            <p:cNvPr id="93" name="Straight Arrow Connector 175"/>
            <p:cNvCxnSpPr>
              <a:cxnSpLocks noChangeShapeType="1"/>
              <a:stCxn id="123" idx="3"/>
              <a:endCxn id="57" idx="1"/>
            </p:cNvCxnSpPr>
            <p:nvPr/>
          </p:nvCxnSpPr>
          <p:spPr bwMode="auto">
            <a:xfrm flipV="1">
              <a:off x="2324643" y="5843087"/>
              <a:ext cx="446990" cy="3328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prstDash val="sysDash"/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94" name="Straight Arrow Connector 175"/>
            <p:cNvCxnSpPr>
              <a:cxnSpLocks noChangeShapeType="1"/>
              <a:stCxn id="124" idx="3"/>
              <a:endCxn id="60" idx="1"/>
            </p:cNvCxnSpPr>
            <p:nvPr/>
          </p:nvCxnSpPr>
          <p:spPr bwMode="auto">
            <a:xfrm flipV="1">
              <a:off x="5327015" y="5843087"/>
              <a:ext cx="430287" cy="3328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  <a:effectLst/>
            <a:extLst/>
          </p:spPr>
        </p:cxnSp>
        <p:grpSp>
          <p:nvGrpSpPr>
            <p:cNvPr id="95" name="Group 94"/>
            <p:cNvGrpSpPr/>
            <p:nvPr/>
          </p:nvGrpSpPr>
          <p:grpSpPr>
            <a:xfrm>
              <a:off x="1675821" y="4627052"/>
              <a:ext cx="292576" cy="1044962"/>
              <a:chOff x="1675821" y="4627052"/>
              <a:chExt cx="292576" cy="1044962"/>
            </a:xfrm>
          </p:grpSpPr>
          <p:cxnSp>
            <p:nvCxnSpPr>
              <p:cNvPr id="96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1802219" y="4627052"/>
                <a:ext cx="0" cy="944788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sp>
            <p:nvSpPr>
              <p:cNvPr id="97" name="Oval 96"/>
              <p:cNvSpPr/>
              <p:nvPr/>
            </p:nvSpPr>
            <p:spPr>
              <a:xfrm>
                <a:off x="1730750" y="5140652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675821" y="4995760"/>
                <a:ext cx="255335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-</a:t>
                </a:r>
                <a:endParaRPr lang="en-US" sz="1600" b="1" dirty="0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741879" y="4833556"/>
                <a:ext cx="13354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5400000">
                <a:off x="1803508" y="4830421"/>
                <a:ext cx="123957" cy="205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dirty="0" smtClean="0"/>
                  <a:t>…   </a:t>
                </a:r>
                <a:endParaRPr lang="en-US" sz="1200" dirty="0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670025" y="2724121"/>
              <a:ext cx="255336" cy="794188"/>
              <a:chOff x="1667653" y="2720270"/>
              <a:chExt cx="255336" cy="794188"/>
            </a:xfrm>
          </p:grpSpPr>
          <p:cxnSp>
            <p:nvCxnSpPr>
              <p:cNvPr id="102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1789918" y="2720270"/>
                <a:ext cx="9144" cy="694015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sp>
            <p:nvSpPr>
              <p:cNvPr id="103" name="Oval 102"/>
              <p:cNvSpPr/>
              <p:nvPr/>
            </p:nvSpPr>
            <p:spPr>
              <a:xfrm>
                <a:off x="1722582" y="2983097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667653" y="2838204"/>
                <a:ext cx="255336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-</a:t>
                </a:r>
                <a:endParaRPr lang="en-US" sz="1600" b="1" dirty="0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7672396" y="2727972"/>
              <a:ext cx="255336" cy="794188"/>
              <a:chOff x="1667653" y="2720270"/>
              <a:chExt cx="255336" cy="794188"/>
            </a:xfrm>
          </p:grpSpPr>
          <p:cxnSp>
            <p:nvCxnSpPr>
              <p:cNvPr id="106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1789918" y="2720270"/>
                <a:ext cx="9144" cy="694015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sp>
            <p:nvSpPr>
              <p:cNvPr id="107" name="Oval 106"/>
              <p:cNvSpPr/>
              <p:nvPr/>
            </p:nvSpPr>
            <p:spPr>
              <a:xfrm>
                <a:off x="1722582" y="2983097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667653" y="2838204"/>
                <a:ext cx="255336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-</a:t>
                </a:r>
                <a:endParaRPr lang="en-US" sz="1600" b="1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648999" y="4626729"/>
              <a:ext cx="292576" cy="1044962"/>
              <a:chOff x="1675821" y="4627052"/>
              <a:chExt cx="292576" cy="1044962"/>
            </a:xfrm>
          </p:grpSpPr>
          <p:cxnSp>
            <p:nvCxnSpPr>
              <p:cNvPr id="110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1802219" y="4627052"/>
                <a:ext cx="0" cy="944788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sp>
            <p:nvSpPr>
              <p:cNvPr id="111" name="Oval 110"/>
              <p:cNvSpPr/>
              <p:nvPr/>
            </p:nvSpPr>
            <p:spPr>
              <a:xfrm>
                <a:off x="1730750" y="5140652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675821" y="4995760"/>
                <a:ext cx="255335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-</a:t>
                </a:r>
                <a:endParaRPr lang="en-US" sz="1600" b="1" dirty="0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741879" y="4833556"/>
                <a:ext cx="13354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1803508" y="4830421"/>
                <a:ext cx="123957" cy="205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dirty="0" smtClean="0"/>
                  <a:t>…   </a:t>
                </a:r>
                <a:endParaRPr lang="en-US" sz="1200" dirty="0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7651370" y="4626406"/>
              <a:ext cx="292576" cy="1044962"/>
              <a:chOff x="1675821" y="4627052"/>
              <a:chExt cx="292576" cy="1044962"/>
            </a:xfrm>
          </p:grpSpPr>
          <p:cxnSp>
            <p:nvCxnSpPr>
              <p:cNvPr id="116" name="Straight Arrow Connector 175"/>
              <p:cNvCxnSpPr>
                <a:cxnSpLocks noChangeShapeType="1"/>
              </p:cNvCxnSpPr>
              <p:nvPr/>
            </p:nvCxnSpPr>
            <p:spPr bwMode="auto">
              <a:xfrm>
                <a:off x="1802219" y="4627052"/>
                <a:ext cx="0" cy="944788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sp>
            <p:nvSpPr>
              <p:cNvPr id="117" name="Oval 116"/>
              <p:cNvSpPr/>
              <p:nvPr/>
            </p:nvSpPr>
            <p:spPr>
              <a:xfrm>
                <a:off x="1730750" y="5140652"/>
                <a:ext cx="142938" cy="1468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675821" y="4995760"/>
                <a:ext cx="255335" cy="6762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-</a:t>
                </a:r>
                <a:endParaRPr lang="en-US" sz="1600" b="1" dirty="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1741879" y="4833556"/>
                <a:ext cx="13354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5400000">
                <a:off x="1803508" y="4830421"/>
                <a:ext cx="123957" cy="205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200" dirty="0" smtClean="0"/>
                  <a:t>…   </a:t>
                </a:r>
                <a:endParaRPr lang="en-US" sz="1200" dirty="0"/>
              </a:p>
            </p:txBody>
          </p:sp>
        </p:grpSp>
        <p:pic>
          <p:nvPicPr>
            <p:cNvPr id="121" name="Picture 120" descr="TAL21-TAL14-Input-T1.e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266000" y="1556388"/>
              <a:ext cx="1058643" cy="1097280"/>
            </a:xfrm>
            <a:prstGeom prst="rect">
              <a:avLst/>
            </a:prstGeom>
          </p:spPr>
        </p:pic>
        <p:pic>
          <p:nvPicPr>
            <p:cNvPr id="122" name="Picture 121" descr="TAL21-TAL14-Input-T2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266000" y="3473954"/>
              <a:ext cx="1058643" cy="1097280"/>
            </a:xfrm>
            <a:prstGeom prst="rect">
              <a:avLst/>
            </a:prstGeom>
          </p:spPr>
        </p:pic>
        <p:pic>
          <p:nvPicPr>
            <p:cNvPr id="123" name="Picture 122" descr="TAL21-TAL14-Input-T46.eps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266000" y="5627335"/>
              <a:ext cx="1058643" cy="1097280"/>
            </a:xfrm>
            <a:prstGeom prst="rect">
              <a:avLst/>
            </a:prstGeom>
          </p:spPr>
        </p:pic>
        <p:pic>
          <p:nvPicPr>
            <p:cNvPr id="124" name="Picture 123" descr="TAL21-TAL14-Stage2-T46.eps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268372" y="5627335"/>
              <a:ext cx="1058643" cy="1097280"/>
            </a:xfrm>
            <a:prstGeom prst="rect">
              <a:avLst/>
            </a:prstGeom>
          </p:spPr>
        </p:pic>
        <p:pic>
          <p:nvPicPr>
            <p:cNvPr id="125" name="Picture 124" descr="TAL21-TAL14-Stage2-T1.eps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268372" y="1556388"/>
              <a:ext cx="1058643" cy="1097280"/>
            </a:xfrm>
            <a:prstGeom prst="rect">
              <a:avLst/>
            </a:prstGeom>
          </p:spPr>
        </p:pic>
        <p:pic>
          <p:nvPicPr>
            <p:cNvPr id="126" name="Picture 125" descr="TAL21-TAL14-Stage2-T2.eps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268372" y="3473954"/>
              <a:ext cx="1058643" cy="10972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139700" y="1714108"/>
            <a:ext cx="8922233" cy="3378332"/>
            <a:chOff x="27644263" y="18468518"/>
            <a:chExt cx="8586476" cy="3251200"/>
          </a:xfrm>
        </p:grpSpPr>
        <p:pic>
          <p:nvPicPr>
            <p:cNvPr id="73" name="Picture 72" descr="TAL21-TAL14-Prediction-Step1-e5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2090538" y="18468518"/>
              <a:ext cx="4140201" cy="3251200"/>
            </a:xfrm>
            <a:prstGeom prst="rect">
              <a:avLst/>
            </a:prstGeom>
          </p:spPr>
        </p:pic>
        <p:pic>
          <p:nvPicPr>
            <p:cNvPr id="74" name="Picture 73" descr="TAL14-TAL21-Prediction-Step1-e5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7644263" y="18468518"/>
              <a:ext cx="4140200" cy="3251200"/>
            </a:xfrm>
            <a:prstGeom prst="rect">
              <a:avLst/>
            </a:prstGeom>
          </p:spPr>
        </p:pic>
        <p:pic>
          <p:nvPicPr>
            <p:cNvPr id="75" name="Picture 74" descr="TAL14-TAL21-BinHistogram.ep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77085" y="20408874"/>
              <a:ext cx="1037411" cy="849659"/>
            </a:xfrm>
            <a:prstGeom prst="rect">
              <a:avLst/>
            </a:prstGeom>
          </p:spPr>
        </p:pic>
        <p:pic>
          <p:nvPicPr>
            <p:cNvPr id="78" name="Picture 77" descr="TAL21-TAL14-BinHistogram.eps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48271" y="20420319"/>
              <a:ext cx="1035050" cy="8477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Quality Cascade Predictions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0091" y="1409700"/>
            <a:ext cx="2138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TAL14 </a:t>
            </a:r>
            <a:r>
              <a:rPr lang="en-US" sz="2400" b="1">
                <a:solidFill>
                  <a:schemeClr val="accent1"/>
                </a:solidFill>
                <a:sym typeface="Wingdings"/>
              </a:rPr>
              <a:t></a:t>
            </a:r>
            <a:r>
              <a:rPr lang="en-US" sz="2400" b="1">
                <a:solidFill>
                  <a:schemeClr val="accent1"/>
                </a:solidFill>
              </a:rPr>
              <a:t> TAL21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202" y="1409700"/>
            <a:ext cx="2138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TAL21 </a:t>
            </a:r>
            <a:r>
              <a:rPr lang="en-US" sz="2400" b="1">
                <a:solidFill>
                  <a:schemeClr val="accent1"/>
                </a:solidFill>
                <a:sym typeface="Wingdings"/>
              </a:rPr>
              <a:t></a:t>
            </a:r>
            <a:r>
              <a:rPr lang="en-US" sz="2400" b="1">
                <a:solidFill>
                  <a:schemeClr val="accent1"/>
                </a:solidFill>
              </a:rPr>
              <a:t> TAL14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86997" y="5873571"/>
            <a:ext cx="3354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solidFill>
                  <a:srgbClr val="4F81BD"/>
                </a:solidFill>
              </a:rPr>
              <a:t>Circles = EQuIP predictions</a:t>
            </a:r>
          </a:p>
          <a:p>
            <a:pPr algn="ctr"/>
            <a:r>
              <a:rPr lang="en-US" sz="2000" i="1">
                <a:solidFill>
                  <a:srgbClr val="4F81BD"/>
                </a:solidFill>
              </a:rPr>
              <a:t>Crosses = Experimental Data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1304" y="913824"/>
            <a:ext cx="57370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1.6x mean error on 1000x range!</a:t>
            </a:r>
          </a:p>
        </p:txBody>
      </p:sp>
      <p:pic>
        <p:nvPicPr>
          <p:cNvPr id="81" name="Picture 80" descr="result-tabl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5093364"/>
            <a:ext cx="3727933" cy="1688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5219700"/>
          </a:xfrm>
        </p:spPr>
        <p:txBody>
          <a:bodyPr/>
          <a:lstStyle/>
          <a:p>
            <a:pPr>
              <a:buNone/>
            </a:pPr>
            <a:r>
              <a:rPr lang="en-US"/>
              <a:t>Automation supports design and debugging of biological devices, sensors, actuators, circuits</a:t>
            </a:r>
          </a:p>
          <a:p>
            <a:pPr lvl="1"/>
            <a:r>
              <a:rPr lang="en-US"/>
              <a:t>BioCompiler automates regulatory network design</a:t>
            </a:r>
          </a:p>
          <a:p>
            <a:pPr lvl="1"/>
            <a:r>
              <a:rPr lang="en-US"/>
              <a:t>TASBE method calibrates flow cytometry data</a:t>
            </a:r>
          </a:p>
          <a:p>
            <a:pPr lvl="1"/>
            <a:r>
              <a:rPr lang="en-US"/>
              <a:t>Cotransfected test circuits give good models</a:t>
            </a:r>
          </a:p>
          <a:p>
            <a:pPr lvl="1"/>
            <a:r>
              <a:rPr lang="en-US"/>
              <a:t>EQuIP accurately predicts cascade behavior from models of individual repressors</a:t>
            </a:r>
          </a:p>
          <a:p>
            <a:endParaRPr lang="en-US"/>
          </a:p>
          <a:p>
            <a:pPr>
              <a:buNone/>
            </a:pPr>
            <a:r>
              <a:rPr lang="en-US"/>
              <a:t>Looking forward:</a:t>
            </a:r>
          </a:p>
          <a:p>
            <a:r>
              <a:rPr lang="en-US"/>
              <a:t>Real measurements </a:t>
            </a:r>
            <a:r>
              <a:rPr lang="en-US">
                <a:sym typeface="Wingdings"/>
              </a:rPr>
              <a:t> good engineering</a:t>
            </a:r>
          </a:p>
          <a:p>
            <a:r>
              <a:rPr lang="en-US">
                <a:sym typeface="Wingdings"/>
              </a:rPr>
              <a:t>Bigger, better circuits on more platforms</a:t>
            </a:r>
          </a:p>
          <a:p>
            <a:pPr algn="ctr">
              <a:buNone/>
            </a:pPr>
            <a:r>
              <a:rPr lang="en-US" sz="2400" i="1">
                <a:sym typeface="Wingdings"/>
              </a:rPr>
              <a:t>[multiple manuscripts in preparation]</a:t>
            </a:r>
            <a:endParaRPr lang="en-US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t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26" y="2857515"/>
            <a:ext cx="2401771" cy="175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Vision: WYSIWYG Synthetic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4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Bioengineering should be like document preparation:</a:t>
            </a:r>
          </a:p>
        </p:txBody>
      </p:sp>
      <p:pic>
        <p:nvPicPr>
          <p:cNvPr id="4" name="Picture 57" descr="scient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433" y="3197732"/>
            <a:ext cx="1525364" cy="152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455831" y="3224063"/>
            <a:ext cx="1114778" cy="307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"/>
          <p:cNvGrpSpPr/>
          <p:nvPr/>
        </p:nvGrpSpPr>
        <p:grpSpPr>
          <a:xfrm>
            <a:off x="3037260" y="2801071"/>
            <a:ext cx="4877993" cy="2494144"/>
            <a:chOff x="3037260" y="2801071"/>
            <a:chExt cx="4877993" cy="2494144"/>
          </a:xfrm>
        </p:grpSpPr>
        <p:pic>
          <p:nvPicPr>
            <p:cNvPr id="6" name="Picture 5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33546">
              <a:off x="3037260" y="3141904"/>
              <a:ext cx="478279" cy="644409"/>
            </a:xfrm>
            <a:prstGeom prst="rect">
              <a:avLst/>
            </a:prstGeom>
          </p:spPr>
        </p:pic>
        <p:pic>
          <p:nvPicPr>
            <p:cNvPr id="7" name="Picture 6" descr="prin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611" y="2801071"/>
              <a:ext cx="2153642" cy="1485804"/>
            </a:xfrm>
            <a:prstGeom prst="rect">
              <a:avLst/>
            </a:prstGeom>
          </p:spPr>
        </p:pic>
        <p:pic>
          <p:nvPicPr>
            <p:cNvPr id="8" name="Picture 7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7163" y="4078257"/>
              <a:ext cx="903224" cy="1216958"/>
            </a:xfrm>
            <a:prstGeom prst="rect">
              <a:avLst/>
            </a:prstGeom>
          </p:spPr>
        </p:pic>
        <p:sp>
          <p:nvSpPr>
            <p:cNvPr id="13" name="Down Arrow 12"/>
            <p:cNvSpPr/>
            <p:nvPr/>
          </p:nvSpPr>
          <p:spPr>
            <a:xfrm>
              <a:off x="6671276" y="355983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10" name="Group 14"/>
          <p:cNvGrpSpPr/>
          <p:nvPr/>
        </p:nvGrpSpPr>
        <p:grpSpPr>
          <a:xfrm>
            <a:off x="2762624" y="2562785"/>
            <a:ext cx="5125487" cy="2475212"/>
            <a:chOff x="2762624" y="2562785"/>
            <a:chExt cx="5125487" cy="2475212"/>
          </a:xfrm>
        </p:grpSpPr>
        <p:pic>
          <p:nvPicPr>
            <p:cNvPr id="16" name="Picture 15" descr="MIT_Tecan_Evo_Jan21_201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3244" y="2562785"/>
              <a:ext cx="2194867" cy="155166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>
              <a:off x="6628943" y="384205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38" descr="ecoli2"/>
            <p:cNvPicPr>
              <a:picLocks noChangeAspect="1" noChangeArrowheads="1"/>
            </p:cNvPicPr>
            <p:nvPr/>
          </p:nvPicPr>
          <p:blipFill>
            <a:blip r:embed="rId7">
              <a:lum bright="-24000"/>
            </a:blip>
            <a:srcRect/>
            <a:stretch>
              <a:fillRect/>
            </a:stretch>
          </p:blipFill>
          <p:spPr bwMode="auto">
            <a:xfrm rot="222069">
              <a:off x="2762624" y="3139397"/>
              <a:ext cx="920375" cy="69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Plasmi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9479" y="4413874"/>
              <a:ext cx="1857598" cy="6241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457199" y="1795154"/>
            <a:ext cx="2400301" cy="1826248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Aaron Adler</a:t>
            </a:r>
          </a:p>
          <a:p>
            <a:pPr>
              <a:buNone/>
              <a:defRPr/>
            </a:pPr>
            <a:r>
              <a:rPr lang="en-US" sz="2000" dirty="0" smtClean="0"/>
              <a:t>Joseph Loyall</a:t>
            </a:r>
          </a:p>
          <a:p>
            <a:pPr>
              <a:buNone/>
              <a:defRPr/>
            </a:pPr>
            <a:r>
              <a:rPr lang="en-US" sz="2000" dirty="0" smtClean="0"/>
              <a:t>Rick Schantz</a:t>
            </a:r>
          </a:p>
          <a:p>
            <a:pPr>
              <a:buNone/>
            </a:pPr>
            <a:r>
              <a:rPr lang="en-US" sz="2000" dirty="0" err="1" smtClean="0"/>
              <a:t>Fusun</a:t>
            </a:r>
            <a:r>
              <a:rPr lang="en-US" sz="2000" dirty="0" smtClean="0"/>
              <a:t> </a:t>
            </a:r>
            <a:r>
              <a:rPr lang="en-US" sz="2000" dirty="0" err="1" smtClean="0"/>
              <a:t>Yaman</a:t>
            </a:r>
            <a:endParaRPr lang="en-US" sz="2000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3039534" y="1795154"/>
            <a:ext cx="2231128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Ron Weiss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Jonathan Babb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Noah </a:t>
            </a: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Davidsohn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Ting Lu</a:t>
            </a:r>
            <a:endParaRPr lang="en-US" sz="2000" dirty="0" smtClean="0"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4" y="1189570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t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44" y="1150146"/>
            <a:ext cx="1073156" cy="585358"/>
          </a:xfrm>
          <a:prstGeom prst="rect">
            <a:avLst/>
          </a:prstGeom>
        </p:spPr>
      </p:pic>
      <p:pic>
        <p:nvPicPr>
          <p:cNvPr id="8" name="Picture 7" descr="BU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8" y="1189570"/>
            <a:ext cx="1503363" cy="61261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591639" y="1790086"/>
            <a:ext cx="2650662" cy="237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Douglas Densmore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Evan Appleton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Swapnil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Bhatia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Traci Haddock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Chenkai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Liu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Viktor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Vasilev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008" y="5197517"/>
            <a:ext cx="1839050" cy="1106836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Characterization Tools Online!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0"/>
            <a:ext cx="8229600" cy="927100"/>
          </a:xfrm>
        </p:spPr>
        <p:txBody>
          <a:bodyPr/>
          <a:lstStyle/>
          <a:p>
            <a:pPr algn="ctr">
              <a:buNone/>
            </a:pPr>
            <a:r>
              <a:rPr lang="en-US" sz="2400" i="1"/>
              <a:t>Register: individual accounts or group account?</a:t>
            </a:r>
          </a:p>
          <a:p>
            <a:pPr algn="ctr">
              <a:buNone/>
            </a:pPr>
            <a:r>
              <a:rPr lang="en-US" sz="2400" i="1"/>
              <a:t>Anonymous access also available (but not private)</a:t>
            </a:r>
          </a:p>
        </p:txBody>
      </p:sp>
      <p:pic>
        <p:nvPicPr>
          <p:cNvPr id="4" name="Picture 3" descr="biocompiler-screensho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23" y="1524000"/>
            <a:ext cx="5363238" cy="4432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5361" y="2870200"/>
            <a:ext cx="26386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 On first use, you will have to terms of service</a:t>
            </a:r>
          </a:p>
          <a:p>
            <a:pPr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 Your data is secure, and can’t be shared on site.</a:t>
            </a:r>
          </a:p>
          <a:p>
            <a:pPr>
              <a:buFont typeface="Arial"/>
              <a:buChar char="•"/>
            </a:pPr>
            <a:endParaRPr lang="en-US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>
                <a:solidFill>
                  <a:schemeClr val="tx2"/>
                </a:solidFill>
              </a:rPr>
              <a:t> FireFox recommended; Chrome has an image-display bug.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440" y="1027668"/>
            <a:ext cx="439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hlinkClick r:id="rId3"/>
              </a:rPr>
              <a:t>https://synbiotools.bbn.com/</a:t>
            </a:r>
            <a:r>
              <a:rPr lang="en-US" sz="2400" b="1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2"/>
            <a:ext cx="8229600" cy="4525963"/>
          </a:xfrm>
        </p:spPr>
        <p:txBody>
          <a:bodyPr/>
          <a:lstStyle/>
          <a:p>
            <a:r>
              <a:rPr lang="en-US" dirty="0" smtClean="0"/>
              <a:t>Breaking the complexity barrier: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Multiplication of research impact</a:t>
            </a:r>
          </a:p>
          <a:p>
            <a:r>
              <a:rPr lang="en-US" dirty="0" smtClean="0"/>
              <a:t>Reduction of barriers to entry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419600" y="6550025"/>
            <a:ext cx="474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*Sampling of systems in publications with 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experimental circuits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21238" y="2350204"/>
            <a:ext cx="4094162" cy="2865438"/>
            <a:chOff x="4617721" y="2163212"/>
            <a:chExt cx="4093845" cy="2865988"/>
          </a:xfrm>
        </p:grpSpPr>
        <p:pic>
          <p:nvPicPr>
            <p:cNvPr id="6" name="Picture 3" descr="C:\Users\rweiss.PRINCETON\Desktop\sb-system-sizes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17721" y="2163212"/>
              <a:ext cx="4093845" cy="284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49220" t="85349" r="20976" b="6572"/>
            <a:stretch>
              <a:fillRect/>
            </a:stretch>
          </p:blipFill>
          <p:spPr bwMode="auto">
            <a:xfrm>
              <a:off x="6387354" y="4608330"/>
              <a:ext cx="1183341" cy="23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31949" t="92799" r="20976"/>
            <a:stretch>
              <a:fillRect/>
            </a:stretch>
          </p:blipFill>
          <p:spPr bwMode="auto">
            <a:xfrm>
              <a:off x="6087035" y="4823488"/>
              <a:ext cx="1869141" cy="20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0" y="2178754"/>
          <a:ext cx="4705066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927225" y="1931104"/>
            <a:ext cx="173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DNA synthesis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194425" y="1950154"/>
            <a:ext cx="1357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Circuit size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07423" y="1637239"/>
            <a:ext cx="5412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Calibri" charset="0"/>
              </a:rPr>
              <a:t>?</a:t>
            </a:r>
          </a:p>
        </p:txBody>
      </p:sp>
      <p:sp>
        <p:nvSpPr>
          <p:cNvPr id="13" name="Arc 12"/>
          <p:cNvSpPr/>
          <p:nvPr/>
        </p:nvSpPr>
        <p:spPr bwMode="auto">
          <a:xfrm rot="5400000">
            <a:off x="5942807" y="202933"/>
            <a:ext cx="2819400" cy="2868613"/>
          </a:xfrm>
          <a:prstGeom prst="arc">
            <a:avLst/>
          </a:prstGeom>
          <a:ln w="127000">
            <a:solidFill>
              <a:srgbClr val="80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91165" y="5215642"/>
            <a:ext cx="223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Purnick</a:t>
            </a:r>
            <a:r>
              <a:rPr lang="en-US" dirty="0" smtClean="0"/>
              <a:t> &amp; Weiss, ‘09]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tool-chain?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3883759" cy="4979896"/>
            <a:chOff x="575403" y="1358152"/>
            <a:chExt cx="3883759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3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/>
          <p:cNvSpPr txBox="1"/>
          <p:nvPr/>
        </p:nvSpPr>
        <p:spPr>
          <a:xfrm>
            <a:off x="2709789" y="2892775"/>
            <a:ext cx="38721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800000"/>
                </a:solidFill>
              </a:rPr>
              <a:t>This gap is too big to cross with a single method!</a:t>
            </a:r>
            <a:endParaRPr lang="en-US" sz="3600" b="1" i="1" dirty="0">
              <a:solidFill>
                <a:srgbClr val="8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58300" y="4531111"/>
            <a:ext cx="2584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Modular architecture also open for flexible choice of organisms, protocols, methods, …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9" name="Picture 38" descr="mit-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5089155"/>
            <a:ext cx="1073156" cy="585358"/>
          </a:xfrm>
          <a:prstGeom prst="rect">
            <a:avLst/>
          </a:prstGeom>
        </p:spPr>
      </p:pic>
      <p:pic>
        <p:nvPicPr>
          <p:cNvPr id="40" name="Picture 39" descr="BU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1" y="5829143"/>
            <a:ext cx="1073156" cy="4373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14457" y="5051118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</a:t>
            </a:r>
          </a:p>
          <a:p>
            <a:r>
              <a:rPr lang="en-US" dirty="0" smtClean="0"/>
              <a:t>Weiss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89056" y="5708470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Douglas Densmore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3994" y="4716453"/>
            <a:ext cx="175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0494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6" name="Group 36"/>
          <p:cNvGrpSpPr/>
          <p:nvPr/>
        </p:nvGrpSpPr>
        <p:grpSpPr>
          <a:xfrm>
            <a:off x="241300" y="1282700"/>
            <a:ext cx="8826500" cy="3162082"/>
            <a:chOff x="241300" y="1282700"/>
            <a:chExt cx="8826500" cy="3162082"/>
          </a:xfrm>
        </p:grpSpPr>
        <p:sp>
          <p:nvSpPr>
            <p:cNvPr id="90" name="Rectangle 89"/>
            <p:cNvSpPr/>
            <p:nvPr/>
          </p:nvSpPr>
          <p:spPr>
            <a:xfrm>
              <a:off x="241300" y="2628900"/>
              <a:ext cx="68580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Courier"/>
                  <a:cs typeface="Courier"/>
                </a:rPr>
                <a:t>(</a:t>
              </a:r>
              <a:r>
                <a:rPr lang="en-US" sz="2800" dirty="0" err="1" smtClean="0">
                  <a:latin typeface="Courier"/>
                  <a:cs typeface="Courier"/>
                </a:rPr>
                <a:t>def</a:t>
              </a:r>
              <a:r>
                <a:rPr lang="en-US" sz="2800" dirty="0" smtClean="0">
                  <a:latin typeface="Courier"/>
                  <a:cs typeface="Courier"/>
                </a:rPr>
                <a:t> </a:t>
              </a:r>
              <a:r>
                <a:rPr lang="en-US" sz="2800" b="1" dirty="0" smtClean="0">
                  <a:latin typeface="Courier"/>
                  <a:cs typeface="Courier"/>
                </a:rPr>
                <a:t>simple-sensor-actuator</a:t>
              </a:r>
              <a:r>
                <a:rPr lang="en-US" sz="2800" dirty="0" smtClean="0">
                  <a:latin typeface="Courier"/>
                  <a:cs typeface="Courier"/>
                </a:rPr>
                <a:t> ()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(let ((x (</a:t>
              </a:r>
              <a:r>
                <a:rPr lang="en-US" sz="2800" b="1" dirty="0" smtClean="0">
                  <a:solidFill>
                    <a:srgbClr val="008000"/>
                  </a:solidFill>
                  <a:latin typeface="Courier"/>
                  <a:cs typeface="Courier"/>
                </a:rPr>
                <a:t>test-sensor</a:t>
              </a:r>
              <a:r>
                <a:rPr lang="en-US" sz="2800" dirty="0" smtClean="0">
                  <a:latin typeface="Courier"/>
                  <a:cs typeface="Courier"/>
                </a:rPr>
                <a:t>)))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chemeClr val="accent4"/>
                  </a:solidFill>
                  <a:latin typeface="Courier"/>
                  <a:cs typeface="Courier"/>
                </a:rPr>
                <a:t>debug</a:t>
              </a:r>
              <a:r>
                <a:rPr lang="en-US" sz="2800" dirty="0" smtClean="0">
                  <a:solidFill>
                    <a:schemeClr val="accent4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rgbClr val="8064A2"/>
                  </a:solidFill>
                  <a:latin typeface="Courier"/>
                  <a:cs typeface="Courier"/>
                </a:rPr>
                <a:t>debug-2</a:t>
              </a:r>
              <a:r>
                <a:rPr lang="en-US" sz="2800" dirty="0" smtClean="0">
                  <a:latin typeface="Courier"/>
                  <a:cs typeface="Courier"/>
                </a:rPr>
                <a:t> (</a:t>
              </a:r>
              <a:r>
                <a:rPr lang="en-US" sz="2800" b="1" dirty="0" smtClean="0">
                  <a:solidFill>
                    <a:schemeClr val="accent2"/>
                  </a:solidFill>
                  <a:latin typeface="Courier"/>
                  <a:cs typeface="Courier"/>
                </a:rPr>
                <a:t>not</a:t>
              </a:r>
              <a:r>
                <a:rPr lang="en-US" sz="2800" dirty="0" smtClean="0">
                  <a:solidFill>
                    <a:srgbClr val="4F81BD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x))))</a:t>
              </a:r>
              <a:endParaRPr lang="en-US" sz="2800" dirty="0">
                <a:latin typeface="Courier"/>
                <a:cs typeface="Courier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7391397" y="1282700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8" name="Group 29"/>
          <p:cNvGrpSpPr/>
          <p:nvPr/>
        </p:nvGrpSpPr>
        <p:grpSpPr>
          <a:xfrm>
            <a:off x="1619135" y="3538259"/>
            <a:ext cx="4039019" cy="2197869"/>
            <a:chOff x="1619135" y="3538259"/>
            <a:chExt cx="4039019" cy="2197869"/>
          </a:xfrm>
        </p:grpSpPr>
        <p:sp>
          <p:nvSpPr>
            <p:cNvPr id="170" name="Circular Arrow 169"/>
            <p:cNvSpPr/>
            <p:nvPr/>
          </p:nvSpPr>
          <p:spPr>
            <a:xfrm rot="5003723">
              <a:off x="1533537" y="3623857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Circular Arrow 172"/>
            <p:cNvSpPr/>
            <p:nvPr/>
          </p:nvSpPr>
          <p:spPr>
            <a:xfrm rot="16596277" flipH="1">
              <a:off x="3545885" y="3623858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high-level program of a system that reacts depending on sensor output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7391397" y="2159000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Program instantiated for two target platforms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  <p:pic>
        <p:nvPicPr>
          <p:cNvPr id="36" name="Picture 35" descr="mammalian-optimized-DF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876300" y="2515136"/>
            <a:ext cx="2518576" cy="2364900"/>
          </a:xfrm>
          <a:prstGeom prst="rect">
            <a:avLst/>
          </a:prstGeom>
        </p:spPr>
      </p:pic>
      <p:pic>
        <p:nvPicPr>
          <p:cNvPr id="37" name="Picture 36" descr="ecoli-optimized-DF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246068" y="2535321"/>
            <a:ext cx="2497632" cy="234471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96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3567</TotalTime>
  <Words>1619</Words>
  <Application>Microsoft Macintosh PowerPoint</Application>
  <PresentationFormat>On-screen Show (4:3)</PresentationFormat>
  <Paragraphs>529</Paragraphs>
  <Slides>41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bbn_template</vt:lpstr>
      <vt:lpstr>Slide 1</vt:lpstr>
      <vt:lpstr>Bringing Wet &amp; Dry Together…</vt:lpstr>
      <vt:lpstr>Outline</vt:lpstr>
      <vt:lpstr>Vision: WYSIWYG Synthetic Biology</vt:lpstr>
      <vt:lpstr>Why is this important?</vt:lpstr>
      <vt:lpstr>Why a tool-chain?</vt:lpstr>
      <vt:lpstr>TASBE tool-chain</vt:lpstr>
      <vt:lpstr>A Tool-Chain Example</vt:lpstr>
      <vt:lpstr>A Tool-Chain Example</vt:lpstr>
      <vt:lpstr>A Tool-Chain Example</vt:lpstr>
      <vt:lpstr>A Tool-Chain Example</vt:lpstr>
      <vt:lpstr>A Tool-Chain Example</vt:lpstr>
      <vt:lpstr>A Tool-Chain Example</vt:lpstr>
      <vt:lpstr>Outline</vt:lpstr>
      <vt:lpstr>Focus: BioCompiler</vt:lpstr>
      <vt:lpstr>Transcriptional Logic Computations</vt:lpstr>
      <vt:lpstr>Motif-Based Compilation</vt:lpstr>
      <vt:lpstr>Design Optimization</vt:lpstr>
      <vt:lpstr>Design Optimization</vt:lpstr>
      <vt:lpstr>Complex Example: 4-bit Counter</vt:lpstr>
      <vt:lpstr>Barriers &amp; Emerging Solutions:</vt:lpstr>
      <vt:lpstr>Outline</vt:lpstr>
      <vt:lpstr>First, some metrology…</vt:lpstr>
      <vt:lpstr>How Flow Cytometry Works</vt:lpstr>
      <vt:lpstr>Fluorescent Beads  Absolute Units</vt:lpstr>
      <vt:lpstr>Compensating for Autofluorescence</vt:lpstr>
      <vt:lpstr>Compensating for Spectral Overlap</vt:lpstr>
      <vt:lpstr>Translating Fluorescence to MEFL</vt:lpstr>
      <vt:lpstr>Outline</vt:lpstr>
      <vt:lpstr>TASBE Characterization Method</vt:lpstr>
      <vt:lpstr>Multi-plasmid cotransfection!?!</vt:lpstr>
      <vt:lpstr>Result: Input/Output Relations</vt:lpstr>
      <vt:lpstr>Expression Dynamics</vt:lpstr>
      <vt:lpstr>EQuIP model</vt:lpstr>
      <vt:lpstr>Outline</vt:lpstr>
      <vt:lpstr>EQuIP Prediction</vt:lpstr>
      <vt:lpstr>Incremental Discrete Simulation</vt:lpstr>
      <vt:lpstr>High Quality Cascade Predictions</vt:lpstr>
      <vt:lpstr>Summary</vt:lpstr>
      <vt:lpstr>Acknowledgements:</vt:lpstr>
      <vt:lpstr>Characterization Tools Online!</vt:lpstr>
    </vt:vector>
  </TitlesOfParts>
  <Company>BBN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83</cp:revision>
  <dcterms:created xsi:type="dcterms:W3CDTF">2013-11-16T13:21:18Z</dcterms:created>
  <dcterms:modified xsi:type="dcterms:W3CDTF">2013-11-16T13:35:39Z</dcterms:modified>
</cp:coreProperties>
</file>