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7" r:id="rId2"/>
    <p:sldId id="329" r:id="rId3"/>
    <p:sldId id="354" r:id="rId4"/>
    <p:sldId id="359" r:id="rId5"/>
    <p:sldId id="340" r:id="rId6"/>
    <p:sldId id="341" r:id="rId7"/>
    <p:sldId id="352" r:id="rId8"/>
    <p:sldId id="353" r:id="rId9"/>
    <p:sldId id="351" r:id="rId10"/>
    <p:sldId id="368" r:id="rId11"/>
    <p:sldId id="363" r:id="rId12"/>
    <p:sldId id="364" r:id="rId13"/>
    <p:sldId id="365" r:id="rId14"/>
    <p:sldId id="362" r:id="rId15"/>
    <p:sldId id="344" r:id="rId16"/>
    <p:sldId id="366" r:id="rId17"/>
    <p:sldId id="342" r:id="rId18"/>
    <p:sldId id="360" r:id="rId19"/>
    <p:sldId id="369" r:id="rId20"/>
    <p:sldId id="408" r:id="rId21"/>
    <p:sldId id="370" r:id="rId22"/>
    <p:sldId id="371" r:id="rId23"/>
    <p:sldId id="372" r:id="rId24"/>
    <p:sldId id="373" r:id="rId25"/>
    <p:sldId id="378" r:id="rId26"/>
    <p:sldId id="407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92" r:id="rId36"/>
    <p:sldId id="393" r:id="rId37"/>
    <p:sldId id="396" r:id="rId38"/>
    <p:sldId id="394" r:id="rId39"/>
    <p:sldId id="401" r:id="rId40"/>
    <p:sldId id="402" r:id="rId41"/>
    <p:sldId id="403" r:id="rId42"/>
    <p:sldId id="40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7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68E1-02D2-4C4B-B9A7-6C361D2976BF}" type="datetimeFigureOut">
              <a:rPr lang="en-US" smtClean="0"/>
              <a:pPr/>
              <a:t>9/8/16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BDFA-F686-8442-832D-72D2A1F29B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7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(e.g., biosensors talk bootstrap</a:t>
            </a:r>
            <a:r>
              <a:rPr lang="en-US" baseline="0"/>
              <a:t> off</a:t>
            </a:r>
            <a:r>
              <a:rPr lang="en-US"/>
              <a:t> cheap wireless talks to talk to cloud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EBDFA-F686-8442-832D-72D2A1F29BE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Love Parade</a:t>
            </a:r>
            <a:r>
              <a:rPr lang="en-US" baseline="0"/>
              <a:t> disaster: electronic music festival in Duisberg, Germany in 2010.  Many more people came then expected (possibly as many as 1.4 million to an old freight stations holding a max of 250K), and a mass panic caused 21 deaths and 510 injuries.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EBDFA-F686-8442-832D-72D2A1F29BE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D06675-8FD5-324D-BE10-15832D7A89E5}" type="slidenum">
              <a:rPr lang="en-US"/>
              <a:pPr/>
              <a:t>12</a:t>
            </a:fld>
            <a:endParaRPr lang="en-US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C019AD-D7C7-2C4D-9872-7FE816CE71D6}" type="slidenum">
              <a:rPr lang="en-US"/>
              <a:pPr/>
              <a:t>13</a:t>
            </a:fld>
            <a:endParaRPr lang="en-US"/>
          </a:p>
        </p:txBody>
      </p:sp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45229" rIns="0" bIns="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Functional computation on time-dependent fields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BC4FF6-B55C-A24D-82D6-3892A4B5D4A5}" type="slidenum">
              <a:rPr lang="en-US"/>
              <a:pPr/>
              <a:t>16</a:t>
            </a:fld>
            <a:endParaRPr lang="en-US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Love Parade</a:t>
            </a:r>
            <a:r>
              <a:rPr lang="en-US" baseline="0"/>
              <a:t> disaster: electronic music festival in Duisberg, Germany in 2010.  Many more people came then expected (possibly as many as 1.4 million to an old freight stations holding a max of 250K), and a mass panic caused 21 deaths and 510 injuries.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EBDFA-F686-8442-832D-72D2A1F29BE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CB30-19B6-3F48-ADBB-B350F9840069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0670-CD0C-F749-BECA-A83B619A63FD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23D9-3465-9D43-9377-BE913ED4716F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C951-2EAA-1F48-ACA0-E0A1383A40D4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0DF9-CC32-9C44-AC2F-E6A7F6CC2ECF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4E1F-CA3B-3646-BE62-C588800C2472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140F-752C-1949-8601-060C513457BA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67002-8995-CF43-A133-30C69AB8CC05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8ADE-2153-364A-A071-A3B0FDB1732C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8CED-311F-9245-8F7A-721CEA827B33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B432-CAEC-8B43-8513-489BF6A13CF0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B45D94-4174-694B-84D6-9CA23898200E}" type="datetime1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4900" y="220130"/>
            <a:ext cx="1591428" cy="5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rotelis.org" TargetMode="External"/><Relationship Id="rId3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34.png"/><Relationship Id="rId5" Type="http://schemas.openxmlformats.org/officeDocument/2006/relationships/image" Target="../media/image11.png"/><Relationship Id="rId6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3.png"/><Relationship Id="rId6" Type="http://schemas.openxmlformats.org/officeDocument/2006/relationships/image" Target="../media/image57.gif"/><Relationship Id="rId7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435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875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8437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1500188" y="1141352"/>
            <a:ext cx="7477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/>
              <a:t>Aggregate Programming</a:t>
            </a:r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1511300" y="2321344"/>
            <a:ext cx="73644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Jacob Beal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5968999" y="3746500"/>
            <a:ext cx="29067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Swarm Intelligence</a:t>
            </a:r>
            <a:r>
              <a:rPr lang="en-US" dirty="0"/>
              <a:t> </a:t>
            </a:r>
            <a:r>
              <a:rPr lang="en-US" dirty="0" smtClean="0"/>
              <a:t>Conf.</a:t>
            </a:r>
            <a:endParaRPr lang="en-US" dirty="0"/>
          </a:p>
          <a:p>
            <a:r>
              <a:rPr lang="en-US" dirty="0" smtClean="0"/>
              <a:t>September 2016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5088465"/>
            <a:ext cx="5930500" cy="11455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8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Mesh-Network Cell Phones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 descr="holland-queens-day.jpg"/>
          <p:cNvPicPr>
            <a:picLocks noChangeAspect="1"/>
          </p:cNvPicPr>
          <p:nvPr/>
        </p:nvPicPr>
        <p:blipFill>
          <a:blip r:embed="rId2"/>
          <a:srcRect t="23192"/>
          <a:stretch>
            <a:fillRect/>
          </a:stretch>
        </p:blipFill>
        <p:spPr>
          <a:xfrm>
            <a:off x="205622" y="1552062"/>
            <a:ext cx="8744857" cy="4480044"/>
          </a:xfrm>
          <a:prstGeom prst="rect">
            <a:avLst/>
          </a:prstGeom>
        </p:spPr>
      </p:pic>
      <p:grpSp>
        <p:nvGrpSpPr>
          <p:cNvPr id="3" name="Group 31"/>
          <p:cNvGrpSpPr/>
          <p:nvPr/>
        </p:nvGrpSpPr>
        <p:grpSpPr>
          <a:xfrm>
            <a:off x="2133600" y="2819399"/>
            <a:ext cx="5486401" cy="2362200"/>
            <a:chOff x="2133600" y="2819399"/>
            <a:chExt cx="5486401" cy="2362200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5273524" y="4862286"/>
              <a:ext cx="2346476" cy="319313"/>
            </a:xfrm>
            <a:prstGeom prst="line">
              <a:avLst/>
            </a:prstGeom>
            <a:noFill/>
            <a:ln w="762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3810000" y="2819401"/>
              <a:ext cx="266094" cy="434218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"/>
            <p:cNvSpPr>
              <a:spLocks noChangeShapeType="1"/>
            </p:cNvSpPr>
            <p:nvPr/>
          </p:nvSpPr>
          <p:spPr bwMode="auto">
            <a:xfrm>
              <a:off x="3810000" y="3253620"/>
              <a:ext cx="1003905" cy="157238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 flipH="1">
              <a:off x="3810000" y="3410858"/>
              <a:ext cx="908353" cy="549123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3"/>
            <p:cNvSpPr>
              <a:spLocks noChangeShapeType="1"/>
            </p:cNvSpPr>
            <p:nvPr/>
          </p:nvSpPr>
          <p:spPr bwMode="auto">
            <a:xfrm>
              <a:off x="3810000" y="3959981"/>
              <a:ext cx="1463524" cy="902305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 flipH="1">
              <a:off x="2133600" y="2819400"/>
              <a:ext cx="914400" cy="228600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3"/>
            <p:cNvSpPr>
              <a:spLocks noChangeShapeType="1"/>
            </p:cNvSpPr>
            <p:nvPr/>
          </p:nvSpPr>
          <p:spPr bwMode="auto">
            <a:xfrm flipH="1" flipV="1">
              <a:off x="3047999" y="2819400"/>
              <a:ext cx="1028095" cy="0"/>
            </a:xfrm>
            <a:prstGeom prst="line">
              <a:avLst/>
            </a:prstGeom>
            <a:noFill/>
            <a:ln w="19050" cap="flat" cmpd="sng" algn="ctr">
              <a:solidFill>
                <a:srgbClr val="4BACC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5283176" y="4820996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20"/>
            <p:cNvSpPr>
              <a:spLocks noChangeArrowheads="1"/>
            </p:cNvSpPr>
            <p:nvPr/>
          </p:nvSpPr>
          <p:spPr bwMode="auto">
            <a:xfrm>
              <a:off x="3778561" y="3921131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3"/>
            <p:cNvSpPr>
              <a:spLocks noChangeShapeType="1"/>
            </p:cNvSpPr>
            <p:nvPr/>
          </p:nvSpPr>
          <p:spPr bwMode="auto">
            <a:xfrm>
              <a:off x="7124095" y="3664858"/>
              <a:ext cx="495906" cy="1516741"/>
            </a:xfrm>
            <a:prstGeom prst="line">
              <a:avLst/>
            </a:prstGeom>
            <a:noFill/>
            <a:ln w="762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3"/>
            <p:cNvSpPr>
              <a:spLocks noChangeShapeType="1"/>
            </p:cNvSpPr>
            <p:nvPr/>
          </p:nvSpPr>
          <p:spPr bwMode="auto">
            <a:xfrm>
              <a:off x="4783085" y="3396214"/>
              <a:ext cx="2341009" cy="268644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3"/>
            <p:cNvSpPr>
              <a:spLocks noChangeShapeType="1"/>
            </p:cNvSpPr>
            <p:nvPr/>
          </p:nvSpPr>
          <p:spPr bwMode="auto">
            <a:xfrm>
              <a:off x="6204856" y="3253620"/>
              <a:ext cx="919239" cy="411238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3"/>
            <p:cNvSpPr>
              <a:spLocks noChangeShapeType="1"/>
            </p:cNvSpPr>
            <p:nvPr/>
          </p:nvSpPr>
          <p:spPr bwMode="auto">
            <a:xfrm>
              <a:off x="4614332" y="3253619"/>
              <a:ext cx="1590523" cy="1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3"/>
            <p:cNvSpPr>
              <a:spLocks noChangeShapeType="1"/>
            </p:cNvSpPr>
            <p:nvPr/>
          </p:nvSpPr>
          <p:spPr bwMode="auto">
            <a:xfrm flipH="1" flipV="1">
              <a:off x="4614333" y="3253620"/>
              <a:ext cx="152400" cy="146352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"/>
            <p:cNvSpPr>
              <a:spLocks noChangeShapeType="1"/>
            </p:cNvSpPr>
            <p:nvPr/>
          </p:nvSpPr>
          <p:spPr bwMode="auto">
            <a:xfrm>
              <a:off x="3810000" y="2873828"/>
              <a:ext cx="804333" cy="379792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"/>
            <p:cNvSpPr>
              <a:spLocks noChangeShapeType="1"/>
            </p:cNvSpPr>
            <p:nvPr/>
          </p:nvSpPr>
          <p:spPr bwMode="auto">
            <a:xfrm>
              <a:off x="3810000" y="3253619"/>
              <a:ext cx="804333" cy="0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"/>
            <p:cNvSpPr>
              <a:spLocks noChangeShapeType="1"/>
            </p:cNvSpPr>
            <p:nvPr/>
          </p:nvSpPr>
          <p:spPr bwMode="auto">
            <a:xfrm flipV="1">
              <a:off x="2133601" y="2873828"/>
              <a:ext cx="1676400" cy="174172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"/>
            <p:cNvSpPr>
              <a:spLocks noChangeShapeType="1"/>
            </p:cNvSpPr>
            <p:nvPr/>
          </p:nvSpPr>
          <p:spPr bwMode="auto">
            <a:xfrm flipH="1" flipV="1">
              <a:off x="3047995" y="2819399"/>
              <a:ext cx="730565" cy="54427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"/>
            <p:cNvSpPr>
              <a:spLocks noChangeShapeType="1"/>
            </p:cNvSpPr>
            <p:nvPr/>
          </p:nvSpPr>
          <p:spPr bwMode="auto">
            <a:xfrm flipH="1">
              <a:off x="3778559" y="2819399"/>
              <a:ext cx="297533" cy="54429"/>
            </a:xfrm>
            <a:prstGeom prst="line">
              <a:avLst/>
            </a:prstGeom>
            <a:noFill/>
            <a:ln w="19050" cap="flat" cmpd="sng" algn="ctr">
              <a:solidFill>
                <a:srgbClr val="4BACC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741326" y="3359926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0"/>
            <p:cNvSpPr>
              <a:spLocks noChangeArrowheads="1"/>
            </p:cNvSpPr>
            <p:nvPr/>
          </p:nvSpPr>
          <p:spPr bwMode="auto">
            <a:xfrm>
              <a:off x="6187998" y="3215974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20"/>
            <p:cNvSpPr>
              <a:spLocks noChangeArrowheads="1"/>
            </p:cNvSpPr>
            <p:nvPr/>
          </p:nvSpPr>
          <p:spPr bwMode="auto">
            <a:xfrm>
              <a:off x="7090350" y="3622390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"/>
            <p:cNvSpPr>
              <a:spLocks noChangeShapeType="1"/>
            </p:cNvSpPr>
            <p:nvPr/>
          </p:nvSpPr>
          <p:spPr bwMode="auto">
            <a:xfrm>
              <a:off x="4076093" y="2819401"/>
              <a:ext cx="538240" cy="434219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5-Point Star 16"/>
          <p:cNvSpPr/>
          <p:nvPr/>
        </p:nvSpPr>
        <p:spPr>
          <a:xfrm>
            <a:off x="1954593" y="2873827"/>
            <a:ext cx="302381" cy="266095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7462761" y="5007429"/>
            <a:ext cx="302381" cy="266095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4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2"/>
          <p:cNvSpPr>
            <a:spLocks noChangeArrowheads="1"/>
          </p:cNvSpPr>
          <p:nvPr/>
        </p:nvSpPr>
        <p:spPr bwMode="auto">
          <a:xfrm>
            <a:off x="1533860" y="3107847"/>
            <a:ext cx="6131520" cy="1323499"/>
          </a:xfrm>
          <a:prstGeom prst="roundRect">
            <a:avLst>
              <a:gd name="adj" fmla="val 50000"/>
            </a:avLst>
          </a:prstGeom>
          <a:solidFill>
            <a:srgbClr val="FF3366">
              <a:alpha val="50000"/>
            </a:srgbClr>
          </a:solidFill>
          <a:ln w="36720">
            <a:solidFill>
              <a:srgbClr val="EB613D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5"/>
          <p:cNvGrpSpPr/>
          <p:nvPr/>
        </p:nvGrpSpPr>
        <p:grpSpPr>
          <a:xfrm>
            <a:off x="599040" y="2193351"/>
            <a:ext cx="8013600" cy="3135209"/>
            <a:chOff x="599040" y="2193351"/>
            <a:chExt cx="8013600" cy="3135209"/>
          </a:xfrm>
        </p:grpSpPr>
        <p:sp>
          <p:nvSpPr>
            <p:cNvPr id="27" name="AutoShape 2"/>
            <p:cNvSpPr>
              <a:spLocks noChangeArrowheads="1"/>
            </p:cNvSpPr>
            <p:nvPr/>
          </p:nvSpPr>
          <p:spPr bwMode="auto">
            <a:xfrm>
              <a:off x="1546560" y="3107847"/>
              <a:ext cx="6131520" cy="1323499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AutoShape 3"/>
            <p:cNvSpPr>
              <a:spLocks noChangeArrowheads="1"/>
            </p:cNvSpPr>
            <p:nvPr/>
          </p:nvSpPr>
          <p:spPr bwMode="auto">
            <a:xfrm>
              <a:off x="1909440" y="3400198"/>
              <a:ext cx="5392800" cy="738797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5"/>
            <p:cNvSpPr>
              <a:spLocks noChangeArrowheads="1"/>
            </p:cNvSpPr>
            <p:nvPr/>
          </p:nvSpPr>
          <p:spPr bwMode="auto">
            <a:xfrm>
              <a:off x="1114561" y="2649878"/>
              <a:ext cx="6968160" cy="2189030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599040" y="2193351"/>
              <a:ext cx="8013600" cy="3135209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Geometric Program: Channel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331200" y="1932683"/>
            <a:ext cx="8555040" cy="3623420"/>
            <a:chOff x="331200" y="1932683"/>
            <a:chExt cx="8555040" cy="3623420"/>
          </a:xfrm>
        </p:grpSpPr>
        <p:sp>
          <p:nvSpPr>
            <p:cNvPr id="27649" name="Oval 1"/>
            <p:cNvSpPr>
              <a:spLocks noChangeArrowheads="1"/>
            </p:cNvSpPr>
            <p:nvPr/>
          </p:nvSpPr>
          <p:spPr bwMode="auto">
            <a:xfrm>
              <a:off x="6331680" y="2827017"/>
              <a:ext cx="1870560" cy="1870756"/>
            </a:xfrm>
            <a:prstGeom prst="ellipse">
              <a:avLst/>
            </a:pr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0" name="Oval 2"/>
            <p:cNvSpPr>
              <a:spLocks noChangeArrowheads="1"/>
            </p:cNvSpPr>
            <p:nvPr/>
          </p:nvSpPr>
          <p:spPr bwMode="auto">
            <a:xfrm>
              <a:off x="5637600" y="2137184"/>
              <a:ext cx="3248640" cy="3248981"/>
            </a:xfrm>
            <a:prstGeom prst="ellipse">
              <a:avLst/>
            </a:pr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1" name="Freeform 3"/>
            <p:cNvSpPr>
              <a:spLocks noChangeArrowheads="1"/>
            </p:cNvSpPr>
            <p:nvPr/>
          </p:nvSpPr>
          <p:spPr bwMode="auto">
            <a:xfrm>
              <a:off x="2916001" y="1932683"/>
              <a:ext cx="1003680" cy="3623420"/>
            </a:xfrm>
            <a:custGeom>
              <a:avLst/>
              <a:gdLst/>
              <a:ahLst/>
              <a:cxnLst>
                <a:cxn ang="0">
                  <a:pos x="2987" y="0"/>
                </a:cxn>
                <a:cxn ang="0">
                  <a:pos x="3072" y="11096"/>
                </a:cxn>
              </a:cxnLst>
              <a:rect l="0" t="0" r="r" b="b"/>
              <a:pathLst>
                <a:path w="3073" h="11097">
                  <a:moveTo>
                    <a:pt x="2987" y="0"/>
                  </a:moveTo>
                  <a:cubicBezTo>
                    <a:pt x="0" y="5505"/>
                    <a:pt x="3072" y="11096"/>
                    <a:pt x="3072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2" name="Freeform 4"/>
            <p:cNvSpPr>
              <a:spLocks noChangeArrowheads="1"/>
            </p:cNvSpPr>
            <p:nvPr/>
          </p:nvSpPr>
          <p:spPr bwMode="auto">
            <a:xfrm>
              <a:off x="2368800" y="1932683"/>
              <a:ext cx="868320" cy="3623420"/>
            </a:xfrm>
            <a:custGeom>
              <a:avLst/>
              <a:gdLst/>
              <a:ahLst/>
              <a:cxnLst>
                <a:cxn ang="0">
                  <a:pos x="2584" y="0"/>
                </a:cxn>
                <a:cxn ang="0">
                  <a:pos x="2658" y="11096"/>
                </a:cxn>
              </a:cxnLst>
              <a:rect l="0" t="0" r="r" b="b"/>
              <a:pathLst>
                <a:path w="2659" h="11097">
                  <a:moveTo>
                    <a:pt x="2584" y="0"/>
                  </a:moveTo>
                  <a:cubicBezTo>
                    <a:pt x="0" y="5505"/>
                    <a:pt x="2658" y="11096"/>
                    <a:pt x="2658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3" name="Freeform 5"/>
            <p:cNvSpPr>
              <a:spLocks noChangeArrowheads="1"/>
            </p:cNvSpPr>
            <p:nvPr/>
          </p:nvSpPr>
          <p:spPr bwMode="auto">
            <a:xfrm>
              <a:off x="1658880" y="1932683"/>
              <a:ext cx="853920" cy="3623420"/>
            </a:xfrm>
            <a:custGeom>
              <a:avLst/>
              <a:gdLst/>
              <a:ahLst/>
              <a:cxnLst>
                <a:cxn ang="0">
                  <a:pos x="2544" y="0"/>
                </a:cxn>
                <a:cxn ang="0">
                  <a:pos x="2616" y="11096"/>
                </a:cxn>
              </a:cxnLst>
              <a:rect l="0" t="0" r="r" b="b"/>
              <a:pathLst>
                <a:path w="2617" h="11097">
                  <a:moveTo>
                    <a:pt x="2544" y="0"/>
                  </a:moveTo>
                  <a:cubicBezTo>
                    <a:pt x="0" y="5505"/>
                    <a:pt x="2616" y="11096"/>
                    <a:pt x="2616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4" name="Freeform 6"/>
            <p:cNvSpPr>
              <a:spLocks noChangeArrowheads="1"/>
            </p:cNvSpPr>
            <p:nvPr/>
          </p:nvSpPr>
          <p:spPr bwMode="auto">
            <a:xfrm>
              <a:off x="1002241" y="1932683"/>
              <a:ext cx="799200" cy="3623420"/>
            </a:xfrm>
            <a:custGeom>
              <a:avLst/>
              <a:gdLst/>
              <a:ahLst/>
              <a:cxnLst>
                <a:cxn ang="0">
                  <a:pos x="2380" y="0"/>
                </a:cxn>
                <a:cxn ang="0">
                  <a:pos x="2448" y="11096"/>
                </a:cxn>
              </a:cxnLst>
              <a:rect l="0" t="0" r="r" b="b"/>
              <a:pathLst>
                <a:path w="2449" h="11097">
                  <a:moveTo>
                    <a:pt x="2380" y="0"/>
                  </a:moveTo>
                  <a:cubicBezTo>
                    <a:pt x="0" y="5505"/>
                    <a:pt x="2448" y="11096"/>
                    <a:pt x="2448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5" name="Freeform 7"/>
            <p:cNvSpPr>
              <a:spLocks noChangeArrowheads="1"/>
            </p:cNvSpPr>
            <p:nvPr/>
          </p:nvSpPr>
          <p:spPr bwMode="auto">
            <a:xfrm>
              <a:off x="3496320" y="1932683"/>
              <a:ext cx="1206720" cy="3623420"/>
            </a:xfrm>
            <a:custGeom>
              <a:avLst/>
              <a:gdLst/>
              <a:ahLst/>
              <a:cxnLst>
                <a:cxn ang="0">
                  <a:pos x="3591" y="0"/>
                </a:cxn>
                <a:cxn ang="0">
                  <a:pos x="3693" y="11096"/>
                </a:cxn>
              </a:cxnLst>
              <a:rect l="0" t="0" r="r" b="b"/>
              <a:pathLst>
                <a:path w="3694" h="11097">
                  <a:moveTo>
                    <a:pt x="3591" y="0"/>
                  </a:moveTo>
                  <a:cubicBezTo>
                    <a:pt x="0" y="5505"/>
                    <a:pt x="3693" y="11096"/>
                    <a:pt x="3693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6" name="Freeform 8"/>
            <p:cNvSpPr>
              <a:spLocks noChangeArrowheads="1"/>
            </p:cNvSpPr>
            <p:nvPr/>
          </p:nvSpPr>
          <p:spPr bwMode="auto">
            <a:xfrm>
              <a:off x="3955680" y="1932683"/>
              <a:ext cx="1726560" cy="3623420"/>
            </a:xfrm>
            <a:custGeom>
              <a:avLst/>
              <a:gdLst/>
              <a:ahLst/>
              <a:cxnLst>
                <a:cxn ang="0">
                  <a:pos x="5142" y="0"/>
                </a:cxn>
                <a:cxn ang="0">
                  <a:pos x="5288" y="11096"/>
                </a:cxn>
              </a:cxnLst>
              <a:rect l="0" t="0" r="r" b="b"/>
              <a:pathLst>
                <a:path w="5289" h="11097">
                  <a:moveTo>
                    <a:pt x="5142" y="0"/>
                  </a:moveTo>
                  <a:cubicBezTo>
                    <a:pt x="0" y="5505"/>
                    <a:pt x="5288" y="11096"/>
                    <a:pt x="5288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8" name="Oval 10"/>
            <p:cNvSpPr>
              <a:spLocks noChangeArrowheads="1"/>
            </p:cNvSpPr>
            <p:nvPr/>
          </p:nvSpPr>
          <p:spPr bwMode="auto">
            <a:xfrm>
              <a:off x="1013761" y="2827017"/>
              <a:ext cx="1870560" cy="1870756"/>
            </a:xfrm>
            <a:prstGeom prst="ellipse">
              <a:avLst/>
            </a:pr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9" name="Oval 11"/>
            <p:cNvSpPr>
              <a:spLocks noChangeArrowheads="1"/>
            </p:cNvSpPr>
            <p:nvPr/>
          </p:nvSpPr>
          <p:spPr bwMode="auto">
            <a:xfrm>
              <a:off x="331200" y="2137184"/>
              <a:ext cx="3248640" cy="3248981"/>
            </a:xfrm>
            <a:prstGeom prst="ellipse">
              <a:avLst/>
            </a:pr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0" name="Freeform 12"/>
            <p:cNvSpPr>
              <a:spLocks noChangeArrowheads="1"/>
            </p:cNvSpPr>
            <p:nvPr/>
          </p:nvSpPr>
          <p:spPr bwMode="auto">
            <a:xfrm>
              <a:off x="5296320" y="1932683"/>
              <a:ext cx="1003680" cy="3623420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0" y="11096"/>
                </a:cxn>
              </a:cxnLst>
              <a:rect l="0" t="0" r="r" b="b"/>
              <a:pathLst>
                <a:path w="3073" h="11097">
                  <a:moveTo>
                    <a:pt x="85" y="0"/>
                  </a:moveTo>
                  <a:cubicBezTo>
                    <a:pt x="3072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1" name="Freeform 13"/>
            <p:cNvSpPr>
              <a:spLocks noChangeArrowheads="1"/>
            </p:cNvSpPr>
            <p:nvPr/>
          </p:nvSpPr>
          <p:spPr bwMode="auto">
            <a:xfrm>
              <a:off x="5978881" y="1932683"/>
              <a:ext cx="868320" cy="362342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0" y="11096"/>
                </a:cxn>
              </a:cxnLst>
              <a:rect l="0" t="0" r="r" b="b"/>
              <a:pathLst>
                <a:path w="2659" h="11097">
                  <a:moveTo>
                    <a:pt x="74" y="0"/>
                  </a:moveTo>
                  <a:cubicBezTo>
                    <a:pt x="2658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2" name="Freeform 14"/>
            <p:cNvSpPr>
              <a:spLocks noChangeArrowheads="1"/>
            </p:cNvSpPr>
            <p:nvPr/>
          </p:nvSpPr>
          <p:spPr bwMode="auto">
            <a:xfrm>
              <a:off x="6703201" y="1932683"/>
              <a:ext cx="853920" cy="3623420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0" y="11096"/>
                </a:cxn>
              </a:cxnLst>
              <a:rect l="0" t="0" r="r" b="b"/>
              <a:pathLst>
                <a:path w="2617" h="11097">
                  <a:moveTo>
                    <a:pt x="72" y="0"/>
                  </a:moveTo>
                  <a:cubicBezTo>
                    <a:pt x="2616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3" name="Freeform 15"/>
            <p:cNvSpPr>
              <a:spLocks noChangeArrowheads="1"/>
            </p:cNvSpPr>
            <p:nvPr/>
          </p:nvSpPr>
          <p:spPr bwMode="auto">
            <a:xfrm>
              <a:off x="7413121" y="1932683"/>
              <a:ext cx="799200" cy="362342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0" y="11096"/>
                </a:cxn>
              </a:cxnLst>
              <a:rect l="0" t="0" r="r" b="b"/>
              <a:pathLst>
                <a:path w="2449" h="11097">
                  <a:moveTo>
                    <a:pt x="68" y="0"/>
                  </a:moveTo>
                  <a:cubicBezTo>
                    <a:pt x="2448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4" name="Freeform 16"/>
            <p:cNvSpPr>
              <a:spLocks noChangeArrowheads="1"/>
            </p:cNvSpPr>
            <p:nvPr/>
          </p:nvSpPr>
          <p:spPr bwMode="auto">
            <a:xfrm>
              <a:off x="4512960" y="1932683"/>
              <a:ext cx="1206720" cy="362342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1096"/>
                </a:cxn>
              </a:cxnLst>
              <a:rect l="0" t="0" r="r" b="b"/>
              <a:pathLst>
                <a:path w="3694" h="11097">
                  <a:moveTo>
                    <a:pt x="102" y="0"/>
                  </a:moveTo>
                  <a:cubicBezTo>
                    <a:pt x="3693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5" name="Freeform 17"/>
            <p:cNvSpPr>
              <a:spLocks noChangeArrowheads="1"/>
            </p:cNvSpPr>
            <p:nvPr/>
          </p:nvSpPr>
          <p:spPr bwMode="auto">
            <a:xfrm>
              <a:off x="3533761" y="1932683"/>
              <a:ext cx="1726560" cy="3623420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0" y="11096"/>
                </a:cxn>
              </a:cxnLst>
              <a:rect l="0" t="0" r="r" b="b"/>
              <a:pathLst>
                <a:path w="5289" h="11097">
                  <a:moveTo>
                    <a:pt x="146" y="0"/>
                  </a:moveTo>
                  <a:cubicBezTo>
                    <a:pt x="5288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7666" name="AutoShape 18"/>
          <p:cNvCxnSpPr>
            <a:cxnSpLocks noChangeShapeType="1"/>
            <a:stCxn id="27668" idx="2"/>
          </p:cNvCxnSpPr>
          <p:nvPr/>
        </p:nvCxnSpPr>
        <p:spPr bwMode="auto">
          <a:xfrm rot="10800000" flipV="1">
            <a:off x="2360160" y="3762394"/>
            <a:ext cx="4498560" cy="721"/>
          </a:xfrm>
          <a:prstGeom prst="straightConnector1">
            <a:avLst/>
          </a:prstGeom>
          <a:noFill/>
          <a:ln w="109800">
            <a:solidFill>
              <a:srgbClr val="800000"/>
            </a:solidFill>
            <a:round/>
            <a:headEnd/>
            <a:tailEnd/>
          </a:ln>
          <a:effectLst/>
        </p:spPr>
      </p:cxn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7251840" y="5811011"/>
            <a:ext cx="1189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(cf. </a:t>
            </a: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Butera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)</a:t>
            </a:r>
          </a:p>
        </p:txBody>
      </p:sp>
      <p:sp>
        <p:nvSpPr>
          <p:cNvPr id="32" name="AutoShape 2"/>
          <p:cNvSpPr>
            <a:spLocks noChangeArrowheads="1"/>
          </p:cNvSpPr>
          <p:nvPr/>
        </p:nvSpPr>
        <p:spPr bwMode="auto">
          <a:xfrm>
            <a:off x="1546560" y="3095147"/>
            <a:ext cx="6131520" cy="1323499"/>
          </a:xfrm>
          <a:prstGeom prst="roundRect">
            <a:avLst>
              <a:gd name="adj" fmla="val 50000"/>
            </a:avLst>
          </a:prstGeom>
          <a:solidFill>
            <a:srgbClr val="FF3366">
              <a:alpha val="50000"/>
            </a:srgbClr>
          </a:solidFill>
          <a:ln w="9144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6858720" y="3351232"/>
            <a:ext cx="822240" cy="822326"/>
          </a:xfrm>
          <a:prstGeom prst="ellipse">
            <a:avLst/>
          </a:prstGeom>
          <a:solidFill>
            <a:srgbClr val="0047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81933" rIns="81639" bIns="40820" anchor="ctr" anchorCtr="1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Desti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-</a:t>
            </a:r>
          </a:p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nation</a:t>
            </a:r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1536480" y="3351232"/>
            <a:ext cx="822240" cy="822326"/>
          </a:xfrm>
          <a:prstGeom prst="ellipse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81933" rIns="81639" bIns="40820" anchor="ctr" anchorCtr="1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Source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39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6635520" y="5391926"/>
            <a:ext cx="1440" cy="68119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100645"/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Computing with fields</a:t>
            </a:r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1036800" y="1659054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source</a:t>
            </a: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3939840" y="1659054"/>
            <a:ext cx="165888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destination</a:t>
            </a: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2606780" y="3110726"/>
            <a:ext cx="14515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distance-to</a:t>
            </a:r>
            <a:endParaRPr lang="en-US" b="1" dirty="0">
              <a:solidFill>
                <a:srgbClr val="000000"/>
              </a:solidFill>
              <a:latin typeface="Courier 10" charset="0"/>
              <a:ea typeface="MS Gothic" charset="0"/>
              <a:cs typeface="MS Gothic" charset="0"/>
            </a:endParaRP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4354560" y="3110726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distance</a:t>
            </a:r>
          </a:p>
        </p:txBody>
      </p: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947899" y="3110726"/>
            <a:ext cx="1464221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distance-to</a:t>
            </a:r>
            <a:endParaRPr lang="en-US" b="1" dirty="0">
              <a:solidFill>
                <a:srgbClr val="000000"/>
              </a:solidFill>
              <a:latin typeface="Courier 10" charset="0"/>
              <a:ea typeface="MS Gothic" charset="0"/>
              <a:cs typeface="MS Gothic" charset="0"/>
            </a:endParaRP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3732480" y="5184544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&lt;=</a:t>
            </a: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2280960" y="4562399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+</a:t>
            </a:r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>
            <a:off x="6013440" y="4977162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dilate</a:t>
            </a:r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6842880" y="1659054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width</a:t>
            </a: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1658880" y="2073818"/>
            <a:ext cx="1440" cy="103690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4769280" y="2073818"/>
            <a:ext cx="414720" cy="103690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70"/>
              </a:cxn>
              <a:cxn ang="0">
                <a:pos x="1270" y="1270"/>
              </a:cxn>
              <a:cxn ang="0">
                <a:pos x="1269" y="3173"/>
              </a:cxn>
            </a:cxnLst>
            <a:rect l="0" t="0" r="r" b="b"/>
            <a:pathLst>
              <a:path w="1271" h="3174">
                <a:moveTo>
                  <a:pt x="0" y="0"/>
                </a:moveTo>
                <a:lnTo>
                  <a:pt x="0" y="1270"/>
                </a:lnTo>
                <a:lnTo>
                  <a:pt x="1270" y="1270"/>
                </a:lnTo>
                <a:lnTo>
                  <a:pt x="1269" y="3173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6" name="Freeform 14"/>
          <p:cNvSpPr>
            <a:spLocks/>
          </p:cNvSpPr>
          <p:nvPr/>
        </p:nvSpPr>
        <p:spPr bwMode="auto">
          <a:xfrm>
            <a:off x="3316321" y="2488581"/>
            <a:ext cx="1452960" cy="622145"/>
          </a:xfrm>
          <a:custGeom>
            <a:avLst/>
            <a:gdLst/>
            <a:ahLst/>
            <a:cxnLst>
              <a:cxn ang="0">
                <a:pos x="4448" y="0"/>
              </a:cxn>
              <a:cxn ang="0">
                <a:pos x="3" y="0"/>
              </a:cxn>
              <a:cxn ang="0">
                <a:pos x="0" y="1906"/>
              </a:cxn>
            </a:cxnLst>
            <a:rect l="0" t="0" r="r" b="b"/>
            <a:pathLst>
              <a:path w="4449" h="1907">
                <a:moveTo>
                  <a:pt x="4448" y="0"/>
                </a:moveTo>
                <a:lnTo>
                  <a:pt x="3" y="0"/>
                </a:lnTo>
                <a:lnTo>
                  <a:pt x="0" y="1906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1658881" y="3525490"/>
            <a:ext cx="764640" cy="103690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H="1">
            <a:off x="2550240" y="3525490"/>
            <a:ext cx="770400" cy="103690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flipH="1">
            <a:off x="4001760" y="3525490"/>
            <a:ext cx="977760" cy="16590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Freeform 18"/>
          <p:cNvSpPr>
            <a:spLocks/>
          </p:cNvSpPr>
          <p:nvPr/>
        </p:nvSpPr>
        <p:spPr bwMode="auto">
          <a:xfrm>
            <a:off x="2488320" y="4742419"/>
            <a:ext cx="1452960" cy="671110"/>
          </a:xfrm>
          <a:custGeom>
            <a:avLst/>
            <a:gdLst/>
            <a:ahLst/>
            <a:cxnLst>
              <a:cxn ang="0">
                <a:pos x="4" y="719"/>
              </a:cxn>
              <a:cxn ang="0">
                <a:pos x="638" y="1989"/>
              </a:cxn>
              <a:cxn ang="0">
                <a:pos x="3175" y="85"/>
              </a:cxn>
              <a:cxn ang="0">
                <a:pos x="4449" y="1354"/>
              </a:cxn>
            </a:cxnLst>
            <a:rect l="0" t="0" r="r" b="b"/>
            <a:pathLst>
              <a:path w="4450" h="2057">
                <a:moveTo>
                  <a:pt x="4" y="719"/>
                </a:moveTo>
                <a:cubicBezTo>
                  <a:pt x="0" y="1141"/>
                  <a:pt x="299" y="2056"/>
                  <a:pt x="638" y="1989"/>
                </a:cubicBezTo>
                <a:cubicBezTo>
                  <a:pt x="1361" y="1844"/>
                  <a:pt x="1956" y="258"/>
                  <a:pt x="3175" y="85"/>
                </a:cubicBezTo>
                <a:cubicBezTo>
                  <a:pt x="3767" y="0"/>
                  <a:pt x="4022" y="929"/>
                  <a:pt x="4449" y="135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1" name="Freeform 19"/>
          <p:cNvSpPr>
            <a:spLocks/>
          </p:cNvSpPr>
          <p:nvPr/>
        </p:nvSpPr>
        <p:spPr bwMode="auto">
          <a:xfrm>
            <a:off x="3939840" y="4468790"/>
            <a:ext cx="2488320" cy="1643212"/>
          </a:xfrm>
          <a:custGeom>
            <a:avLst/>
            <a:gdLst/>
            <a:ahLst/>
            <a:cxnLst>
              <a:cxn ang="0">
                <a:pos x="0" y="3462"/>
              </a:cxn>
              <a:cxn ang="0">
                <a:pos x="1270" y="4731"/>
              </a:cxn>
              <a:cxn ang="0">
                <a:pos x="5715" y="286"/>
              </a:cxn>
              <a:cxn ang="0">
                <a:pos x="7619" y="1554"/>
              </a:cxn>
            </a:cxnLst>
            <a:rect l="0" t="0" r="r" b="b"/>
            <a:pathLst>
              <a:path w="7620" h="5031">
                <a:moveTo>
                  <a:pt x="0" y="3462"/>
                </a:moveTo>
                <a:cubicBezTo>
                  <a:pt x="211" y="4096"/>
                  <a:pt x="671" y="5030"/>
                  <a:pt x="1270" y="4731"/>
                </a:cubicBezTo>
                <a:cubicBezTo>
                  <a:pt x="3549" y="3594"/>
                  <a:pt x="3475" y="1506"/>
                  <a:pt x="5715" y="286"/>
                </a:cubicBezTo>
                <a:cubicBezTo>
                  <a:pt x="6237" y="0"/>
                  <a:pt x="7196" y="1132"/>
                  <a:pt x="7619" y="155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flipH="1">
            <a:off x="6840000" y="2073818"/>
            <a:ext cx="627840" cy="2903345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5" name="Freeform 33"/>
          <p:cNvSpPr>
            <a:spLocks/>
          </p:cNvSpPr>
          <p:nvPr/>
        </p:nvSpPr>
        <p:spPr bwMode="auto">
          <a:xfrm>
            <a:off x="1658880" y="2580751"/>
            <a:ext cx="3111840" cy="531416"/>
          </a:xfrm>
          <a:custGeom>
            <a:avLst/>
            <a:gdLst/>
            <a:ahLst/>
            <a:cxnLst>
              <a:cxn ang="0">
                <a:pos x="0" y="355"/>
              </a:cxn>
              <a:cxn ang="0">
                <a:pos x="4772" y="352"/>
              </a:cxn>
              <a:cxn ang="0">
                <a:pos x="4773" y="0"/>
              </a:cxn>
              <a:cxn ang="0">
                <a:pos x="5375" y="0"/>
              </a:cxn>
              <a:cxn ang="0">
                <a:pos x="5378" y="360"/>
              </a:cxn>
              <a:cxn ang="0">
                <a:pos x="7620" y="355"/>
              </a:cxn>
              <a:cxn ang="0">
                <a:pos x="9529" y="1626"/>
              </a:cxn>
            </a:cxnLst>
            <a:rect l="0" t="0" r="r" b="b"/>
            <a:pathLst>
              <a:path w="9530" h="1627">
                <a:moveTo>
                  <a:pt x="0" y="355"/>
                </a:moveTo>
                <a:lnTo>
                  <a:pt x="4772" y="352"/>
                </a:lnTo>
                <a:lnTo>
                  <a:pt x="4773" y="0"/>
                </a:lnTo>
                <a:lnTo>
                  <a:pt x="5375" y="0"/>
                </a:lnTo>
                <a:lnTo>
                  <a:pt x="5378" y="360"/>
                </a:lnTo>
                <a:lnTo>
                  <a:pt x="7620" y="355"/>
                </a:lnTo>
                <a:lnTo>
                  <a:pt x="9529" y="1626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2"/>
          <p:cNvGrpSpPr/>
          <p:nvPr/>
        </p:nvGrpSpPr>
        <p:grpSpPr>
          <a:xfrm>
            <a:off x="1378081" y="2183270"/>
            <a:ext cx="6088319" cy="4009381"/>
            <a:chOff x="1378081" y="2183270"/>
            <a:chExt cx="6088319" cy="4009381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4259520" y="3797680"/>
              <a:ext cx="658080" cy="692712"/>
              <a:chOff x="2958" y="2637"/>
              <a:chExt cx="457" cy="481"/>
            </a:xfrm>
          </p:grpSpPr>
          <p:sp>
            <p:nvSpPr>
              <p:cNvPr id="33815" name="Freeform 23"/>
              <p:cNvSpPr>
                <a:spLocks noChangeArrowheads="1"/>
              </p:cNvSpPr>
              <p:nvPr/>
            </p:nvSpPr>
            <p:spPr bwMode="auto">
              <a:xfrm>
                <a:off x="2958" y="2637"/>
                <a:ext cx="458" cy="482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6" name="Text Box 24"/>
              <p:cNvSpPr txBox="1">
                <a:spLocks noChangeArrowheads="1"/>
              </p:cNvSpPr>
              <p:nvPr/>
            </p:nvSpPr>
            <p:spPr bwMode="auto">
              <a:xfrm>
                <a:off x="2958" y="2637"/>
                <a:ext cx="458" cy="4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90324" rIns="90000" bIns="45000" anchor="ctr" anchorCtr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7000"/>
                  </a:lnSpc>
                  <a:tabLst>
                    <a:tab pos="656650" algn="l"/>
                  </a:tabLst>
                </a:pPr>
                <a:r>
                  <a:rPr lang="en-US" dirty="0">
                    <a:solidFill>
                      <a:srgbClr val="000000"/>
                    </a:solidFill>
                    <a:ea typeface="MS Gothic" charset="0"/>
                    <a:cs typeface="MS Gothic" charset="0"/>
                  </a:rPr>
                  <a:t>37</a:t>
                </a: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6808320" y="3253303"/>
              <a:ext cx="658080" cy="692712"/>
              <a:chOff x="4728" y="2259"/>
              <a:chExt cx="457" cy="481"/>
            </a:xfrm>
          </p:grpSpPr>
          <p:sp>
            <p:nvSpPr>
              <p:cNvPr id="33822" name="Freeform 30"/>
              <p:cNvSpPr>
                <a:spLocks noChangeArrowheads="1"/>
              </p:cNvSpPr>
              <p:nvPr/>
            </p:nvSpPr>
            <p:spPr bwMode="auto">
              <a:xfrm>
                <a:off x="4728" y="2259"/>
                <a:ext cx="458" cy="482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E6E6E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3" name="Text Box 31"/>
              <p:cNvSpPr txBox="1">
                <a:spLocks noChangeArrowheads="1"/>
              </p:cNvSpPr>
              <p:nvPr/>
            </p:nvSpPr>
            <p:spPr bwMode="auto">
              <a:xfrm>
                <a:off x="4728" y="2259"/>
                <a:ext cx="458" cy="4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90324" rIns="90000" bIns="45000" anchor="ctr" anchorCtr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7000"/>
                  </a:lnSpc>
                  <a:tabLst>
                    <a:tab pos="656650" algn="l"/>
                  </a:tabLst>
                </a:pPr>
                <a:r>
                  <a:rPr lang="en-US" dirty="0">
                    <a:solidFill>
                      <a:srgbClr val="000000"/>
                    </a:solidFill>
                    <a:ea typeface="MS Gothic" charset="0"/>
                    <a:cs typeface="MS Gothic" charset="0"/>
                  </a:rPr>
                  <a:t>10</a:t>
                </a:r>
              </a:p>
            </p:txBody>
          </p:sp>
        </p:grpSp>
        <p:grpSp>
          <p:nvGrpSpPr>
            <p:cNvPr id="5" name="Group 55"/>
            <p:cNvGrpSpPr/>
            <p:nvPr/>
          </p:nvGrpSpPr>
          <p:grpSpPr>
            <a:xfrm>
              <a:off x="1378081" y="2183270"/>
              <a:ext cx="659520" cy="694153"/>
              <a:chOff x="1378081" y="2183270"/>
              <a:chExt cx="659520" cy="694153"/>
            </a:xfrm>
          </p:grpSpPr>
          <p:sp>
            <p:nvSpPr>
              <p:cNvPr id="33826" name="Freeform 34"/>
              <p:cNvSpPr>
                <a:spLocks noChangeArrowheads="1"/>
              </p:cNvSpPr>
              <p:nvPr/>
            </p:nvSpPr>
            <p:spPr bwMode="auto">
              <a:xfrm>
                <a:off x="1378081" y="2183270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7" name="Oval 35"/>
              <p:cNvSpPr>
                <a:spLocks noChangeArrowheads="1"/>
              </p:cNvSpPr>
              <p:nvPr/>
            </p:nvSpPr>
            <p:spPr bwMode="auto">
              <a:xfrm>
                <a:off x="1504800" y="2636917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56"/>
            <p:cNvGrpSpPr/>
            <p:nvPr/>
          </p:nvGrpSpPr>
          <p:grpSpPr>
            <a:xfrm>
              <a:off x="4428001" y="2195970"/>
              <a:ext cx="659520" cy="694153"/>
              <a:chOff x="4428001" y="2183270"/>
              <a:chExt cx="659520" cy="694153"/>
            </a:xfrm>
          </p:grpSpPr>
          <p:sp>
            <p:nvSpPr>
              <p:cNvPr id="33813" name="Freeform 21"/>
              <p:cNvSpPr>
                <a:spLocks noChangeArrowheads="1"/>
              </p:cNvSpPr>
              <p:nvPr/>
            </p:nvSpPr>
            <p:spPr bwMode="auto">
              <a:xfrm>
                <a:off x="4428001" y="2183270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8" name="Oval 36"/>
              <p:cNvSpPr>
                <a:spLocks noChangeArrowheads="1"/>
              </p:cNvSpPr>
              <p:nvPr/>
            </p:nvSpPr>
            <p:spPr bwMode="auto">
              <a:xfrm>
                <a:off x="4835521" y="2374810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58"/>
            <p:cNvGrpSpPr/>
            <p:nvPr/>
          </p:nvGrpSpPr>
          <p:grpSpPr>
            <a:xfrm>
              <a:off x="2651041" y="3668066"/>
              <a:ext cx="659520" cy="694153"/>
              <a:chOff x="2651041" y="3668066"/>
              <a:chExt cx="659520" cy="694153"/>
            </a:xfrm>
          </p:grpSpPr>
          <p:sp>
            <p:nvSpPr>
              <p:cNvPr id="33817" name="Freeform 25"/>
              <p:cNvSpPr>
                <a:spLocks noChangeArrowheads="1"/>
              </p:cNvSpPr>
              <p:nvPr/>
            </p:nvSpPr>
            <p:spPr bwMode="auto">
              <a:xfrm>
                <a:off x="2651041" y="3668066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99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9" name="Freeform 37"/>
              <p:cNvSpPr>
                <a:spLocks noChangeArrowheads="1"/>
              </p:cNvSpPr>
              <p:nvPr/>
            </p:nvSpPr>
            <p:spPr bwMode="auto">
              <a:xfrm>
                <a:off x="2689920" y="3670946"/>
                <a:ext cx="619200" cy="639427"/>
              </a:xfrm>
              <a:custGeom>
                <a:avLst/>
                <a:gdLst/>
                <a:ahLst/>
                <a:cxnLst>
                  <a:cxn ang="0">
                    <a:pos x="867" y="1899"/>
                  </a:cxn>
                  <a:cxn ang="0">
                    <a:pos x="449" y="1673"/>
                  </a:cxn>
                  <a:cxn ang="0">
                    <a:pos x="149" y="1309"/>
                  </a:cxn>
                  <a:cxn ang="0">
                    <a:pos x="88" y="1163"/>
                  </a:cxn>
                  <a:cxn ang="0">
                    <a:pos x="64" y="1112"/>
                  </a:cxn>
                  <a:cxn ang="0">
                    <a:pos x="0" y="721"/>
                  </a:cxn>
                  <a:cxn ang="0">
                    <a:pos x="129" y="574"/>
                  </a:cxn>
                  <a:cxn ang="0">
                    <a:pos x="274" y="510"/>
                  </a:cxn>
                  <a:cxn ang="0">
                    <a:pos x="455" y="490"/>
                  </a:cxn>
                  <a:cxn ang="0">
                    <a:pos x="625" y="469"/>
                  </a:cxn>
                  <a:cxn ang="0">
                    <a:pos x="657" y="450"/>
                  </a:cxn>
                  <a:cxn ang="0">
                    <a:pos x="676" y="426"/>
                  </a:cxn>
                  <a:cxn ang="0">
                    <a:pos x="687" y="382"/>
                  </a:cxn>
                  <a:cxn ang="0">
                    <a:pos x="687" y="144"/>
                  </a:cxn>
                  <a:cxn ang="0">
                    <a:pos x="711" y="77"/>
                  </a:cxn>
                  <a:cxn ang="0">
                    <a:pos x="762" y="28"/>
                  </a:cxn>
                  <a:cxn ang="0">
                    <a:pos x="884" y="2"/>
                  </a:cxn>
                  <a:cxn ang="0">
                    <a:pos x="1010" y="9"/>
                  </a:cxn>
                  <a:cxn ang="0">
                    <a:pos x="1087" y="36"/>
                  </a:cxn>
                  <a:cxn ang="0">
                    <a:pos x="1191" y="119"/>
                  </a:cxn>
                  <a:cxn ang="0">
                    <a:pos x="1344" y="291"/>
                  </a:cxn>
                  <a:cxn ang="0">
                    <a:pos x="1572" y="529"/>
                  </a:cxn>
                  <a:cxn ang="0">
                    <a:pos x="1725" y="661"/>
                  </a:cxn>
                  <a:cxn ang="0">
                    <a:pos x="1765" y="707"/>
                  </a:cxn>
                  <a:cxn ang="0">
                    <a:pos x="1776" y="736"/>
                  </a:cxn>
                  <a:cxn ang="0">
                    <a:pos x="1773" y="760"/>
                  </a:cxn>
                  <a:cxn ang="0">
                    <a:pos x="1756" y="788"/>
                  </a:cxn>
                  <a:cxn ang="0">
                    <a:pos x="1742" y="822"/>
                  </a:cxn>
                  <a:cxn ang="0">
                    <a:pos x="1735" y="870"/>
                  </a:cxn>
                  <a:cxn ang="0">
                    <a:pos x="1721" y="905"/>
                  </a:cxn>
                  <a:cxn ang="0">
                    <a:pos x="1705" y="936"/>
                  </a:cxn>
                  <a:cxn ang="0">
                    <a:pos x="1713" y="962"/>
                  </a:cxn>
                  <a:cxn ang="0">
                    <a:pos x="1785" y="1020"/>
                  </a:cxn>
                  <a:cxn ang="0">
                    <a:pos x="1875" y="1090"/>
                  </a:cxn>
                  <a:cxn ang="0">
                    <a:pos x="1892" y="1121"/>
                  </a:cxn>
                  <a:cxn ang="0">
                    <a:pos x="1890" y="1172"/>
                  </a:cxn>
                  <a:cxn ang="0">
                    <a:pos x="1869" y="1240"/>
                  </a:cxn>
                  <a:cxn ang="0">
                    <a:pos x="1831" y="1303"/>
                  </a:cxn>
                  <a:cxn ang="0">
                    <a:pos x="1775" y="1348"/>
                  </a:cxn>
                  <a:cxn ang="0">
                    <a:pos x="1570" y="1402"/>
                  </a:cxn>
                  <a:cxn ang="0">
                    <a:pos x="1407" y="1411"/>
                  </a:cxn>
                  <a:cxn ang="0">
                    <a:pos x="1324" y="1425"/>
                  </a:cxn>
                  <a:cxn ang="0">
                    <a:pos x="1301" y="1442"/>
                  </a:cxn>
                  <a:cxn ang="0">
                    <a:pos x="1287" y="1467"/>
                  </a:cxn>
                  <a:cxn ang="0">
                    <a:pos x="1288" y="1504"/>
                  </a:cxn>
                  <a:cxn ang="0">
                    <a:pos x="1321" y="1633"/>
                  </a:cxn>
                  <a:cxn ang="0">
                    <a:pos x="1324" y="1779"/>
                  </a:cxn>
                  <a:cxn ang="0">
                    <a:pos x="1302" y="1877"/>
                  </a:cxn>
                  <a:cxn ang="0">
                    <a:pos x="1262" y="1954"/>
                  </a:cxn>
                </a:cxnLst>
                <a:rect l="0" t="0" r="r" b="b"/>
                <a:pathLst>
                  <a:path w="1895" h="1956">
                    <a:moveTo>
                      <a:pt x="1234" y="1955"/>
                    </a:moveTo>
                    <a:lnTo>
                      <a:pt x="1108" y="1949"/>
                    </a:lnTo>
                    <a:lnTo>
                      <a:pt x="985" y="1930"/>
                    </a:lnTo>
                    <a:lnTo>
                      <a:pt x="867" y="1899"/>
                    </a:lnTo>
                    <a:lnTo>
                      <a:pt x="754" y="1858"/>
                    </a:lnTo>
                    <a:lnTo>
                      <a:pt x="646" y="1806"/>
                    </a:lnTo>
                    <a:lnTo>
                      <a:pt x="544" y="1744"/>
                    </a:lnTo>
                    <a:lnTo>
                      <a:pt x="449" y="1673"/>
                    </a:lnTo>
                    <a:lnTo>
                      <a:pt x="362" y="1593"/>
                    </a:lnTo>
                    <a:lnTo>
                      <a:pt x="282" y="1506"/>
                    </a:lnTo>
                    <a:lnTo>
                      <a:pt x="211" y="1411"/>
                    </a:lnTo>
                    <a:lnTo>
                      <a:pt x="149" y="1309"/>
                    </a:lnTo>
                    <a:lnTo>
                      <a:pt x="98" y="1204"/>
                    </a:lnTo>
                    <a:lnTo>
                      <a:pt x="97" y="1198"/>
                    </a:lnTo>
                    <a:lnTo>
                      <a:pt x="93" y="1181"/>
                    </a:lnTo>
                    <a:lnTo>
                      <a:pt x="88" y="1163"/>
                    </a:lnTo>
                    <a:lnTo>
                      <a:pt x="81" y="1146"/>
                    </a:lnTo>
                    <a:lnTo>
                      <a:pt x="73" y="1129"/>
                    </a:lnTo>
                    <a:lnTo>
                      <a:pt x="65" y="1113"/>
                    </a:lnTo>
                    <a:lnTo>
                      <a:pt x="64" y="1112"/>
                    </a:lnTo>
                    <a:lnTo>
                      <a:pt x="56" y="1088"/>
                    </a:lnTo>
                    <a:lnTo>
                      <a:pt x="25" y="970"/>
                    </a:lnTo>
                    <a:lnTo>
                      <a:pt x="6" y="847"/>
                    </a:lnTo>
                    <a:lnTo>
                      <a:pt x="0" y="721"/>
                    </a:lnTo>
                    <a:lnTo>
                      <a:pt x="3" y="671"/>
                    </a:lnTo>
                    <a:lnTo>
                      <a:pt x="61" y="623"/>
                    </a:lnTo>
                    <a:lnTo>
                      <a:pt x="94" y="598"/>
                    </a:lnTo>
                    <a:lnTo>
                      <a:pt x="129" y="574"/>
                    </a:lnTo>
                    <a:lnTo>
                      <a:pt x="167" y="552"/>
                    </a:lnTo>
                    <a:lnTo>
                      <a:pt x="207" y="532"/>
                    </a:lnTo>
                    <a:lnTo>
                      <a:pt x="251" y="516"/>
                    </a:lnTo>
                    <a:lnTo>
                      <a:pt x="274" y="510"/>
                    </a:lnTo>
                    <a:lnTo>
                      <a:pt x="299" y="504"/>
                    </a:lnTo>
                    <a:lnTo>
                      <a:pt x="339" y="497"/>
                    </a:lnTo>
                    <a:lnTo>
                      <a:pt x="378" y="493"/>
                    </a:lnTo>
                    <a:lnTo>
                      <a:pt x="455" y="490"/>
                    </a:lnTo>
                    <a:lnTo>
                      <a:pt x="529" y="486"/>
                    </a:lnTo>
                    <a:lnTo>
                      <a:pt x="566" y="482"/>
                    </a:lnTo>
                    <a:lnTo>
                      <a:pt x="603" y="475"/>
                    </a:lnTo>
                    <a:lnTo>
                      <a:pt x="625" y="469"/>
                    </a:lnTo>
                    <a:lnTo>
                      <a:pt x="634" y="465"/>
                    </a:lnTo>
                    <a:lnTo>
                      <a:pt x="643" y="460"/>
                    </a:lnTo>
                    <a:lnTo>
                      <a:pt x="650" y="456"/>
                    </a:lnTo>
                    <a:lnTo>
                      <a:pt x="657" y="450"/>
                    </a:lnTo>
                    <a:lnTo>
                      <a:pt x="663" y="445"/>
                    </a:lnTo>
                    <a:lnTo>
                      <a:pt x="668" y="439"/>
                    </a:lnTo>
                    <a:lnTo>
                      <a:pt x="672" y="433"/>
                    </a:lnTo>
                    <a:lnTo>
                      <a:pt x="676" y="426"/>
                    </a:lnTo>
                    <a:lnTo>
                      <a:pt x="679" y="419"/>
                    </a:lnTo>
                    <a:lnTo>
                      <a:pt x="682" y="412"/>
                    </a:lnTo>
                    <a:lnTo>
                      <a:pt x="685" y="397"/>
                    </a:lnTo>
                    <a:lnTo>
                      <a:pt x="687" y="382"/>
                    </a:lnTo>
                    <a:lnTo>
                      <a:pt x="677" y="252"/>
                    </a:lnTo>
                    <a:lnTo>
                      <a:pt x="679" y="217"/>
                    </a:lnTo>
                    <a:lnTo>
                      <a:pt x="682" y="181"/>
                    </a:lnTo>
                    <a:lnTo>
                      <a:pt x="687" y="144"/>
                    </a:lnTo>
                    <a:lnTo>
                      <a:pt x="691" y="126"/>
                    </a:lnTo>
                    <a:lnTo>
                      <a:pt x="697" y="109"/>
                    </a:lnTo>
                    <a:lnTo>
                      <a:pt x="703" y="92"/>
                    </a:lnTo>
                    <a:lnTo>
                      <a:pt x="711" y="77"/>
                    </a:lnTo>
                    <a:lnTo>
                      <a:pt x="721" y="62"/>
                    </a:lnTo>
                    <a:lnTo>
                      <a:pt x="733" y="49"/>
                    </a:lnTo>
                    <a:lnTo>
                      <a:pt x="746" y="38"/>
                    </a:lnTo>
                    <a:lnTo>
                      <a:pt x="762" y="28"/>
                    </a:lnTo>
                    <a:lnTo>
                      <a:pt x="780" y="20"/>
                    </a:lnTo>
                    <a:lnTo>
                      <a:pt x="801" y="14"/>
                    </a:lnTo>
                    <a:lnTo>
                      <a:pt x="842" y="7"/>
                    </a:lnTo>
                    <a:lnTo>
                      <a:pt x="884" y="2"/>
                    </a:lnTo>
                    <a:lnTo>
                      <a:pt x="926" y="0"/>
                    </a:lnTo>
                    <a:lnTo>
                      <a:pt x="969" y="3"/>
                    </a:lnTo>
                    <a:lnTo>
                      <a:pt x="989" y="5"/>
                    </a:lnTo>
                    <a:lnTo>
                      <a:pt x="1010" y="9"/>
                    </a:lnTo>
                    <a:lnTo>
                      <a:pt x="1030" y="14"/>
                    </a:lnTo>
                    <a:lnTo>
                      <a:pt x="1050" y="20"/>
                    </a:lnTo>
                    <a:lnTo>
                      <a:pt x="1069" y="27"/>
                    </a:lnTo>
                    <a:lnTo>
                      <a:pt x="1087" y="36"/>
                    </a:lnTo>
                    <a:lnTo>
                      <a:pt x="1104" y="46"/>
                    </a:lnTo>
                    <a:lnTo>
                      <a:pt x="1121" y="57"/>
                    </a:lnTo>
                    <a:lnTo>
                      <a:pt x="1157" y="87"/>
                    </a:lnTo>
                    <a:lnTo>
                      <a:pt x="1191" y="119"/>
                    </a:lnTo>
                    <a:lnTo>
                      <a:pt x="1223" y="152"/>
                    </a:lnTo>
                    <a:lnTo>
                      <a:pt x="1253" y="186"/>
                    </a:lnTo>
                    <a:lnTo>
                      <a:pt x="1313" y="256"/>
                    </a:lnTo>
                    <a:lnTo>
                      <a:pt x="1344" y="291"/>
                    </a:lnTo>
                    <a:lnTo>
                      <a:pt x="1376" y="324"/>
                    </a:lnTo>
                    <a:lnTo>
                      <a:pt x="1443" y="392"/>
                    </a:lnTo>
                    <a:lnTo>
                      <a:pt x="1506" y="461"/>
                    </a:lnTo>
                    <a:lnTo>
                      <a:pt x="1572" y="529"/>
                    </a:lnTo>
                    <a:lnTo>
                      <a:pt x="1609" y="563"/>
                    </a:lnTo>
                    <a:lnTo>
                      <a:pt x="1648" y="597"/>
                    </a:lnTo>
                    <a:lnTo>
                      <a:pt x="1699" y="639"/>
                    </a:lnTo>
                    <a:lnTo>
                      <a:pt x="1725" y="661"/>
                    </a:lnTo>
                    <a:lnTo>
                      <a:pt x="1737" y="672"/>
                    </a:lnTo>
                    <a:lnTo>
                      <a:pt x="1748" y="683"/>
                    </a:lnTo>
                    <a:lnTo>
                      <a:pt x="1757" y="695"/>
                    </a:lnTo>
                    <a:lnTo>
                      <a:pt x="1765" y="707"/>
                    </a:lnTo>
                    <a:lnTo>
                      <a:pt x="1771" y="718"/>
                    </a:lnTo>
                    <a:lnTo>
                      <a:pt x="1773" y="724"/>
                    </a:lnTo>
                    <a:lnTo>
                      <a:pt x="1775" y="730"/>
                    </a:lnTo>
                    <a:lnTo>
                      <a:pt x="1776" y="736"/>
                    </a:lnTo>
                    <a:lnTo>
                      <a:pt x="1776" y="742"/>
                    </a:lnTo>
                    <a:lnTo>
                      <a:pt x="1776" y="748"/>
                    </a:lnTo>
                    <a:lnTo>
                      <a:pt x="1775" y="754"/>
                    </a:lnTo>
                    <a:lnTo>
                      <a:pt x="1773" y="760"/>
                    </a:lnTo>
                    <a:lnTo>
                      <a:pt x="1770" y="766"/>
                    </a:lnTo>
                    <a:lnTo>
                      <a:pt x="1767" y="772"/>
                    </a:lnTo>
                    <a:lnTo>
                      <a:pt x="1763" y="778"/>
                    </a:lnTo>
                    <a:lnTo>
                      <a:pt x="1756" y="788"/>
                    </a:lnTo>
                    <a:lnTo>
                      <a:pt x="1751" y="797"/>
                    </a:lnTo>
                    <a:lnTo>
                      <a:pt x="1747" y="805"/>
                    </a:lnTo>
                    <a:lnTo>
                      <a:pt x="1744" y="814"/>
                    </a:lnTo>
                    <a:lnTo>
                      <a:pt x="1742" y="822"/>
                    </a:lnTo>
                    <a:lnTo>
                      <a:pt x="1740" y="830"/>
                    </a:lnTo>
                    <a:lnTo>
                      <a:pt x="1739" y="846"/>
                    </a:lnTo>
                    <a:lnTo>
                      <a:pt x="1737" y="862"/>
                    </a:lnTo>
                    <a:lnTo>
                      <a:pt x="1735" y="870"/>
                    </a:lnTo>
                    <a:lnTo>
                      <a:pt x="1733" y="879"/>
                    </a:lnTo>
                    <a:lnTo>
                      <a:pt x="1730" y="887"/>
                    </a:lnTo>
                    <a:lnTo>
                      <a:pt x="1726" y="896"/>
                    </a:lnTo>
                    <a:lnTo>
                      <a:pt x="1721" y="905"/>
                    </a:lnTo>
                    <a:lnTo>
                      <a:pt x="1714" y="915"/>
                    </a:lnTo>
                    <a:lnTo>
                      <a:pt x="1709" y="922"/>
                    </a:lnTo>
                    <a:lnTo>
                      <a:pt x="1706" y="929"/>
                    </a:lnTo>
                    <a:lnTo>
                      <a:pt x="1705" y="936"/>
                    </a:lnTo>
                    <a:lnTo>
                      <a:pt x="1705" y="942"/>
                    </a:lnTo>
                    <a:lnTo>
                      <a:pt x="1707" y="949"/>
                    </a:lnTo>
                    <a:lnTo>
                      <a:pt x="1709" y="956"/>
                    </a:lnTo>
                    <a:lnTo>
                      <a:pt x="1713" y="962"/>
                    </a:lnTo>
                    <a:lnTo>
                      <a:pt x="1718" y="969"/>
                    </a:lnTo>
                    <a:lnTo>
                      <a:pt x="1731" y="981"/>
                    </a:lnTo>
                    <a:lnTo>
                      <a:pt x="1747" y="994"/>
                    </a:lnTo>
                    <a:lnTo>
                      <a:pt x="1785" y="1020"/>
                    </a:lnTo>
                    <a:lnTo>
                      <a:pt x="1825" y="1047"/>
                    </a:lnTo>
                    <a:lnTo>
                      <a:pt x="1843" y="1061"/>
                    </a:lnTo>
                    <a:lnTo>
                      <a:pt x="1861" y="1075"/>
                    </a:lnTo>
                    <a:lnTo>
                      <a:pt x="1875" y="1090"/>
                    </a:lnTo>
                    <a:lnTo>
                      <a:pt x="1881" y="1097"/>
                    </a:lnTo>
                    <a:lnTo>
                      <a:pt x="1886" y="1105"/>
                    </a:lnTo>
                    <a:lnTo>
                      <a:pt x="1890" y="1113"/>
                    </a:lnTo>
                    <a:lnTo>
                      <a:pt x="1892" y="1121"/>
                    </a:lnTo>
                    <a:lnTo>
                      <a:pt x="1894" y="1129"/>
                    </a:lnTo>
                    <a:lnTo>
                      <a:pt x="1894" y="1138"/>
                    </a:lnTo>
                    <a:lnTo>
                      <a:pt x="1892" y="1155"/>
                    </a:lnTo>
                    <a:lnTo>
                      <a:pt x="1890" y="1172"/>
                    </a:lnTo>
                    <a:lnTo>
                      <a:pt x="1886" y="1189"/>
                    </a:lnTo>
                    <a:lnTo>
                      <a:pt x="1882" y="1206"/>
                    </a:lnTo>
                    <a:lnTo>
                      <a:pt x="1876" y="1223"/>
                    </a:lnTo>
                    <a:lnTo>
                      <a:pt x="1869" y="1240"/>
                    </a:lnTo>
                    <a:lnTo>
                      <a:pt x="1861" y="1257"/>
                    </a:lnTo>
                    <a:lnTo>
                      <a:pt x="1853" y="1273"/>
                    </a:lnTo>
                    <a:lnTo>
                      <a:pt x="1842" y="1288"/>
                    </a:lnTo>
                    <a:lnTo>
                      <a:pt x="1831" y="1303"/>
                    </a:lnTo>
                    <a:lnTo>
                      <a:pt x="1819" y="1316"/>
                    </a:lnTo>
                    <a:lnTo>
                      <a:pt x="1805" y="1328"/>
                    </a:lnTo>
                    <a:lnTo>
                      <a:pt x="1791" y="1339"/>
                    </a:lnTo>
                    <a:lnTo>
                      <a:pt x="1775" y="1348"/>
                    </a:lnTo>
                    <a:lnTo>
                      <a:pt x="1757" y="1355"/>
                    </a:lnTo>
                    <a:lnTo>
                      <a:pt x="1739" y="1361"/>
                    </a:lnTo>
                    <a:lnTo>
                      <a:pt x="1603" y="1396"/>
                    </a:lnTo>
                    <a:lnTo>
                      <a:pt x="1570" y="1402"/>
                    </a:lnTo>
                    <a:lnTo>
                      <a:pt x="1537" y="1408"/>
                    </a:lnTo>
                    <a:lnTo>
                      <a:pt x="1503" y="1411"/>
                    </a:lnTo>
                    <a:lnTo>
                      <a:pt x="1467" y="1412"/>
                    </a:lnTo>
                    <a:lnTo>
                      <a:pt x="1407" y="1411"/>
                    </a:lnTo>
                    <a:lnTo>
                      <a:pt x="1372" y="1413"/>
                    </a:lnTo>
                    <a:lnTo>
                      <a:pt x="1355" y="1416"/>
                    </a:lnTo>
                    <a:lnTo>
                      <a:pt x="1339" y="1420"/>
                    </a:lnTo>
                    <a:lnTo>
                      <a:pt x="1324" y="1425"/>
                    </a:lnTo>
                    <a:lnTo>
                      <a:pt x="1318" y="1428"/>
                    </a:lnTo>
                    <a:lnTo>
                      <a:pt x="1311" y="1432"/>
                    </a:lnTo>
                    <a:lnTo>
                      <a:pt x="1306" y="1437"/>
                    </a:lnTo>
                    <a:lnTo>
                      <a:pt x="1301" y="1442"/>
                    </a:lnTo>
                    <a:lnTo>
                      <a:pt x="1296" y="1447"/>
                    </a:lnTo>
                    <a:lnTo>
                      <a:pt x="1292" y="1453"/>
                    </a:lnTo>
                    <a:lnTo>
                      <a:pt x="1289" y="1460"/>
                    </a:lnTo>
                    <a:lnTo>
                      <a:pt x="1287" y="1467"/>
                    </a:lnTo>
                    <a:lnTo>
                      <a:pt x="1286" y="1475"/>
                    </a:lnTo>
                    <a:lnTo>
                      <a:pt x="1285" y="1484"/>
                    </a:lnTo>
                    <a:lnTo>
                      <a:pt x="1286" y="1494"/>
                    </a:lnTo>
                    <a:lnTo>
                      <a:pt x="1288" y="1504"/>
                    </a:lnTo>
                    <a:lnTo>
                      <a:pt x="1294" y="1527"/>
                    </a:lnTo>
                    <a:lnTo>
                      <a:pt x="1306" y="1562"/>
                    </a:lnTo>
                    <a:lnTo>
                      <a:pt x="1315" y="1597"/>
                    </a:lnTo>
                    <a:lnTo>
                      <a:pt x="1321" y="1633"/>
                    </a:lnTo>
                    <a:lnTo>
                      <a:pt x="1326" y="1669"/>
                    </a:lnTo>
                    <a:lnTo>
                      <a:pt x="1328" y="1706"/>
                    </a:lnTo>
                    <a:lnTo>
                      <a:pt x="1327" y="1742"/>
                    </a:lnTo>
                    <a:lnTo>
                      <a:pt x="1324" y="1779"/>
                    </a:lnTo>
                    <a:lnTo>
                      <a:pt x="1319" y="1816"/>
                    </a:lnTo>
                    <a:lnTo>
                      <a:pt x="1315" y="1836"/>
                    </a:lnTo>
                    <a:lnTo>
                      <a:pt x="1309" y="1857"/>
                    </a:lnTo>
                    <a:lnTo>
                      <a:pt x="1302" y="1877"/>
                    </a:lnTo>
                    <a:lnTo>
                      <a:pt x="1294" y="1898"/>
                    </a:lnTo>
                    <a:lnTo>
                      <a:pt x="1284" y="1917"/>
                    </a:lnTo>
                    <a:lnTo>
                      <a:pt x="1273" y="1937"/>
                    </a:lnTo>
                    <a:lnTo>
                      <a:pt x="1262" y="1954"/>
                    </a:lnTo>
                    <a:lnTo>
                      <a:pt x="1234" y="1955"/>
                    </a:lnTo>
                  </a:path>
                </a:pathLst>
              </a:cu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0" name="Freeform 38"/>
              <p:cNvSpPr>
                <a:spLocks noChangeArrowheads="1"/>
              </p:cNvSpPr>
              <p:nvPr/>
            </p:nvSpPr>
            <p:spPr bwMode="auto">
              <a:xfrm>
                <a:off x="2803681" y="3670946"/>
                <a:ext cx="504000" cy="524215"/>
              </a:xfrm>
              <a:custGeom>
                <a:avLst/>
                <a:gdLst/>
                <a:ahLst/>
                <a:cxnLst>
                  <a:cxn ang="0">
                    <a:pos x="705" y="1585"/>
                  </a:cxn>
                  <a:cxn ang="0">
                    <a:pos x="462" y="1496"/>
                  </a:cxn>
                  <a:cxn ang="0">
                    <a:pos x="259" y="1344"/>
                  </a:cxn>
                  <a:cxn ang="0">
                    <a:pos x="107" y="1141"/>
                  </a:cxn>
                  <a:cxn ang="0">
                    <a:pos x="18" y="898"/>
                  </a:cxn>
                  <a:cxn ang="0">
                    <a:pos x="5" y="630"/>
                  </a:cxn>
                  <a:cxn ang="0">
                    <a:pos x="105" y="490"/>
                  </a:cxn>
                  <a:cxn ang="0">
                    <a:pos x="253" y="475"/>
                  </a:cxn>
                  <a:cxn ang="0">
                    <a:pos x="293" y="460"/>
                  </a:cxn>
                  <a:cxn ang="0">
                    <a:pos x="313" y="445"/>
                  </a:cxn>
                  <a:cxn ang="0">
                    <a:pos x="326" y="426"/>
                  </a:cxn>
                  <a:cxn ang="0">
                    <a:pos x="335" y="397"/>
                  </a:cxn>
                  <a:cxn ang="0">
                    <a:pos x="329" y="217"/>
                  </a:cxn>
                  <a:cxn ang="0">
                    <a:pos x="341" y="126"/>
                  </a:cxn>
                  <a:cxn ang="0">
                    <a:pos x="361" y="77"/>
                  </a:cxn>
                  <a:cxn ang="0">
                    <a:pos x="396" y="38"/>
                  </a:cxn>
                  <a:cxn ang="0">
                    <a:pos x="451" y="14"/>
                  </a:cxn>
                  <a:cxn ang="0">
                    <a:pos x="576" y="0"/>
                  </a:cxn>
                  <a:cxn ang="0">
                    <a:pos x="660" y="9"/>
                  </a:cxn>
                  <a:cxn ang="0">
                    <a:pos x="719" y="27"/>
                  </a:cxn>
                  <a:cxn ang="0">
                    <a:pos x="771" y="57"/>
                  </a:cxn>
                  <a:cxn ang="0">
                    <a:pos x="873" y="152"/>
                  </a:cxn>
                  <a:cxn ang="0">
                    <a:pos x="994" y="291"/>
                  </a:cxn>
                  <a:cxn ang="0">
                    <a:pos x="1156" y="461"/>
                  </a:cxn>
                  <a:cxn ang="0">
                    <a:pos x="1298" y="597"/>
                  </a:cxn>
                  <a:cxn ang="0">
                    <a:pos x="1387" y="672"/>
                  </a:cxn>
                  <a:cxn ang="0">
                    <a:pos x="1415" y="707"/>
                  </a:cxn>
                  <a:cxn ang="0">
                    <a:pos x="1425" y="730"/>
                  </a:cxn>
                  <a:cxn ang="0">
                    <a:pos x="1426" y="748"/>
                  </a:cxn>
                  <a:cxn ang="0">
                    <a:pos x="1420" y="766"/>
                  </a:cxn>
                  <a:cxn ang="0">
                    <a:pos x="1406" y="788"/>
                  </a:cxn>
                  <a:cxn ang="0">
                    <a:pos x="1394" y="814"/>
                  </a:cxn>
                  <a:cxn ang="0">
                    <a:pos x="1389" y="846"/>
                  </a:cxn>
                  <a:cxn ang="0">
                    <a:pos x="1383" y="879"/>
                  </a:cxn>
                  <a:cxn ang="0">
                    <a:pos x="1371" y="905"/>
                  </a:cxn>
                  <a:cxn ang="0">
                    <a:pos x="1356" y="929"/>
                  </a:cxn>
                  <a:cxn ang="0">
                    <a:pos x="1357" y="949"/>
                  </a:cxn>
                  <a:cxn ang="0">
                    <a:pos x="1368" y="969"/>
                  </a:cxn>
                  <a:cxn ang="0">
                    <a:pos x="1435" y="1020"/>
                  </a:cxn>
                  <a:cxn ang="0">
                    <a:pos x="1511" y="1075"/>
                  </a:cxn>
                  <a:cxn ang="0">
                    <a:pos x="1536" y="1105"/>
                  </a:cxn>
                  <a:cxn ang="0">
                    <a:pos x="1544" y="1129"/>
                  </a:cxn>
                  <a:cxn ang="0">
                    <a:pos x="1540" y="1172"/>
                  </a:cxn>
                  <a:cxn ang="0">
                    <a:pos x="1526" y="1223"/>
                  </a:cxn>
                  <a:cxn ang="0">
                    <a:pos x="1503" y="1273"/>
                  </a:cxn>
                  <a:cxn ang="0">
                    <a:pos x="1469" y="1316"/>
                  </a:cxn>
                  <a:cxn ang="0">
                    <a:pos x="1425" y="1348"/>
                  </a:cxn>
                  <a:cxn ang="0">
                    <a:pos x="1253" y="1396"/>
                  </a:cxn>
                  <a:cxn ang="0">
                    <a:pos x="1153" y="1411"/>
                  </a:cxn>
                  <a:cxn ang="0">
                    <a:pos x="1022" y="1413"/>
                  </a:cxn>
                  <a:cxn ang="0">
                    <a:pos x="974" y="1425"/>
                  </a:cxn>
                  <a:cxn ang="0">
                    <a:pos x="956" y="1437"/>
                  </a:cxn>
                  <a:cxn ang="0">
                    <a:pos x="942" y="1453"/>
                  </a:cxn>
                  <a:cxn ang="0">
                    <a:pos x="936" y="1475"/>
                  </a:cxn>
                  <a:cxn ang="0">
                    <a:pos x="938" y="1504"/>
                  </a:cxn>
                  <a:cxn ang="0">
                    <a:pos x="965" y="1597"/>
                  </a:cxn>
                </a:cxnLst>
                <a:rect l="0" t="0" r="r" b="b"/>
                <a:pathLst>
                  <a:path w="1545" h="1604">
                    <a:moveTo>
                      <a:pt x="883" y="1603"/>
                    </a:moveTo>
                    <a:lnTo>
                      <a:pt x="793" y="1598"/>
                    </a:lnTo>
                    <a:lnTo>
                      <a:pt x="705" y="1585"/>
                    </a:lnTo>
                    <a:lnTo>
                      <a:pt x="621" y="1563"/>
                    </a:lnTo>
                    <a:lnTo>
                      <a:pt x="540" y="1534"/>
                    </a:lnTo>
                    <a:lnTo>
                      <a:pt x="462" y="1496"/>
                    </a:lnTo>
                    <a:lnTo>
                      <a:pt x="390" y="1452"/>
                    </a:lnTo>
                    <a:lnTo>
                      <a:pt x="322" y="1401"/>
                    </a:lnTo>
                    <a:lnTo>
                      <a:pt x="259" y="1344"/>
                    </a:lnTo>
                    <a:lnTo>
                      <a:pt x="202" y="1281"/>
                    </a:lnTo>
                    <a:lnTo>
                      <a:pt x="151" y="1213"/>
                    </a:lnTo>
                    <a:lnTo>
                      <a:pt x="107" y="1141"/>
                    </a:lnTo>
                    <a:lnTo>
                      <a:pt x="69" y="1063"/>
                    </a:lnTo>
                    <a:lnTo>
                      <a:pt x="40" y="982"/>
                    </a:lnTo>
                    <a:lnTo>
                      <a:pt x="18" y="898"/>
                    </a:lnTo>
                    <a:lnTo>
                      <a:pt x="5" y="810"/>
                    </a:lnTo>
                    <a:lnTo>
                      <a:pt x="0" y="720"/>
                    </a:lnTo>
                    <a:lnTo>
                      <a:pt x="5" y="630"/>
                    </a:lnTo>
                    <a:lnTo>
                      <a:pt x="18" y="542"/>
                    </a:lnTo>
                    <a:lnTo>
                      <a:pt x="31" y="493"/>
                    </a:lnTo>
                    <a:lnTo>
                      <a:pt x="105" y="490"/>
                    </a:lnTo>
                    <a:lnTo>
                      <a:pt x="179" y="486"/>
                    </a:lnTo>
                    <a:lnTo>
                      <a:pt x="216" y="482"/>
                    </a:lnTo>
                    <a:lnTo>
                      <a:pt x="253" y="475"/>
                    </a:lnTo>
                    <a:lnTo>
                      <a:pt x="275" y="469"/>
                    </a:lnTo>
                    <a:lnTo>
                      <a:pt x="284" y="465"/>
                    </a:lnTo>
                    <a:lnTo>
                      <a:pt x="293" y="460"/>
                    </a:lnTo>
                    <a:lnTo>
                      <a:pt x="300" y="456"/>
                    </a:lnTo>
                    <a:lnTo>
                      <a:pt x="307" y="450"/>
                    </a:lnTo>
                    <a:lnTo>
                      <a:pt x="313" y="445"/>
                    </a:lnTo>
                    <a:lnTo>
                      <a:pt x="318" y="439"/>
                    </a:lnTo>
                    <a:lnTo>
                      <a:pt x="322" y="433"/>
                    </a:lnTo>
                    <a:lnTo>
                      <a:pt x="326" y="426"/>
                    </a:lnTo>
                    <a:lnTo>
                      <a:pt x="329" y="419"/>
                    </a:lnTo>
                    <a:lnTo>
                      <a:pt x="332" y="412"/>
                    </a:lnTo>
                    <a:lnTo>
                      <a:pt x="335" y="397"/>
                    </a:lnTo>
                    <a:lnTo>
                      <a:pt x="337" y="382"/>
                    </a:lnTo>
                    <a:lnTo>
                      <a:pt x="327" y="252"/>
                    </a:lnTo>
                    <a:lnTo>
                      <a:pt x="329" y="217"/>
                    </a:lnTo>
                    <a:lnTo>
                      <a:pt x="332" y="181"/>
                    </a:lnTo>
                    <a:lnTo>
                      <a:pt x="337" y="144"/>
                    </a:lnTo>
                    <a:lnTo>
                      <a:pt x="341" y="126"/>
                    </a:lnTo>
                    <a:lnTo>
                      <a:pt x="347" y="109"/>
                    </a:lnTo>
                    <a:lnTo>
                      <a:pt x="353" y="92"/>
                    </a:lnTo>
                    <a:lnTo>
                      <a:pt x="361" y="77"/>
                    </a:lnTo>
                    <a:lnTo>
                      <a:pt x="371" y="62"/>
                    </a:lnTo>
                    <a:lnTo>
                      <a:pt x="383" y="49"/>
                    </a:lnTo>
                    <a:lnTo>
                      <a:pt x="396" y="38"/>
                    </a:lnTo>
                    <a:lnTo>
                      <a:pt x="412" y="28"/>
                    </a:lnTo>
                    <a:lnTo>
                      <a:pt x="430" y="20"/>
                    </a:lnTo>
                    <a:lnTo>
                      <a:pt x="451" y="14"/>
                    </a:lnTo>
                    <a:lnTo>
                      <a:pt x="492" y="7"/>
                    </a:lnTo>
                    <a:lnTo>
                      <a:pt x="534" y="2"/>
                    </a:lnTo>
                    <a:lnTo>
                      <a:pt x="576" y="0"/>
                    </a:lnTo>
                    <a:lnTo>
                      <a:pt x="619" y="3"/>
                    </a:lnTo>
                    <a:lnTo>
                      <a:pt x="639" y="5"/>
                    </a:lnTo>
                    <a:lnTo>
                      <a:pt x="660" y="9"/>
                    </a:lnTo>
                    <a:lnTo>
                      <a:pt x="680" y="14"/>
                    </a:lnTo>
                    <a:lnTo>
                      <a:pt x="700" y="20"/>
                    </a:lnTo>
                    <a:lnTo>
                      <a:pt x="719" y="27"/>
                    </a:lnTo>
                    <a:lnTo>
                      <a:pt x="737" y="36"/>
                    </a:lnTo>
                    <a:lnTo>
                      <a:pt x="754" y="46"/>
                    </a:lnTo>
                    <a:lnTo>
                      <a:pt x="771" y="57"/>
                    </a:lnTo>
                    <a:lnTo>
                      <a:pt x="807" y="87"/>
                    </a:lnTo>
                    <a:lnTo>
                      <a:pt x="841" y="119"/>
                    </a:lnTo>
                    <a:lnTo>
                      <a:pt x="873" y="152"/>
                    </a:lnTo>
                    <a:lnTo>
                      <a:pt x="903" y="186"/>
                    </a:lnTo>
                    <a:lnTo>
                      <a:pt x="963" y="256"/>
                    </a:lnTo>
                    <a:lnTo>
                      <a:pt x="994" y="291"/>
                    </a:lnTo>
                    <a:lnTo>
                      <a:pt x="1026" y="324"/>
                    </a:lnTo>
                    <a:lnTo>
                      <a:pt x="1093" y="392"/>
                    </a:lnTo>
                    <a:lnTo>
                      <a:pt x="1156" y="461"/>
                    </a:lnTo>
                    <a:lnTo>
                      <a:pt x="1222" y="529"/>
                    </a:lnTo>
                    <a:lnTo>
                      <a:pt x="1259" y="563"/>
                    </a:lnTo>
                    <a:lnTo>
                      <a:pt x="1298" y="597"/>
                    </a:lnTo>
                    <a:lnTo>
                      <a:pt x="1349" y="639"/>
                    </a:lnTo>
                    <a:lnTo>
                      <a:pt x="1375" y="661"/>
                    </a:lnTo>
                    <a:lnTo>
                      <a:pt x="1387" y="672"/>
                    </a:lnTo>
                    <a:lnTo>
                      <a:pt x="1398" y="683"/>
                    </a:lnTo>
                    <a:lnTo>
                      <a:pt x="1407" y="695"/>
                    </a:lnTo>
                    <a:lnTo>
                      <a:pt x="1415" y="707"/>
                    </a:lnTo>
                    <a:lnTo>
                      <a:pt x="1421" y="718"/>
                    </a:lnTo>
                    <a:lnTo>
                      <a:pt x="1423" y="724"/>
                    </a:lnTo>
                    <a:lnTo>
                      <a:pt x="1425" y="730"/>
                    </a:lnTo>
                    <a:lnTo>
                      <a:pt x="1426" y="736"/>
                    </a:lnTo>
                    <a:lnTo>
                      <a:pt x="1426" y="742"/>
                    </a:lnTo>
                    <a:lnTo>
                      <a:pt x="1426" y="748"/>
                    </a:lnTo>
                    <a:lnTo>
                      <a:pt x="1425" y="754"/>
                    </a:lnTo>
                    <a:lnTo>
                      <a:pt x="1423" y="760"/>
                    </a:lnTo>
                    <a:lnTo>
                      <a:pt x="1420" y="766"/>
                    </a:lnTo>
                    <a:lnTo>
                      <a:pt x="1417" y="772"/>
                    </a:lnTo>
                    <a:lnTo>
                      <a:pt x="1413" y="778"/>
                    </a:lnTo>
                    <a:lnTo>
                      <a:pt x="1406" y="788"/>
                    </a:lnTo>
                    <a:lnTo>
                      <a:pt x="1401" y="797"/>
                    </a:lnTo>
                    <a:lnTo>
                      <a:pt x="1397" y="805"/>
                    </a:lnTo>
                    <a:lnTo>
                      <a:pt x="1394" y="814"/>
                    </a:lnTo>
                    <a:lnTo>
                      <a:pt x="1392" y="822"/>
                    </a:lnTo>
                    <a:lnTo>
                      <a:pt x="1390" y="830"/>
                    </a:lnTo>
                    <a:lnTo>
                      <a:pt x="1389" y="846"/>
                    </a:lnTo>
                    <a:lnTo>
                      <a:pt x="1387" y="862"/>
                    </a:lnTo>
                    <a:lnTo>
                      <a:pt x="1385" y="870"/>
                    </a:lnTo>
                    <a:lnTo>
                      <a:pt x="1383" y="879"/>
                    </a:lnTo>
                    <a:lnTo>
                      <a:pt x="1380" y="887"/>
                    </a:lnTo>
                    <a:lnTo>
                      <a:pt x="1376" y="896"/>
                    </a:lnTo>
                    <a:lnTo>
                      <a:pt x="1371" y="905"/>
                    </a:lnTo>
                    <a:lnTo>
                      <a:pt x="1364" y="915"/>
                    </a:lnTo>
                    <a:lnTo>
                      <a:pt x="1359" y="922"/>
                    </a:lnTo>
                    <a:lnTo>
                      <a:pt x="1356" y="929"/>
                    </a:lnTo>
                    <a:lnTo>
                      <a:pt x="1355" y="936"/>
                    </a:lnTo>
                    <a:lnTo>
                      <a:pt x="1355" y="942"/>
                    </a:lnTo>
                    <a:lnTo>
                      <a:pt x="1357" y="949"/>
                    </a:lnTo>
                    <a:lnTo>
                      <a:pt x="1359" y="956"/>
                    </a:lnTo>
                    <a:lnTo>
                      <a:pt x="1363" y="962"/>
                    </a:lnTo>
                    <a:lnTo>
                      <a:pt x="1368" y="969"/>
                    </a:lnTo>
                    <a:lnTo>
                      <a:pt x="1381" y="981"/>
                    </a:lnTo>
                    <a:lnTo>
                      <a:pt x="1397" y="994"/>
                    </a:lnTo>
                    <a:lnTo>
                      <a:pt x="1435" y="1020"/>
                    </a:lnTo>
                    <a:lnTo>
                      <a:pt x="1475" y="1047"/>
                    </a:lnTo>
                    <a:lnTo>
                      <a:pt x="1493" y="1061"/>
                    </a:lnTo>
                    <a:lnTo>
                      <a:pt x="1511" y="1075"/>
                    </a:lnTo>
                    <a:lnTo>
                      <a:pt x="1525" y="1090"/>
                    </a:lnTo>
                    <a:lnTo>
                      <a:pt x="1531" y="1097"/>
                    </a:lnTo>
                    <a:lnTo>
                      <a:pt x="1536" y="1105"/>
                    </a:lnTo>
                    <a:lnTo>
                      <a:pt x="1540" y="1113"/>
                    </a:lnTo>
                    <a:lnTo>
                      <a:pt x="1542" y="1121"/>
                    </a:lnTo>
                    <a:lnTo>
                      <a:pt x="1544" y="1129"/>
                    </a:lnTo>
                    <a:lnTo>
                      <a:pt x="1544" y="1138"/>
                    </a:lnTo>
                    <a:lnTo>
                      <a:pt x="1542" y="1155"/>
                    </a:lnTo>
                    <a:lnTo>
                      <a:pt x="1540" y="1172"/>
                    </a:lnTo>
                    <a:lnTo>
                      <a:pt x="1536" y="1189"/>
                    </a:lnTo>
                    <a:lnTo>
                      <a:pt x="1532" y="1206"/>
                    </a:lnTo>
                    <a:lnTo>
                      <a:pt x="1526" y="1223"/>
                    </a:lnTo>
                    <a:lnTo>
                      <a:pt x="1519" y="1240"/>
                    </a:lnTo>
                    <a:lnTo>
                      <a:pt x="1511" y="1257"/>
                    </a:lnTo>
                    <a:lnTo>
                      <a:pt x="1503" y="1273"/>
                    </a:lnTo>
                    <a:lnTo>
                      <a:pt x="1492" y="1288"/>
                    </a:lnTo>
                    <a:lnTo>
                      <a:pt x="1481" y="1303"/>
                    </a:lnTo>
                    <a:lnTo>
                      <a:pt x="1469" y="1316"/>
                    </a:lnTo>
                    <a:lnTo>
                      <a:pt x="1455" y="1328"/>
                    </a:lnTo>
                    <a:lnTo>
                      <a:pt x="1441" y="1339"/>
                    </a:lnTo>
                    <a:lnTo>
                      <a:pt x="1425" y="1348"/>
                    </a:lnTo>
                    <a:lnTo>
                      <a:pt x="1407" y="1355"/>
                    </a:lnTo>
                    <a:lnTo>
                      <a:pt x="1389" y="1361"/>
                    </a:lnTo>
                    <a:lnTo>
                      <a:pt x="1253" y="1396"/>
                    </a:lnTo>
                    <a:lnTo>
                      <a:pt x="1220" y="1402"/>
                    </a:lnTo>
                    <a:lnTo>
                      <a:pt x="1187" y="1408"/>
                    </a:lnTo>
                    <a:lnTo>
                      <a:pt x="1153" y="1411"/>
                    </a:lnTo>
                    <a:lnTo>
                      <a:pt x="1117" y="1412"/>
                    </a:lnTo>
                    <a:lnTo>
                      <a:pt x="1057" y="1411"/>
                    </a:lnTo>
                    <a:lnTo>
                      <a:pt x="1022" y="1413"/>
                    </a:lnTo>
                    <a:lnTo>
                      <a:pt x="1005" y="1416"/>
                    </a:lnTo>
                    <a:lnTo>
                      <a:pt x="989" y="1420"/>
                    </a:lnTo>
                    <a:lnTo>
                      <a:pt x="974" y="1425"/>
                    </a:lnTo>
                    <a:lnTo>
                      <a:pt x="968" y="1428"/>
                    </a:lnTo>
                    <a:lnTo>
                      <a:pt x="961" y="1432"/>
                    </a:lnTo>
                    <a:lnTo>
                      <a:pt x="956" y="1437"/>
                    </a:lnTo>
                    <a:lnTo>
                      <a:pt x="951" y="1442"/>
                    </a:lnTo>
                    <a:lnTo>
                      <a:pt x="946" y="1447"/>
                    </a:lnTo>
                    <a:lnTo>
                      <a:pt x="942" y="1453"/>
                    </a:lnTo>
                    <a:lnTo>
                      <a:pt x="939" y="1460"/>
                    </a:lnTo>
                    <a:lnTo>
                      <a:pt x="937" y="1467"/>
                    </a:lnTo>
                    <a:lnTo>
                      <a:pt x="936" y="1475"/>
                    </a:lnTo>
                    <a:lnTo>
                      <a:pt x="935" y="1484"/>
                    </a:lnTo>
                    <a:lnTo>
                      <a:pt x="936" y="1494"/>
                    </a:lnTo>
                    <a:lnTo>
                      <a:pt x="938" y="1504"/>
                    </a:lnTo>
                    <a:lnTo>
                      <a:pt x="944" y="1527"/>
                    </a:lnTo>
                    <a:lnTo>
                      <a:pt x="956" y="1562"/>
                    </a:lnTo>
                    <a:lnTo>
                      <a:pt x="965" y="1597"/>
                    </a:lnTo>
                    <a:lnTo>
                      <a:pt x="965" y="1599"/>
                    </a:lnTo>
                    <a:lnTo>
                      <a:pt x="883" y="1603"/>
                    </a:lnTo>
                  </a:path>
                </a:pathLst>
              </a:custGeom>
              <a:solidFill>
                <a:srgbClr val="CCCCC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1" name="Freeform 39"/>
              <p:cNvSpPr>
                <a:spLocks noChangeArrowheads="1"/>
              </p:cNvSpPr>
              <p:nvPr/>
            </p:nvSpPr>
            <p:spPr bwMode="auto">
              <a:xfrm>
                <a:off x="2923200" y="3734312"/>
                <a:ext cx="339840" cy="339876"/>
              </a:xfrm>
              <a:custGeom>
                <a:avLst/>
                <a:gdLst/>
                <a:ahLst/>
                <a:cxnLst>
                  <a:cxn ang="0">
                    <a:pos x="467" y="1037"/>
                  </a:cxn>
                  <a:cxn ang="0">
                    <a:pos x="365" y="1017"/>
                  </a:cxn>
                  <a:cxn ang="0">
                    <a:pos x="272" y="977"/>
                  </a:cxn>
                  <a:cxn ang="0">
                    <a:pos x="189" y="921"/>
                  </a:cxn>
                  <a:cxn ang="0">
                    <a:pos x="119" y="851"/>
                  </a:cxn>
                  <a:cxn ang="0">
                    <a:pos x="63" y="768"/>
                  </a:cxn>
                  <a:cxn ang="0">
                    <a:pos x="23" y="675"/>
                  </a:cxn>
                  <a:cxn ang="0">
                    <a:pos x="3" y="573"/>
                  </a:cxn>
                  <a:cxn ang="0">
                    <a:pos x="3" y="467"/>
                  </a:cxn>
                  <a:cxn ang="0">
                    <a:pos x="23" y="365"/>
                  </a:cxn>
                  <a:cxn ang="0">
                    <a:pos x="63" y="272"/>
                  </a:cxn>
                  <a:cxn ang="0">
                    <a:pos x="119" y="189"/>
                  </a:cxn>
                  <a:cxn ang="0">
                    <a:pos x="189" y="119"/>
                  </a:cxn>
                  <a:cxn ang="0">
                    <a:pos x="272" y="63"/>
                  </a:cxn>
                  <a:cxn ang="0">
                    <a:pos x="365" y="23"/>
                  </a:cxn>
                  <a:cxn ang="0">
                    <a:pos x="467" y="3"/>
                  </a:cxn>
                  <a:cxn ang="0">
                    <a:pos x="546" y="1"/>
                  </a:cxn>
                  <a:cxn ang="0">
                    <a:pos x="628" y="96"/>
                  </a:cxn>
                  <a:cxn ang="0">
                    <a:pos x="727" y="197"/>
                  </a:cxn>
                  <a:cxn ang="0">
                    <a:pos x="856" y="334"/>
                  </a:cxn>
                  <a:cxn ang="0">
                    <a:pos x="932" y="402"/>
                  </a:cxn>
                  <a:cxn ang="0">
                    <a:pos x="1009" y="466"/>
                  </a:cxn>
                  <a:cxn ang="0">
                    <a:pos x="1032" y="488"/>
                  </a:cxn>
                  <a:cxn ang="0">
                    <a:pos x="1040" y="520"/>
                  </a:cxn>
                  <a:cxn ang="0">
                    <a:pos x="1032" y="608"/>
                  </a:cxn>
                  <a:cxn ang="0">
                    <a:pos x="1028" y="619"/>
                  </a:cxn>
                  <a:cxn ang="0">
                    <a:pos x="1024" y="635"/>
                  </a:cxn>
                  <a:cxn ang="0">
                    <a:pos x="1022" y="652"/>
                  </a:cxn>
                  <a:cxn ang="0">
                    <a:pos x="1002" y="714"/>
                  </a:cxn>
                  <a:cxn ang="0">
                    <a:pos x="993" y="727"/>
                  </a:cxn>
                  <a:cxn ang="0">
                    <a:pos x="989" y="741"/>
                  </a:cxn>
                  <a:cxn ang="0">
                    <a:pos x="977" y="768"/>
                  </a:cxn>
                  <a:cxn ang="0">
                    <a:pos x="921" y="851"/>
                  </a:cxn>
                  <a:cxn ang="0">
                    <a:pos x="851" y="921"/>
                  </a:cxn>
                  <a:cxn ang="0">
                    <a:pos x="768" y="977"/>
                  </a:cxn>
                  <a:cxn ang="0">
                    <a:pos x="675" y="1017"/>
                  </a:cxn>
                  <a:cxn ang="0">
                    <a:pos x="573" y="1037"/>
                  </a:cxn>
                </a:cxnLst>
                <a:rect l="0" t="0" r="r" b="b"/>
                <a:pathLst>
                  <a:path w="1041" h="1041">
                    <a:moveTo>
                      <a:pt x="520" y="1040"/>
                    </a:moveTo>
                    <a:lnTo>
                      <a:pt x="467" y="1037"/>
                    </a:lnTo>
                    <a:lnTo>
                      <a:pt x="415" y="1029"/>
                    </a:lnTo>
                    <a:lnTo>
                      <a:pt x="365" y="1017"/>
                    </a:lnTo>
                    <a:lnTo>
                      <a:pt x="318" y="999"/>
                    </a:lnTo>
                    <a:lnTo>
                      <a:pt x="272" y="977"/>
                    </a:lnTo>
                    <a:lnTo>
                      <a:pt x="229" y="951"/>
                    </a:lnTo>
                    <a:lnTo>
                      <a:pt x="189" y="921"/>
                    </a:lnTo>
                    <a:lnTo>
                      <a:pt x="152" y="888"/>
                    </a:lnTo>
                    <a:lnTo>
                      <a:pt x="119" y="851"/>
                    </a:lnTo>
                    <a:lnTo>
                      <a:pt x="89" y="811"/>
                    </a:lnTo>
                    <a:lnTo>
                      <a:pt x="63" y="768"/>
                    </a:lnTo>
                    <a:lnTo>
                      <a:pt x="41" y="722"/>
                    </a:lnTo>
                    <a:lnTo>
                      <a:pt x="23" y="675"/>
                    </a:lnTo>
                    <a:lnTo>
                      <a:pt x="11" y="625"/>
                    </a:lnTo>
                    <a:lnTo>
                      <a:pt x="3" y="573"/>
                    </a:lnTo>
                    <a:lnTo>
                      <a:pt x="0" y="520"/>
                    </a:lnTo>
                    <a:lnTo>
                      <a:pt x="3" y="467"/>
                    </a:lnTo>
                    <a:lnTo>
                      <a:pt x="11" y="415"/>
                    </a:lnTo>
                    <a:lnTo>
                      <a:pt x="23" y="365"/>
                    </a:lnTo>
                    <a:lnTo>
                      <a:pt x="41" y="318"/>
                    </a:lnTo>
                    <a:lnTo>
                      <a:pt x="63" y="272"/>
                    </a:lnTo>
                    <a:lnTo>
                      <a:pt x="89" y="229"/>
                    </a:lnTo>
                    <a:lnTo>
                      <a:pt x="119" y="189"/>
                    </a:lnTo>
                    <a:lnTo>
                      <a:pt x="152" y="152"/>
                    </a:lnTo>
                    <a:lnTo>
                      <a:pt x="189" y="119"/>
                    </a:lnTo>
                    <a:lnTo>
                      <a:pt x="229" y="89"/>
                    </a:lnTo>
                    <a:lnTo>
                      <a:pt x="272" y="63"/>
                    </a:lnTo>
                    <a:lnTo>
                      <a:pt x="318" y="41"/>
                    </a:lnTo>
                    <a:lnTo>
                      <a:pt x="365" y="23"/>
                    </a:lnTo>
                    <a:lnTo>
                      <a:pt x="415" y="11"/>
                    </a:lnTo>
                    <a:lnTo>
                      <a:pt x="467" y="3"/>
                    </a:lnTo>
                    <a:lnTo>
                      <a:pt x="520" y="0"/>
                    </a:lnTo>
                    <a:lnTo>
                      <a:pt x="546" y="1"/>
                    </a:lnTo>
                    <a:lnTo>
                      <a:pt x="597" y="61"/>
                    </a:lnTo>
                    <a:lnTo>
                      <a:pt x="628" y="96"/>
                    </a:lnTo>
                    <a:lnTo>
                      <a:pt x="660" y="129"/>
                    </a:lnTo>
                    <a:lnTo>
                      <a:pt x="727" y="197"/>
                    </a:lnTo>
                    <a:lnTo>
                      <a:pt x="790" y="266"/>
                    </a:lnTo>
                    <a:lnTo>
                      <a:pt x="856" y="334"/>
                    </a:lnTo>
                    <a:lnTo>
                      <a:pt x="893" y="368"/>
                    </a:lnTo>
                    <a:lnTo>
                      <a:pt x="932" y="402"/>
                    </a:lnTo>
                    <a:lnTo>
                      <a:pt x="983" y="444"/>
                    </a:lnTo>
                    <a:lnTo>
                      <a:pt x="1009" y="466"/>
                    </a:lnTo>
                    <a:lnTo>
                      <a:pt x="1021" y="477"/>
                    </a:lnTo>
                    <a:lnTo>
                      <a:pt x="1032" y="488"/>
                    </a:lnTo>
                    <a:lnTo>
                      <a:pt x="1039" y="497"/>
                    </a:lnTo>
                    <a:lnTo>
                      <a:pt x="1040" y="520"/>
                    </a:lnTo>
                    <a:lnTo>
                      <a:pt x="1037" y="573"/>
                    </a:lnTo>
                    <a:lnTo>
                      <a:pt x="1032" y="608"/>
                    </a:lnTo>
                    <a:lnTo>
                      <a:pt x="1031" y="610"/>
                    </a:lnTo>
                    <a:lnTo>
                      <a:pt x="1028" y="619"/>
                    </a:lnTo>
                    <a:lnTo>
                      <a:pt x="1026" y="627"/>
                    </a:lnTo>
                    <a:lnTo>
                      <a:pt x="1024" y="635"/>
                    </a:lnTo>
                    <a:lnTo>
                      <a:pt x="1023" y="651"/>
                    </a:lnTo>
                    <a:lnTo>
                      <a:pt x="1022" y="652"/>
                    </a:lnTo>
                    <a:lnTo>
                      <a:pt x="1017" y="675"/>
                    </a:lnTo>
                    <a:lnTo>
                      <a:pt x="1002" y="714"/>
                    </a:lnTo>
                    <a:lnTo>
                      <a:pt x="998" y="720"/>
                    </a:lnTo>
                    <a:lnTo>
                      <a:pt x="993" y="727"/>
                    </a:lnTo>
                    <a:lnTo>
                      <a:pt x="990" y="734"/>
                    </a:lnTo>
                    <a:lnTo>
                      <a:pt x="989" y="741"/>
                    </a:lnTo>
                    <a:lnTo>
                      <a:pt x="989" y="743"/>
                    </a:lnTo>
                    <a:lnTo>
                      <a:pt x="977" y="768"/>
                    </a:lnTo>
                    <a:lnTo>
                      <a:pt x="951" y="811"/>
                    </a:lnTo>
                    <a:lnTo>
                      <a:pt x="921" y="851"/>
                    </a:lnTo>
                    <a:lnTo>
                      <a:pt x="888" y="888"/>
                    </a:lnTo>
                    <a:lnTo>
                      <a:pt x="851" y="921"/>
                    </a:lnTo>
                    <a:lnTo>
                      <a:pt x="811" y="951"/>
                    </a:lnTo>
                    <a:lnTo>
                      <a:pt x="768" y="977"/>
                    </a:lnTo>
                    <a:lnTo>
                      <a:pt x="722" y="999"/>
                    </a:lnTo>
                    <a:lnTo>
                      <a:pt x="675" y="1017"/>
                    </a:lnTo>
                    <a:lnTo>
                      <a:pt x="625" y="1029"/>
                    </a:lnTo>
                    <a:lnTo>
                      <a:pt x="573" y="1037"/>
                    </a:lnTo>
                    <a:lnTo>
                      <a:pt x="520" y="1040"/>
                    </a:lnTo>
                  </a:path>
                </a:pathLst>
              </a:custGeom>
              <a:solidFill>
                <a:srgbClr val="E6E6E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2" name="Oval 40"/>
              <p:cNvSpPr>
                <a:spLocks noChangeArrowheads="1"/>
              </p:cNvSpPr>
              <p:nvPr/>
            </p:nvSpPr>
            <p:spPr bwMode="auto">
              <a:xfrm>
                <a:off x="3039840" y="3845204"/>
                <a:ext cx="102240" cy="102251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/>
            <p:nvPr/>
          </p:nvGrpSpPr>
          <p:grpSpPr>
            <a:xfrm>
              <a:off x="4625280" y="5171584"/>
              <a:ext cx="659520" cy="694153"/>
              <a:chOff x="4625280" y="5171584"/>
              <a:chExt cx="659520" cy="694153"/>
            </a:xfrm>
          </p:grpSpPr>
          <p:sp>
            <p:nvSpPr>
              <p:cNvPr id="33820" name="Freeform 28"/>
              <p:cNvSpPr>
                <a:spLocks noChangeArrowheads="1"/>
              </p:cNvSpPr>
              <p:nvPr/>
            </p:nvSpPr>
            <p:spPr bwMode="auto">
              <a:xfrm>
                <a:off x="4625280" y="5171584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5" name="Line 43"/>
              <p:cNvSpPr>
                <a:spLocks noChangeShapeType="1"/>
              </p:cNvSpPr>
              <p:nvPr/>
            </p:nvSpPr>
            <p:spPr bwMode="auto">
              <a:xfrm flipV="1">
                <a:off x="4783680" y="5360243"/>
                <a:ext cx="264960" cy="332675"/>
              </a:xfrm>
              <a:prstGeom prst="line">
                <a:avLst/>
              </a:prstGeom>
              <a:noFill/>
              <a:ln w="36720">
                <a:solidFill>
                  <a:srgbClr val="EB613D"/>
                </a:solidFill>
                <a:round/>
                <a:headEnd/>
                <a:tailEnd/>
              </a:ln>
              <a:effectLst/>
            </p:spPr>
            <p:txBody>
              <a:bodyPr lIns="82945" tIns="41473" rIns="82945" bIns="41473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60"/>
            <p:cNvGrpSpPr/>
            <p:nvPr/>
          </p:nvGrpSpPr>
          <p:grpSpPr>
            <a:xfrm>
              <a:off x="6354721" y="5498498"/>
              <a:ext cx="659520" cy="694153"/>
              <a:chOff x="6354721" y="5498498"/>
              <a:chExt cx="659520" cy="694153"/>
            </a:xfrm>
          </p:grpSpPr>
          <p:sp>
            <p:nvSpPr>
              <p:cNvPr id="33824" name="Freeform 32"/>
              <p:cNvSpPr>
                <a:spLocks noChangeArrowheads="1"/>
              </p:cNvSpPr>
              <p:nvPr/>
            </p:nvSpPr>
            <p:spPr bwMode="auto">
              <a:xfrm>
                <a:off x="6354721" y="5498498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6" name="AutoShape 44"/>
              <p:cNvSpPr>
                <a:spLocks noChangeArrowheads="1"/>
              </p:cNvSpPr>
              <p:nvPr/>
            </p:nvSpPr>
            <p:spPr bwMode="auto">
              <a:xfrm rot="18540000">
                <a:off x="6383493" y="5785095"/>
                <a:ext cx="528535" cy="142560"/>
              </a:xfrm>
              <a:prstGeom prst="roundRect">
                <a:avLst>
                  <a:gd name="adj" fmla="val 50000"/>
                </a:avLst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61"/>
            <p:cNvGrpSpPr/>
            <p:nvPr/>
          </p:nvGrpSpPr>
          <p:grpSpPr>
            <a:xfrm>
              <a:off x="2823841" y="4759701"/>
              <a:ext cx="659520" cy="694153"/>
              <a:chOff x="2823841" y="4759701"/>
              <a:chExt cx="659520" cy="694153"/>
            </a:xfrm>
          </p:grpSpPr>
          <p:sp>
            <p:nvSpPr>
              <p:cNvPr id="33819" name="Freeform 27"/>
              <p:cNvSpPr>
                <a:spLocks noChangeArrowheads="1"/>
              </p:cNvSpPr>
              <p:nvPr/>
            </p:nvSpPr>
            <p:spPr bwMode="auto">
              <a:xfrm>
                <a:off x="2823841" y="4759701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4C4C4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3" name="Oval 41"/>
              <p:cNvSpPr>
                <a:spLocks noChangeArrowheads="1"/>
              </p:cNvSpPr>
              <p:nvPr/>
            </p:nvSpPr>
            <p:spPr bwMode="auto">
              <a:xfrm>
                <a:off x="2941920" y="5249352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4" name="Oval 42"/>
              <p:cNvSpPr>
                <a:spLocks noChangeArrowheads="1"/>
              </p:cNvSpPr>
              <p:nvPr/>
            </p:nvSpPr>
            <p:spPr bwMode="auto">
              <a:xfrm>
                <a:off x="3204000" y="4923878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7" name="Freeform 45"/>
              <p:cNvSpPr>
                <a:spLocks noChangeArrowheads="1"/>
              </p:cNvSpPr>
              <p:nvPr/>
            </p:nvSpPr>
            <p:spPr bwMode="auto">
              <a:xfrm>
                <a:off x="2852640" y="4762580"/>
                <a:ext cx="603360" cy="685512"/>
              </a:xfrm>
              <a:custGeom>
                <a:avLst/>
                <a:gdLst/>
                <a:ahLst/>
                <a:cxnLst>
                  <a:cxn ang="0">
                    <a:pos x="485" y="490"/>
                  </a:cxn>
                  <a:cxn ang="0">
                    <a:pos x="633" y="475"/>
                  </a:cxn>
                  <a:cxn ang="0">
                    <a:pos x="673" y="460"/>
                  </a:cxn>
                  <a:cxn ang="0">
                    <a:pos x="693" y="445"/>
                  </a:cxn>
                  <a:cxn ang="0">
                    <a:pos x="706" y="426"/>
                  </a:cxn>
                  <a:cxn ang="0">
                    <a:pos x="715" y="397"/>
                  </a:cxn>
                  <a:cxn ang="0">
                    <a:pos x="709" y="217"/>
                  </a:cxn>
                  <a:cxn ang="0">
                    <a:pos x="914" y="2"/>
                  </a:cxn>
                  <a:cxn ang="0">
                    <a:pos x="1019" y="5"/>
                  </a:cxn>
                  <a:cxn ang="0">
                    <a:pos x="1080" y="20"/>
                  </a:cxn>
                  <a:cxn ang="0">
                    <a:pos x="1134" y="46"/>
                  </a:cxn>
                  <a:cxn ang="0">
                    <a:pos x="1221" y="119"/>
                  </a:cxn>
                  <a:cxn ang="0">
                    <a:pos x="1343" y="256"/>
                  </a:cxn>
                  <a:cxn ang="0">
                    <a:pos x="1473" y="392"/>
                  </a:cxn>
                  <a:cxn ang="0">
                    <a:pos x="1639" y="563"/>
                  </a:cxn>
                  <a:cxn ang="0">
                    <a:pos x="1755" y="661"/>
                  </a:cxn>
                  <a:cxn ang="0">
                    <a:pos x="1787" y="695"/>
                  </a:cxn>
                  <a:cxn ang="0">
                    <a:pos x="1803" y="724"/>
                  </a:cxn>
                  <a:cxn ang="0">
                    <a:pos x="1806" y="742"/>
                  </a:cxn>
                  <a:cxn ang="0">
                    <a:pos x="1803" y="760"/>
                  </a:cxn>
                  <a:cxn ang="0">
                    <a:pos x="1793" y="778"/>
                  </a:cxn>
                  <a:cxn ang="0">
                    <a:pos x="1777" y="805"/>
                  </a:cxn>
                  <a:cxn ang="0">
                    <a:pos x="1770" y="830"/>
                  </a:cxn>
                  <a:cxn ang="0">
                    <a:pos x="1765" y="870"/>
                  </a:cxn>
                  <a:cxn ang="0">
                    <a:pos x="1756" y="896"/>
                  </a:cxn>
                  <a:cxn ang="0">
                    <a:pos x="1739" y="922"/>
                  </a:cxn>
                  <a:cxn ang="0">
                    <a:pos x="1735" y="942"/>
                  </a:cxn>
                  <a:cxn ang="0">
                    <a:pos x="1743" y="962"/>
                  </a:cxn>
                  <a:cxn ang="0">
                    <a:pos x="1777" y="994"/>
                  </a:cxn>
                  <a:cxn ang="0">
                    <a:pos x="1749" y="1188"/>
                  </a:cxn>
                  <a:cxn ang="0">
                    <a:pos x="1533" y="1411"/>
                  </a:cxn>
                  <a:cxn ang="0">
                    <a:pos x="1402" y="1413"/>
                  </a:cxn>
                  <a:cxn ang="0">
                    <a:pos x="1354" y="1425"/>
                  </a:cxn>
                  <a:cxn ang="0">
                    <a:pos x="1336" y="1437"/>
                  </a:cxn>
                  <a:cxn ang="0">
                    <a:pos x="1322" y="1453"/>
                  </a:cxn>
                  <a:cxn ang="0">
                    <a:pos x="1316" y="1475"/>
                  </a:cxn>
                  <a:cxn ang="0">
                    <a:pos x="1318" y="1504"/>
                  </a:cxn>
                  <a:cxn ang="0">
                    <a:pos x="1345" y="1597"/>
                  </a:cxn>
                  <a:cxn ang="0">
                    <a:pos x="1357" y="1705"/>
                  </a:cxn>
                  <a:cxn ang="0">
                    <a:pos x="1017" y="2096"/>
                  </a:cxn>
                  <a:cxn ang="0">
                    <a:pos x="958" y="2088"/>
                  </a:cxn>
                  <a:cxn ang="0">
                    <a:pos x="905" y="2069"/>
                  </a:cxn>
                  <a:cxn ang="0">
                    <a:pos x="861" y="2038"/>
                  </a:cxn>
                  <a:cxn ang="0">
                    <a:pos x="824" y="1990"/>
                  </a:cxn>
                  <a:cxn ang="0">
                    <a:pos x="770" y="1951"/>
                  </a:cxn>
                  <a:cxn ang="0">
                    <a:pos x="707" y="1938"/>
                  </a:cxn>
                  <a:cxn ang="0">
                    <a:pos x="639" y="1944"/>
                  </a:cxn>
                  <a:cxn ang="0">
                    <a:pos x="470" y="1993"/>
                  </a:cxn>
                  <a:cxn ang="0">
                    <a:pos x="345" y="2014"/>
                  </a:cxn>
                  <a:cxn ang="0">
                    <a:pos x="216" y="2014"/>
                  </a:cxn>
                  <a:cxn ang="0">
                    <a:pos x="132" y="2001"/>
                  </a:cxn>
                  <a:cxn ang="0">
                    <a:pos x="77" y="1974"/>
                  </a:cxn>
                  <a:cxn ang="0">
                    <a:pos x="35" y="1934"/>
                  </a:cxn>
                  <a:cxn ang="0">
                    <a:pos x="8" y="1884"/>
                  </a:cxn>
                  <a:cxn ang="0">
                    <a:pos x="0" y="1830"/>
                  </a:cxn>
                  <a:cxn ang="0">
                    <a:pos x="22" y="1753"/>
                  </a:cxn>
                  <a:cxn ang="0">
                    <a:pos x="74" y="1544"/>
                  </a:cxn>
                  <a:cxn ang="0">
                    <a:pos x="111" y="1427"/>
                  </a:cxn>
                  <a:cxn ang="0">
                    <a:pos x="133" y="1321"/>
                  </a:cxn>
                  <a:cxn ang="0">
                    <a:pos x="131" y="1216"/>
                  </a:cxn>
                  <a:cxn ang="0">
                    <a:pos x="118" y="1163"/>
                  </a:cxn>
                  <a:cxn ang="0">
                    <a:pos x="95" y="1113"/>
                  </a:cxn>
                  <a:cxn ang="0">
                    <a:pos x="32" y="1021"/>
                  </a:cxn>
                </a:cxnLst>
                <a:rect l="0" t="0" r="r" b="b"/>
                <a:pathLst>
                  <a:path w="1847" h="2097">
                    <a:moveTo>
                      <a:pt x="273" y="696"/>
                    </a:moveTo>
                    <a:lnTo>
                      <a:pt x="444" y="492"/>
                    </a:lnTo>
                    <a:lnTo>
                      <a:pt x="485" y="490"/>
                    </a:lnTo>
                    <a:lnTo>
                      <a:pt x="559" y="486"/>
                    </a:lnTo>
                    <a:lnTo>
                      <a:pt x="596" y="482"/>
                    </a:lnTo>
                    <a:lnTo>
                      <a:pt x="633" y="475"/>
                    </a:lnTo>
                    <a:lnTo>
                      <a:pt x="655" y="469"/>
                    </a:lnTo>
                    <a:lnTo>
                      <a:pt x="664" y="465"/>
                    </a:lnTo>
                    <a:lnTo>
                      <a:pt x="673" y="460"/>
                    </a:lnTo>
                    <a:lnTo>
                      <a:pt x="680" y="456"/>
                    </a:lnTo>
                    <a:lnTo>
                      <a:pt x="687" y="450"/>
                    </a:lnTo>
                    <a:lnTo>
                      <a:pt x="693" y="445"/>
                    </a:lnTo>
                    <a:lnTo>
                      <a:pt x="698" y="439"/>
                    </a:lnTo>
                    <a:lnTo>
                      <a:pt x="702" y="433"/>
                    </a:lnTo>
                    <a:lnTo>
                      <a:pt x="706" y="426"/>
                    </a:lnTo>
                    <a:lnTo>
                      <a:pt x="709" y="419"/>
                    </a:lnTo>
                    <a:lnTo>
                      <a:pt x="712" y="412"/>
                    </a:lnTo>
                    <a:lnTo>
                      <a:pt x="715" y="397"/>
                    </a:lnTo>
                    <a:lnTo>
                      <a:pt x="717" y="382"/>
                    </a:lnTo>
                    <a:lnTo>
                      <a:pt x="707" y="252"/>
                    </a:lnTo>
                    <a:lnTo>
                      <a:pt x="709" y="217"/>
                    </a:lnTo>
                    <a:lnTo>
                      <a:pt x="711" y="185"/>
                    </a:lnTo>
                    <a:lnTo>
                      <a:pt x="880" y="6"/>
                    </a:lnTo>
                    <a:lnTo>
                      <a:pt x="914" y="2"/>
                    </a:lnTo>
                    <a:lnTo>
                      <a:pt x="956" y="0"/>
                    </a:lnTo>
                    <a:lnTo>
                      <a:pt x="999" y="3"/>
                    </a:lnTo>
                    <a:lnTo>
                      <a:pt x="1019" y="5"/>
                    </a:lnTo>
                    <a:lnTo>
                      <a:pt x="1040" y="9"/>
                    </a:lnTo>
                    <a:lnTo>
                      <a:pt x="1060" y="14"/>
                    </a:lnTo>
                    <a:lnTo>
                      <a:pt x="1080" y="20"/>
                    </a:lnTo>
                    <a:lnTo>
                      <a:pt x="1099" y="27"/>
                    </a:lnTo>
                    <a:lnTo>
                      <a:pt x="1117" y="36"/>
                    </a:lnTo>
                    <a:lnTo>
                      <a:pt x="1134" y="46"/>
                    </a:lnTo>
                    <a:lnTo>
                      <a:pt x="1151" y="57"/>
                    </a:lnTo>
                    <a:lnTo>
                      <a:pt x="1187" y="87"/>
                    </a:lnTo>
                    <a:lnTo>
                      <a:pt x="1221" y="119"/>
                    </a:lnTo>
                    <a:lnTo>
                      <a:pt x="1253" y="152"/>
                    </a:lnTo>
                    <a:lnTo>
                      <a:pt x="1283" y="186"/>
                    </a:lnTo>
                    <a:lnTo>
                      <a:pt x="1343" y="256"/>
                    </a:lnTo>
                    <a:lnTo>
                      <a:pt x="1374" y="291"/>
                    </a:lnTo>
                    <a:lnTo>
                      <a:pt x="1406" y="324"/>
                    </a:lnTo>
                    <a:lnTo>
                      <a:pt x="1473" y="392"/>
                    </a:lnTo>
                    <a:lnTo>
                      <a:pt x="1536" y="461"/>
                    </a:lnTo>
                    <a:lnTo>
                      <a:pt x="1602" y="529"/>
                    </a:lnTo>
                    <a:lnTo>
                      <a:pt x="1639" y="563"/>
                    </a:lnTo>
                    <a:lnTo>
                      <a:pt x="1678" y="597"/>
                    </a:lnTo>
                    <a:lnTo>
                      <a:pt x="1729" y="639"/>
                    </a:lnTo>
                    <a:lnTo>
                      <a:pt x="1755" y="661"/>
                    </a:lnTo>
                    <a:lnTo>
                      <a:pt x="1767" y="672"/>
                    </a:lnTo>
                    <a:lnTo>
                      <a:pt x="1778" y="683"/>
                    </a:lnTo>
                    <a:lnTo>
                      <a:pt x="1787" y="695"/>
                    </a:lnTo>
                    <a:lnTo>
                      <a:pt x="1795" y="707"/>
                    </a:lnTo>
                    <a:lnTo>
                      <a:pt x="1801" y="718"/>
                    </a:lnTo>
                    <a:lnTo>
                      <a:pt x="1803" y="724"/>
                    </a:lnTo>
                    <a:lnTo>
                      <a:pt x="1805" y="730"/>
                    </a:lnTo>
                    <a:lnTo>
                      <a:pt x="1806" y="736"/>
                    </a:lnTo>
                    <a:lnTo>
                      <a:pt x="1806" y="742"/>
                    </a:lnTo>
                    <a:lnTo>
                      <a:pt x="1806" y="748"/>
                    </a:lnTo>
                    <a:lnTo>
                      <a:pt x="1805" y="754"/>
                    </a:lnTo>
                    <a:lnTo>
                      <a:pt x="1803" y="760"/>
                    </a:lnTo>
                    <a:lnTo>
                      <a:pt x="1800" y="766"/>
                    </a:lnTo>
                    <a:lnTo>
                      <a:pt x="1797" y="772"/>
                    </a:lnTo>
                    <a:lnTo>
                      <a:pt x="1793" y="778"/>
                    </a:lnTo>
                    <a:lnTo>
                      <a:pt x="1786" y="788"/>
                    </a:lnTo>
                    <a:lnTo>
                      <a:pt x="1781" y="797"/>
                    </a:lnTo>
                    <a:lnTo>
                      <a:pt x="1777" y="805"/>
                    </a:lnTo>
                    <a:lnTo>
                      <a:pt x="1774" y="814"/>
                    </a:lnTo>
                    <a:lnTo>
                      <a:pt x="1772" y="822"/>
                    </a:lnTo>
                    <a:lnTo>
                      <a:pt x="1770" y="830"/>
                    </a:lnTo>
                    <a:lnTo>
                      <a:pt x="1769" y="846"/>
                    </a:lnTo>
                    <a:lnTo>
                      <a:pt x="1767" y="862"/>
                    </a:lnTo>
                    <a:lnTo>
                      <a:pt x="1765" y="870"/>
                    </a:lnTo>
                    <a:lnTo>
                      <a:pt x="1763" y="879"/>
                    </a:lnTo>
                    <a:lnTo>
                      <a:pt x="1760" y="887"/>
                    </a:lnTo>
                    <a:lnTo>
                      <a:pt x="1756" y="896"/>
                    </a:lnTo>
                    <a:lnTo>
                      <a:pt x="1751" y="905"/>
                    </a:lnTo>
                    <a:lnTo>
                      <a:pt x="1744" y="915"/>
                    </a:lnTo>
                    <a:lnTo>
                      <a:pt x="1739" y="922"/>
                    </a:lnTo>
                    <a:lnTo>
                      <a:pt x="1736" y="929"/>
                    </a:lnTo>
                    <a:lnTo>
                      <a:pt x="1735" y="936"/>
                    </a:lnTo>
                    <a:lnTo>
                      <a:pt x="1735" y="942"/>
                    </a:lnTo>
                    <a:lnTo>
                      <a:pt x="1737" y="949"/>
                    </a:lnTo>
                    <a:lnTo>
                      <a:pt x="1739" y="956"/>
                    </a:lnTo>
                    <a:lnTo>
                      <a:pt x="1743" y="962"/>
                    </a:lnTo>
                    <a:lnTo>
                      <a:pt x="1748" y="969"/>
                    </a:lnTo>
                    <a:lnTo>
                      <a:pt x="1761" y="981"/>
                    </a:lnTo>
                    <a:lnTo>
                      <a:pt x="1777" y="994"/>
                    </a:lnTo>
                    <a:lnTo>
                      <a:pt x="1815" y="1020"/>
                    </a:lnTo>
                    <a:lnTo>
                      <a:pt x="1846" y="1041"/>
                    </a:lnTo>
                    <a:lnTo>
                      <a:pt x="1749" y="1188"/>
                    </a:lnTo>
                    <a:lnTo>
                      <a:pt x="1589" y="1404"/>
                    </a:lnTo>
                    <a:lnTo>
                      <a:pt x="1567" y="1408"/>
                    </a:lnTo>
                    <a:lnTo>
                      <a:pt x="1533" y="1411"/>
                    </a:lnTo>
                    <a:lnTo>
                      <a:pt x="1497" y="1412"/>
                    </a:lnTo>
                    <a:lnTo>
                      <a:pt x="1437" y="1411"/>
                    </a:lnTo>
                    <a:lnTo>
                      <a:pt x="1402" y="1413"/>
                    </a:lnTo>
                    <a:lnTo>
                      <a:pt x="1385" y="1416"/>
                    </a:lnTo>
                    <a:lnTo>
                      <a:pt x="1369" y="1420"/>
                    </a:lnTo>
                    <a:lnTo>
                      <a:pt x="1354" y="1425"/>
                    </a:lnTo>
                    <a:lnTo>
                      <a:pt x="1348" y="1428"/>
                    </a:lnTo>
                    <a:lnTo>
                      <a:pt x="1341" y="1432"/>
                    </a:lnTo>
                    <a:lnTo>
                      <a:pt x="1336" y="1437"/>
                    </a:lnTo>
                    <a:lnTo>
                      <a:pt x="1331" y="1442"/>
                    </a:lnTo>
                    <a:lnTo>
                      <a:pt x="1326" y="1447"/>
                    </a:lnTo>
                    <a:lnTo>
                      <a:pt x="1322" y="1453"/>
                    </a:lnTo>
                    <a:lnTo>
                      <a:pt x="1319" y="1460"/>
                    </a:lnTo>
                    <a:lnTo>
                      <a:pt x="1317" y="1467"/>
                    </a:lnTo>
                    <a:lnTo>
                      <a:pt x="1316" y="1475"/>
                    </a:lnTo>
                    <a:lnTo>
                      <a:pt x="1315" y="1484"/>
                    </a:lnTo>
                    <a:lnTo>
                      <a:pt x="1316" y="1494"/>
                    </a:lnTo>
                    <a:lnTo>
                      <a:pt x="1318" y="1504"/>
                    </a:lnTo>
                    <a:lnTo>
                      <a:pt x="1324" y="1527"/>
                    </a:lnTo>
                    <a:lnTo>
                      <a:pt x="1336" y="1562"/>
                    </a:lnTo>
                    <a:lnTo>
                      <a:pt x="1345" y="1597"/>
                    </a:lnTo>
                    <a:lnTo>
                      <a:pt x="1351" y="1633"/>
                    </a:lnTo>
                    <a:lnTo>
                      <a:pt x="1356" y="1669"/>
                    </a:lnTo>
                    <a:lnTo>
                      <a:pt x="1357" y="1705"/>
                    </a:lnTo>
                    <a:lnTo>
                      <a:pt x="1097" y="2017"/>
                    </a:lnTo>
                    <a:lnTo>
                      <a:pt x="1023" y="2096"/>
                    </a:lnTo>
                    <a:lnTo>
                      <a:pt x="1017" y="2096"/>
                    </a:lnTo>
                    <a:lnTo>
                      <a:pt x="997" y="2095"/>
                    </a:lnTo>
                    <a:lnTo>
                      <a:pt x="977" y="2092"/>
                    </a:lnTo>
                    <a:lnTo>
                      <a:pt x="958" y="2088"/>
                    </a:lnTo>
                    <a:lnTo>
                      <a:pt x="940" y="2083"/>
                    </a:lnTo>
                    <a:lnTo>
                      <a:pt x="922" y="2077"/>
                    </a:lnTo>
                    <a:lnTo>
                      <a:pt x="905" y="2069"/>
                    </a:lnTo>
                    <a:lnTo>
                      <a:pt x="889" y="2060"/>
                    </a:lnTo>
                    <a:lnTo>
                      <a:pt x="875" y="2049"/>
                    </a:lnTo>
                    <a:lnTo>
                      <a:pt x="861" y="2038"/>
                    </a:lnTo>
                    <a:lnTo>
                      <a:pt x="849" y="2025"/>
                    </a:lnTo>
                    <a:lnTo>
                      <a:pt x="839" y="2010"/>
                    </a:lnTo>
                    <a:lnTo>
                      <a:pt x="824" y="1990"/>
                    </a:lnTo>
                    <a:lnTo>
                      <a:pt x="807" y="1973"/>
                    </a:lnTo>
                    <a:lnTo>
                      <a:pt x="789" y="1960"/>
                    </a:lnTo>
                    <a:lnTo>
                      <a:pt x="770" y="1951"/>
                    </a:lnTo>
                    <a:lnTo>
                      <a:pt x="750" y="1944"/>
                    </a:lnTo>
                    <a:lnTo>
                      <a:pt x="728" y="1940"/>
                    </a:lnTo>
                    <a:lnTo>
                      <a:pt x="707" y="1938"/>
                    </a:lnTo>
                    <a:lnTo>
                      <a:pt x="684" y="1939"/>
                    </a:lnTo>
                    <a:lnTo>
                      <a:pt x="662" y="1941"/>
                    </a:lnTo>
                    <a:lnTo>
                      <a:pt x="639" y="1944"/>
                    </a:lnTo>
                    <a:lnTo>
                      <a:pt x="594" y="1955"/>
                    </a:lnTo>
                    <a:lnTo>
                      <a:pt x="510" y="1981"/>
                    </a:lnTo>
                    <a:lnTo>
                      <a:pt x="470" y="1993"/>
                    </a:lnTo>
                    <a:lnTo>
                      <a:pt x="429" y="2002"/>
                    </a:lnTo>
                    <a:lnTo>
                      <a:pt x="387" y="2009"/>
                    </a:lnTo>
                    <a:lnTo>
                      <a:pt x="345" y="2014"/>
                    </a:lnTo>
                    <a:lnTo>
                      <a:pt x="302" y="2016"/>
                    </a:lnTo>
                    <a:lnTo>
                      <a:pt x="259" y="2016"/>
                    </a:lnTo>
                    <a:lnTo>
                      <a:pt x="216" y="2014"/>
                    </a:lnTo>
                    <a:lnTo>
                      <a:pt x="173" y="2010"/>
                    </a:lnTo>
                    <a:lnTo>
                      <a:pt x="152" y="2007"/>
                    </a:lnTo>
                    <a:lnTo>
                      <a:pt x="132" y="2001"/>
                    </a:lnTo>
                    <a:lnTo>
                      <a:pt x="112" y="1994"/>
                    </a:lnTo>
                    <a:lnTo>
                      <a:pt x="94" y="1985"/>
                    </a:lnTo>
                    <a:lnTo>
                      <a:pt x="77" y="1974"/>
                    </a:lnTo>
                    <a:lnTo>
                      <a:pt x="61" y="1962"/>
                    </a:lnTo>
                    <a:lnTo>
                      <a:pt x="47" y="1948"/>
                    </a:lnTo>
                    <a:lnTo>
                      <a:pt x="35" y="1934"/>
                    </a:lnTo>
                    <a:lnTo>
                      <a:pt x="24" y="1918"/>
                    </a:lnTo>
                    <a:lnTo>
                      <a:pt x="15" y="1901"/>
                    </a:lnTo>
                    <a:lnTo>
                      <a:pt x="8" y="1884"/>
                    </a:lnTo>
                    <a:lnTo>
                      <a:pt x="3" y="1867"/>
                    </a:lnTo>
                    <a:lnTo>
                      <a:pt x="0" y="1849"/>
                    </a:lnTo>
                    <a:lnTo>
                      <a:pt x="0" y="1830"/>
                    </a:lnTo>
                    <a:lnTo>
                      <a:pt x="3" y="1812"/>
                    </a:lnTo>
                    <a:lnTo>
                      <a:pt x="8" y="1794"/>
                    </a:lnTo>
                    <a:lnTo>
                      <a:pt x="22" y="1753"/>
                    </a:lnTo>
                    <a:lnTo>
                      <a:pt x="34" y="1712"/>
                    </a:lnTo>
                    <a:lnTo>
                      <a:pt x="54" y="1628"/>
                    </a:lnTo>
                    <a:lnTo>
                      <a:pt x="74" y="1544"/>
                    </a:lnTo>
                    <a:lnTo>
                      <a:pt x="86" y="1503"/>
                    </a:lnTo>
                    <a:lnTo>
                      <a:pt x="99" y="1462"/>
                    </a:lnTo>
                    <a:lnTo>
                      <a:pt x="111" y="1427"/>
                    </a:lnTo>
                    <a:lnTo>
                      <a:pt x="121" y="1391"/>
                    </a:lnTo>
                    <a:lnTo>
                      <a:pt x="128" y="1356"/>
                    </a:lnTo>
                    <a:lnTo>
                      <a:pt x="133" y="1321"/>
                    </a:lnTo>
                    <a:lnTo>
                      <a:pt x="135" y="1286"/>
                    </a:lnTo>
                    <a:lnTo>
                      <a:pt x="135" y="1251"/>
                    </a:lnTo>
                    <a:lnTo>
                      <a:pt x="131" y="1216"/>
                    </a:lnTo>
                    <a:lnTo>
                      <a:pt x="127" y="1198"/>
                    </a:lnTo>
                    <a:lnTo>
                      <a:pt x="123" y="1181"/>
                    </a:lnTo>
                    <a:lnTo>
                      <a:pt x="118" y="1163"/>
                    </a:lnTo>
                    <a:lnTo>
                      <a:pt x="111" y="1146"/>
                    </a:lnTo>
                    <a:lnTo>
                      <a:pt x="103" y="1129"/>
                    </a:lnTo>
                    <a:lnTo>
                      <a:pt x="95" y="1113"/>
                    </a:lnTo>
                    <a:lnTo>
                      <a:pt x="75" y="1080"/>
                    </a:lnTo>
                    <a:lnTo>
                      <a:pt x="53" y="1049"/>
                    </a:lnTo>
                    <a:lnTo>
                      <a:pt x="32" y="1021"/>
                    </a:lnTo>
                    <a:lnTo>
                      <a:pt x="273" y="696"/>
                    </a:lnTo>
                  </a:path>
                </a:pathLst>
              </a:custGeom>
              <a:solidFill>
                <a:srgbClr val="6666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8" name="Freeform 46"/>
              <p:cNvSpPr>
                <a:spLocks noChangeArrowheads="1"/>
              </p:cNvSpPr>
              <p:nvPr/>
            </p:nvSpPr>
            <p:spPr bwMode="auto">
              <a:xfrm>
                <a:off x="2852640" y="4791384"/>
                <a:ext cx="564480" cy="629346"/>
              </a:xfrm>
              <a:custGeom>
                <a:avLst/>
                <a:gdLst/>
                <a:ahLst/>
                <a:cxnLst>
                  <a:cxn ang="0">
                    <a:pos x="460" y="756"/>
                  </a:cxn>
                  <a:cxn ang="0">
                    <a:pos x="895" y="264"/>
                  </a:cxn>
                  <a:cxn ang="0">
                    <a:pos x="1189" y="0"/>
                  </a:cxn>
                  <a:cxn ang="0">
                    <a:pos x="1253" y="64"/>
                  </a:cxn>
                  <a:cxn ang="0">
                    <a:pos x="1343" y="168"/>
                  </a:cxn>
                  <a:cxn ang="0">
                    <a:pos x="1406" y="236"/>
                  </a:cxn>
                  <a:cxn ang="0">
                    <a:pos x="1536" y="373"/>
                  </a:cxn>
                  <a:cxn ang="0">
                    <a:pos x="1639" y="475"/>
                  </a:cxn>
                  <a:cxn ang="0">
                    <a:pos x="1728" y="550"/>
                  </a:cxn>
                  <a:cxn ang="0">
                    <a:pos x="1584" y="807"/>
                  </a:cxn>
                  <a:cxn ang="0">
                    <a:pos x="1207" y="1345"/>
                  </a:cxn>
                  <a:cxn ang="0">
                    <a:pos x="772" y="1836"/>
                  </a:cxn>
                  <a:cxn ang="0">
                    <a:pos x="750" y="1856"/>
                  </a:cxn>
                  <a:cxn ang="0">
                    <a:pos x="707" y="1850"/>
                  </a:cxn>
                  <a:cxn ang="0">
                    <a:pos x="662" y="1853"/>
                  </a:cxn>
                  <a:cxn ang="0">
                    <a:pos x="594" y="1867"/>
                  </a:cxn>
                  <a:cxn ang="0">
                    <a:pos x="470" y="1905"/>
                  </a:cxn>
                  <a:cxn ang="0">
                    <a:pos x="387" y="1921"/>
                  </a:cxn>
                  <a:cxn ang="0">
                    <a:pos x="302" y="1928"/>
                  </a:cxn>
                  <a:cxn ang="0">
                    <a:pos x="216" y="1926"/>
                  </a:cxn>
                  <a:cxn ang="0">
                    <a:pos x="152" y="1919"/>
                  </a:cxn>
                  <a:cxn ang="0">
                    <a:pos x="112" y="1906"/>
                  </a:cxn>
                  <a:cxn ang="0">
                    <a:pos x="77" y="1886"/>
                  </a:cxn>
                  <a:cxn ang="0">
                    <a:pos x="47" y="1860"/>
                  </a:cxn>
                  <a:cxn ang="0">
                    <a:pos x="24" y="1830"/>
                  </a:cxn>
                  <a:cxn ang="0">
                    <a:pos x="8" y="1796"/>
                  </a:cxn>
                  <a:cxn ang="0">
                    <a:pos x="0" y="1761"/>
                  </a:cxn>
                  <a:cxn ang="0">
                    <a:pos x="3" y="1724"/>
                  </a:cxn>
                  <a:cxn ang="0">
                    <a:pos x="22" y="1665"/>
                  </a:cxn>
                  <a:cxn ang="0">
                    <a:pos x="54" y="1540"/>
                  </a:cxn>
                  <a:cxn ang="0">
                    <a:pos x="86" y="1415"/>
                  </a:cxn>
                  <a:cxn ang="0">
                    <a:pos x="111" y="1339"/>
                  </a:cxn>
                  <a:cxn ang="0">
                    <a:pos x="128" y="1268"/>
                  </a:cxn>
                  <a:cxn ang="0">
                    <a:pos x="134" y="1217"/>
                  </a:cxn>
                </a:cxnLst>
                <a:rect l="0" t="0" r="r" b="b"/>
                <a:pathLst>
                  <a:path w="1729" h="1929">
                    <a:moveTo>
                      <a:pt x="257" y="1028"/>
                    </a:moveTo>
                    <a:lnTo>
                      <a:pt x="460" y="756"/>
                    </a:lnTo>
                    <a:lnTo>
                      <a:pt x="677" y="495"/>
                    </a:lnTo>
                    <a:lnTo>
                      <a:pt x="895" y="264"/>
                    </a:lnTo>
                    <a:lnTo>
                      <a:pt x="1106" y="67"/>
                    </a:lnTo>
                    <a:lnTo>
                      <a:pt x="1189" y="0"/>
                    </a:lnTo>
                    <a:lnTo>
                      <a:pt x="1221" y="31"/>
                    </a:lnTo>
                    <a:lnTo>
                      <a:pt x="1253" y="64"/>
                    </a:lnTo>
                    <a:lnTo>
                      <a:pt x="1283" y="98"/>
                    </a:lnTo>
                    <a:lnTo>
                      <a:pt x="1343" y="168"/>
                    </a:lnTo>
                    <a:lnTo>
                      <a:pt x="1374" y="203"/>
                    </a:lnTo>
                    <a:lnTo>
                      <a:pt x="1406" y="236"/>
                    </a:lnTo>
                    <a:lnTo>
                      <a:pt x="1473" y="304"/>
                    </a:lnTo>
                    <a:lnTo>
                      <a:pt x="1536" y="373"/>
                    </a:lnTo>
                    <a:lnTo>
                      <a:pt x="1602" y="441"/>
                    </a:lnTo>
                    <a:lnTo>
                      <a:pt x="1639" y="475"/>
                    </a:lnTo>
                    <a:lnTo>
                      <a:pt x="1678" y="509"/>
                    </a:lnTo>
                    <a:lnTo>
                      <a:pt x="1728" y="550"/>
                    </a:lnTo>
                    <a:lnTo>
                      <a:pt x="1726" y="555"/>
                    </a:lnTo>
                    <a:lnTo>
                      <a:pt x="1584" y="807"/>
                    </a:lnTo>
                    <a:lnTo>
                      <a:pt x="1410" y="1072"/>
                    </a:lnTo>
                    <a:lnTo>
                      <a:pt x="1207" y="1345"/>
                    </a:lnTo>
                    <a:lnTo>
                      <a:pt x="990" y="1605"/>
                    </a:lnTo>
                    <a:lnTo>
                      <a:pt x="772" y="1836"/>
                    </a:lnTo>
                    <a:lnTo>
                      <a:pt x="751" y="1856"/>
                    </a:lnTo>
                    <a:lnTo>
                      <a:pt x="750" y="1856"/>
                    </a:lnTo>
                    <a:lnTo>
                      <a:pt x="728" y="1852"/>
                    </a:lnTo>
                    <a:lnTo>
                      <a:pt x="707" y="1850"/>
                    </a:lnTo>
                    <a:lnTo>
                      <a:pt x="684" y="1851"/>
                    </a:lnTo>
                    <a:lnTo>
                      <a:pt x="662" y="1853"/>
                    </a:lnTo>
                    <a:lnTo>
                      <a:pt x="639" y="1856"/>
                    </a:lnTo>
                    <a:lnTo>
                      <a:pt x="594" y="1867"/>
                    </a:lnTo>
                    <a:lnTo>
                      <a:pt x="510" y="1893"/>
                    </a:lnTo>
                    <a:lnTo>
                      <a:pt x="470" y="1905"/>
                    </a:lnTo>
                    <a:lnTo>
                      <a:pt x="429" y="1914"/>
                    </a:lnTo>
                    <a:lnTo>
                      <a:pt x="387" y="1921"/>
                    </a:lnTo>
                    <a:lnTo>
                      <a:pt x="345" y="1926"/>
                    </a:lnTo>
                    <a:lnTo>
                      <a:pt x="302" y="1928"/>
                    </a:lnTo>
                    <a:lnTo>
                      <a:pt x="259" y="1928"/>
                    </a:lnTo>
                    <a:lnTo>
                      <a:pt x="216" y="1926"/>
                    </a:lnTo>
                    <a:lnTo>
                      <a:pt x="173" y="1922"/>
                    </a:lnTo>
                    <a:lnTo>
                      <a:pt x="152" y="1919"/>
                    </a:lnTo>
                    <a:lnTo>
                      <a:pt x="132" y="1913"/>
                    </a:lnTo>
                    <a:lnTo>
                      <a:pt x="112" y="1906"/>
                    </a:lnTo>
                    <a:lnTo>
                      <a:pt x="94" y="1897"/>
                    </a:lnTo>
                    <a:lnTo>
                      <a:pt x="77" y="1886"/>
                    </a:lnTo>
                    <a:lnTo>
                      <a:pt x="61" y="1874"/>
                    </a:lnTo>
                    <a:lnTo>
                      <a:pt x="47" y="1860"/>
                    </a:lnTo>
                    <a:lnTo>
                      <a:pt x="35" y="1846"/>
                    </a:lnTo>
                    <a:lnTo>
                      <a:pt x="24" y="1830"/>
                    </a:lnTo>
                    <a:lnTo>
                      <a:pt x="15" y="1813"/>
                    </a:lnTo>
                    <a:lnTo>
                      <a:pt x="8" y="1796"/>
                    </a:lnTo>
                    <a:lnTo>
                      <a:pt x="3" y="1779"/>
                    </a:lnTo>
                    <a:lnTo>
                      <a:pt x="0" y="1761"/>
                    </a:lnTo>
                    <a:lnTo>
                      <a:pt x="0" y="1742"/>
                    </a:lnTo>
                    <a:lnTo>
                      <a:pt x="3" y="1724"/>
                    </a:lnTo>
                    <a:lnTo>
                      <a:pt x="8" y="1706"/>
                    </a:lnTo>
                    <a:lnTo>
                      <a:pt x="22" y="1665"/>
                    </a:lnTo>
                    <a:lnTo>
                      <a:pt x="34" y="1624"/>
                    </a:lnTo>
                    <a:lnTo>
                      <a:pt x="54" y="1540"/>
                    </a:lnTo>
                    <a:lnTo>
                      <a:pt x="74" y="1456"/>
                    </a:lnTo>
                    <a:lnTo>
                      <a:pt x="86" y="1415"/>
                    </a:lnTo>
                    <a:lnTo>
                      <a:pt x="99" y="1374"/>
                    </a:lnTo>
                    <a:lnTo>
                      <a:pt x="111" y="1339"/>
                    </a:lnTo>
                    <a:lnTo>
                      <a:pt x="121" y="1303"/>
                    </a:lnTo>
                    <a:lnTo>
                      <a:pt x="128" y="1268"/>
                    </a:lnTo>
                    <a:lnTo>
                      <a:pt x="133" y="1233"/>
                    </a:lnTo>
                    <a:lnTo>
                      <a:pt x="134" y="1217"/>
                    </a:lnTo>
                    <a:lnTo>
                      <a:pt x="257" y="1028"/>
                    </a:lnTo>
                  </a:path>
                </a:pathLst>
              </a:custGeom>
              <a:solidFill>
                <a:srgbClr val="80808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9" name="Freeform 47"/>
              <p:cNvSpPr>
                <a:spLocks noChangeArrowheads="1"/>
              </p:cNvSpPr>
              <p:nvPr/>
            </p:nvSpPr>
            <p:spPr bwMode="auto">
              <a:xfrm>
                <a:off x="2953441" y="4923877"/>
                <a:ext cx="348480" cy="426285"/>
              </a:xfrm>
              <a:custGeom>
                <a:avLst/>
                <a:gdLst/>
                <a:ahLst/>
                <a:cxnLst>
                  <a:cxn ang="0">
                    <a:pos x="31" y="1290"/>
                  </a:cxn>
                  <a:cxn ang="0">
                    <a:pos x="22" y="1282"/>
                  </a:cxn>
                  <a:cxn ang="0">
                    <a:pos x="15" y="1272"/>
                  </a:cxn>
                  <a:cxn ang="0">
                    <a:pos x="9" y="1261"/>
                  </a:cxn>
                  <a:cxn ang="0">
                    <a:pos x="5" y="1249"/>
                  </a:cxn>
                  <a:cxn ang="0">
                    <a:pos x="2" y="1235"/>
                  </a:cxn>
                  <a:cxn ang="0">
                    <a:pos x="0" y="1219"/>
                  </a:cxn>
                  <a:cxn ang="0">
                    <a:pos x="1" y="1185"/>
                  </a:cxn>
                  <a:cxn ang="0">
                    <a:pos x="6" y="1145"/>
                  </a:cxn>
                  <a:cxn ang="0">
                    <a:pos x="16" y="1102"/>
                  </a:cxn>
                  <a:cxn ang="0">
                    <a:pos x="31" y="1054"/>
                  </a:cxn>
                  <a:cxn ang="0">
                    <a:pos x="51" y="1003"/>
                  </a:cxn>
                  <a:cxn ang="0">
                    <a:pos x="103" y="891"/>
                  </a:cxn>
                  <a:cxn ang="0">
                    <a:pos x="172" y="770"/>
                  </a:cxn>
                  <a:cxn ang="0">
                    <a:pos x="256" y="642"/>
                  </a:cxn>
                  <a:cxn ang="0">
                    <a:pos x="353" y="511"/>
                  </a:cxn>
                  <a:cxn ang="0">
                    <a:pos x="457" y="386"/>
                  </a:cxn>
                  <a:cxn ang="0">
                    <a:pos x="562" y="275"/>
                  </a:cxn>
                  <a:cxn ang="0">
                    <a:pos x="664" y="180"/>
                  </a:cxn>
                  <a:cxn ang="0">
                    <a:pos x="760" y="103"/>
                  </a:cxn>
                  <a:cxn ang="0">
                    <a:pos x="805" y="72"/>
                  </a:cxn>
                  <a:cxn ang="0">
                    <a:pos x="848" y="46"/>
                  </a:cxn>
                  <a:cxn ang="0">
                    <a:pos x="888" y="26"/>
                  </a:cxn>
                  <a:cxn ang="0">
                    <a:pos x="925" y="11"/>
                  </a:cxn>
                  <a:cxn ang="0">
                    <a:pos x="958" y="3"/>
                  </a:cxn>
                  <a:cxn ang="0">
                    <a:pos x="974" y="1"/>
                  </a:cxn>
                  <a:cxn ang="0">
                    <a:pos x="988" y="0"/>
                  </a:cxn>
                  <a:cxn ang="0">
                    <a:pos x="1001" y="2"/>
                  </a:cxn>
                  <a:cxn ang="0">
                    <a:pos x="1013" y="5"/>
                  </a:cxn>
                  <a:cxn ang="0">
                    <a:pos x="1024" y="10"/>
                  </a:cxn>
                  <a:cxn ang="0">
                    <a:pos x="1034" y="16"/>
                  </a:cxn>
                  <a:cxn ang="0">
                    <a:pos x="1043" y="24"/>
                  </a:cxn>
                  <a:cxn ang="0">
                    <a:pos x="1050" y="34"/>
                  </a:cxn>
                  <a:cxn ang="0">
                    <a:pos x="1056" y="45"/>
                  </a:cxn>
                  <a:cxn ang="0">
                    <a:pos x="1060" y="57"/>
                  </a:cxn>
                  <a:cxn ang="0">
                    <a:pos x="1063" y="71"/>
                  </a:cxn>
                  <a:cxn ang="0">
                    <a:pos x="1065" y="87"/>
                  </a:cxn>
                  <a:cxn ang="0">
                    <a:pos x="1064" y="121"/>
                  </a:cxn>
                  <a:cxn ang="0">
                    <a:pos x="1059" y="161"/>
                  </a:cxn>
                  <a:cxn ang="0">
                    <a:pos x="1049" y="204"/>
                  </a:cxn>
                  <a:cxn ang="0">
                    <a:pos x="1034" y="252"/>
                  </a:cxn>
                  <a:cxn ang="0">
                    <a:pos x="1014" y="303"/>
                  </a:cxn>
                  <a:cxn ang="0">
                    <a:pos x="962" y="415"/>
                  </a:cxn>
                  <a:cxn ang="0">
                    <a:pos x="893" y="536"/>
                  </a:cxn>
                  <a:cxn ang="0">
                    <a:pos x="809" y="664"/>
                  </a:cxn>
                  <a:cxn ang="0">
                    <a:pos x="712" y="795"/>
                  </a:cxn>
                  <a:cxn ang="0">
                    <a:pos x="608" y="920"/>
                  </a:cxn>
                  <a:cxn ang="0">
                    <a:pos x="503" y="1031"/>
                  </a:cxn>
                  <a:cxn ang="0">
                    <a:pos x="401" y="1126"/>
                  </a:cxn>
                  <a:cxn ang="0">
                    <a:pos x="305" y="1203"/>
                  </a:cxn>
                  <a:cxn ang="0">
                    <a:pos x="260" y="1234"/>
                  </a:cxn>
                  <a:cxn ang="0">
                    <a:pos x="217" y="1260"/>
                  </a:cxn>
                  <a:cxn ang="0">
                    <a:pos x="177" y="1280"/>
                  </a:cxn>
                  <a:cxn ang="0">
                    <a:pos x="140" y="1295"/>
                  </a:cxn>
                  <a:cxn ang="0">
                    <a:pos x="107" y="1303"/>
                  </a:cxn>
                  <a:cxn ang="0">
                    <a:pos x="91" y="1305"/>
                  </a:cxn>
                  <a:cxn ang="0">
                    <a:pos x="77" y="1306"/>
                  </a:cxn>
                  <a:cxn ang="0">
                    <a:pos x="64" y="1304"/>
                  </a:cxn>
                  <a:cxn ang="0">
                    <a:pos x="52" y="1301"/>
                  </a:cxn>
                  <a:cxn ang="0">
                    <a:pos x="41" y="1296"/>
                  </a:cxn>
                  <a:cxn ang="0">
                    <a:pos x="31" y="1290"/>
                  </a:cxn>
                </a:cxnLst>
                <a:rect l="0" t="0" r="r" b="b"/>
                <a:pathLst>
                  <a:path w="1066" h="1307">
                    <a:moveTo>
                      <a:pt x="31" y="1290"/>
                    </a:moveTo>
                    <a:lnTo>
                      <a:pt x="22" y="1282"/>
                    </a:lnTo>
                    <a:lnTo>
                      <a:pt x="15" y="1272"/>
                    </a:lnTo>
                    <a:lnTo>
                      <a:pt x="9" y="1261"/>
                    </a:lnTo>
                    <a:lnTo>
                      <a:pt x="5" y="1249"/>
                    </a:lnTo>
                    <a:lnTo>
                      <a:pt x="2" y="1235"/>
                    </a:lnTo>
                    <a:lnTo>
                      <a:pt x="0" y="1219"/>
                    </a:lnTo>
                    <a:lnTo>
                      <a:pt x="1" y="1185"/>
                    </a:lnTo>
                    <a:lnTo>
                      <a:pt x="6" y="1145"/>
                    </a:lnTo>
                    <a:lnTo>
                      <a:pt x="16" y="1102"/>
                    </a:lnTo>
                    <a:lnTo>
                      <a:pt x="31" y="1054"/>
                    </a:lnTo>
                    <a:lnTo>
                      <a:pt x="51" y="1003"/>
                    </a:lnTo>
                    <a:lnTo>
                      <a:pt x="103" y="891"/>
                    </a:lnTo>
                    <a:lnTo>
                      <a:pt x="172" y="770"/>
                    </a:lnTo>
                    <a:lnTo>
                      <a:pt x="256" y="642"/>
                    </a:lnTo>
                    <a:lnTo>
                      <a:pt x="353" y="511"/>
                    </a:lnTo>
                    <a:lnTo>
                      <a:pt x="457" y="386"/>
                    </a:lnTo>
                    <a:lnTo>
                      <a:pt x="562" y="275"/>
                    </a:lnTo>
                    <a:lnTo>
                      <a:pt x="664" y="180"/>
                    </a:lnTo>
                    <a:lnTo>
                      <a:pt x="760" y="103"/>
                    </a:lnTo>
                    <a:lnTo>
                      <a:pt x="805" y="72"/>
                    </a:lnTo>
                    <a:lnTo>
                      <a:pt x="848" y="46"/>
                    </a:lnTo>
                    <a:lnTo>
                      <a:pt x="888" y="26"/>
                    </a:lnTo>
                    <a:lnTo>
                      <a:pt x="925" y="11"/>
                    </a:lnTo>
                    <a:lnTo>
                      <a:pt x="958" y="3"/>
                    </a:lnTo>
                    <a:lnTo>
                      <a:pt x="974" y="1"/>
                    </a:lnTo>
                    <a:lnTo>
                      <a:pt x="988" y="0"/>
                    </a:lnTo>
                    <a:lnTo>
                      <a:pt x="1001" y="2"/>
                    </a:lnTo>
                    <a:lnTo>
                      <a:pt x="1013" y="5"/>
                    </a:lnTo>
                    <a:lnTo>
                      <a:pt x="1024" y="10"/>
                    </a:lnTo>
                    <a:lnTo>
                      <a:pt x="1034" y="16"/>
                    </a:lnTo>
                    <a:lnTo>
                      <a:pt x="1043" y="24"/>
                    </a:lnTo>
                    <a:lnTo>
                      <a:pt x="1050" y="34"/>
                    </a:lnTo>
                    <a:lnTo>
                      <a:pt x="1056" y="45"/>
                    </a:lnTo>
                    <a:lnTo>
                      <a:pt x="1060" y="57"/>
                    </a:lnTo>
                    <a:lnTo>
                      <a:pt x="1063" y="71"/>
                    </a:lnTo>
                    <a:lnTo>
                      <a:pt x="1065" y="87"/>
                    </a:lnTo>
                    <a:lnTo>
                      <a:pt x="1064" y="121"/>
                    </a:lnTo>
                    <a:lnTo>
                      <a:pt x="1059" y="161"/>
                    </a:lnTo>
                    <a:lnTo>
                      <a:pt x="1049" y="204"/>
                    </a:lnTo>
                    <a:lnTo>
                      <a:pt x="1034" y="252"/>
                    </a:lnTo>
                    <a:lnTo>
                      <a:pt x="1014" y="303"/>
                    </a:lnTo>
                    <a:lnTo>
                      <a:pt x="962" y="415"/>
                    </a:lnTo>
                    <a:lnTo>
                      <a:pt x="893" y="536"/>
                    </a:lnTo>
                    <a:lnTo>
                      <a:pt x="809" y="664"/>
                    </a:lnTo>
                    <a:lnTo>
                      <a:pt x="712" y="795"/>
                    </a:lnTo>
                    <a:lnTo>
                      <a:pt x="608" y="920"/>
                    </a:lnTo>
                    <a:lnTo>
                      <a:pt x="503" y="1031"/>
                    </a:lnTo>
                    <a:lnTo>
                      <a:pt x="401" y="1126"/>
                    </a:lnTo>
                    <a:lnTo>
                      <a:pt x="305" y="1203"/>
                    </a:lnTo>
                    <a:lnTo>
                      <a:pt x="260" y="1234"/>
                    </a:lnTo>
                    <a:lnTo>
                      <a:pt x="217" y="1260"/>
                    </a:lnTo>
                    <a:lnTo>
                      <a:pt x="177" y="1280"/>
                    </a:lnTo>
                    <a:lnTo>
                      <a:pt x="140" y="1295"/>
                    </a:lnTo>
                    <a:lnTo>
                      <a:pt x="107" y="1303"/>
                    </a:lnTo>
                    <a:lnTo>
                      <a:pt x="91" y="1305"/>
                    </a:lnTo>
                    <a:lnTo>
                      <a:pt x="77" y="1306"/>
                    </a:lnTo>
                    <a:lnTo>
                      <a:pt x="64" y="1304"/>
                    </a:lnTo>
                    <a:lnTo>
                      <a:pt x="52" y="1301"/>
                    </a:lnTo>
                    <a:lnTo>
                      <a:pt x="41" y="1296"/>
                    </a:lnTo>
                    <a:lnTo>
                      <a:pt x="31" y="1290"/>
                    </a:lnTo>
                  </a:path>
                </a:pathLst>
              </a:custGeom>
              <a:solidFill>
                <a:srgbClr val="9999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0" name="Oval 48"/>
              <p:cNvSpPr>
                <a:spLocks noChangeArrowheads="1"/>
              </p:cNvSpPr>
              <p:nvPr/>
            </p:nvSpPr>
            <p:spPr bwMode="auto">
              <a:xfrm rot="2280000">
                <a:off x="3103201" y="4974283"/>
                <a:ext cx="47520" cy="321154"/>
              </a:xfrm>
              <a:prstGeom prst="ellipse">
                <a:avLst/>
              </a:pr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57"/>
            <p:cNvGrpSpPr/>
            <p:nvPr/>
          </p:nvGrpSpPr>
          <p:grpSpPr>
            <a:xfrm>
              <a:off x="1677601" y="3668066"/>
              <a:ext cx="659520" cy="694153"/>
              <a:chOff x="1677601" y="3668066"/>
              <a:chExt cx="659520" cy="694153"/>
            </a:xfrm>
          </p:grpSpPr>
          <p:sp>
            <p:nvSpPr>
              <p:cNvPr id="33818" name="Freeform 26"/>
              <p:cNvSpPr>
                <a:spLocks noChangeArrowheads="1"/>
              </p:cNvSpPr>
              <p:nvPr/>
            </p:nvSpPr>
            <p:spPr bwMode="auto">
              <a:xfrm>
                <a:off x="1677601" y="3668066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99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1" name="Freeform 49"/>
              <p:cNvSpPr>
                <a:spLocks noChangeArrowheads="1"/>
              </p:cNvSpPr>
              <p:nvPr/>
            </p:nvSpPr>
            <p:spPr bwMode="auto">
              <a:xfrm>
                <a:off x="1686241" y="3806321"/>
                <a:ext cx="561600" cy="548697"/>
              </a:xfrm>
              <a:custGeom>
                <a:avLst/>
                <a:gdLst/>
                <a:ahLst/>
                <a:cxnLst>
                  <a:cxn ang="0">
                    <a:pos x="1093" y="119"/>
                  </a:cxn>
                  <a:cxn ang="0">
                    <a:pos x="1377" y="332"/>
                  </a:cxn>
                  <a:cxn ang="0">
                    <a:pos x="1590" y="616"/>
                  </a:cxn>
                  <a:cxn ang="0">
                    <a:pos x="1714" y="955"/>
                  </a:cxn>
                  <a:cxn ang="0">
                    <a:pos x="1662" y="986"/>
                  </a:cxn>
                  <a:cxn ang="0">
                    <a:pos x="1559" y="996"/>
                  </a:cxn>
                  <a:cxn ang="0">
                    <a:pos x="1447" y="1000"/>
                  </a:cxn>
                  <a:cxn ang="0">
                    <a:pos x="1410" y="1012"/>
                  </a:cxn>
                  <a:cxn ang="0">
                    <a:pos x="1393" y="1026"/>
                  </a:cxn>
                  <a:cxn ang="0">
                    <a:pos x="1381" y="1044"/>
                  </a:cxn>
                  <a:cxn ang="0">
                    <a:pos x="1377" y="1068"/>
                  </a:cxn>
                  <a:cxn ang="0">
                    <a:pos x="1386" y="1111"/>
                  </a:cxn>
                  <a:cxn ang="0">
                    <a:pos x="1413" y="1217"/>
                  </a:cxn>
                  <a:cxn ang="0">
                    <a:pos x="1419" y="1326"/>
                  </a:cxn>
                  <a:cxn ang="0">
                    <a:pos x="1407" y="1420"/>
                  </a:cxn>
                  <a:cxn ang="0">
                    <a:pos x="1386" y="1482"/>
                  </a:cxn>
                  <a:cxn ang="0">
                    <a:pos x="1352" y="1540"/>
                  </a:cxn>
                  <a:cxn ang="0">
                    <a:pos x="1307" y="1593"/>
                  </a:cxn>
                  <a:cxn ang="0">
                    <a:pos x="1249" y="1636"/>
                  </a:cxn>
                  <a:cxn ang="0">
                    <a:pos x="1180" y="1666"/>
                  </a:cxn>
                  <a:cxn ang="0">
                    <a:pos x="1120" y="1678"/>
                  </a:cxn>
                  <a:cxn ang="0">
                    <a:pos x="1059" y="1679"/>
                  </a:cxn>
                  <a:cxn ang="0">
                    <a:pos x="1002" y="1667"/>
                  </a:cxn>
                  <a:cxn ang="0">
                    <a:pos x="951" y="1644"/>
                  </a:cxn>
                  <a:cxn ang="0">
                    <a:pos x="911" y="1609"/>
                  </a:cxn>
                  <a:cxn ang="0">
                    <a:pos x="869" y="1557"/>
                  </a:cxn>
                  <a:cxn ang="0">
                    <a:pos x="812" y="1528"/>
                  </a:cxn>
                  <a:cxn ang="0">
                    <a:pos x="746" y="1523"/>
                  </a:cxn>
                  <a:cxn ang="0">
                    <a:pos x="656" y="1539"/>
                  </a:cxn>
                  <a:cxn ang="0">
                    <a:pos x="491" y="1586"/>
                  </a:cxn>
                  <a:cxn ang="0">
                    <a:pos x="364" y="1600"/>
                  </a:cxn>
                  <a:cxn ang="0">
                    <a:pos x="235" y="1594"/>
                  </a:cxn>
                  <a:cxn ang="0">
                    <a:pos x="174" y="1578"/>
                  </a:cxn>
                  <a:cxn ang="0">
                    <a:pos x="123" y="1546"/>
                  </a:cxn>
                  <a:cxn ang="0">
                    <a:pos x="86" y="1502"/>
                  </a:cxn>
                  <a:cxn ang="0">
                    <a:pos x="65" y="1451"/>
                  </a:cxn>
                  <a:cxn ang="0">
                    <a:pos x="65" y="1396"/>
                  </a:cxn>
                  <a:cxn ang="0">
                    <a:pos x="96" y="1296"/>
                  </a:cxn>
                  <a:cxn ang="0">
                    <a:pos x="148" y="1087"/>
                  </a:cxn>
                  <a:cxn ang="0">
                    <a:pos x="183" y="975"/>
                  </a:cxn>
                  <a:cxn ang="0">
                    <a:pos x="197" y="870"/>
                  </a:cxn>
                  <a:cxn ang="0">
                    <a:pos x="189" y="782"/>
                  </a:cxn>
                  <a:cxn ang="0">
                    <a:pos x="173" y="730"/>
                  </a:cxn>
                  <a:cxn ang="0">
                    <a:pos x="137" y="664"/>
                  </a:cxn>
                  <a:cxn ang="0">
                    <a:pos x="43" y="539"/>
                  </a:cxn>
                  <a:cxn ang="0">
                    <a:pos x="7" y="476"/>
                  </a:cxn>
                  <a:cxn ang="0">
                    <a:pos x="0" y="428"/>
                  </a:cxn>
                  <a:cxn ang="0">
                    <a:pos x="7" y="379"/>
                  </a:cxn>
                  <a:cxn ang="0">
                    <a:pos x="28" y="330"/>
                  </a:cxn>
                  <a:cxn ang="0">
                    <a:pos x="60" y="286"/>
                  </a:cxn>
                  <a:cxn ang="0">
                    <a:pos x="153" y="207"/>
                  </a:cxn>
                  <a:cxn ang="0">
                    <a:pos x="259" y="136"/>
                  </a:cxn>
                  <a:cxn ang="0">
                    <a:pos x="366" y="94"/>
                  </a:cxn>
                  <a:cxn ang="0">
                    <a:pos x="470" y="77"/>
                  </a:cxn>
                  <a:cxn ang="0">
                    <a:pos x="658" y="66"/>
                  </a:cxn>
                  <a:cxn ang="0">
                    <a:pos x="726" y="49"/>
                  </a:cxn>
                  <a:cxn ang="0">
                    <a:pos x="749" y="34"/>
                  </a:cxn>
                  <a:cxn ang="0">
                    <a:pos x="764" y="17"/>
                  </a:cxn>
                  <a:cxn ang="0">
                    <a:pos x="772" y="0"/>
                  </a:cxn>
                </a:cxnLst>
                <a:rect l="0" t="0" r="r" b="b"/>
                <a:pathLst>
                  <a:path w="1718" h="1681">
                    <a:moveTo>
                      <a:pt x="872" y="26"/>
                    </a:moveTo>
                    <a:lnTo>
                      <a:pt x="985" y="67"/>
                    </a:lnTo>
                    <a:lnTo>
                      <a:pt x="1093" y="119"/>
                    </a:lnTo>
                    <a:lnTo>
                      <a:pt x="1195" y="181"/>
                    </a:lnTo>
                    <a:lnTo>
                      <a:pt x="1290" y="252"/>
                    </a:lnTo>
                    <a:lnTo>
                      <a:pt x="1377" y="332"/>
                    </a:lnTo>
                    <a:lnTo>
                      <a:pt x="1457" y="419"/>
                    </a:lnTo>
                    <a:lnTo>
                      <a:pt x="1528" y="514"/>
                    </a:lnTo>
                    <a:lnTo>
                      <a:pt x="1590" y="616"/>
                    </a:lnTo>
                    <a:lnTo>
                      <a:pt x="1642" y="724"/>
                    </a:lnTo>
                    <a:lnTo>
                      <a:pt x="1683" y="837"/>
                    </a:lnTo>
                    <a:lnTo>
                      <a:pt x="1714" y="955"/>
                    </a:lnTo>
                    <a:lnTo>
                      <a:pt x="1717" y="974"/>
                    </a:lnTo>
                    <a:lnTo>
                      <a:pt x="1695" y="980"/>
                    </a:lnTo>
                    <a:lnTo>
                      <a:pt x="1662" y="986"/>
                    </a:lnTo>
                    <a:lnTo>
                      <a:pt x="1629" y="992"/>
                    </a:lnTo>
                    <a:lnTo>
                      <a:pt x="1595" y="995"/>
                    </a:lnTo>
                    <a:lnTo>
                      <a:pt x="1559" y="996"/>
                    </a:lnTo>
                    <a:lnTo>
                      <a:pt x="1499" y="995"/>
                    </a:lnTo>
                    <a:lnTo>
                      <a:pt x="1464" y="997"/>
                    </a:lnTo>
                    <a:lnTo>
                      <a:pt x="1447" y="1000"/>
                    </a:lnTo>
                    <a:lnTo>
                      <a:pt x="1431" y="1004"/>
                    </a:lnTo>
                    <a:lnTo>
                      <a:pt x="1416" y="1009"/>
                    </a:lnTo>
                    <a:lnTo>
                      <a:pt x="1410" y="1012"/>
                    </a:lnTo>
                    <a:lnTo>
                      <a:pt x="1403" y="1016"/>
                    </a:lnTo>
                    <a:lnTo>
                      <a:pt x="1398" y="1021"/>
                    </a:lnTo>
                    <a:lnTo>
                      <a:pt x="1393" y="1026"/>
                    </a:lnTo>
                    <a:lnTo>
                      <a:pt x="1388" y="1031"/>
                    </a:lnTo>
                    <a:lnTo>
                      <a:pt x="1384" y="1037"/>
                    </a:lnTo>
                    <a:lnTo>
                      <a:pt x="1381" y="1044"/>
                    </a:lnTo>
                    <a:lnTo>
                      <a:pt x="1379" y="1051"/>
                    </a:lnTo>
                    <a:lnTo>
                      <a:pt x="1378" y="1059"/>
                    </a:lnTo>
                    <a:lnTo>
                      <a:pt x="1377" y="1068"/>
                    </a:lnTo>
                    <a:lnTo>
                      <a:pt x="1378" y="1078"/>
                    </a:lnTo>
                    <a:lnTo>
                      <a:pt x="1380" y="1088"/>
                    </a:lnTo>
                    <a:lnTo>
                      <a:pt x="1386" y="1111"/>
                    </a:lnTo>
                    <a:lnTo>
                      <a:pt x="1398" y="1146"/>
                    </a:lnTo>
                    <a:lnTo>
                      <a:pt x="1407" y="1181"/>
                    </a:lnTo>
                    <a:lnTo>
                      <a:pt x="1413" y="1217"/>
                    </a:lnTo>
                    <a:lnTo>
                      <a:pt x="1418" y="1253"/>
                    </a:lnTo>
                    <a:lnTo>
                      <a:pt x="1420" y="1290"/>
                    </a:lnTo>
                    <a:lnTo>
                      <a:pt x="1419" y="1326"/>
                    </a:lnTo>
                    <a:lnTo>
                      <a:pt x="1416" y="1363"/>
                    </a:lnTo>
                    <a:lnTo>
                      <a:pt x="1411" y="1400"/>
                    </a:lnTo>
                    <a:lnTo>
                      <a:pt x="1407" y="1420"/>
                    </a:lnTo>
                    <a:lnTo>
                      <a:pt x="1401" y="1441"/>
                    </a:lnTo>
                    <a:lnTo>
                      <a:pt x="1394" y="1461"/>
                    </a:lnTo>
                    <a:lnTo>
                      <a:pt x="1386" y="1482"/>
                    </a:lnTo>
                    <a:lnTo>
                      <a:pt x="1376" y="1501"/>
                    </a:lnTo>
                    <a:lnTo>
                      <a:pt x="1365" y="1521"/>
                    </a:lnTo>
                    <a:lnTo>
                      <a:pt x="1352" y="1540"/>
                    </a:lnTo>
                    <a:lnTo>
                      <a:pt x="1339" y="1559"/>
                    </a:lnTo>
                    <a:lnTo>
                      <a:pt x="1323" y="1576"/>
                    </a:lnTo>
                    <a:lnTo>
                      <a:pt x="1307" y="1593"/>
                    </a:lnTo>
                    <a:lnTo>
                      <a:pt x="1289" y="1608"/>
                    </a:lnTo>
                    <a:lnTo>
                      <a:pt x="1270" y="1623"/>
                    </a:lnTo>
                    <a:lnTo>
                      <a:pt x="1249" y="1636"/>
                    </a:lnTo>
                    <a:lnTo>
                      <a:pt x="1228" y="1648"/>
                    </a:lnTo>
                    <a:lnTo>
                      <a:pt x="1204" y="1658"/>
                    </a:lnTo>
                    <a:lnTo>
                      <a:pt x="1180" y="1666"/>
                    </a:lnTo>
                    <a:lnTo>
                      <a:pt x="1160" y="1671"/>
                    </a:lnTo>
                    <a:lnTo>
                      <a:pt x="1140" y="1675"/>
                    </a:lnTo>
                    <a:lnTo>
                      <a:pt x="1120" y="1678"/>
                    </a:lnTo>
                    <a:lnTo>
                      <a:pt x="1099" y="1680"/>
                    </a:lnTo>
                    <a:lnTo>
                      <a:pt x="1079" y="1680"/>
                    </a:lnTo>
                    <a:lnTo>
                      <a:pt x="1059" y="1679"/>
                    </a:lnTo>
                    <a:lnTo>
                      <a:pt x="1039" y="1676"/>
                    </a:lnTo>
                    <a:lnTo>
                      <a:pt x="1020" y="1672"/>
                    </a:lnTo>
                    <a:lnTo>
                      <a:pt x="1002" y="1667"/>
                    </a:lnTo>
                    <a:lnTo>
                      <a:pt x="984" y="1661"/>
                    </a:lnTo>
                    <a:lnTo>
                      <a:pt x="967" y="1653"/>
                    </a:lnTo>
                    <a:lnTo>
                      <a:pt x="951" y="1644"/>
                    </a:lnTo>
                    <a:lnTo>
                      <a:pt x="937" y="1633"/>
                    </a:lnTo>
                    <a:lnTo>
                      <a:pt x="923" y="1622"/>
                    </a:lnTo>
                    <a:lnTo>
                      <a:pt x="911" y="1609"/>
                    </a:lnTo>
                    <a:lnTo>
                      <a:pt x="901" y="1594"/>
                    </a:lnTo>
                    <a:lnTo>
                      <a:pt x="886" y="1574"/>
                    </a:lnTo>
                    <a:lnTo>
                      <a:pt x="869" y="1557"/>
                    </a:lnTo>
                    <a:lnTo>
                      <a:pt x="851" y="1544"/>
                    </a:lnTo>
                    <a:lnTo>
                      <a:pt x="832" y="1535"/>
                    </a:lnTo>
                    <a:lnTo>
                      <a:pt x="812" y="1528"/>
                    </a:lnTo>
                    <a:lnTo>
                      <a:pt x="790" y="1524"/>
                    </a:lnTo>
                    <a:lnTo>
                      <a:pt x="769" y="1522"/>
                    </a:lnTo>
                    <a:lnTo>
                      <a:pt x="746" y="1523"/>
                    </a:lnTo>
                    <a:lnTo>
                      <a:pt x="724" y="1525"/>
                    </a:lnTo>
                    <a:lnTo>
                      <a:pt x="701" y="1528"/>
                    </a:lnTo>
                    <a:lnTo>
                      <a:pt x="656" y="1539"/>
                    </a:lnTo>
                    <a:lnTo>
                      <a:pt x="572" y="1565"/>
                    </a:lnTo>
                    <a:lnTo>
                      <a:pt x="532" y="1577"/>
                    </a:lnTo>
                    <a:lnTo>
                      <a:pt x="491" y="1586"/>
                    </a:lnTo>
                    <a:lnTo>
                      <a:pt x="449" y="1593"/>
                    </a:lnTo>
                    <a:lnTo>
                      <a:pt x="407" y="1598"/>
                    </a:lnTo>
                    <a:lnTo>
                      <a:pt x="364" y="1600"/>
                    </a:lnTo>
                    <a:lnTo>
                      <a:pt x="321" y="1600"/>
                    </a:lnTo>
                    <a:lnTo>
                      <a:pt x="278" y="1598"/>
                    </a:lnTo>
                    <a:lnTo>
                      <a:pt x="235" y="1594"/>
                    </a:lnTo>
                    <a:lnTo>
                      <a:pt x="214" y="1591"/>
                    </a:lnTo>
                    <a:lnTo>
                      <a:pt x="194" y="1585"/>
                    </a:lnTo>
                    <a:lnTo>
                      <a:pt x="174" y="1578"/>
                    </a:lnTo>
                    <a:lnTo>
                      <a:pt x="156" y="1569"/>
                    </a:lnTo>
                    <a:lnTo>
                      <a:pt x="139" y="1558"/>
                    </a:lnTo>
                    <a:lnTo>
                      <a:pt x="123" y="1546"/>
                    </a:lnTo>
                    <a:lnTo>
                      <a:pt x="109" y="1532"/>
                    </a:lnTo>
                    <a:lnTo>
                      <a:pt x="97" y="1518"/>
                    </a:lnTo>
                    <a:lnTo>
                      <a:pt x="86" y="1502"/>
                    </a:lnTo>
                    <a:lnTo>
                      <a:pt x="77" y="1485"/>
                    </a:lnTo>
                    <a:lnTo>
                      <a:pt x="70" y="1468"/>
                    </a:lnTo>
                    <a:lnTo>
                      <a:pt x="65" y="1451"/>
                    </a:lnTo>
                    <a:lnTo>
                      <a:pt x="62" y="1433"/>
                    </a:lnTo>
                    <a:lnTo>
                      <a:pt x="62" y="1414"/>
                    </a:lnTo>
                    <a:lnTo>
                      <a:pt x="65" y="1396"/>
                    </a:lnTo>
                    <a:lnTo>
                      <a:pt x="70" y="1378"/>
                    </a:lnTo>
                    <a:lnTo>
                      <a:pt x="84" y="1337"/>
                    </a:lnTo>
                    <a:lnTo>
                      <a:pt x="96" y="1296"/>
                    </a:lnTo>
                    <a:lnTo>
                      <a:pt x="116" y="1212"/>
                    </a:lnTo>
                    <a:lnTo>
                      <a:pt x="136" y="1128"/>
                    </a:lnTo>
                    <a:lnTo>
                      <a:pt x="148" y="1087"/>
                    </a:lnTo>
                    <a:lnTo>
                      <a:pt x="161" y="1046"/>
                    </a:lnTo>
                    <a:lnTo>
                      <a:pt x="173" y="1011"/>
                    </a:lnTo>
                    <a:lnTo>
                      <a:pt x="183" y="975"/>
                    </a:lnTo>
                    <a:lnTo>
                      <a:pt x="190" y="940"/>
                    </a:lnTo>
                    <a:lnTo>
                      <a:pt x="195" y="905"/>
                    </a:lnTo>
                    <a:lnTo>
                      <a:pt x="197" y="870"/>
                    </a:lnTo>
                    <a:lnTo>
                      <a:pt x="197" y="835"/>
                    </a:lnTo>
                    <a:lnTo>
                      <a:pt x="193" y="800"/>
                    </a:lnTo>
                    <a:lnTo>
                      <a:pt x="189" y="782"/>
                    </a:lnTo>
                    <a:lnTo>
                      <a:pt x="185" y="765"/>
                    </a:lnTo>
                    <a:lnTo>
                      <a:pt x="180" y="747"/>
                    </a:lnTo>
                    <a:lnTo>
                      <a:pt x="173" y="730"/>
                    </a:lnTo>
                    <a:lnTo>
                      <a:pt x="165" y="713"/>
                    </a:lnTo>
                    <a:lnTo>
                      <a:pt x="157" y="697"/>
                    </a:lnTo>
                    <a:lnTo>
                      <a:pt x="137" y="664"/>
                    </a:lnTo>
                    <a:lnTo>
                      <a:pt x="115" y="633"/>
                    </a:lnTo>
                    <a:lnTo>
                      <a:pt x="67" y="571"/>
                    </a:lnTo>
                    <a:lnTo>
                      <a:pt x="43" y="539"/>
                    </a:lnTo>
                    <a:lnTo>
                      <a:pt x="21" y="506"/>
                    </a:lnTo>
                    <a:lnTo>
                      <a:pt x="13" y="492"/>
                    </a:lnTo>
                    <a:lnTo>
                      <a:pt x="7" y="476"/>
                    </a:lnTo>
                    <a:lnTo>
                      <a:pt x="3" y="461"/>
                    </a:lnTo>
                    <a:lnTo>
                      <a:pt x="0" y="445"/>
                    </a:lnTo>
                    <a:lnTo>
                      <a:pt x="0" y="428"/>
                    </a:lnTo>
                    <a:lnTo>
                      <a:pt x="0" y="412"/>
                    </a:lnTo>
                    <a:lnTo>
                      <a:pt x="3" y="395"/>
                    </a:lnTo>
                    <a:lnTo>
                      <a:pt x="7" y="379"/>
                    </a:lnTo>
                    <a:lnTo>
                      <a:pt x="13" y="362"/>
                    </a:lnTo>
                    <a:lnTo>
                      <a:pt x="20" y="346"/>
                    </a:lnTo>
                    <a:lnTo>
                      <a:pt x="28" y="330"/>
                    </a:lnTo>
                    <a:lnTo>
                      <a:pt x="37" y="315"/>
                    </a:lnTo>
                    <a:lnTo>
                      <a:pt x="48" y="300"/>
                    </a:lnTo>
                    <a:lnTo>
                      <a:pt x="60" y="286"/>
                    </a:lnTo>
                    <a:lnTo>
                      <a:pt x="73" y="273"/>
                    </a:lnTo>
                    <a:lnTo>
                      <a:pt x="87" y="261"/>
                    </a:lnTo>
                    <a:lnTo>
                      <a:pt x="153" y="207"/>
                    </a:lnTo>
                    <a:lnTo>
                      <a:pt x="186" y="182"/>
                    </a:lnTo>
                    <a:lnTo>
                      <a:pt x="221" y="158"/>
                    </a:lnTo>
                    <a:lnTo>
                      <a:pt x="259" y="136"/>
                    </a:lnTo>
                    <a:lnTo>
                      <a:pt x="299" y="116"/>
                    </a:lnTo>
                    <a:lnTo>
                      <a:pt x="343" y="100"/>
                    </a:lnTo>
                    <a:lnTo>
                      <a:pt x="366" y="94"/>
                    </a:lnTo>
                    <a:lnTo>
                      <a:pt x="391" y="88"/>
                    </a:lnTo>
                    <a:lnTo>
                      <a:pt x="431" y="81"/>
                    </a:lnTo>
                    <a:lnTo>
                      <a:pt x="470" y="77"/>
                    </a:lnTo>
                    <a:lnTo>
                      <a:pt x="547" y="74"/>
                    </a:lnTo>
                    <a:lnTo>
                      <a:pt x="621" y="70"/>
                    </a:lnTo>
                    <a:lnTo>
                      <a:pt x="658" y="66"/>
                    </a:lnTo>
                    <a:lnTo>
                      <a:pt x="695" y="59"/>
                    </a:lnTo>
                    <a:lnTo>
                      <a:pt x="717" y="53"/>
                    </a:lnTo>
                    <a:lnTo>
                      <a:pt x="726" y="49"/>
                    </a:lnTo>
                    <a:lnTo>
                      <a:pt x="735" y="44"/>
                    </a:lnTo>
                    <a:lnTo>
                      <a:pt x="742" y="40"/>
                    </a:lnTo>
                    <a:lnTo>
                      <a:pt x="749" y="34"/>
                    </a:lnTo>
                    <a:lnTo>
                      <a:pt x="755" y="29"/>
                    </a:lnTo>
                    <a:lnTo>
                      <a:pt x="760" y="23"/>
                    </a:lnTo>
                    <a:lnTo>
                      <a:pt x="764" y="17"/>
                    </a:lnTo>
                    <a:lnTo>
                      <a:pt x="768" y="10"/>
                    </a:lnTo>
                    <a:lnTo>
                      <a:pt x="771" y="3"/>
                    </a:lnTo>
                    <a:lnTo>
                      <a:pt x="772" y="0"/>
                    </a:lnTo>
                    <a:lnTo>
                      <a:pt x="872" y="26"/>
                    </a:lnTo>
                  </a:path>
                </a:pathLst>
              </a:cu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2" name="Freeform 50"/>
              <p:cNvSpPr>
                <a:spLocks noChangeArrowheads="1"/>
              </p:cNvSpPr>
              <p:nvPr/>
            </p:nvSpPr>
            <p:spPr bwMode="auto">
              <a:xfrm>
                <a:off x="1687680" y="3911451"/>
                <a:ext cx="450720" cy="445007"/>
              </a:xfrm>
              <a:custGeom>
                <a:avLst/>
                <a:gdLst/>
                <a:ahLst/>
                <a:cxnLst>
                  <a:cxn ang="0">
                    <a:pos x="77" y="107"/>
                  </a:cxn>
                  <a:cxn ang="0">
                    <a:pos x="236" y="40"/>
                  </a:cxn>
                  <a:cxn ang="0">
                    <a:pos x="408" y="5"/>
                  </a:cxn>
                  <a:cxn ang="0">
                    <a:pos x="588" y="5"/>
                  </a:cxn>
                  <a:cxn ang="0">
                    <a:pos x="760" y="40"/>
                  </a:cxn>
                  <a:cxn ang="0">
                    <a:pos x="919" y="107"/>
                  </a:cxn>
                  <a:cxn ang="0">
                    <a:pos x="1059" y="202"/>
                  </a:cxn>
                  <a:cxn ang="0">
                    <a:pos x="1179" y="322"/>
                  </a:cxn>
                  <a:cxn ang="0">
                    <a:pos x="1274" y="462"/>
                  </a:cxn>
                  <a:cxn ang="0">
                    <a:pos x="1341" y="621"/>
                  </a:cxn>
                  <a:cxn ang="0">
                    <a:pos x="1376" y="793"/>
                  </a:cxn>
                  <a:cxn ang="0">
                    <a:pos x="1376" y="973"/>
                  </a:cxn>
                  <a:cxn ang="0">
                    <a:pos x="1341" y="1145"/>
                  </a:cxn>
                  <a:cxn ang="0">
                    <a:pos x="1281" y="1290"/>
                  </a:cxn>
                  <a:cxn ang="0">
                    <a:pos x="1243" y="1316"/>
                  </a:cxn>
                  <a:cxn ang="0">
                    <a:pos x="1198" y="1338"/>
                  </a:cxn>
                  <a:cxn ang="0">
                    <a:pos x="1154" y="1351"/>
                  </a:cxn>
                  <a:cxn ang="0">
                    <a:pos x="1114" y="1358"/>
                  </a:cxn>
                  <a:cxn ang="0">
                    <a:pos x="1073" y="1360"/>
                  </a:cxn>
                  <a:cxn ang="0">
                    <a:pos x="1033" y="1356"/>
                  </a:cxn>
                  <a:cxn ang="0">
                    <a:pos x="996" y="1347"/>
                  </a:cxn>
                  <a:cxn ang="0">
                    <a:pos x="961" y="1333"/>
                  </a:cxn>
                  <a:cxn ang="0">
                    <a:pos x="931" y="1313"/>
                  </a:cxn>
                  <a:cxn ang="0">
                    <a:pos x="905" y="1289"/>
                  </a:cxn>
                  <a:cxn ang="0">
                    <a:pos x="880" y="1254"/>
                  </a:cxn>
                  <a:cxn ang="0">
                    <a:pos x="845" y="1224"/>
                  </a:cxn>
                  <a:cxn ang="0">
                    <a:pos x="806" y="1208"/>
                  </a:cxn>
                  <a:cxn ang="0">
                    <a:pos x="763" y="1202"/>
                  </a:cxn>
                  <a:cxn ang="0">
                    <a:pos x="718" y="1205"/>
                  </a:cxn>
                  <a:cxn ang="0">
                    <a:pos x="650" y="1219"/>
                  </a:cxn>
                  <a:cxn ang="0">
                    <a:pos x="526" y="1257"/>
                  </a:cxn>
                  <a:cxn ang="0">
                    <a:pos x="443" y="1273"/>
                  </a:cxn>
                  <a:cxn ang="0">
                    <a:pos x="358" y="1280"/>
                  </a:cxn>
                  <a:cxn ang="0">
                    <a:pos x="272" y="1278"/>
                  </a:cxn>
                  <a:cxn ang="0">
                    <a:pos x="208" y="1271"/>
                  </a:cxn>
                  <a:cxn ang="0">
                    <a:pos x="168" y="1258"/>
                  </a:cxn>
                  <a:cxn ang="0">
                    <a:pos x="133" y="1238"/>
                  </a:cxn>
                  <a:cxn ang="0">
                    <a:pos x="103" y="1212"/>
                  </a:cxn>
                  <a:cxn ang="0">
                    <a:pos x="80" y="1182"/>
                  </a:cxn>
                  <a:cxn ang="0">
                    <a:pos x="64" y="1148"/>
                  </a:cxn>
                  <a:cxn ang="0">
                    <a:pos x="56" y="1113"/>
                  </a:cxn>
                  <a:cxn ang="0">
                    <a:pos x="59" y="1076"/>
                  </a:cxn>
                  <a:cxn ang="0">
                    <a:pos x="78" y="1017"/>
                  </a:cxn>
                  <a:cxn ang="0">
                    <a:pos x="110" y="892"/>
                  </a:cxn>
                  <a:cxn ang="0">
                    <a:pos x="142" y="767"/>
                  </a:cxn>
                  <a:cxn ang="0">
                    <a:pos x="167" y="691"/>
                  </a:cxn>
                  <a:cxn ang="0">
                    <a:pos x="184" y="620"/>
                  </a:cxn>
                  <a:cxn ang="0">
                    <a:pos x="191" y="550"/>
                  </a:cxn>
                  <a:cxn ang="0">
                    <a:pos x="187" y="480"/>
                  </a:cxn>
                  <a:cxn ang="0">
                    <a:pos x="179" y="445"/>
                  </a:cxn>
                  <a:cxn ang="0">
                    <a:pos x="167" y="410"/>
                  </a:cxn>
                  <a:cxn ang="0">
                    <a:pos x="151" y="377"/>
                  </a:cxn>
                  <a:cxn ang="0">
                    <a:pos x="109" y="313"/>
                  </a:cxn>
                  <a:cxn ang="0">
                    <a:pos x="37" y="219"/>
                  </a:cxn>
                  <a:cxn ang="0">
                    <a:pos x="7" y="172"/>
                  </a:cxn>
                  <a:cxn ang="0">
                    <a:pos x="0" y="154"/>
                  </a:cxn>
                </a:cxnLst>
                <a:rect l="0" t="0" r="r" b="b"/>
                <a:pathLst>
                  <a:path w="1382" h="1361">
                    <a:moveTo>
                      <a:pt x="5" y="151"/>
                    </a:moveTo>
                    <a:lnTo>
                      <a:pt x="77" y="107"/>
                    </a:lnTo>
                    <a:lnTo>
                      <a:pt x="155" y="69"/>
                    </a:lnTo>
                    <a:lnTo>
                      <a:pt x="236" y="40"/>
                    </a:lnTo>
                    <a:lnTo>
                      <a:pt x="320" y="18"/>
                    </a:lnTo>
                    <a:lnTo>
                      <a:pt x="408" y="5"/>
                    </a:lnTo>
                    <a:lnTo>
                      <a:pt x="498" y="0"/>
                    </a:lnTo>
                    <a:lnTo>
                      <a:pt x="588" y="5"/>
                    </a:lnTo>
                    <a:lnTo>
                      <a:pt x="676" y="18"/>
                    </a:lnTo>
                    <a:lnTo>
                      <a:pt x="760" y="40"/>
                    </a:lnTo>
                    <a:lnTo>
                      <a:pt x="841" y="69"/>
                    </a:lnTo>
                    <a:lnTo>
                      <a:pt x="919" y="107"/>
                    </a:lnTo>
                    <a:lnTo>
                      <a:pt x="991" y="151"/>
                    </a:lnTo>
                    <a:lnTo>
                      <a:pt x="1059" y="202"/>
                    </a:lnTo>
                    <a:lnTo>
                      <a:pt x="1122" y="259"/>
                    </a:lnTo>
                    <a:lnTo>
                      <a:pt x="1179" y="322"/>
                    </a:lnTo>
                    <a:lnTo>
                      <a:pt x="1230" y="390"/>
                    </a:lnTo>
                    <a:lnTo>
                      <a:pt x="1274" y="462"/>
                    </a:lnTo>
                    <a:lnTo>
                      <a:pt x="1312" y="540"/>
                    </a:lnTo>
                    <a:lnTo>
                      <a:pt x="1341" y="621"/>
                    </a:lnTo>
                    <a:lnTo>
                      <a:pt x="1363" y="705"/>
                    </a:lnTo>
                    <a:lnTo>
                      <a:pt x="1376" y="793"/>
                    </a:lnTo>
                    <a:lnTo>
                      <a:pt x="1381" y="883"/>
                    </a:lnTo>
                    <a:lnTo>
                      <a:pt x="1376" y="973"/>
                    </a:lnTo>
                    <a:lnTo>
                      <a:pt x="1363" y="1061"/>
                    </a:lnTo>
                    <a:lnTo>
                      <a:pt x="1341" y="1145"/>
                    </a:lnTo>
                    <a:lnTo>
                      <a:pt x="1312" y="1226"/>
                    </a:lnTo>
                    <a:lnTo>
                      <a:pt x="1281" y="1290"/>
                    </a:lnTo>
                    <a:lnTo>
                      <a:pt x="1264" y="1303"/>
                    </a:lnTo>
                    <a:lnTo>
                      <a:pt x="1243" y="1316"/>
                    </a:lnTo>
                    <a:lnTo>
                      <a:pt x="1222" y="1328"/>
                    </a:lnTo>
                    <a:lnTo>
                      <a:pt x="1198" y="1338"/>
                    </a:lnTo>
                    <a:lnTo>
                      <a:pt x="1174" y="1346"/>
                    </a:lnTo>
                    <a:lnTo>
                      <a:pt x="1154" y="1351"/>
                    </a:lnTo>
                    <a:lnTo>
                      <a:pt x="1134" y="1355"/>
                    </a:lnTo>
                    <a:lnTo>
                      <a:pt x="1114" y="1358"/>
                    </a:lnTo>
                    <a:lnTo>
                      <a:pt x="1093" y="1360"/>
                    </a:lnTo>
                    <a:lnTo>
                      <a:pt x="1073" y="1360"/>
                    </a:lnTo>
                    <a:lnTo>
                      <a:pt x="1053" y="1359"/>
                    </a:lnTo>
                    <a:lnTo>
                      <a:pt x="1033" y="1356"/>
                    </a:lnTo>
                    <a:lnTo>
                      <a:pt x="1014" y="1352"/>
                    </a:lnTo>
                    <a:lnTo>
                      <a:pt x="996" y="1347"/>
                    </a:lnTo>
                    <a:lnTo>
                      <a:pt x="978" y="1341"/>
                    </a:lnTo>
                    <a:lnTo>
                      <a:pt x="961" y="1333"/>
                    </a:lnTo>
                    <a:lnTo>
                      <a:pt x="945" y="1324"/>
                    </a:lnTo>
                    <a:lnTo>
                      <a:pt x="931" y="1313"/>
                    </a:lnTo>
                    <a:lnTo>
                      <a:pt x="917" y="1302"/>
                    </a:lnTo>
                    <a:lnTo>
                      <a:pt x="905" y="1289"/>
                    </a:lnTo>
                    <a:lnTo>
                      <a:pt x="895" y="1274"/>
                    </a:lnTo>
                    <a:lnTo>
                      <a:pt x="880" y="1254"/>
                    </a:lnTo>
                    <a:lnTo>
                      <a:pt x="863" y="1237"/>
                    </a:lnTo>
                    <a:lnTo>
                      <a:pt x="845" y="1224"/>
                    </a:lnTo>
                    <a:lnTo>
                      <a:pt x="826" y="1215"/>
                    </a:lnTo>
                    <a:lnTo>
                      <a:pt x="806" y="1208"/>
                    </a:lnTo>
                    <a:lnTo>
                      <a:pt x="784" y="1204"/>
                    </a:lnTo>
                    <a:lnTo>
                      <a:pt x="763" y="1202"/>
                    </a:lnTo>
                    <a:lnTo>
                      <a:pt x="740" y="1203"/>
                    </a:lnTo>
                    <a:lnTo>
                      <a:pt x="718" y="1205"/>
                    </a:lnTo>
                    <a:lnTo>
                      <a:pt x="695" y="1208"/>
                    </a:lnTo>
                    <a:lnTo>
                      <a:pt x="650" y="1219"/>
                    </a:lnTo>
                    <a:lnTo>
                      <a:pt x="566" y="1245"/>
                    </a:lnTo>
                    <a:lnTo>
                      <a:pt x="526" y="1257"/>
                    </a:lnTo>
                    <a:lnTo>
                      <a:pt x="485" y="1266"/>
                    </a:lnTo>
                    <a:lnTo>
                      <a:pt x="443" y="1273"/>
                    </a:lnTo>
                    <a:lnTo>
                      <a:pt x="401" y="1278"/>
                    </a:lnTo>
                    <a:lnTo>
                      <a:pt x="358" y="1280"/>
                    </a:lnTo>
                    <a:lnTo>
                      <a:pt x="315" y="1280"/>
                    </a:lnTo>
                    <a:lnTo>
                      <a:pt x="272" y="1278"/>
                    </a:lnTo>
                    <a:lnTo>
                      <a:pt x="229" y="1274"/>
                    </a:lnTo>
                    <a:lnTo>
                      <a:pt x="208" y="1271"/>
                    </a:lnTo>
                    <a:lnTo>
                      <a:pt x="188" y="1265"/>
                    </a:lnTo>
                    <a:lnTo>
                      <a:pt x="168" y="1258"/>
                    </a:lnTo>
                    <a:lnTo>
                      <a:pt x="150" y="1249"/>
                    </a:lnTo>
                    <a:lnTo>
                      <a:pt x="133" y="1238"/>
                    </a:lnTo>
                    <a:lnTo>
                      <a:pt x="117" y="1226"/>
                    </a:lnTo>
                    <a:lnTo>
                      <a:pt x="103" y="1212"/>
                    </a:lnTo>
                    <a:lnTo>
                      <a:pt x="91" y="1198"/>
                    </a:lnTo>
                    <a:lnTo>
                      <a:pt x="80" y="1182"/>
                    </a:lnTo>
                    <a:lnTo>
                      <a:pt x="71" y="1165"/>
                    </a:lnTo>
                    <a:lnTo>
                      <a:pt x="64" y="1148"/>
                    </a:lnTo>
                    <a:lnTo>
                      <a:pt x="59" y="1131"/>
                    </a:lnTo>
                    <a:lnTo>
                      <a:pt x="56" y="1113"/>
                    </a:lnTo>
                    <a:lnTo>
                      <a:pt x="56" y="1094"/>
                    </a:lnTo>
                    <a:lnTo>
                      <a:pt x="59" y="1076"/>
                    </a:lnTo>
                    <a:lnTo>
                      <a:pt x="64" y="1058"/>
                    </a:lnTo>
                    <a:lnTo>
                      <a:pt x="78" y="1017"/>
                    </a:lnTo>
                    <a:lnTo>
                      <a:pt x="90" y="976"/>
                    </a:lnTo>
                    <a:lnTo>
                      <a:pt x="110" y="892"/>
                    </a:lnTo>
                    <a:lnTo>
                      <a:pt x="130" y="808"/>
                    </a:lnTo>
                    <a:lnTo>
                      <a:pt x="142" y="767"/>
                    </a:lnTo>
                    <a:lnTo>
                      <a:pt x="155" y="726"/>
                    </a:lnTo>
                    <a:lnTo>
                      <a:pt x="167" y="691"/>
                    </a:lnTo>
                    <a:lnTo>
                      <a:pt x="177" y="655"/>
                    </a:lnTo>
                    <a:lnTo>
                      <a:pt x="184" y="620"/>
                    </a:lnTo>
                    <a:lnTo>
                      <a:pt x="189" y="585"/>
                    </a:lnTo>
                    <a:lnTo>
                      <a:pt x="191" y="550"/>
                    </a:lnTo>
                    <a:lnTo>
                      <a:pt x="191" y="515"/>
                    </a:lnTo>
                    <a:lnTo>
                      <a:pt x="187" y="480"/>
                    </a:lnTo>
                    <a:lnTo>
                      <a:pt x="183" y="462"/>
                    </a:lnTo>
                    <a:lnTo>
                      <a:pt x="179" y="445"/>
                    </a:lnTo>
                    <a:lnTo>
                      <a:pt x="174" y="427"/>
                    </a:lnTo>
                    <a:lnTo>
                      <a:pt x="167" y="410"/>
                    </a:lnTo>
                    <a:lnTo>
                      <a:pt x="159" y="393"/>
                    </a:lnTo>
                    <a:lnTo>
                      <a:pt x="151" y="377"/>
                    </a:lnTo>
                    <a:lnTo>
                      <a:pt x="131" y="344"/>
                    </a:lnTo>
                    <a:lnTo>
                      <a:pt x="109" y="313"/>
                    </a:lnTo>
                    <a:lnTo>
                      <a:pt x="61" y="251"/>
                    </a:lnTo>
                    <a:lnTo>
                      <a:pt x="37" y="219"/>
                    </a:lnTo>
                    <a:lnTo>
                      <a:pt x="15" y="186"/>
                    </a:lnTo>
                    <a:lnTo>
                      <a:pt x="7" y="172"/>
                    </a:lnTo>
                    <a:lnTo>
                      <a:pt x="1" y="156"/>
                    </a:lnTo>
                    <a:lnTo>
                      <a:pt x="0" y="154"/>
                    </a:lnTo>
                    <a:lnTo>
                      <a:pt x="5" y="151"/>
                    </a:lnTo>
                  </a:path>
                </a:pathLst>
              </a:custGeom>
              <a:solidFill>
                <a:srgbClr val="CCCCC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3" name="Freeform 51"/>
              <p:cNvSpPr>
                <a:spLocks noChangeArrowheads="1"/>
              </p:cNvSpPr>
              <p:nvPr/>
            </p:nvSpPr>
            <p:spPr bwMode="auto">
              <a:xfrm>
                <a:off x="1706400" y="4028104"/>
                <a:ext cx="315360" cy="300991"/>
              </a:xfrm>
              <a:custGeom>
                <a:avLst/>
                <a:gdLst/>
                <a:ahLst/>
                <a:cxnLst>
                  <a:cxn ang="0">
                    <a:pos x="24" y="824"/>
                  </a:cxn>
                  <a:cxn ang="0">
                    <a:pos x="8" y="790"/>
                  </a:cxn>
                  <a:cxn ang="0">
                    <a:pos x="0" y="755"/>
                  </a:cxn>
                  <a:cxn ang="0">
                    <a:pos x="3" y="718"/>
                  </a:cxn>
                  <a:cxn ang="0">
                    <a:pos x="22" y="659"/>
                  </a:cxn>
                  <a:cxn ang="0">
                    <a:pos x="54" y="534"/>
                  </a:cxn>
                  <a:cxn ang="0">
                    <a:pos x="86" y="409"/>
                  </a:cxn>
                  <a:cxn ang="0">
                    <a:pos x="111" y="333"/>
                  </a:cxn>
                  <a:cxn ang="0">
                    <a:pos x="128" y="262"/>
                  </a:cxn>
                  <a:cxn ang="0">
                    <a:pos x="135" y="192"/>
                  </a:cxn>
                  <a:cxn ang="0">
                    <a:pos x="131" y="122"/>
                  </a:cxn>
                  <a:cxn ang="0">
                    <a:pos x="154" y="89"/>
                  </a:cxn>
                  <a:cxn ang="0">
                    <a:pos x="243" y="41"/>
                  </a:cxn>
                  <a:cxn ang="0">
                    <a:pos x="340" y="11"/>
                  </a:cxn>
                  <a:cxn ang="0">
                    <a:pos x="445" y="0"/>
                  </a:cxn>
                  <a:cxn ang="0">
                    <a:pos x="550" y="11"/>
                  </a:cxn>
                  <a:cxn ang="0">
                    <a:pos x="647" y="41"/>
                  </a:cxn>
                  <a:cxn ang="0">
                    <a:pos x="736" y="89"/>
                  </a:cxn>
                  <a:cxn ang="0">
                    <a:pos x="813" y="152"/>
                  </a:cxn>
                  <a:cxn ang="0">
                    <a:pos x="876" y="229"/>
                  </a:cxn>
                  <a:cxn ang="0">
                    <a:pos x="924" y="318"/>
                  </a:cxn>
                  <a:cxn ang="0">
                    <a:pos x="954" y="415"/>
                  </a:cxn>
                  <a:cxn ang="0">
                    <a:pos x="965" y="520"/>
                  </a:cxn>
                  <a:cxn ang="0">
                    <a:pos x="954" y="625"/>
                  </a:cxn>
                  <a:cxn ang="0">
                    <a:pos x="924" y="722"/>
                  </a:cxn>
                  <a:cxn ang="0">
                    <a:pos x="876" y="811"/>
                  </a:cxn>
                  <a:cxn ang="0">
                    <a:pos x="814" y="886"/>
                  </a:cxn>
                  <a:cxn ang="0">
                    <a:pos x="789" y="866"/>
                  </a:cxn>
                  <a:cxn ang="0">
                    <a:pos x="750" y="850"/>
                  </a:cxn>
                  <a:cxn ang="0">
                    <a:pos x="707" y="844"/>
                  </a:cxn>
                  <a:cxn ang="0">
                    <a:pos x="662" y="847"/>
                  </a:cxn>
                  <a:cxn ang="0">
                    <a:pos x="594" y="861"/>
                  </a:cxn>
                  <a:cxn ang="0">
                    <a:pos x="470" y="899"/>
                  </a:cxn>
                  <a:cxn ang="0">
                    <a:pos x="387" y="915"/>
                  </a:cxn>
                  <a:cxn ang="0">
                    <a:pos x="302" y="922"/>
                  </a:cxn>
                  <a:cxn ang="0">
                    <a:pos x="216" y="920"/>
                  </a:cxn>
                  <a:cxn ang="0">
                    <a:pos x="152" y="913"/>
                  </a:cxn>
                  <a:cxn ang="0">
                    <a:pos x="112" y="900"/>
                  </a:cxn>
                  <a:cxn ang="0">
                    <a:pos x="77" y="880"/>
                  </a:cxn>
                  <a:cxn ang="0">
                    <a:pos x="47" y="854"/>
                  </a:cxn>
                  <a:cxn ang="0">
                    <a:pos x="24" y="824"/>
                  </a:cxn>
                </a:cxnLst>
                <a:rect l="0" t="0" r="r" b="b"/>
                <a:pathLst>
                  <a:path w="966" h="923">
                    <a:moveTo>
                      <a:pt x="24" y="824"/>
                    </a:moveTo>
                    <a:lnTo>
                      <a:pt x="24" y="824"/>
                    </a:lnTo>
                    <a:lnTo>
                      <a:pt x="15" y="807"/>
                    </a:lnTo>
                    <a:lnTo>
                      <a:pt x="8" y="790"/>
                    </a:lnTo>
                    <a:lnTo>
                      <a:pt x="3" y="773"/>
                    </a:lnTo>
                    <a:lnTo>
                      <a:pt x="0" y="755"/>
                    </a:lnTo>
                    <a:lnTo>
                      <a:pt x="0" y="736"/>
                    </a:lnTo>
                    <a:lnTo>
                      <a:pt x="3" y="718"/>
                    </a:lnTo>
                    <a:lnTo>
                      <a:pt x="8" y="700"/>
                    </a:lnTo>
                    <a:lnTo>
                      <a:pt x="22" y="659"/>
                    </a:lnTo>
                    <a:lnTo>
                      <a:pt x="34" y="618"/>
                    </a:lnTo>
                    <a:lnTo>
                      <a:pt x="54" y="534"/>
                    </a:lnTo>
                    <a:lnTo>
                      <a:pt x="74" y="450"/>
                    </a:lnTo>
                    <a:lnTo>
                      <a:pt x="86" y="409"/>
                    </a:lnTo>
                    <a:lnTo>
                      <a:pt x="99" y="368"/>
                    </a:lnTo>
                    <a:lnTo>
                      <a:pt x="111" y="333"/>
                    </a:lnTo>
                    <a:lnTo>
                      <a:pt x="121" y="297"/>
                    </a:lnTo>
                    <a:lnTo>
                      <a:pt x="128" y="262"/>
                    </a:lnTo>
                    <a:lnTo>
                      <a:pt x="133" y="227"/>
                    </a:lnTo>
                    <a:lnTo>
                      <a:pt x="135" y="192"/>
                    </a:lnTo>
                    <a:lnTo>
                      <a:pt x="135" y="157"/>
                    </a:lnTo>
                    <a:lnTo>
                      <a:pt x="131" y="122"/>
                    </a:lnTo>
                    <a:lnTo>
                      <a:pt x="128" y="109"/>
                    </a:lnTo>
                    <a:lnTo>
                      <a:pt x="154" y="89"/>
                    </a:lnTo>
                    <a:lnTo>
                      <a:pt x="197" y="63"/>
                    </a:lnTo>
                    <a:lnTo>
                      <a:pt x="243" y="41"/>
                    </a:lnTo>
                    <a:lnTo>
                      <a:pt x="290" y="23"/>
                    </a:lnTo>
                    <a:lnTo>
                      <a:pt x="340" y="11"/>
                    </a:lnTo>
                    <a:lnTo>
                      <a:pt x="392" y="3"/>
                    </a:lnTo>
                    <a:lnTo>
                      <a:pt x="445" y="0"/>
                    </a:lnTo>
                    <a:lnTo>
                      <a:pt x="498" y="3"/>
                    </a:lnTo>
                    <a:lnTo>
                      <a:pt x="550" y="11"/>
                    </a:lnTo>
                    <a:lnTo>
                      <a:pt x="600" y="23"/>
                    </a:lnTo>
                    <a:lnTo>
                      <a:pt x="647" y="41"/>
                    </a:lnTo>
                    <a:lnTo>
                      <a:pt x="693" y="63"/>
                    </a:lnTo>
                    <a:lnTo>
                      <a:pt x="736" y="89"/>
                    </a:lnTo>
                    <a:lnTo>
                      <a:pt x="776" y="119"/>
                    </a:lnTo>
                    <a:lnTo>
                      <a:pt x="813" y="152"/>
                    </a:lnTo>
                    <a:lnTo>
                      <a:pt x="846" y="189"/>
                    </a:lnTo>
                    <a:lnTo>
                      <a:pt x="876" y="229"/>
                    </a:lnTo>
                    <a:lnTo>
                      <a:pt x="902" y="272"/>
                    </a:lnTo>
                    <a:lnTo>
                      <a:pt x="924" y="318"/>
                    </a:lnTo>
                    <a:lnTo>
                      <a:pt x="942" y="365"/>
                    </a:lnTo>
                    <a:lnTo>
                      <a:pt x="954" y="415"/>
                    </a:lnTo>
                    <a:lnTo>
                      <a:pt x="962" y="467"/>
                    </a:lnTo>
                    <a:lnTo>
                      <a:pt x="965" y="520"/>
                    </a:lnTo>
                    <a:lnTo>
                      <a:pt x="962" y="573"/>
                    </a:lnTo>
                    <a:lnTo>
                      <a:pt x="954" y="625"/>
                    </a:lnTo>
                    <a:lnTo>
                      <a:pt x="942" y="675"/>
                    </a:lnTo>
                    <a:lnTo>
                      <a:pt x="924" y="722"/>
                    </a:lnTo>
                    <a:lnTo>
                      <a:pt x="902" y="768"/>
                    </a:lnTo>
                    <a:lnTo>
                      <a:pt x="876" y="811"/>
                    </a:lnTo>
                    <a:lnTo>
                      <a:pt x="846" y="851"/>
                    </a:lnTo>
                    <a:lnTo>
                      <a:pt x="814" y="886"/>
                    </a:lnTo>
                    <a:lnTo>
                      <a:pt x="807" y="879"/>
                    </a:lnTo>
                    <a:lnTo>
                      <a:pt x="789" y="866"/>
                    </a:lnTo>
                    <a:lnTo>
                      <a:pt x="770" y="857"/>
                    </a:lnTo>
                    <a:lnTo>
                      <a:pt x="750" y="850"/>
                    </a:lnTo>
                    <a:lnTo>
                      <a:pt x="728" y="846"/>
                    </a:lnTo>
                    <a:lnTo>
                      <a:pt x="707" y="844"/>
                    </a:lnTo>
                    <a:lnTo>
                      <a:pt x="684" y="845"/>
                    </a:lnTo>
                    <a:lnTo>
                      <a:pt x="662" y="847"/>
                    </a:lnTo>
                    <a:lnTo>
                      <a:pt x="639" y="850"/>
                    </a:lnTo>
                    <a:lnTo>
                      <a:pt x="594" y="861"/>
                    </a:lnTo>
                    <a:lnTo>
                      <a:pt x="510" y="887"/>
                    </a:lnTo>
                    <a:lnTo>
                      <a:pt x="470" y="899"/>
                    </a:lnTo>
                    <a:lnTo>
                      <a:pt x="429" y="908"/>
                    </a:lnTo>
                    <a:lnTo>
                      <a:pt x="387" y="915"/>
                    </a:lnTo>
                    <a:lnTo>
                      <a:pt x="345" y="920"/>
                    </a:lnTo>
                    <a:lnTo>
                      <a:pt x="302" y="922"/>
                    </a:lnTo>
                    <a:lnTo>
                      <a:pt x="259" y="922"/>
                    </a:lnTo>
                    <a:lnTo>
                      <a:pt x="216" y="920"/>
                    </a:lnTo>
                    <a:lnTo>
                      <a:pt x="173" y="916"/>
                    </a:lnTo>
                    <a:lnTo>
                      <a:pt x="152" y="913"/>
                    </a:lnTo>
                    <a:lnTo>
                      <a:pt x="132" y="907"/>
                    </a:lnTo>
                    <a:lnTo>
                      <a:pt x="112" y="900"/>
                    </a:lnTo>
                    <a:lnTo>
                      <a:pt x="94" y="891"/>
                    </a:lnTo>
                    <a:lnTo>
                      <a:pt x="77" y="880"/>
                    </a:lnTo>
                    <a:lnTo>
                      <a:pt x="61" y="868"/>
                    </a:lnTo>
                    <a:lnTo>
                      <a:pt x="47" y="854"/>
                    </a:lnTo>
                    <a:lnTo>
                      <a:pt x="41" y="847"/>
                    </a:lnTo>
                    <a:lnTo>
                      <a:pt x="24" y="824"/>
                    </a:lnTo>
                  </a:path>
                </a:pathLst>
              </a:custGeom>
              <a:solidFill>
                <a:srgbClr val="E6E6E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4" name="Oval 52"/>
              <p:cNvSpPr>
                <a:spLocks noChangeArrowheads="1"/>
              </p:cNvSpPr>
              <p:nvPr/>
            </p:nvSpPr>
            <p:spPr bwMode="auto">
              <a:xfrm>
                <a:off x="1798560" y="4138995"/>
                <a:ext cx="102240" cy="102251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309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299568"/>
            <a:ext cx="8860371" cy="2258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(Higher Order) Field </a:t>
            </a:r>
            <a:r>
              <a:rPr lang="en-US" dirty="0"/>
              <a:t>Calculus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3505200" y="1524259"/>
            <a:ext cx="4199873" cy="1902355"/>
            <a:chOff x="3505200" y="1524259"/>
            <a:chExt cx="4199873" cy="1902355"/>
          </a:xfrm>
        </p:grpSpPr>
        <p:sp>
          <p:nvSpPr>
            <p:cNvPr id="11" name="TextBox 10"/>
            <p:cNvSpPr txBox="1"/>
            <p:nvPr/>
          </p:nvSpPr>
          <p:spPr>
            <a:xfrm>
              <a:off x="5495664" y="1636999"/>
              <a:ext cx="22094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Communication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99108" y="2964949"/>
              <a:ext cx="2199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Domain Change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04002" y="1524259"/>
              <a:ext cx="840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State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6200000" flipH="1">
              <a:off x="5241077" y="2823520"/>
              <a:ext cx="295871" cy="165789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505200" y="1985924"/>
              <a:ext cx="1016004" cy="45650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4410605" y="1985924"/>
              <a:ext cx="1221399" cy="45650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132"/>
          <p:cNvSpPr txBox="1">
            <a:spLocks noChangeArrowheads="1"/>
          </p:cNvSpPr>
          <p:nvPr/>
        </p:nvSpPr>
        <p:spPr bwMode="auto">
          <a:xfrm>
            <a:off x="5632004" y="6420205"/>
            <a:ext cx="3469667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[Viroli et al., </a:t>
            </a: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‘13, </a:t>
            </a:r>
            <a:r>
              <a:rPr lang="en-US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Damiani</a:t>
            </a: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et al., ‘15]</a:t>
            </a: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27000" y="1175334"/>
            <a:ext cx="4779386" cy="4341963"/>
            <a:chOff x="127000" y="1175334"/>
            <a:chExt cx="4779386" cy="4341963"/>
          </a:xfrm>
        </p:grpSpPr>
        <p:sp>
          <p:nvSpPr>
            <p:cNvPr id="8" name="TextBox 7"/>
            <p:cNvSpPr txBox="1"/>
            <p:nvPr/>
          </p:nvSpPr>
          <p:spPr>
            <a:xfrm>
              <a:off x="127000" y="1524259"/>
              <a:ext cx="1234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Variable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33433" y="4686300"/>
              <a:ext cx="20729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Abstract &amp; Call</a:t>
              </a: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Functions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45123" y="1594044"/>
              <a:ext cx="1398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Local Ops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4545" y="1175334"/>
              <a:ext cx="1760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Literal Value</a:t>
              </a:r>
            </a:p>
          </p:txBody>
        </p:sp>
        <p:cxnSp>
          <p:nvCxnSpPr>
            <p:cNvPr id="17" name="Straight Connector 16"/>
            <p:cNvCxnSpPr>
              <a:stCxn id="8" idx="2"/>
            </p:cNvCxnSpPr>
            <p:nvPr/>
          </p:nvCxnSpPr>
          <p:spPr>
            <a:xfrm>
              <a:off x="744116" y="1985924"/>
              <a:ext cx="442057" cy="456508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5" idx="2"/>
            </p:cNvCxnSpPr>
            <p:nvPr/>
          </p:nvCxnSpPr>
          <p:spPr>
            <a:xfrm flipH="1">
              <a:off x="1702507" y="1636999"/>
              <a:ext cx="252372" cy="805433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3" idx="2"/>
            </p:cNvCxnSpPr>
            <p:nvPr/>
          </p:nvCxnSpPr>
          <p:spPr>
            <a:xfrm>
              <a:off x="2744594" y="2055709"/>
              <a:ext cx="60929" cy="1109236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24284" y="3352802"/>
              <a:ext cx="208705" cy="1433972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005944" y="4083775"/>
              <a:ext cx="1420724" cy="704127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18842" y="2664747"/>
              <a:ext cx="1286358" cy="2122027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217963" y="3366789"/>
              <a:ext cx="494061" cy="1433972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601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Calculus is Space-Time Universal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028700"/>
          </a:xfrm>
        </p:spPr>
        <p:txBody>
          <a:bodyPr/>
          <a:lstStyle/>
          <a:p>
            <a:pPr algn="ctr">
              <a:buNone/>
            </a:pPr>
            <a:r>
              <a:rPr lang="en-US" sz="2400" i="1">
                <a:solidFill>
                  <a:schemeClr val="tx2"/>
                </a:solidFill>
              </a:rPr>
              <a:t>Space-time Universal = arbitrarily good approximation of any causal, finitely-approximable computation </a:t>
            </a:r>
          </a:p>
        </p:txBody>
      </p:sp>
      <p:sp>
        <p:nvSpPr>
          <p:cNvPr id="4" name="Text Box 132"/>
          <p:cNvSpPr txBox="1">
            <a:spLocks noChangeArrowheads="1"/>
          </p:cNvSpPr>
          <p:nvPr/>
        </p:nvSpPr>
        <p:spPr bwMode="auto">
          <a:xfrm>
            <a:off x="6078840" y="6454758"/>
            <a:ext cx="29889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[Beal, ’10; Beal et al., SCW 14]</a:t>
            </a:r>
          </a:p>
        </p:txBody>
      </p:sp>
      <p:pic>
        <p:nvPicPr>
          <p:cNvPr id="5" name="Picture 4" descr="approximabilit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159000"/>
            <a:ext cx="6146800" cy="3518234"/>
          </a:xfrm>
          <a:prstGeom prst="rect">
            <a:avLst/>
          </a:prstGeom>
        </p:spPr>
      </p:pic>
      <p:pic>
        <p:nvPicPr>
          <p:cNvPr id="6" name="Picture 5" descr="acausa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4947994"/>
            <a:ext cx="1409700" cy="1913164"/>
          </a:xfrm>
          <a:prstGeom prst="rect">
            <a:avLst/>
          </a:prstGeom>
        </p:spPr>
      </p:pic>
      <p:pic>
        <p:nvPicPr>
          <p:cNvPr id="7" name="Picture 6" descr="causal-approximabl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499716"/>
            <a:ext cx="1746250" cy="2359378"/>
          </a:xfrm>
          <a:prstGeom prst="rect">
            <a:avLst/>
          </a:prstGeom>
        </p:spPr>
      </p:pic>
      <p:pic>
        <p:nvPicPr>
          <p:cNvPr id="8" name="Picture 7" descr="nonapproximabl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900" y="4986094"/>
            <a:ext cx="1381626" cy="1875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762" y="2355335"/>
            <a:ext cx="147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Specification: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445" y="4854917"/>
            <a:ext cx="793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/>
              <a:t>Acausal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4600" y="4833694"/>
            <a:ext cx="1582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/>
              <a:t>Non-approximable</a:t>
            </a:r>
          </a:p>
        </p:txBody>
      </p:sp>
    </p:spTree>
    <p:extLst>
      <p:ext uri="{BB962C8B-B14F-4D97-AF65-F5344CB8AC3E}">
        <p14:creationId xmlns:p14="http://schemas.microsoft.com/office/powerpoint/2010/main" val="104292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Instantiation: Proto</a:t>
            </a: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19201" y="1725301"/>
            <a:ext cx="1604160" cy="1084434"/>
            <a:chOff x="3555" y="1198"/>
            <a:chExt cx="1114" cy="753"/>
          </a:xfrm>
        </p:grpSpPr>
        <p:sp>
          <p:nvSpPr>
            <p:cNvPr id="35843" name="AutoShape 3"/>
            <p:cNvSpPr>
              <a:spLocks noChangeArrowheads="1"/>
            </p:cNvSpPr>
            <p:nvPr/>
          </p:nvSpPr>
          <p:spPr bwMode="auto">
            <a:xfrm>
              <a:off x="3555" y="1198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4" name="AutoShape 4"/>
            <p:cNvSpPr>
              <a:spLocks noChangeArrowheads="1"/>
            </p:cNvSpPr>
            <p:nvPr/>
          </p:nvSpPr>
          <p:spPr bwMode="auto">
            <a:xfrm>
              <a:off x="4014" y="1198"/>
              <a:ext cx="262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5" name="AutoShape 5"/>
            <p:cNvSpPr>
              <a:spLocks noChangeArrowheads="1"/>
            </p:cNvSpPr>
            <p:nvPr/>
          </p:nvSpPr>
          <p:spPr bwMode="auto">
            <a:xfrm>
              <a:off x="3817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6" name="AutoShape 6"/>
            <p:cNvSpPr>
              <a:spLocks noChangeArrowheads="1"/>
            </p:cNvSpPr>
            <p:nvPr/>
          </p:nvSpPr>
          <p:spPr bwMode="auto">
            <a:xfrm>
              <a:off x="4079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7" name="AutoShape 7"/>
            <p:cNvSpPr>
              <a:spLocks noChangeArrowheads="1"/>
            </p:cNvSpPr>
            <p:nvPr/>
          </p:nvSpPr>
          <p:spPr bwMode="auto">
            <a:xfrm>
              <a:off x="3555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8" name="AutoShape 8"/>
            <p:cNvSpPr>
              <a:spLocks noChangeArrowheads="1"/>
            </p:cNvSpPr>
            <p:nvPr/>
          </p:nvSpPr>
          <p:spPr bwMode="auto">
            <a:xfrm>
              <a:off x="3981" y="1755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9" name="AutoShape 9"/>
            <p:cNvSpPr>
              <a:spLocks noChangeArrowheads="1"/>
            </p:cNvSpPr>
            <p:nvPr/>
          </p:nvSpPr>
          <p:spPr bwMode="auto">
            <a:xfrm>
              <a:off x="3751" y="1657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0" name="AutoShape 10"/>
            <p:cNvSpPr>
              <a:spLocks noChangeArrowheads="1"/>
            </p:cNvSpPr>
            <p:nvPr/>
          </p:nvSpPr>
          <p:spPr bwMode="auto">
            <a:xfrm>
              <a:off x="4342" y="1722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1" name="AutoShape 11"/>
            <p:cNvSpPr>
              <a:spLocks noChangeArrowheads="1"/>
            </p:cNvSpPr>
            <p:nvPr/>
          </p:nvSpPr>
          <p:spPr bwMode="auto">
            <a:xfrm>
              <a:off x="4473" y="1198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653" y="1263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3" name="Freeform 13"/>
            <p:cNvSpPr>
              <a:spLocks/>
            </p:cNvSpPr>
            <p:nvPr/>
          </p:nvSpPr>
          <p:spPr bwMode="auto">
            <a:xfrm>
              <a:off x="4145" y="1263"/>
              <a:ext cx="66" cy="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7"/>
                </a:cxn>
                <a:cxn ang="0">
                  <a:pos x="290" y="287"/>
                </a:cxn>
                <a:cxn ang="0">
                  <a:pos x="291" y="723"/>
                </a:cxn>
              </a:cxnLst>
              <a:rect l="0" t="0" r="r" b="b"/>
              <a:pathLst>
                <a:path w="292" h="724">
                  <a:moveTo>
                    <a:pt x="0" y="0"/>
                  </a:moveTo>
                  <a:lnTo>
                    <a:pt x="0" y="287"/>
                  </a:lnTo>
                  <a:lnTo>
                    <a:pt x="290" y="287"/>
                  </a:lnTo>
                  <a:lnTo>
                    <a:pt x="291" y="723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4" name="Freeform 14"/>
            <p:cNvSpPr>
              <a:spLocks/>
            </p:cNvSpPr>
            <p:nvPr/>
          </p:nvSpPr>
          <p:spPr bwMode="auto">
            <a:xfrm>
              <a:off x="3653" y="1343"/>
              <a:ext cx="492" cy="8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085" y="83"/>
                </a:cxn>
                <a:cxn ang="0">
                  <a:pos x="1087" y="0"/>
                </a:cxn>
                <a:cxn ang="0">
                  <a:pos x="1224" y="0"/>
                </a:cxn>
                <a:cxn ang="0">
                  <a:pos x="1222" y="86"/>
                </a:cxn>
                <a:cxn ang="0">
                  <a:pos x="1735" y="81"/>
                </a:cxn>
                <a:cxn ang="0">
                  <a:pos x="2169" y="370"/>
                </a:cxn>
              </a:cxnLst>
              <a:rect l="0" t="0" r="r" b="b"/>
              <a:pathLst>
                <a:path w="2170" h="371">
                  <a:moveTo>
                    <a:pt x="0" y="81"/>
                  </a:moveTo>
                  <a:lnTo>
                    <a:pt x="1085" y="83"/>
                  </a:lnTo>
                  <a:lnTo>
                    <a:pt x="1087" y="0"/>
                  </a:lnTo>
                  <a:lnTo>
                    <a:pt x="1224" y="0"/>
                  </a:lnTo>
                  <a:lnTo>
                    <a:pt x="1222" y="86"/>
                  </a:lnTo>
                  <a:lnTo>
                    <a:pt x="1735" y="81"/>
                  </a:lnTo>
                  <a:lnTo>
                    <a:pt x="2169" y="370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5" name="Freeform 15"/>
            <p:cNvSpPr>
              <a:spLocks/>
            </p:cNvSpPr>
            <p:nvPr/>
          </p:nvSpPr>
          <p:spPr bwMode="auto">
            <a:xfrm>
              <a:off x="3915" y="1329"/>
              <a:ext cx="230" cy="99"/>
            </a:xfrm>
            <a:custGeom>
              <a:avLst/>
              <a:gdLst/>
              <a:ahLst/>
              <a:cxnLst>
                <a:cxn ang="0">
                  <a:pos x="1012" y="0"/>
                </a:cxn>
                <a:cxn ang="0">
                  <a:pos x="0" y="0"/>
                </a:cxn>
                <a:cxn ang="0">
                  <a:pos x="0" y="434"/>
                </a:cxn>
              </a:cxnLst>
              <a:rect l="0" t="0" r="r" b="b"/>
              <a:pathLst>
                <a:path w="1013" h="435">
                  <a:moveTo>
                    <a:pt x="1012" y="0"/>
                  </a:moveTo>
                  <a:lnTo>
                    <a:pt x="0" y="0"/>
                  </a:lnTo>
                  <a:lnTo>
                    <a:pt x="0" y="434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6" name="Line 16"/>
            <p:cNvSpPr>
              <a:spLocks noChangeShapeType="1"/>
            </p:cNvSpPr>
            <p:nvPr/>
          </p:nvSpPr>
          <p:spPr bwMode="auto">
            <a:xfrm>
              <a:off x="3653" y="1493"/>
              <a:ext cx="12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 flipH="1">
              <a:off x="3792" y="1493"/>
              <a:ext cx="125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 flipH="1">
              <a:off x="4022" y="1493"/>
              <a:ext cx="158" cy="26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9" name="Freeform 19"/>
            <p:cNvSpPr>
              <a:spLocks/>
            </p:cNvSpPr>
            <p:nvPr/>
          </p:nvSpPr>
          <p:spPr bwMode="auto">
            <a:xfrm>
              <a:off x="3784" y="1685"/>
              <a:ext cx="230" cy="106"/>
            </a:xfrm>
            <a:custGeom>
              <a:avLst/>
              <a:gdLst/>
              <a:ahLst/>
              <a:cxnLst>
                <a:cxn ang="0">
                  <a:pos x="0" y="164"/>
                </a:cxn>
                <a:cxn ang="0">
                  <a:pos x="145" y="453"/>
                </a:cxn>
                <a:cxn ang="0">
                  <a:pos x="723" y="19"/>
                </a:cxn>
                <a:cxn ang="0">
                  <a:pos x="1013" y="308"/>
                </a:cxn>
              </a:cxnLst>
              <a:rect l="0" t="0" r="r" b="b"/>
              <a:pathLst>
                <a:path w="1014" h="469">
                  <a:moveTo>
                    <a:pt x="0" y="164"/>
                  </a:moveTo>
                  <a:cubicBezTo>
                    <a:pt x="0" y="261"/>
                    <a:pt x="67" y="468"/>
                    <a:pt x="145" y="453"/>
                  </a:cubicBezTo>
                  <a:cubicBezTo>
                    <a:pt x="310" y="422"/>
                    <a:pt x="445" y="59"/>
                    <a:pt x="723" y="19"/>
                  </a:cubicBezTo>
                  <a:cubicBezTo>
                    <a:pt x="858" y="0"/>
                    <a:pt x="916" y="212"/>
                    <a:pt x="1013" y="30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0" name="Freeform 20"/>
            <p:cNvSpPr>
              <a:spLocks/>
            </p:cNvSpPr>
            <p:nvPr/>
          </p:nvSpPr>
          <p:spPr bwMode="auto">
            <a:xfrm>
              <a:off x="4013" y="1642"/>
              <a:ext cx="394" cy="260"/>
            </a:xfrm>
            <a:custGeom>
              <a:avLst/>
              <a:gdLst/>
              <a:ahLst/>
              <a:cxnLst>
                <a:cxn ang="0">
                  <a:pos x="0" y="788"/>
                </a:cxn>
                <a:cxn ang="0">
                  <a:pos x="289" y="1080"/>
                </a:cxn>
                <a:cxn ang="0">
                  <a:pos x="1304" y="65"/>
                </a:cxn>
                <a:cxn ang="0">
                  <a:pos x="1738" y="355"/>
                </a:cxn>
              </a:cxnLst>
              <a:rect l="0" t="0" r="r" b="b"/>
              <a:pathLst>
                <a:path w="1739" h="1147">
                  <a:moveTo>
                    <a:pt x="0" y="788"/>
                  </a:moveTo>
                  <a:cubicBezTo>
                    <a:pt x="51" y="932"/>
                    <a:pt x="151" y="1146"/>
                    <a:pt x="289" y="1080"/>
                  </a:cubicBezTo>
                  <a:cubicBezTo>
                    <a:pt x="811" y="818"/>
                    <a:pt x="792" y="346"/>
                    <a:pt x="1304" y="65"/>
                  </a:cubicBezTo>
                  <a:cubicBezTo>
                    <a:pt x="1420" y="0"/>
                    <a:pt x="1637" y="258"/>
                    <a:pt x="1738" y="355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 flipH="1">
              <a:off x="4471" y="1263"/>
              <a:ext cx="102" cy="459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>
              <a:off x="4440" y="1788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228960" y="1340782"/>
            <a:ext cx="2400480" cy="2253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gradient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...)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distance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...)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dilate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n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(&lt;=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n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channel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width)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(let* ((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(distance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(trail (&lt;= (+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             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 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          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(dilate trail width)))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119201" y="3423241"/>
            <a:ext cx="1604160" cy="1084433"/>
            <a:chOff x="3555" y="2377"/>
            <a:chExt cx="1114" cy="753"/>
          </a:xfrm>
        </p:grpSpPr>
        <p:sp>
          <p:nvSpPr>
            <p:cNvPr id="35865" name="AutoShape 25"/>
            <p:cNvSpPr>
              <a:spLocks noChangeArrowheads="1"/>
            </p:cNvSpPr>
            <p:nvPr/>
          </p:nvSpPr>
          <p:spPr bwMode="auto">
            <a:xfrm>
              <a:off x="3555" y="237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6" name="AutoShape 26"/>
            <p:cNvSpPr>
              <a:spLocks noChangeArrowheads="1"/>
            </p:cNvSpPr>
            <p:nvPr/>
          </p:nvSpPr>
          <p:spPr bwMode="auto">
            <a:xfrm>
              <a:off x="4014" y="2377"/>
              <a:ext cx="262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7" name="AutoShape 27"/>
            <p:cNvSpPr>
              <a:spLocks noChangeArrowheads="1"/>
            </p:cNvSpPr>
            <p:nvPr/>
          </p:nvSpPr>
          <p:spPr bwMode="auto">
            <a:xfrm>
              <a:off x="3817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8" name="AutoShape 28"/>
            <p:cNvSpPr>
              <a:spLocks noChangeArrowheads="1"/>
            </p:cNvSpPr>
            <p:nvPr/>
          </p:nvSpPr>
          <p:spPr bwMode="auto">
            <a:xfrm>
              <a:off x="4080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9" name="AutoShape 29"/>
            <p:cNvSpPr>
              <a:spLocks noChangeArrowheads="1"/>
            </p:cNvSpPr>
            <p:nvPr/>
          </p:nvSpPr>
          <p:spPr bwMode="auto">
            <a:xfrm>
              <a:off x="3555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0" name="AutoShape 30"/>
            <p:cNvSpPr>
              <a:spLocks noChangeArrowheads="1"/>
            </p:cNvSpPr>
            <p:nvPr/>
          </p:nvSpPr>
          <p:spPr bwMode="auto">
            <a:xfrm>
              <a:off x="3981" y="2934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1" name="AutoShape 31"/>
            <p:cNvSpPr>
              <a:spLocks noChangeArrowheads="1"/>
            </p:cNvSpPr>
            <p:nvPr/>
          </p:nvSpPr>
          <p:spPr bwMode="auto">
            <a:xfrm>
              <a:off x="3752" y="2836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2" name="AutoShape 32"/>
            <p:cNvSpPr>
              <a:spLocks noChangeArrowheads="1"/>
            </p:cNvSpPr>
            <p:nvPr/>
          </p:nvSpPr>
          <p:spPr bwMode="auto">
            <a:xfrm>
              <a:off x="4342" y="2902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3" name="AutoShape 33"/>
            <p:cNvSpPr>
              <a:spLocks noChangeArrowheads="1"/>
            </p:cNvSpPr>
            <p:nvPr/>
          </p:nvSpPr>
          <p:spPr bwMode="auto">
            <a:xfrm>
              <a:off x="4473" y="237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4" name="Line 34"/>
            <p:cNvSpPr>
              <a:spLocks noChangeShapeType="1"/>
            </p:cNvSpPr>
            <p:nvPr/>
          </p:nvSpPr>
          <p:spPr bwMode="auto">
            <a:xfrm>
              <a:off x="3653" y="2442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5" name="Freeform 35"/>
            <p:cNvSpPr>
              <a:spLocks/>
            </p:cNvSpPr>
            <p:nvPr/>
          </p:nvSpPr>
          <p:spPr bwMode="auto">
            <a:xfrm>
              <a:off x="4145" y="2442"/>
              <a:ext cx="66" cy="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89"/>
                </a:cxn>
                <a:cxn ang="0">
                  <a:pos x="290" y="288"/>
                </a:cxn>
                <a:cxn ang="0">
                  <a:pos x="292" y="722"/>
                </a:cxn>
              </a:cxnLst>
              <a:rect l="0" t="0" r="r" b="b"/>
              <a:pathLst>
                <a:path w="293" h="723">
                  <a:moveTo>
                    <a:pt x="0" y="0"/>
                  </a:moveTo>
                  <a:lnTo>
                    <a:pt x="2" y="289"/>
                  </a:lnTo>
                  <a:lnTo>
                    <a:pt x="290" y="288"/>
                  </a:lnTo>
                  <a:lnTo>
                    <a:pt x="292" y="722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6" name="Freeform 36"/>
            <p:cNvSpPr>
              <a:spLocks/>
            </p:cNvSpPr>
            <p:nvPr/>
          </p:nvSpPr>
          <p:spPr bwMode="auto">
            <a:xfrm>
              <a:off x="3653" y="2522"/>
              <a:ext cx="493" cy="8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087" y="80"/>
                </a:cxn>
                <a:cxn ang="0">
                  <a:pos x="1087" y="0"/>
                </a:cxn>
                <a:cxn ang="0">
                  <a:pos x="1224" y="0"/>
                </a:cxn>
                <a:cxn ang="0">
                  <a:pos x="1226" y="82"/>
                </a:cxn>
                <a:cxn ang="0">
                  <a:pos x="1735" y="81"/>
                </a:cxn>
                <a:cxn ang="0">
                  <a:pos x="2172" y="371"/>
                </a:cxn>
              </a:cxnLst>
              <a:rect l="0" t="0" r="r" b="b"/>
              <a:pathLst>
                <a:path w="2173" h="372">
                  <a:moveTo>
                    <a:pt x="0" y="81"/>
                  </a:moveTo>
                  <a:lnTo>
                    <a:pt x="1087" y="80"/>
                  </a:lnTo>
                  <a:lnTo>
                    <a:pt x="1087" y="0"/>
                  </a:lnTo>
                  <a:lnTo>
                    <a:pt x="1224" y="0"/>
                  </a:lnTo>
                  <a:lnTo>
                    <a:pt x="1226" y="82"/>
                  </a:lnTo>
                  <a:lnTo>
                    <a:pt x="1735" y="81"/>
                  </a:lnTo>
                  <a:lnTo>
                    <a:pt x="2172" y="371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7" name="Freeform 37"/>
            <p:cNvSpPr>
              <a:spLocks/>
            </p:cNvSpPr>
            <p:nvPr/>
          </p:nvSpPr>
          <p:spPr bwMode="auto">
            <a:xfrm>
              <a:off x="3916" y="2508"/>
              <a:ext cx="230" cy="99"/>
            </a:xfrm>
            <a:custGeom>
              <a:avLst/>
              <a:gdLst/>
              <a:ahLst/>
              <a:cxnLst>
                <a:cxn ang="0">
                  <a:pos x="1012" y="1"/>
                </a:cxn>
                <a:cxn ang="0">
                  <a:pos x="0" y="0"/>
                </a:cxn>
                <a:cxn ang="0">
                  <a:pos x="0" y="435"/>
                </a:cxn>
              </a:cxnLst>
              <a:rect l="0" t="0" r="r" b="b"/>
              <a:pathLst>
                <a:path w="1013" h="436">
                  <a:moveTo>
                    <a:pt x="1012" y="1"/>
                  </a:moveTo>
                  <a:lnTo>
                    <a:pt x="0" y="0"/>
                  </a:lnTo>
                  <a:lnTo>
                    <a:pt x="0" y="435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8" name="Line 38"/>
            <p:cNvSpPr>
              <a:spLocks noChangeShapeType="1"/>
            </p:cNvSpPr>
            <p:nvPr/>
          </p:nvSpPr>
          <p:spPr bwMode="auto">
            <a:xfrm>
              <a:off x="3653" y="2672"/>
              <a:ext cx="12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9" name="Line 39"/>
            <p:cNvSpPr>
              <a:spLocks noChangeShapeType="1"/>
            </p:cNvSpPr>
            <p:nvPr/>
          </p:nvSpPr>
          <p:spPr bwMode="auto">
            <a:xfrm flipH="1">
              <a:off x="3793" y="2672"/>
              <a:ext cx="125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0" name="Line 40"/>
            <p:cNvSpPr>
              <a:spLocks noChangeShapeType="1"/>
            </p:cNvSpPr>
            <p:nvPr/>
          </p:nvSpPr>
          <p:spPr bwMode="auto">
            <a:xfrm flipH="1">
              <a:off x="4022" y="2672"/>
              <a:ext cx="158" cy="26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1" name="Freeform 41"/>
            <p:cNvSpPr>
              <a:spLocks/>
            </p:cNvSpPr>
            <p:nvPr/>
          </p:nvSpPr>
          <p:spPr bwMode="auto">
            <a:xfrm>
              <a:off x="3784" y="2864"/>
              <a:ext cx="229" cy="107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141" y="455"/>
                </a:cxn>
                <a:cxn ang="0">
                  <a:pos x="719" y="19"/>
                </a:cxn>
                <a:cxn ang="0">
                  <a:pos x="1010" y="308"/>
                </a:cxn>
              </a:cxnLst>
              <a:rect l="0" t="0" r="r" b="b"/>
              <a:pathLst>
                <a:path w="1011" h="470">
                  <a:moveTo>
                    <a:pt x="0" y="165"/>
                  </a:moveTo>
                  <a:cubicBezTo>
                    <a:pt x="0" y="262"/>
                    <a:pt x="63" y="469"/>
                    <a:pt x="141" y="455"/>
                  </a:cubicBezTo>
                  <a:cubicBezTo>
                    <a:pt x="310" y="420"/>
                    <a:pt x="445" y="60"/>
                    <a:pt x="719" y="19"/>
                  </a:cubicBezTo>
                  <a:cubicBezTo>
                    <a:pt x="854" y="0"/>
                    <a:pt x="916" y="213"/>
                    <a:pt x="1010" y="30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2" name="Freeform 42"/>
            <p:cNvSpPr>
              <a:spLocks/>
            </p:cNvSpPr>
            <p:nvPr/>
          </p:nvSpPr>
          <p:spPr bwMode="auto">
            <a:xfrm>
              <a:off x="4014" y="2821"/>
              <a:ext cx="394" cy="260"/>
            </a:xfrm>
            <a:custGeom>
              <a:avLst/>
              <a:gdLst/>
              <a:ahLst/>
              <a:cxnLst>
                <a:cxn ang="0">
                  <a:pos x="0" y="789"/>
                </a:cxn>
                <a:cxn ang="0">
                  <a:pos x="289" y="1080"/>
                </a:cxn>
                <a:cxn ang="0">
                  <a:pos x="1301" y="66"/>
                </a:cxn>
                <a:cxn ang="0">
                  <a:pos x="1736" y="358"/>
                </a:cxn>
              </a:cxnLst>
              <a:rect l="0" t="0" r="r" b="b"/>
              <a:pathLst>
                <a:path w="1737" h="1147">
                  <a:moveTo>
                    <a:pt x="0" y="789"/>
                  </a:moveTo>
                  <a:cubicBezTo>
                    <a:pt x="48" y="933"/>
                    <a:pt x="152" y="1146"/>
                    <a:pt x="289" y="1080"/>
                  </a:cubicBezTo>
                  <a:cubicBezTo>
                    <a:pt x="808" y="819"/>
                    <a:pt x="792" y="344"/>
                    <a:pt x="1301" y="66"/>
                  </a:cubicBezTo>
                  <a:cubicBezTo>
                    <a:pt x="1421" y="0"/>
                    <a:pt x="1638" y="258"/>
                    <a:pt x="1736" y="35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3" name="Line 43"/>
            <p:cNvSpPr>
              <a:spLocks noChangeShapeType="1"/>
            </p:cNvSpPr>
            <p:nvPr/>
          </p:nvSpPr>
          <p:spPr bwMode="auto">
            <a:xfrm flipH="1">
              <a:off x="4471" y="2442"/>
              <a:ext cx="102" cy="459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4" name="Line 44"/>
            <p:cNvSpPr>
              <a:spLocks noChangeShapeType="1"/>
            </p:cNvSpPr>
            <p:nvPr/>
          </p:nvSpPr>
          <p:spPr bwMode="auto">
            <a:xfrm>
              <a:off x="4440" y="2967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6884640" y="2952311"/>
            <a:ext cx="1467360" cy="1542402"/>
            <a:chOff x="4781" y="2050"/>
            <a:chExt cx="1019" cy="1071"/>
          </a:xfrm>
        </p:grpSpPr>
        <p:sp>
          <p:nvSpPr>
            <p:cNvPr id="35886" name="Freeform 46"/>
            <p:cNvSpPr>
              <a:spLocks noChangeArrowheads="1"/>
            </p:cNvSpPr>
            <p:nvPr/>
          </p:nvSpPr>
          <p:spPr bwMode="auto">
            <a:xfrm>
              <a:off x="4781" y="2050"/>
              <a:ext cx="1020" cy="1072"/>
            </a:xfrm>
            <a:custGeom>
              <a:avLst/>
              <a:gdLst/>
              <a:ahLst/>
              <a:cxnLst>
                <a:cxn ang="0">
                  <a:pos x="3933" y="1350"/>
                </a:cxn>
                <a:cxn ang="0">
                  <a:pos x="3329" y="741"/>
                </a:cxn>
                <a:cxn ang="0">
                  <a:pos x="2761" y="147"/>
                </a:cxn>
                <a:cxn ang="0">
                  <a:pos x="2047" y="51"/>
                </a:cxn>
                <a:cxn ang="0">
                  <a:pos x="1773" y="581"/>
                </a:cxn>
                <a:cxn ang="0">
                  <a:pos x="1607" y="1078"/>
                </a:cxn>
                <a:cxn ang="0">
                  <a:pos x="930" y="1142"/>
                </a:cxn>
                <a:cxn ang="0">
                  <a:pos x="254" y="1527"/>
                </a:cxn>
                <a:cxn ang="0">
                  <a:pos x="107" y="2073"/>
                </a:cxn>
                <a:cxn ang="0">
                  <a:pos x="473" y="2650"/>
                </a:cxn>
                <a:cxn ang="0">
                  <a:pos x="418" y="3276"/>
                </a:cxn>
                <a:cxn ang="0">
                  <a:pos x="216" y="4014"/>
                </a:cxn>
                <a:cxn ang="0">
                  <a:pos x="583" y="4495"/>
                </a:cxn>
                <a:cxn ang="0">
                  <a:pos x="1333" y="4431"/>
                </a:cxn>
                <a:cxn ang="0">
                  <a:pos x="2065" y="4495"/>
                </a:cxn>
                <a:cxn ang="0">
                  <a:pos x="2688" y="4656"/>
                </a:cxn>
                <a:cxn ang="0">
                  <a:pos x="3201" y="4062"/>
                </a:cxn>
                <a:cxn ang="0">
                  <a:pos x="3145" y="3420"/>
                </a:cxn>
                <a:cxn ang="0">
                  <a:pos x="3530" y="3164"/>
                </a:cxn>
                <a:cxn ang="0">
                  <a:pos x="4135" y="3051"/>
                </a:cxn>
                <a:cxn ang="0">
                  <a:pos x="4482" y="2554"/>
                </a:cxn>
                <a:cxn ang="0">
                  <a:pos x="4079" y="2056"/>
                </a:cxn>
                <a:cxn ang="0">
                  <a:pos x="4189" y="1752"/>
                </a:cxn>
                <a:cxn ang="0">
                  <a:pos x="3933" y="1350"/>
                </a:cxn>
              </a:cxnLst>
              <a:rect l="0" t="0" r="r" b="b"/>
              <a:pathLst>
                <a:path w="4497" h="4728">
                  <a:moveTo>
                    <a:pt x="3933" y="1350"/>
                  </a:moveTo>
                  <a:cubicBezTo>
                    <a:pt x="3689" y="1147"/>
                    <a:pt x="3536" y="945"/>
                    <a:pt x="3329" y="741"/>
                  </a:cubicBezTo>
                  <a:cubicBezTo>
                    <a:pt x="3133" y="548"/>
                    <a:pt x="2985" y="315"/>
                    <a:pt x="2761" y="147"/>
                  </a:cubicBezTo>
                  <a:cubicBezTo>
                    <a:pt x="2568" y="2"/>
                    <a:pt x="2283" y="0"/>
                    <a:pt x="2047" y="51"/>
                  </a:cubicBezTo>
                  <a:cubicBezTo>
                    <a:pt x="1787" y="108"/>
                    <a:pt x="1780" y="382"/>
                    <a:pt x="1773" y="581"/>
                  </a:cubicBezTo>
                  <a:cubicBezTo>
                    <a:pt x="1767" y="755"/>
                    <a:pt x="1891" y="1013"/>
                    <a:pt x="1607" y="1078"/>
                  </a:cubicBezTo>
                  <a:cubicBezTo>
                    <a:pt x="1389" y="1129"/>
                    <a:pt x="1171" y="1094"/>
                    <a:pt x="930" y="1142"/>
                  </a:cubicBezTo>
                  <a:cubicBezTo>
                    <a:pt x="631" y="1203"/>
                    <a:pt x="449" y="1368"/>
                    <a:pt x="254" y="1527"/>
                  </a:cubicBezTo>
                  <a:cubicBezTo>
                    <a:pt x="83" y="1665"/>
                    <a:pt x="0" y="1906"/>
                    <a:pt x="107" y="2073"/>
                  </a:cubicBezTo>
                  <a:cubicBezTo>
                    <a:pt x="234" y="2271"/>
                    <a:pt x="415" y="2435"/>
                    <a:pt x="473" y="2650"/>
                  </a:cubicBezTo>
                  <a:cubicBezTo>
                    <a:pt x="527" y="2854"/>
                    <a:pt x="492" y="3066"/>
                    <a:pt x="418" y="3276"/>
                  </a:cubicBezTo>
                  <a:cubicBezTo>
                    <a:pt x="332" y="3518"/>
                    <a:pt x="305" y="3773"/>
                    <a:pt x="216" y="4014"/>
                  </a:cubicBezTo>
                  <a:cubicBezTo>
                    <a:pt x="137" y="4228"/>
                    <a:pt x="328" y="4468"/>
                    <a:pt x="583" y="4495"/>
                  </a:cubicBezTo>
                  <a:cubicBezTo>
                    <a:pt x="838" y="4522"/>
                    <a:pt x="1096" y="4508"/>
                    <a:pt x="1333" y="4431"/>
                  </a:cubicBezTo>
                  <a:cubicBezTo>
                    <a:pt x="1560" y="4357"/>
                    <a:pt x="1897" y="4229"/>
                    <a:pt x="2065" y="4495"/>
                  </a:cubicBezTo>
                  <a:cubicBezTo>
                    <a:pt x="2179" y="4676"/>
                    <a:pt x="2452" y="4727"/>
                    <a:pt x="2688" y="4656"/>
                  </a:cubicBezTo>
                  <a:cubicBezTo>
                    <a:pt x="2985" y="4566"/>
                    <a:pt x="3158" y="4304"/>
                    <a:pt x="3201" y="4062"/>
                  </a:cubicBezTo>
                  <a:cubicBezTo>
                    <a:pt x="3238" y="3843"/>
                    <a:pt x="3221" y="3627"/>
                    <a:pt x="3145" y="3420"/>
                  </a:cubicBezTo>
                  <a:cubicBezTo>
                    <a:pt x="3039" y="3127"/>
                    <a:pt x="3389" y="3162"/>
                    <a:pt x="3530" y="3164"/>
                  </a:cubicBezTo>
                  <a:cubicBezTo>
                    <a:pt x="3747" y="3166"/>
                    <a:pt x="3923" y="3101"/>
                    <a:pt x="4135" y="3051"/>
                  </a:cubicBezTo>
                  <a:cubicBezTo>
                    <a:pt x="4362" y="2997"/>
                    <a:pt x="4468" y="2747"/>
                    <a:pt x="4482" y="2554"/>
                  </a:cubicBezTo>
                  <a:cubicBezTo>
                    <a:pt x="4496" y="2348"/>
                    <a:pt x="3949" y="2225"/>
                    <a:pt x="4079" y="2056"/>
                  </a:cubicBezTo>
                  <a:cubicBezTo>
                    <a:pt x="4170" y="1940"/>
                    <a:pt x="4098" y="1869"/>
                    <a:pt x="4189" y="1752"/>
                  </a:cubicBezTo>
                  <a:cubicBezTo>
                    <a:pt x="4298" y="1611"/>
                    <a:pt x="4073" y="1469"/>
                    <a:pt x="3933" y="1350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7" name="Freeform 47"/>
            <p:cNvSpPr>
              <a:spLocks noChangeArrowheads="1"/>
            </p:cNvSpPr>
            <p:nvPr/>
          </p:nvSpPr>
          <p:spPr bwMode="auto">
            <a:xfrm>
              <a:off x="5046" y="2618"/>
              <a:ext cx="169" cy="157"/>
            </a:xfrm>
            <a:custGeom>
              <a:avLst/>
              <a:gdLst/>
              <a:ahLst/>
              <a:cxnLst>
                <a:cxn ang="0">
                  <a:pos x="531" y="509"/>
                </a:cxn>
                <a:cxn ang="0">
                  <a:pos x="458" y="161"/>
                </a:cxn>
                <a:cxn ang="0">
                  <a:pos x="37" y="417"/>
                </a:cxn>
                <a:cxn ang="0">
                  <a:pos x="147" y="674"/>
                </a:cxn>
                <a:cxn ang="0">
                  <a:pos x="348" y="637"/>
                </a:cxn>
                <a:cxn ang="0">
                  <a:pos x="531" y="509"/>
                </a:cxn>
              </a:cxnLst>
              <a:rect l="0" t="0" r="r" b="b"/>
              <a:pathLst>
                <a:path w="746" h="693">
                  <a:moveTo>
                    <a:pt x="531" y="509"/>
                  </a:moveTo>
                  <a:cubicBezTo>
                    <a:pt x="639" y="434"/>
                    <a:pt x="745" y="307"/>
                    <a:pt x="458" y="161"/>
                  </a:cubicBezTo>
                  <a:cubicBezTo>
                    <a:pt x="141" y="0"/>
                    <a:pt x="26" y="271"/>
                    <a:pt x="37" y="417"/>
                  </a:cubicBezTo>
                  <a:cubicBezTo>
                    <a:pt x="73" y="503"/>
                    <a:pt x="0" y="655"/>
                    <a:pt x="147" y="674"/>
                  </a:cubicBezTo>
                  <a:cubicBezTo>
                    <a:pt x="275" y="692"/>
                    <a:pt x="281" y="650"/>
                    <a:pt x="348" y="637"/>
                  </a:cubicBezTo>
                  <a:cubicBezTo>
                    <a:pt x="409" y="595"/>
                    <a:pt x="424" y="583"/>
                    <a:pt x="531" y="509"/>
                  </a:cubicBez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8" name="Oval 48"/>
            <p:cNvSpPr>
              <a:spLocks noChangeArrowheads="1"/>
            </p:cNvSpPr>
            <p:nvPr/>
          </p:nvSpPr>
          <p:spPr bwMode="auto">
            <a:xfrm>
              <a:off x="5103" y="2690"/>
              <a:ext cx="17" cy="16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9" name="Line 49"/>
            <p:cNvSpPr>
              <a:spLocks noChangeShapeType="1"/>
            </p:cNvSpPr>
            <p:nvPr/>
          </p:nvSpPr>
          <p:spPr bwMode="auto">
            <a:xfrm flipV="1">
              <a:off x="5108" y="2584"/>
              <a:ext cx="21" cy="12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90" name="Line 50"/>
            <p:cNvSpPr>
              <a:spLocks noChangeShapeType="1"/>
            </p:cNvSpPr>
            <p:nvPr/>
          </p:nvSpPr>
          <p:spPr bwMode="auto">
            <a:xfrm>
              <a:off x="5153" y="2702"/>
              <a:ext cx="50" cy="18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91" name="Text Box 51"/>
            <p:cNvSpPr txBox="1">
              <a:spLocks noChangeArrowheads="1"/>
            </p:cNvSpPr>
            <p:nvPr/>
          </p:nvSpPr>
          <p:spPr bwMode="auto">
            <a:xfrm>
              <a:off x="4867" y="2870"/>
              <a:ext cx="711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038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9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35892" name="Text Box 52"/>
            <p:cNvSpPr txBox="1">
              <a:spLocks noChangeArrowheads="1"/>
            </p:cNvSpPr>
            <p:nvPr/>
          </p:nvSpPr>
          <p:spPr bwMode="auto">
            <a:xfrm>
              <a:off x="5015" y="2495"/>
              <a:ext cx="517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038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9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</p:grpSp>
      <p:sp>
        <p:nvSpPr>
          <p:cNvPr id="35893" name="Freeform 53"/>
          <p:cNvSpPr>
            <a:spLocks noChangeArrowheads="1"/>
          </p:cNvSpPr>
          <p:nvPr/>
        </p:nvSpPr>
        <p:spPr bwMode="auto">
          <a:xfrm>
            <a:off x="6848640" y="1261573"/>
            <a:ext cx="1532160" cy="1610089"/>
          </a:xfrm>
          <a:custGeom>
            <a:avLst/>
            <a:gdLst/>
            <a:ahLst/>
            <a:cxnLst>
              <a:cxn ang="0">
                <a:pos x="4103" y="1407"/>
              </a:cxn>
              <a:cxn ang="0">
                <a:pos x="3471" y="773"/>
              </a:cxn>
              <a:cxn ang="0">
                <a:pos x="2879" y="154"/>
              </a:cxn>
              <a:cxn ang="0">
                <a:pos x="2136" y="53"/>
              </a:cxn>
              <a:cxn ang="0">
                <a:pos x="1848" y="606"/>
              </a:cxn>
              <a:cxn ang="0">
                <a:pos x="1677" y="1123"/>
              </a:cxn>
              <a:cxn ang="0">
                <a:pos x="971" y="1191"/>
              </a:cxn>
              <a:cxn ang="0">
                <a:pos x="265" y="1593"/>
              </a:cxn>
              <a:cxn ang="0">
                <a:pos x="111" y="2161"/>
              </a:cxn>
              <a:cxn ang="0">
                <a:pos x="493" y="2763"/>
              </a:cxn>
              <a:cxn ang="0">
                <a:pos x="437" y="3415"/>
              </a:cxn>
              <a:cxn ang="0">
                <a:pos x="225" y="4186"/>
              </a:cxn>
              <a:cxn ang="0">
                <a:pos x="608" y="4688"/>
              </a:cxn>
              <a:cxn ang="0">
                <a:pos x="1391" y="4620"/>
              </a:cxn>
              <a:cxn ang="0">
                <a:pos x="2155" y="4688"/>
              </a:cxn>
              <a:cxn ang="0">
                <a:pos x="2803" y="4855"/>
              </a:cxn>
              <a:cxn ang="0">
                <a:pos x="3339" y="4237"/>
              </a:cxn>
              <a:cxn ang="0">
                <a:pos x="3281" y="3566"/>
              </a:cxn>
              <a:cxn ang="0">
                <a:pos x="3683" y="3300"/>
              </a:cxn>
              <a:cxn ang="0">
                <a:pos x="4314" y="3181"/>
              </a:cxn>
              <a:cxn ang="0">
                <a:pos x="4674" y="2663"/>
              </a:cxn>
              <a:cxn ang="0">
                <a:pos x="4256" y="2145"/>
              </a:cxn>
              <a:cxn ang="0">
                <a:pos x="4370" y="1828"/>
              </a:cxn>
              <a:cxn ang="0">
                <a:pos x="4103" y="1407"/>
              </a:cxn>
            </a:cxnLst>
            <a:rect l="0" t="0" r="r" b="b"/>
            <a:pathLst>
              <a:path w="4691" h="4931">
                <a:moveTo>
                  <a:pt x="4103" y="1407"/>
                </a:moveTo>
                <a:cubicBezTo>
                  <a:pt x="3848" y="1196"/>
                  <a:pt x="3690" y="984"/>
                  <a:pt x="3471" y="773"/>
                </a:cubicBezTo>
                <a:cubicBezTo>
                  <a:pt x="3267" y="571"/>
                  <a:pt x="3114" y="329"/>
                  <a:pt x="2879" y="154"/>
                </a:cubicBezTo>
                <a:cubicBezTo>
                  <a:pt x="2680" y="2"/>
                  <a:pt x="2383" y="0"/>
                  <a:pt x="2136" y="53"/>
                </a:cubicBezTo>
                <a:cubicBezTo>
                  <a:pt x="1864" y="111"/>
                  <a:pt x="1858" y="399"/>
                  <a:pt x="1848" y="606"/>
                </a:cubicBezTo>
                <a:cubicBezTo>
                  <a:pt x="1844" y="787"/>
                  <a:pt x="1971" y="1056"/>
                  <a:pt x="1677" y="1123"/>
                </a:cubicBezTo>
                <a:cubicBezTo>
                  <a:pt x="1449" y="1177"/>
                  <a:pt x="1221" y="1140"/>
                  <a:pt x="971" y="1191"/>
                </a:cubicBezTo>
                <a:cubicBezTo>
                  <a:pt x="657" y="1253"/>
                  <a:pt x="469" y="1426"/>
                  <a:pt x="265" y="1593"/>
                </a:cubicBezTo>
                <a:cubicBezTo>
                  <a:pt x="86" y="1737"/>
                  <a:pt x="0" y="1987"/>
                  <a:pt x="111" y="2161"/>
                </a:cubicBezTo>
                <a:cubicBezTo>
                  <a:pt x="244" y="2369"/>
                  <a:pt x="434" y="2540"/>
                  <a:pt x="493" y="2763"/>
                </a:cubicBezTo>
                <a:cubicBezTo>
                  <a:pt x="550" y="2977"/>
                  <a:pt x="516" y="3197"/>
                  <a:pt x="437" y="3415"/>
                </a:cubicBezTo>
                <a:cubicBezTo>
                  <a:pt x="346" y="3667"/>
                  <a:pt x="319" y="3936"/>
                  <a:pt x="225" y="4186"/>
                </a:cubicBezTo>
                <a:cubicBezTo>
                  <a:pt x="144" y="4409"/>
                  <a:pt x="344" y="4660"/>
                  <a:pt x="608" y="4688"/>
                </a:cubicBezTo>
                <a:cubicBezTo>
                  <a:pt x="872" y="4716"/>
                  <a:pt x="1145" y="4702"/>
                  <a:pt x="1391" y="4620"/>
                </a:cubicBezTo>
                <a:cubicBezTo>
                  <a:pt x="1627" y="4544"/>
                  <a:pt x="1978" y="4411"/>
                  <a:pt x="2155" y="4688"/>
                </a:cubicBezTo>
                <a:cubicBezTo>
                  <a:pt x="2273" y="4876"/>
                  <a:pt x="2559" y="4930"/>
                  <a:pt x="2803" y="4855"/>
                </a:cubicBezTo>
                <a:cubicBezTo>
                  <a:pt x="3114" y="4762"/>
                  <a:pt x="3295" y="4488"/>
                  <a:pt x="3339" y="4237"/>
                </a:cubicBezTo>
                <a:cubicBezTo>
                  <a:pt x="3379" y="4008"/>
                  <a:pt x="3360" y="3782"/>
                  <a:pt x="3281" y="3566"/>
                </a:cubicBezTo>
                <a:cubicBezTo>
                  <a:pt x="3172" y="3260"/>
                  <a:pt x="3536" y="3297"/>
                  <a:pt x="3683" y="3300"/>
                </a:cubicBezTo>
                <a:cubicBezTo>
                  <a:pt x="3908" y="3302"/>
                  <a:pt x="4091" y="3234"/>
                  <a:pt x="4314" y="3181"/>
                </a:cubicBezTo>
                <a:cubicBezTo>
                  <a:pt x="4551" y="3126"/>
                  <a:pt x="4661" y="2866"/>
                  <a:pt x="4674" y="2663"/>
                </a:cubicBezTo>
                <a:cubicBezTo>
                  <a:pt x="4690" y="2449"/>
                  <a:pt x="4120" y="2319"/>
                  <a:pt x="4256" y="2145"/>
                </a:cubicBezTo>
                <a:cubicBezTo>
                  <a:pt x="4351" y="2022"/>
                  <a:pt x="4275" y="1948"/>
                  <a:pt x="4370" y="1828"/>
                </a:cubicBezTo>
                <a:cubicBezTo>
                  <a:pt x="4484" y="1679"/>
                  <a:pt x="4249" y="1530"/>
                  <a:pt x="4103" y="1407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4" name="AutoShape 54"/>
          <p:cNvSpPr>
            <a:spLocks noChangeArrowheads="1"/>
          </p:cNvSpPr>
          <p:nvPr/>
        </p:nvSpPr>
        <p:spPr bwMode="auto">
          <a:xfrm rot="18540000">
            <a:off x="6945056" y="1924060"/>
            <a:ext cx="1228449" cy="329760"/>
          </a:xfrm>
          <a:prstGeom prst="roundRect">
            <a:avLst>
              <a:gd name="adj" fmla="val 50000"/>
            </a:avLst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5" name="Text Box 55"/>
          <p:cNvSpPr txBox="1">
            <a:spLocks noChangeArrowheads="1"/>
          </p:cNvSpPr>
          <p:nvPr/>
        </p:nvSpPr>
        <p:spPr bwMode="auto">
          <a:xfrm>
            <a:off x="5371200" y="5282475"/>
            <a:ext cx="79776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Device</a:t>
            </a:r>
          </a:p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Kernel</a:t>
            </a:r>
          </a:p>
        </p:txBody>
      </p:sp>
      <p:sp>
        <p:nvSpPr>
          <p:cNvPr id="35896" name="Line 56"/>
          <p:cNvSpPr>
            <a:spLocks noChangeShapeType="1"/>
          </p:cNvSpPr>
          <p:nvPr/>
        </p:nvSpPr>
        <p:spPr bwMode="auto">
          <a:xfrm>
            <a:off x="5824801" y="2744928"/>
            <a:ext cx="1440" cy="599103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7" name="Line 57"/>
          <p:cNvSpPr>
            <a:spLocks noChangeShapeType="1"/>
          </p:cNvSpPr>
          <p:nvPr/>
        </p:nvSpPr>
        <p:spPr bwMode="auto">
          <a:xfrm flipV="1">
            <a:off x="5824801" y="4572480"/>
            <a:ext cx="1440" cy="604864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8" name="Line 58"/>
          <p:cNvSpPr>
            <a:spLocks noChangeShapeType="1"/>
          </p:cNvSpPr>
          <p:nvPr/>
        </p:nvSpPr>
        <p:spPr bwMode="auto">
          <a:xfrm>
            <a:off x="3386880" y="2174628"/>
            <a:ext cx="1560960" cy="1441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9" name="Text Box 59"/>
          <p:cNvSpPr txBox="1">
            <a:spLocks noChangeArrowheads="1"/>
          </p:cNvSpPr>
          <p:nvPr/>
        </p:nvSpPr>
        <p:spPr bwMode="auto">
          <a:xfrm>
            <a:off x="3320641" y="1758948"/>
            <a:ext cx="1306080" cy="4306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evaluation</a:t>
            </a:r>
          </a:p>
        </p:txBody>
      </p:sp>
      <p:sp>
        <p:nvSpPr>
          <p:cNvPr id="35900" name="Text Box 60"/>
          <p:cNvSpPr txBox="1">
            <a:spLocks noChangeArrowheads="1"/>
          </p:cNvSpPr>
          <p:nvPr/>
        </p:nvSpPr>
        <p:spPr bwMode="auto">
          <a:xfrm>
            <a:off x="3974400" y="2730526"/>
            <a:ext cx="1673280" cy="662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global to local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compilation</a:t>
            </a:r>
          </a:p>
        </p:txBody>
      </p:sp>
      <p:sp>
        <p:nvSpPr>
          <p:cNvPr id="35901" name="Text Box 61"/>
          <p:cNvSpPr txBox="1">
            <a:spLocks noChangeArrowheads="1"/>
          </p:cNvSpPr>
          <p:nvPr/>
        </p:nvSpPr>
        <p:spPr bwMode="auto">
          <a:xfrm>
            <a:off x="3908160" y="4494712"/>
            <a:ext cx="1707840" cy="662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discrete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approximation</a:t>
            </a:r>
          </a:p>
        </p:txBody>
      </p:sp>
      <p:sp>
        <p:nvSpPr>
          <p:cNvPr id="35902" name="Freeform 62"/>
          <p:cNvSpPr>
            <a:spLocks/>
          </p:cNvSpPr>
          <p:nvPr/>
        </p:nvSpPr>
        <p:spPr bwMode="auto">
          <a:xfrm>
            <a:off x="4288321" y="3490927"/>
            <a:ext cx="747360" cy="856890"/>
          </a:xfrm>
          <a:custGeom>
            <a:avLst/>
            <a:gdLst/>
            <a:ahLst/>
            <a:cxnLst>
              <a:cxn ang="0">
                <a:pos x="2036" y="219"/>
              </a:cxn>
              <a:cxn ang="0">
                <a:pos x="1924" y="152"/>
              </a:cxn>
              <a:cxn ang="0">
                <a:pos x="1806" y="97"/>
              </a:cxn>
              <a:cxn ang="0">
                <a:pos x="1683" y="54"/>
              </a:cxn>
              <a:cxn ang="0">
                <a:pos x="1557" y="23"/>
              </a:cxn>
              <a:cxn ang="0">
                <a:pos x="1428" y="5"/>
              </a:cxn>
              <a:cxn ang="0">
                <a:pos x="1298" y="0"/>
              </a:cxn>
              <a:cxn ang="0">
                <a:pos x="1168" y="8"/>
              </a:cxn>
              <a:cxn ang="0">
                <a:pos x="1039" y="29"/>
              </a:cxn>
              <a:cxn ang="0">
                <a:pos x="913" y="62"/>
              </a:cxn>
              <a:cxn ang="0">
                <a:pos x="791" y="107"/>
              </a:cxn>
              <a:cxn ang="0">
                <a:pos x="674" y="165"/>
              </a:cxn>
              <a:cxn ang="0">
                <a:pos x="564" y="234"/>
              </a:cxn>
              <a:cxn ang="0">
                <a:pos x="461" y="313"/>
              </a:cxn>
              <a:cxn ang="0">
                <a:pos x="366" y="402"/>
              </a:cxn>
              <a:cxn ang="0">
                <a:pos x="280" y="501"/>
              </a:cxn>
              <a:cxn ang="0">
                <a:pos x="205" y="607"/>
              </a:cxn>
              <a:cxn ang="0">
                <a:pos x="141" y="720"/>
              </a:cxn>
              <a:cxn ang="0">
                <a:pos x="88" y="839"/>
              </a:cxn>
              <a:cxn ang="0">
                <a:pos x="47" y="963"/>
              </a:cxn>
              <a:cxn ang="0">
                <a:pos x="19" y="1090"/>
              </a:cxn>
              <a:cxn ang="0">
                <a:pos x="3" y="1219"/>
              </a:cxn>
              <a:cxn ang="0">
                <a:pos x="1" y="1349"/>
              </a:cxn>
              <a:cxn ang="0">
                <a:pos x="11" y="1479"/>
              </a:cxn>
              <a:cxn ang="0">
                <a:pos x="34" y="1607"/>
              </a:cxn>
              <a:cxn ang="0">
                <a:pos x="69" y="1732"/>
              </a:cxn>
              <a:cxn ang="0">
                <a:pos x="117" y="1853"/>
              </a:cxn>
              <a:cxn ang="0">
                <a:pos x="177" y="1969"/>
              </a:cxn>
              <a:cxn ang="0">
                <a:pos x="248" y="2078"/>
              </a:cxn>
              <a:cxn ang="0">
                <a:pos x="329" y="2180"/>
              </a:cxn>
              <a:cxn ang="0">
                <a:pos x="420" y="2273"/>
              </a:cxn>
              <a:cxn ang="0">
                <a:pos x="520" y="2356"/>
              </a:cxn>
              <a:cxn ang="0">
                <a:pos x="628" y="2430"/>
              </a:cxn>
              <a:cxn ang="0">
                <a:pos x="742" y="2492"/>
              </a:cxn>
              <a:cxn ang="0">
                <a:pos x="862" y="2543"/>
              </a:cxn>
              <a:cxn ang="0">
                <a:pos x="986" y="2581"/>
              </a:cxn>
              <a:cxn ang="0">
                <a:pos x="1114" y="2607"/>
              </a:cxn>
              <a:cxn ang="0">
                <a:pos x="1243" y="2620"/>
              </a:cxn>
              <a:cxn ang="0">
                <a:pos x="1374" y="2621"/>
              </a:cxn>
              <a:cxn ang="0">
                <a:pos x="1503" y="2608"/>
              </a:cxn>
              <a:cxn ang="0">
                <a:pos x="1631" y="2582"/>
              </a:cxn>
              <a:cxn ang="0">
                <a:pos x="1755" y="2544"/>
              </a:cxn>
              <a:cxn ang="0">
                <a:pos x="1875" y="2494"/>
              </a:cxn>
              <a:cxn ang="0">
                <a:pos x="1990" y="2432"/>
              </a:cxn>
              <a:cxn ang="0">
                <a:pos x="2098" y="2360"/>
              </a:cxn>
              <a:cxn ang="0">
                <a:pos x="2198" y="2276"/>
              </a:cxn>
              <a:cxn ang="0">
                <a:pos x="2289" y="2184"/>
              </a:cxn>
            </a:cxnLst>
            <a:rect l="0" t="0" r="r" b="b"/>
            <a:pathLst>
              <a:path w="2290" h="2623">
                <a:moveTo>
                  <a:pt x="2089" y="256"/>
                </a:moveTo>
                <a:lnTo>
                  <a:pt x="2036" y="219"/>
                </a:lnTo>
                <a:lnTo>
                  <a:pt x="1981" y="184"/>
                </a:lnTo>
                <a:lnTo>
                  <a:pt x="1924" y="152"/>
                </a:lnTo>
                <a:lnTo>
                  <a:pt x="1866" y="123"/>
                </a:lnTo>
                <a:lnTo>
                  <a:pt x="1806" y="97"/>
                </a:lnTo>
                <a:lnTo>
                  <a:pt x="1745" y="74"/>
                </a:lnTo>
                <a:lnTo>
                  <a:pt x="1683" y="54"/>
                </a:lnTo>
                <a:lnTo>
                  <a:pt x="1620" y="37"/>
                </a:lnTo>
                <a:lnTo>
                  <a:pt x="1557" y="23"/>
                </a:lnTo>
                <a:lnTo>
                  <a:pt x="1492" y="13"/>
                </a:lnTo>
                <a:lnTo>
                  <a:pt x="1428" y="5"/>
                </a:lnTo>
                <a:lnTo>
                  <a:pt x="1363" y="1"/>
                </a:lnTo>
                <a:lnTo>
                  <a:pt x="1298" y="0"/>
                </a:lnTo>
                <a:lnTo>
                  <a:pt x="1232" y="2"/>
                </a:lnTo>
                <a:lnTo>
                  <a:pt x="1168" y="8"/>
                </a:lnTo>
                <a:lnTo>
                  <a:pt x="1103" y="17"/>
                </a:lnTo>
                <a:lnTo>
                  <a:pt x="1039" y="29"/>
                </a:lnTo>
                <a:lnTo>
                  <a:pt x="976" y="44"/>
                </a:lnTo>
                <a:lnTo>
                  <a:pt x="913" y="62"/>
                </a:lnTo>
                <a:lnTo>
                  <a:pt x="852" y="83"/>
                </a:lnTo>
                <a:lnTo>
                  <a:pt x="791" y="107"/>
                </a:lnTo>
                <a:lnTo>
                  <a:pt x="732" y="135"/>
                </a:lnTo>
                <a:lnTo>
                  <a:pt x="674" y="165"/>
                </a:lnTo>
                <a:lnTo>
                  <a:pt x="618" y="198"/>
                </a:lnTo>
                <a:lnTo>
                  <a:pt x="564" y="234"/>
                </a:lnTo>
                <a:lnTo>
                  <a:pt x="511" y="272"/>
                </a:lnTo>
                <a:lnTo>
                  <a:pt x="461" y="313"/>
                </a:lnTo>
                <a:lnTo>
                  <a:pt x="412" y="357"/>
                </a:lnTo>
                <a:lnTo>
                  <a:pt x="366" y="402"/>
                </a:lnTo>
                <a:lnTo>
                  <a:pt x="322" y="450"/>
                </a:lnTo>
                <a:lnTo>
                  <a:pt x="280" y="501"/>
                </a:lnTo>
                <a:lnTo>
                  <a:pt x="242" y="553"/>
                </a:lnTo>
                <a:lnTo>
                  <a:pt x="205" y="607"/>
                </a:lnTo>
                <a:lnTo>
                  <a:pt x="172" y="663"/>
                </a:lnTo>
                <a:lnTo>
                  <a:pt x="141" y="720"/>
                </a:lnTo>
                <a:lnTo>
                  <a:pt x="113" y="779"/>
                </a:lnTo>
                <a:lnTo>
                  <a:pt x="88" y="839"/>
                </a:lnTo>
                <a:lnTo>
                  <a:pt x="66" y="900"/>
                </a:lnTo>
                <a:lnTo>
                  <a:pt x="47" y="963"/>
                </a:lnTo>
                <a:lnTo>
                  <a:pt x="31" y="1026"/>
                </a:lnTo>
                <a:lnTo>
                  <a:pt x="19" y="1090"/>
                </a:lnTo>
                <a:lnTo>
                  <a:pt x="9" y="1154"/>
                </a:lnTo>
                <a:lnTo>
                  <a:pt x="3" y="1219"/>
                </a:lnTo>
                <a:lnTo>
                  <a:pt x="0" y="1284"/>
                </a:lnTo>
                <a:lnTo>
                  <a:pt x="1" y="1349"/>
                </a:lnTo>
                <a:lnTo>
                  <a:pt x="4" y="1414"/>
                </a:lnTo>
                <a:lnTo>
                  <a:pt x="11" y="1479"/>
                </a:lnTo>
                <a:lnTo>
                  <a:pt x="21" y="1543"/>
                </a:lnTo>
                <a:lnTo>
                  <a:pt x="34" y="1607"/>
                </a:lnTo>
                <a:lnTo>
                  <a:pt x="50" y="1670"/>
                </a:lnTo>
                <a:lnTo>
                  <a:pt x="69" y="1732"/>
                </a:lnTo>
                <a:lnTo>
                  <a:pt x="92" y="1793"/>
                </a:lnTo>
                <a:lnTo>
                  <a:pt x="117" y="1853"/>
                </a:lnTo>
                <a:lnTo>
                  <a:pt x="146" y="1912"/>
                </a:lnTo>
                <a:lnTo>
                  <a:pt x="177" y="1969"/>
                </a:lnTo>
                <a:lnTo>
                  <a:pt x="211" y="2024"/>
                </a:lnTo>
                <a:lnTo>
                  <a:pt x="248" y="2078"/>
                </a:lnTo>
                <a:lnTo>
                  <a:pt x="287" y="2130"/>
                </a:lnTo>
                <a:lnTo>
                  <a:pt x="329" y="2180"/>
                </a:lnTo>
                <a:lnTo>
                  <a:pt x="374" y="2227"/>
                </a:lnTo>
                <a:lnTo>
                  <a:pt x="420" y="2273"/>
                </a:lnTo>
                <a:lnTo>
                  <a:pt x="469" y="2316"/>
                </a:lnTo>
                <a:lnTo>
                  <a:pt x="520" y="2356"/>
                </a:lnTo>
                <a:lnTo>
                  <a:pt x="573" y="2394"/>
                </a:lnTo>
                <a:lnTo>
                  <a:pt x="628" y="2430"/>
                </a:lnTo>
                <a:lnTo>
                  <a:pt x="684" y="2462"/>
                </a:lnTo>
                <a:lnTo>
                  <a:pt x="742" y="2492"/>
                </a:lnTo>
                <a:lnTo>
                  <a:pt x="801" y="2519"/>
                </a:lnTo>
                <a:lnTo>
                  <a:pt x="862" y="2543"/>
                </a:lnTo>
                <a:lnTo>
                  <a:pt x="924" y="2563"/>
                </a:lnTo>
                <a:lnTo>
                  <a:pt x="986" y="2581"/>
                </a:lnTo>
                <a:lnTo>
                  <a:pt x="1050" y="2596"/>
                </a:lnTo>
                <a:lnTo>
                  <a:pt x="1114" y="2607"/>
                </a:lnTo>
                <a:lnTo>
                  <a:pt x="1178" y="2615"/>
                </a:lnTo>
                <a:lnTo>
                  <a:pt x="1243" y="2620"/>
                </a:lnTo>
                <a:lnTo>
                  <a:pt x="1308" y="2622"/>
                </a:lnTo>
                <a:lnTo>
                  <a:pt x="1374" y="2621"/>
                </a:lnTo>
                <a:lnTo>
                  <a:pt x="1438" y="2616"/>
                </a:lnTo>
                <a:lnTo>
                  <a:pt x="1503" y="2608"/>
                </a:lnTo>
                <a:lnTo>
                  <a:pt x="1567" y="2597"/>
                </a:lnTo>
                <a:lnTo>
                  <a:pt x="1631" y="2582"/>
                </a:lnTo>
                <a:lnTo>
                  <a:pt x="1694" y="2565"/>
                </a:lnTo>
                <a:lnTo>
                  <a:pt x="1755" y="2544"/>
                </a:lnTo>
                <a:lnTo>
                  <a:pt x="1816" y="2521"/>
                </a:lnTo>
                <a:lnTo>
                  <a:pt x="1875" y="2494"/>
                </a:lnTo>
                <a:lnTo>
                  <a:pt x="1934" y="2465"/>
                </a:lnTo>
                <a:lnTo>
                  <a:pt x="1990" y="2432"/>
                </a:lnTo>
                <a:lnTo>
                  <a:pt x="2045" y="2397"/>
                </a:lnTo>
                <a:lnTo>
                  <a:pt x="2098" y="2360"/>
                </a:lnTo>
                <a:lnTo>
                  <a:pt x="2149" y="2319"/>
                </a:lnTo>
                <a:lnTo>
                  <a:pt x="2198" y="2276"/>
                </a:lnTo>
                <a:lnTo>
                  <a:pt x="2245" y="2231"/>
                </a:lnTo>
                <a:lnTo>
                  <a:pt x="2289" y="2184"/>
                </a:lnTo>
              </a:path>
            </a:pathLst>
          </a:custGeom>
          <a:noFill/>
          <a:ln w="9144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3" name="Text Box 63"/>
          <p:cNvSpPr txBox="1">
            <a:spLocks noChangeArrowheads="1"/>
          </p:cNvSpPr>
          <p:nvPr/>
        </p:nvSpPr>
        <p:spPr bwMode="auto">
          <a:xfrm>
            <a:off x="2635201" y="3449163"/>
            <a:ext cx="1501920" cy="8943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platform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specificity &amp;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optimization</a:t>
            </a:r>
          </a:p>
        </p:txBody>
      </p:sp>
      <p:sp>
        <p:nvSpPr>
          <p:cNvPr id="35904" name="Text Box 64"/>
          <p:cNvSpPr txBox="1">
            <a:spLocks noChangeArrowheads="1"/>
          </p:cNvSpPr>
          <p:nvPr/>
        </p:nvSpPr>
        <p:spPr bwMode="auto">
          <a:xfrm rot="5400000">
            <a:off x="6351608" y="3282929"/>
            <a:ext cx="4798584" cy="6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81173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4000" dirty="0">
                <a:solidFill>
                  <a:srgbClr val="000000"/>
                </a:solidFill>
                <a:ea typeface="MS Gothic" charset="0"/>
                <a:cs typeface="MS Gothic" charset="0"/>
              </a:rPr>
              <a:t>Global    Local   Discrete</a:t>
            </a:r>
          </a:p>
        </p:txBody>
      </p:sp>
      <p:sp>
        <p:nvSpPr>
          <p:cNvPr id="35905" name="Freeform 65"/>
          <p:cNvSpPr>
            <a:spLocks noChangeArrowheads="1"/>
          </p:cNvSpPr>
          <p:nvPr/>
        </p:nvSpPr>
        <p:spPr bwMode="auto">
          <a:xfrm>
            <a:off x="7372800" y="4837469"/>
            <a:ext cx="658080" cy="589021"/>
          </a:xfrm>
          <a:custGeom>
            <a:avLst/>
            <a:gdLst/>
            <a:ahLst/>
            <a:cxnLst>
              <a:cxn ang="0">
                <a:pos x="0" y="1103"/>
              </a:cxn>
              <a:cxn ang="0">
                <a:pos x="333" y="1418"/>
              </a:cxn>
              <a:cxn ang="0">
                <a:pos x="473" y="946"/>
              </a:cxn>
              <a:cxn ang="0">
                <a:pos x="736" y="1366"/>
              </a:cxn>
              <a:cxn ang="0">
                <a:pos x="315" y="1436"/>
              </a:cxn>
              <a:cxn ang="0">
                <a:pos x="666" y="1803"/>
              </a:cxn>
              <a:cxn ang="0">
                <a:pos x="718" y="1366"/>
              </a:cxn>
              <a:cxn ang="0">
                <a:pos x="841" y="665"/>
              </a:cxn>
              <a:cxn ang="0">
                <a:pos x="1366" y="122"/>
              </a:cxn>
              <a:cxn ang="0">
                <a:pos x="1454" y="508"/>
              </a:cxn>
              <a:cxn ang="0">
                <a:pos x="1786" y="0"/>
              </a:cxn>
              <a:cxn ang="0">
                <a:pos x="2014" y="560"/>
              </a:cxn>
              <a:cxn ang="0">
                <a:pos x="1471" y="508"/>
              </a:cxn>
              <a:cxn ang="0">
                <a:pos x="1261" y="963"/>
              </a:cxn>
              <a:cxn ang="0">
                <a:pos x="805" y="701"/>
              </a:cxn>
            </a:cxnLst>
            <a:rect l="0" t="0" r="r" b="b"/>
            <a:pathLst>
              <a:path w="2015" h="1804">
                <a:moveTo>
                  <a:pt x="0" y="1103"/>
                </a:moveTo>
                <a:lnTo>
                  <a:pt x="333" y="1418"/>
                </a:lnTo>
                <a:lnTo>
                  <a:pt x="473" y="946"/>
                </a:lnTo>
                <a:lnTo>
                  <a:pt x="736" y="1366"/>
                </a:lnTo>
                <a:lnTo>
                  <a:pt x="315" y="1436"/>
                </a:lnTo>
                <a:lnTo>
                  <a:pt x="666" y="1803"/>
                </a:lnTo>
                <a:lnTo>
                  <a:pt x="718" y="1366"/>
                </a:lnTo>
                <a:lnTo>
                  <a:pt x="841" y="665"/>
                </a:lnTo>
                <a:lnTo>
                  <a:pt x="1366" y="122"/>
                </a:lnTo>
                <a:lnTo>
                  <a:pt x="1454" y="508"/>
                </a:lnTo>
                <a:lnTo>
                  <a:pt x="1786" y="0"/>
                </a:lnTo>
                <a:lnTo>
                  <a:pt x="2014" y="560"/>
                </a:lnTo>
                <a:lnTo>
                  <a:pt x="1471" y="508"/>
                </a:lnTo>
                <a:lnTo>
                  <a:pt x="1261" y="963"/>
                </a:lnTo>
                <a:lnTo>
                  <a:pt x="805" y="701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6" name="Freeform 66"/>
          <p:cNvSpPr>
            <a:spLocks noChangeArrowheads="1"/>
          </p:cNvSpPr>
          <p:nvPr/>
        </p:nvSpPr>
        <p:spPr bwMode="auto">
          <a:xfrm>
            <a:off x="7066081" y="5308398"/>
            <a:ext cx="352800" cy="544377"/>
          </a:xfrm>
          <a:custGeom>
            <a:avLst/>
            <a:gdLst/>
            <a:ahLst/>
            <a:cxnLst>
              <a:cxn ang="0">
                <a:pos x="672" y="1664"/>
              </a:cxn>
              <a:cxn ang="0">
                <a:pos x="993" y="1284"/>
              </a:cxn>
              <a:cxn ang="0">
                <a:pos x="847" y="847"/>
              </a:cxn>
              <a:cxn ang="0">
                <a:pos x="1080" y="380"/>
              </a:cxn>
              <a:cxn ang="0">
                <a:pos x="584" y="467"/>
              </a:cxn>
              <a:cxn ang="0">
                <a:pos x="0" y="0"/>
              </a:cxn>
            </a:cxnLst>
            <a:rect l="0" t="0" r="r" b="b"/>
            <a:pathLst>
              <a:path w="1081" h="1665">
                <a:moveTo>
                  <a:pt x="672" y="1664"/>
                </a:moveTo>
                <a:lnTo>
                  <a:pt x="993" y="1284"/>
                </a:lnTo>
                <a:lnTo>
                  <a:pt x="847" y="847"/>
                </a:lnTo>
                <a:lnTo>
                  <a:pt x="1080" y="380"/>
                </a:lnTo>
                <a:lnTo>
                  <a:pt x="584" y="467"/>
                </a:lnTo>
                <a:lnTo>
                  <a:pt x="0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7" name="Freeform 67"/>
          <p:cNvSpPr>
            <a:spLocks noChangeArrowheads="1"/>
          </p:cNvSpPr>
          <p:nvPr/>
        </p:nvSpPr>
        <p:spPr bwMode="auto">
          <a:xfrm>
            <a:off x="7179841" y="4668971"/>
            <a:ext cx="781920" cy="763280"/>
          </a:xfrm>
          <a:custGeom>
            <a:avLst/>
            <a:gdLst/>
            <a:ahLst/>
            <a:cxnLst>
              <a:cxn ang="0">
                <a:pos x="0" y="1663"/>
              </a:cxn>
              <a:cxn ang="0">
                <a:pos x="642" y="1576"/>
              </a:cxn>
              <a:cxn ang="0">
                <a:pos x="379" y="1255"/>
              </a:cxn>
              <a:cxn ang="0">
                <a:pos x="1079" y="963"/>
              </a:cxn>
              <a:cxn ang="0">
                <a:pos x="1050" y="1517"/>
              </a:cxn>
              <a:cxn ang="0">
                <a:pos x="408" y="1284"/>
              </a:cxn>
              <a:cxn ang="0">
                <a:pos x="1401" y="1167"/>
              </a:cxn>
              <a:cxn ang="0">
                <a:pos x="1050" y="963"/>
              </a:cxn>
              <a:cxn ang="0">
                <a:pos x="1196" y="584"/>
              </a:cxn>
              <a:cxn ang="0">
                <a:pos x="1401" y="1196"/>
              </a:cxn>
              <a:cxn ang="0">
                <a:pos x="1459" y="408"/>
              </a:cxn>
              <a:cxn ang="0">
                <a:pos x="1196" y="554"/>
              </a:cxn>
              <a:cxn ang="0">
                <a:pos x="1167" y="0"/>
              </a:cxn>
              <a:cxn ang="0">
                <a:pos x="1517" y="379"/>
              </a:cxn>
              <a:cxn ang="0">
                <a:pos x="1838" y="117"/>
              </a:cxn>
              <a:cxn ang="0">
                <a:pos x="1225" y="58"/>
              </a:cxn>
              <a:cxn ang="0">
                <a:pos x="1984" y="613"/>
              </a:cxn>
              <a:cxn ang="0">
                <a:pos x="1838" y="87"/>
              </a:cxn>
              <a:cxn ang="0">
                <a:pos x="2393" y="554"/>
              </a:cxn>
              <a:cxn ang="0">
                <a:pos x="2072" y="642"/>
              </a:cxn>
              <a:cxn ang="0">
                <a:pos x="1430" y="467"/>
              </a:cxn>
              <a:cxn ang="0">
                <a:pos x="2043" y="1051"/>
              </a:cxn>
              <a:cxn ang="0">
                <a:pos x="1459" y="1196"/>
              </a:cxn>
              <a:cxn ang="0">
                <a:pos x="1021" y="1517"/>
              </a:cxn>
              <a:cxn ang="0">
                <a:pos x="613" y="1576"/>
              </a:cxn>
              <a:cxn ang="0">
                <a:pos x="408" y="1955"/>
              </a:cxn>
              <a:cxn ang="0">
                <a:pos x="700" y="2335"/>
              </a:cxn>
              <a:cxn ang="0">
                <a:pos x="875" y="1926"/>
              </a:cxn>
              <a:cxn ang="0">
                <a:pos x="408" y="1984"/>
              </a:cxn>
            </a:cxnLst>
            <a:rect l="0" t="0" r="r" b="b"/>
            <a:pathLst>
              <a:path w="2394" h="2336">
                <a:moveTo>
                  <a:pt x="0" y="1663"/>
                </a:moveTo>
                <a:lnTo>
                  <a:pt x="642" y="1576"/>
                </a:lnTo>
                <a:lnTo>
                  <a:pt x="379" y="1255"/>
                </a:lnTo>
                <a:lnTo>
                  <a:pt x="1079" y="963"/>
                </a:lnTo>
                <a:lnTo>
                  <a:pt x="1050" y="1517"/>
                </a:lnTo>
                <a:lnTo>
                  <a:pt x="408" y="1284"/>
                </a:lnTo>
                <a:lnTo>
                  <a:pt x="1401" y="1167"/>
                </a:lnTo>
                <a:lnTo>
                  <a:pt x="1050" y="963"/>
                </a:lnTo>
                <a:lnTo>
                  <a:pt x="1196" y="584"/>
                </a:lnTo>
                <a:lnTo>
                  <a:pt x="1401" y="1196"/>
                </a:lnTo>
                <a:lnTo>
                  <a:pt x="1459" y="408"/>
                </a:lnTo>
                <a:lnTo>
                  <a:pt x="1196" y="554"/>
                </a:lnTo>
                <a:lnTo>
                  <a:pt x="1167" y="0"/>
                </a:lnTo>
                <a:lnTo>
                  <a:pt x="1517" y="379"/>
                </a:lnTo>
                <a:lnTo>
                  <a:pt x="1838" y="117"/>
                </a:lnTo>
                <a:lnTo>
                  <a:pt x="1225" y="58"/>
                </a:lnTo>
                <a:lnTo>
                  <a:pt x="1984" y="613"/>
                </a:lnTo>
                <a:lnTo>
                  <a:pt x="1838" y="87"/>
                </a:lnTo>
                <a:lnTo>
                  <a:pt x="2393" y="554"/>
                </a:lnTo>
                <a:lnTo>
                  <a:pt x="2072" y="642"/>
                </a:lnTo>
                <a:lnTo>
                  <a:pt x="1430" y="467"/>
                </a:lnTo>
                <a:lnTo>
                  <a:pt x="2043" y="1051"/>
                </a:lnTo>
                <a:lnTo>
                  <a:pt x="1459" y="1196"/>
                </a:lnTo>
                <a:lnTo>
                  <a:pt x="1021" y="1517"/>
                </a:lnTo>
                <a:lnTo>
                  <a:pt x="613" y="1576"/>
                </a:lnTo>
                <a:lnTo>
                  <a:pt x="408" y="1955"/>
                </a:lnTo>
                <a:lnTo>
                  <a:pt x="700" y="2335"/>
                </a:lnTo>
                <a:lnTo>
                  <a:pt x="875" y="1926"/>
                </a:lnTo>
                <a:lnTo>
                  <a:pt x="408" y="19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8" name="Freeform 68"/>
          <p:cNvSpPr>
            <a:spLocks noChangeArrowheads="1"/>
          </p:cNvSpPr>
          <p:nvPr/>
        </p:nvSpPr>
        <p:spPr bwMode="auto">
          <a:xfrm>
            <a:off x="6971040" y="5031889"/>
            <a:ext cx="505440" cy="1000906"/>
          </a:xfrm>
          <a:custGeom>
            <a:avLst/>
            <a:gdLst/>
            <a:ahLst/>
            <a:cxnLst>
              <a:cxn ang="0">
                <a:pos x="496" y="0"/>
              </a:cxn>
              <a:cxn ang="0">
                <a:pos x="1109" y="175"/>
              </a:cxn>
              <a:cxn ang="0">
                <a:pos x="642" y="554"/>
              </a:cxn>
              <a:cxn ang="0">
                <a:pos x="525" y="29"/>
              </a:cxn>
              <a:cxn ang="0">
                <a:pos x="0" y="525"/>
              </a:cxn>
              <a:cxn ang="0">
                <a:pos x="642" y="554"/>
              </a:cxn>
              <a:cxn ang="0">
                <a:pos x="262" y="817"/>
              </a:cxn>
              <a:cxn ang="0">
                <a:pos x="0" y="554"/>
              </a:cxn>
              <a:cxn ang="0">
                <a:pos x="379" y="1401"/>
              </a:cxn>
              <a:cxn ang="0">
                <a:pos x="291" y="846"/>
              </a:cxn>
              <a:cxn ang="0">
                <a:pos x="1050" y="905"/>
              </a:cxn>
              <a:cxn ang="0">
                <a:pos x="642" y="584"/>
              </a:cxn>
              <a:cxn ang="0">
                <a:pos x="846" y="1342"/>
              </a:cxn>
              <a:cxn ang="0">
                <a:pos x="350" y="1372"/>
              </a:cxn>
              <a:cxn ang="0">
                <a:pos x="992" y="905"/>
              </a:cxn>
              <a:cxn ang="0">
                <a:pos x="846" y="1313"/>
              </a:cxn>
              <a:cxn ang="0">
                <a:pos x="321" y="1372"/>
              </a:cxn>
              <a:cxn ang="0">
                <a:pos x="379" y="2218"/>
              </a:cxn>
              <a:cxn ang="0">
                <a:pos x="642" y="1722"/>
              </a:cxn>
              <a:cxn ang="0">
                <a:pos x="379" y="1372"/>
              </a:cxn>
              <a:cxn ang="0">
                <a:pos x="1167" y="1751"/>
              </a:cxn>
              <a:cxn ang="0">
                <a:pos x="875" y="1342"/>
              </a:cxn>
              <a:cxn ang="0">
                <a:pos x="671" y="1693"/>
              </a:cxn>
              <a:cxn ang="0">
                <a:pos x="758" y="2130"/>
              </a:cxn>
              <a:cxn ang="0">
                <a:pos x="350" y="2189"/>
              </a:cxn>
              <a:cxn ang="0">
                <a:pos x="87" y="2714"/>
              </a:cxn>
              <a:cxn ang="0">
                <a:pos x="379" y="3064"/>
              </a:cxn>
              <a:cxn ang="0">
                <a:pos x="700" y="2626"/>
              </a:cxn>
              <a:cxn ang="0">
                <a:pos x="87" y="2685"/>
              </a:cxn>
              <a:cxn ang="0">
                <a:pos x="758" y="2101"/>
              </a:cxn>
              <a:cxn ang="0">
                <a:pos x="700" y="2656"/>
              </a:cxn>
              <a:cxn ang="0">
                <a:pos x="321" y="2218"/>
              </a:cxn>
              <a:cxn ang="0">
                <a:pos x="992" y="2481"/>
              </a:cxn>
              <a:cxn ang="0">
                <a:pos x="700" y="2714"/>
              </a:cxn>
              <a:cxn ang="0">
                <a:pos x="1138" y="3006"/>
              </a:cxn>
              <a:cxn ang="0">
                <a:pos x="992" y="2451"/>
              </a:cxn>
              <a:cxn ang="0">
                <a:pos x="1546" y="2947"/>
              </a:cxn>
              <a:cxn ang="0">
                <a:pos x="1079" y="2977"/>
              </a:cxn>
              <a:cxn ang="0">
                <a:pos x="1459" y="2510"/>
              </a:cxn>
              <a:cxn ang="0">
                <a:pos x="963" y="2510"/>
              </a:cxn>
              <a:cxn ang="0">
                <a:pos x="788" y="2072"/>
              </a:cxn>
              <a:cxn ang="0">
                <a:pos x="1167" y="1722"/>
              </a:cxn>
              <a:cxn ang="0">
                <a:pos x="642" y="1751"/>
              </a:cxn>
              <a:cxn ang="0">
                <a:pos x="1313" y="2130"/>
              </a:cxn>
              <a:cxn ang="0">
                <a:pos x="758" y="2072"/>
              </a:cxn>
            </a:cxnLst>
            <a:rect l="0" t="0" r="r" b="b"/>
            <a:pathLst>
              <a:path w="1547" h="3065">
                <a:moveTo>
                  <a:pt x="496" y="0"/>
                </a:moveTo>
                <a:lnTo>
                  <a:pt x="1109" y="175"/>
                </a:lnTo>
                <a:lnTo>
                  <a:pt x="642" y="554"/>
                </a:lnTo>
                <a:lnTo>
                  <a:pt x="525" y="29"/>
                </a:lnTo>
                <a:lnTo>
                  <a:pt x="0" y="525"/>
                </a:lnTo>
                <a:lnTo>
                  <a:pt x="642" y="554"/>
                </a:lnTo>
                <a:lnTo>
                  <a:pt x="262" y="817"/>
                </a:lnTo>
                <a:lnTo>
                  <a:pt x="0" y="554"/>
                </a:lnTo>
                <a:lnTo>
                  <a:pt x="379" y="1401"/>
                </a:lnTo>
                <a:lnTo>
                  <a:pt x="291" y="846"/>
                </a:lnTo>
                <a:lnTo>
                  <a:pt x="1050" y="905"/>
                </a:lnTo>
                <a:lnTo>
                  <a:pt x="642" y="584"/>
                </a:lnTo>
                <a:lnTo>
                  <a:pt x="846" y="1342"/>
                </a:lnTo>
                <a:lnTo>
                  <a:pt x="350" y="1372"/>
                </a:lnTo>
                <a:lnTo>
                  <a:pt x="992" y="905"/>
                </a:lnTo>
                <a:lnTo>
                  <a:pt x="846" y="1313"/>
                </a:lnTo>
                <a:lnTo>
                  <a:pt x="321" y="1372"/>
                </a:lnTo>
                <a:lnTo>
                  <a:pt x="379" y="2218"/>
                </a:lnTo>
                <a:lnTo>
                  <a:pt x="642" y="1722"/>
                </a:lnTo>
                <a:lnTo>
                  <a:pt x="379" y="1372"/>
                </a:lnTo>
                <a:lnTo>
                  <a:pt x="1167" y="1751"/>
                </a:lnTo>
                <a:lnTo>
                  <a:pt x="875" y="1342"/>
                </a:lnTo>
                <a:lnTo>
                  <a:pt x="671" y="1693"/>
                </a:lnTo>
                <a:lnTo>
                  <a:pt x="758" y="2130"/>
                </a:lnTo>
                <a:lnTo>
                  <a:pt x="350" y="2189"/>
                </a:lnTo>
                <a:lnTo>
                  <a:pt x="87" y="2714"/>
                </a:lnTo>
                <a:lnTo>
                  <a:pt x="379" y="3064"/>
                </a:lnTo>
                <a:lnTo>
                  <a:pt x="700" y="2626"/>
                </a:lnTo>
                <a:lnTo>
                  <a:pt x="87" y="2685"/>
                </a:lnTo>
                <a:lnTo>
                  <a:pt x="758" y="2101"/>
                </a:lnTo>
                <a:lnTo>
                  <a:pt x="700" y="2656"/>
                </a:lnTo>
                <a:lnTo>
                  <a:pt x="321" y="2218"/>
                </a:lnTo>
                <a:lnTo>
                  <a:pt x="992" y="2481"/>
                </a:lnTo>
                <a:lnTo>
                  <a:pt x="700" y="2714"/>
                </a:lnTo>
                <a:lnTo>
                  <a:pt x="1138" y="3006"/>
                </a:lnTo>
                <a:lnTo>
                  <a:pt x="992" y="2451"/>
                </a:lnTo>
                <a:lnTo>
                  <a:pt x="1546" y="2947"/>
                </a:lnTo>
                <a:lnTo>
                  <a:pt x="1079" y="2977"/>
                </a:lnTo>
                <a:lnTo>
                  <a:pt x="1459" y="2510"/>
                </a:lnTo>
                <a:lnTo>
                  <a:pt x="963" y="2510"/>
                </a:lnTo>
                <a:lnTo>
                  <a:pt x="788" y="2072"/>
                </a:lnTo>
                <a:lnTo>
                  <a:pt x="1167" y="1722"/>
                </a:lnTo>
                <a:lnTo>
                  <a:pt x="642" y="1751"/>
                </a:lnTo>
                <a:lnTo>
                  <a:pt x="1313" y="2130"/>
                </a:lnTo>
                <a:lnTo>
                  <a:pt x="758" y="207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9" name="Freeform 69"/>
          <p:cNvSpPr>
            <a:spLocks noChangeArrowheads="1"/>
          </p:cNvSpPr>
          <p:nvPr/>
        </p:nvSpPr>
        <p:spPr bwMode="auto">
          <a:xfrm>
            <a:off x="7332480" y="5420729"/>
            <a:ext cx="588960" cy="635107"/>
          </a:xfrm>
          <a:custGeom>
            <a:avLst/>
            <a:gdLst/>
            <a:ahLst/>
            <a:cxnLst>
              <a:cxn ang="0">
                <a:pos x="209" y="53"/>
              </a:cxn>
              <a:cxn ang="0">
                <a:pos x="805" y="0"/>
              </a:cxn>
              <a:cxn ang="0">
                <a:pos x="665" y="473"/>
              </a:cxn>
              <a:cxn ang="0">
                <a:pos x="227" y="70"/>
              </a:cxn>
              <a:cxn ang="0">
                <a:pos x="175" y="928"/>
              </a:cxn>
              <a:cxn ang="0">
                <a:pos x="560" y="911"/>
              </a:cxn>
              <a:cxn ang="0">
                <a:pos x="665" y="438"/>
              </a:cxn>
              <a:cxn ang="0">
                <a:pos x="0" y="543"/>
              </a:cxn>
              <a:cxn ang="0">
                <a:pos x="543" y="945"/>
              </a:cxn>
              <a:cxn ang="0">
                <a:pos x="367" y="1348"/>
              </a:cxn>
              <a:cxn ang="0">
                <a:pos x="175" y="928"/>
              </a:cxn>
              <a:cxn ang="0">
                <a:pos x="647" y="455"/>
              </a:cxn>
              <a:cxn ang="0">
                <a:pos x="1015" y="1050"/>
              </a:cxn>
              <a:cxn ang="0">
                <a:pos x="543" y="945"/>
              </a:cxn>
              <a:cxn ang="0">
                <a:pos x="735" y="1471"/>
              </a:cxn>
              <a:cxn ang="0">
                <a:pos x="315" y="1365"/>
              </a:cxn>
              <a:cxn ang="0">
                <a:pos x="472" y="1768"/>
              </a:cxn>
              <a:cxn ang="0">
                <a:pos x="735" y="1488"/>
              </a:cxn>
              <a:cxn ang="0">
                <a:pos x="1225" y="1944"/>
              </a:cxn>
              <a:cxn ang="0">
                <a:pos x="1803" y="1698"/>
              </a:cxn>
              <a:cxn ang="0">
                <a:pos x="1365" y="1488"/>
              </a:cxn>
              <a:cxn ang="0">
                <a:pos x="1225" y="1944"/>
              </a:cxn>
              <a:cxn ang="0">
                <a:pos x="1015" y="1050"/>
              </a:cxn>
              <a:cxn ang="0">
                <a:pos x="770" y="1471"/>
              </a:cxn>
              <a:cxn ang="0">
                <a:pos x="1383" y="1488"/>
              </a:cxn>
              <a:cxn ang="0">
                <a:pos x="1698" y="1033"/>
              </a:cxn>
              <a:cxn ang="0">
                <a:pos x="1015" y="1050"/>
              </a:cxn>
              <a:cxn ang="0">
                <a:pos x="1383" y="1523"/>
              </a:cxn>
              <a:cxn ang="0">
                <a:pos x="1330" y="805"/>
              </a:cxn>
              <a:cxn ang="0">
                <a:pos x="1680" y="1050"/>
              </a:cxn>
              <a:cxn ang="0">
                <a:pos x="1768" y="1716"/>
              </a:cxn>
            </a:cxnLst>
            <a:rect l="0" t="0" r="r" b="b"/>
            <a:pathLst>
              <a:path w="1804" h="1945">
                <a:moveTo>
                  <a:pt x="209" y="53"/>
                </a:moveTo>
                <a:lnTo>
                  <a:pt x="805" y="0"/>
                </a:lnTo>
                <a:lnTo>
                  <a:pt x="665" y="473"/>
                </a:lnTo>
                <a:lnTo>
                  <a:pt x="227" y="70"/>
                </a:lnTo>
                <a:lnTo>
                  <a:pt x="175" y="928"/>
                </a:lnTo>
                <a:lnTo>
                  <a:pt x="560" y="911"/>
                </a:lnTo>
                <a:lnTo>
                  <a:pt x="665" y="438"/>
                </a:lnTo>
                <a:lnTo>
                  <a:pt x="0" y="543"/>
                </a:lnTo>
                <a:lnTo>
                  <a:pt x="543" y="945"/>
                </a:lnTo>
                <a:lnTo>
                  <a:pt x="367" y="1348"/>
                </a:lnTo>
                <a:lnTo>
                  <a:pt x="175" y="928"/>
                </a:lnTo>
                <a:lnTo>
                  <a:pt x="647" y="455"/>
                </a:lnTo>
                <a:lnTo>
                  <a:pt x="1015" y="1050"/>
                </a:lnTo>
                <a:lnTo>
                  <a:pt x="543" y="945"/>
                </a:lnTo>
                <a:lnTo>
                  <a:pt x="735" y="1471"/>
                </a:lnTo>
                <a:lnTo>
                  <a:pt x="315" y="1365"/>
                </a:lnTo>
                <a:lnTo>
                  <a:pt x="472" y="1768"/>
                </a:lnTo>
                <a:lnTo>
                  <a:pt x="735" y="1488"/>
                </a:lnTo>
                <a:lnTo>
                  <a:pt x="1225" y="1944"/>
                </a:lnTo>
                <a:lnTo>
                  <a:pt x="1803" y="1698"/>
                </a:lnTo>
                <a:lnTo>
                  <a:pt x="1365" y="1488"/>
                </a:lnTo>
                <a:lnTo>
                  <a:pt x="1225" y="1944"/>
                </a:lnTo>
                <a:lnTo>
                  <a:pt x="1015" y="1050"/>
                </a:lnTo>
                <a:lnTo>
                  <a:pt x="770" y="1471"/>
                </a:lnTo>
                <a:lnTo>
                  <a:pt x="1383" y="1488"/>
                </a:lnTo>
                <a:lnTo>
                  <a:pt x="1698" y="1033"/>
                </a:lnTo>
                <a:lnTo>
                  <a:pt x="1015" y="1050"/>
                </a:lnTo>
                <a:lnTo>
                  <a:pt x="1383" y="1523"/>
                </a:lnTo>
                <a:lnTo>
                  <a:pt x="1330" y="805"/>
                </a:lnTo>
                <a:lnTo>
                  <a:pt x="1680" y="1050"/>
                </a:lnTo>
                <a:lnTo>
                  <a:pt x="1768" y="171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0" name="Freeform 70"/>
          <p:cNvSpPr>
            <a:spLocks noChangeArrowheads="1"/>
          </p:cNvSpPr>
          <p:nvPr/>
        </p:nvSpPr>
        <p:spPr bwMode="auto">
          <a:xfrm>
            <a:off x="7549920" y="5003085"/>
            <a:ext cx="760320" cy="748879"/>
          </a:xfrm>
          <a:custGeom>
            <a:avLst/>
            <a:gdLst/>
            <a:ahLst/>
            <a:cxnLst>
              <a:cxn ang="0">
                <a:pos x="1050" y="2293"/>
              </a:cxn>
              <a:cxn ang="0">
                <a:pos x="1086" y="1523"/>
              </a:cxn>
              <a:cxn ang="0">
                <a:pos x="700" y="2083"/>
              </a:cxn>
              <a:cxn ang="0">
                <a:pos x="560" y="1610"/>
              </a:cxn>
              <a:cxn ang="0">
                <a:pos x="332" y="2293"/>
              </a:cxn>
              <a:cxn ang="0">
                <a:pos x="700" y="2066"/>
              </a:cxn>
              <a:cxn ang="0">
                <a:pos x="0" y="1733"/>
              </a:cxn>
              <a:cxn ang="0">
                <a:pos x="613" y="1646"/>
              </a:cxn>
              <a:cxn ang="0">
                <a:pos x="87" y="1260"/>
              </a:cxn>
              <a:cxn ang="0">
                <a:pos x="577" y="1190"/>
              </a:cxn>
              <a:cxn ang="0">
                <a:pos x="577" y="1663"/>
              </a:cxn>
              <a:cxn ang="0">
                <a:pos x="1103" y="1576"/>
              </a:cxn>
              <a:cxn ang="0">
                <a:pos x="560" y="1190"/>
              </a:cxn>
              <a:cxn ang="0">
                <a:pos x="210" y="823"/>
              </a:cxn>
              <a:cxn ang="0">
                <a:pos x="753" y="455"/>
              </a:cxn>
              <a:cxn ang="0">
                <a:pos x="1488" y="0"/>
              </a:cxn>
              <a:cxn ang="0">
                <a:pos x="1261" y="508"/>
              </a:cxn>
              <a:cxn ang="0">
                <a:pos x="875" y="0"/>
              </a:cxn>
              <a:cxn ang="0">
                <a:pos x="1698" y="472"/>
              </a:cxn>
              <a:cxn ang="0">
                <a:pos x="1471" y="52"/>
              </a:cxn>
              <a:cxn ang="0">
                <a:pos x="2083" y="525"/>
              </a:cxn>
              <a:cxn ang="0">
                <a:pos x="1646" y="455"/>
              </a:cxn>
              <a:cxn ang="0">
                <a:pos x="1926" y="840"/>
              </a:cxn>
              <a:cxn ang="0">
                <a:pos x="2101" y="508"/>
              </a:cxn>
              <a:cxn ang="0">
                <a:pos x="2329" y="1418"/>
              </a:cxn>
              <a:cxn ang="0">
                <a:pos x="1908" y="840"/>
              </a:cxn>
              <a:cxn ang="0">
                <a:pos x="1663" y="1120"/>
              </a:cxn>
              <a:cxn ang="0">
                <a:pos x="1681" y="455"/>
              </a:cxn>
              <a:cxn ang="0">
                <a:pos x="1295" y="963"/>
              </a:cxn>
              <a:cxn ang="0">
                <a:pos x="1261" y="525"/>
              </a:cxn>
              <a:cxn ang="0">
                <a:pos x="1663" y="1103"/>
              </a:cxn>
              <a:cxn ang="0">
                <a:pos x="1261" y="963"/>
              </a:cxn>
              <a:cxn ang="0">
                <a:pos x="893" y="910"/>
              </a:cxn>
              <a:cxn ang="0">
                <a:pos x="1278" y="508"/>
              </a:cxn>
              <a:cxn ang="0">
                <a:pos x="753" y="472"/>
              </a:cxn>
              <a:cxn ang="0">
                <a:pos x="911" y="928"/>
              </a:cxn>
              <a:cxn ang="0">
                <a:pos x="210" y="840"/>
              </a:cxn>
            </a:cxnLst>
            <a:rect l="0" t="0" r="r" b="b"/>
            <a:pathLst>
              <a:path w="2330" h="2294">
                <a:moveTo>
                  <a:pt x="1050" y="2293"/>
                </a:moveTo>
                <a:lnTo>
                  <a:pt x="1086" y="1523"/>
                </a:lnTo>
                <a:lnTo>
                  <a:pt x="700" y="2083"/>
                </a:lnTo>
                <a:lnTo>
                  <a:pt x="560" y="1610"/>
                </a:lnTo>
                <a:lnTo>
                  <a:pt x="332" y="2293"/>
                </a:lnTo>
                <a:lnTo>
                  <a:pt x="700" y="2066"/>
                </a:lnTo>
                <a:lnTo>
                  <a:pt x="0" y="1733"/>
                </a:lnTo>
                <a:lnTo>
                  <a:pt x="613" y="1646"/>
                </a:lnTo>
                <a:lnTo>
                  <a:pt x="87" y="1260"/>
                </a:lnTo>
                <a:lnTo>
                  <a:pt x="577" y="1190"/>
                </a:lnTo>
                <a:lnTo>
                  <a:pt x="577" y="1663"/>
                </a:lnTo>
                <a:lnTo>
                  <a:pt x="1103" y="1576"/>
                </a:lnTo>
                <a:lnTo>
                  <a:pt x="560" y="1190"/>
                </a:lnTo>
                <a:lnTo>
                  <a:pt x="210" y="823"/>
                </a:lnTo>
                <a:lnTo>
                  <a:pt x="753" y="455"/>
                </a:lnTo>
                <a:lnTo>
                  <a:pt x="1488" y="0"/>
                </a:lnTo>
                <a:lnTo>
                  <a:pt x="1261" y="508"/>
                </a:lnTo>
                <a:lnTo>
                  <a:pt x="875" y="0"/>
                </a:lnTo>
                <a:lnTo>
                  <a:pt x="1698" y="472"/>
                </a:lnTo>
                <a:lnTo>
                  <a:pt x="1471" y="52"/>
                </a:lnTo>
                <a:lnTo>
                  <a:pt x="2083" y="525"/>
                </a:lnTo>
                <a:lnTo>
                  <a:pt x="1646" y="455"/>
                </a:lnTo>
                <a:lnTo>
                  <a:pt x="1926" y="840"/>
                </a:lnTo>
                <a:lnTo>
                  <a:pt x="2101" y="508"/>
                </a:lnTo>
                <a:lnTo>
                  <a:pt x="2329" y="1418"/>
                </a:lnTo>
                <a:lnTo>
                  <a:pt x="1908" y="840"/>
                </a:lnTo>
                <a:lnTo>
                  <a:pt x="1663" y="1120"/>
                </a:lnTo>
                <a:lnTo>
                  <a:pt x="1681" y="455"/>
                </a:lnTo>
                <a:lnTo>
                  <a:pt x="1295" y="963"/>
                </a:lnTo>
                <a:lnTo>
                  <a:pt x="1261" y="525"/>
                </a:lnTo>
                <a:lnTo>
                  <a:pt x="1663" y="1103"/>
                </a:lnTo>
                <a:lnTo>
                  <a:pt x="1261" y="963"/>
                </a:lnTo>
                <a:lnTo>
                  <a:pt x="893" y="910"/>
                </a:lnTo>
                <a:lnTo>
                  <a:pt x="1278" y="508"/>
                </a:lnTo>
                <a:lnTo>
                  <a:pt x="753" y="472"/>
                </a:lnTo>
                <a:lnTo>
                  <a:pt x="911" y="928"/>
                </a:lnTo>
                <a:lnTo>
                  <a:pt x="210" y="84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1" name="Freeform 71"/>
          <p:cNvSpPr>
            <a:spLocks noChangeArrowheads="1"/>
          </p:cNvSpPr>
          <p:nvPr/>
        </p:nvSpPr>
        <p:spPr bwMode="auto">
          <a:xfrm>
            <a:off x="7778881" y="5557544"/>
            <a:ext cx="286560" cy="200181"/>
          </a:xfrm>
          <a:custGeom>
            <a:avLst/>
            <a:gdLst/>
            <a:ahLst/>
            <a:cxnLst>
              <a:cxn ang="0">
                <a:pos x="298" y="613"/>
              </a:cxn>
              <a:cxn ang="0">
                <a:pos x="876" y="0"/>
              </a:cxn>
              <a:cxn ang="0">
                <a:pos x="0" y="385"/>
              </a:cxn>
            </a:cxnLst>
            <a:rect l="0" t="0" r="r" b="b"/>
            <a:pathLst>
              <a:path w="877" h="614">
                <a:moveTo>
                  <a:pt x="298" y="613"/>
                </a:moveTo>
                <a:lnTo>
                  <a:pt x="876" y="0"/>
                </a:lnTo>
                <a:lnTo>
                  <a:pt x="0" y="385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2" name="Freeform 72"/>
          <p:cNvSpPr>
            <a:spLocks noChangeArrowheads="1"/>
          </p:cNvSpPr>
          <p:nvPr/>
        </p:nvSpPr>
        <p:spPr bwMode="auto">
          <a:xfrm>
            <a:off x="7532640" y="5157182"/>
            <a:ext cx="777600" cy="41188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6" y="0"/>
              </a:cxn>
              <a:cxn ang="0">
                <a:pos x="630" y="736"/>
              </a:cxn>
              <a:cxn ang="0">
                <a:pos x="981" y="438"/>
              </a:cxn>
              <a:cxn ang="0">
                <a:pos x="1121" y="1069"/>
              </a:cxn>
              <a:cxn ang="0">
                <a:pos x="1331" y="508"/>
              </a:cxn>
              <a:cxn ang="0">
                <a:pos x="1594" y="1261"/>
              </a:cxn>
              <a:cxn ang="0">
                <a:pos x="1103" y="1051"/>
              </a:cxn>
              <a:cxn ang="0">
                <a:pos x="1751" y="631"/>
              </a:cxn>
              <a:cxn ang="0">
                <a:pos x="2382" y="929"/>
              </a:cxn>
              <a:cxn ang="0">
                <a:pos x="2067" y="1261"/>
              </a:cxn>
              <a:cxn ang="0">
                <a:pos x="1734" y="648"/>
              </a:cxn>
              <a:cxn ang="0">
                <a:pos x="1576" y="1208"/>
              </a:cxn>
              <a:cxn ang="0">
                <a:pos x="2067" y="1244"/>
              </a:cxn>
            </a:cxnLst>
            <a:rect l="0" t="0" r="r" b="b"/>
            <a:pathLst>
              <a:path w="2383" h="1262">
                <a:moveTo>
                  <a:pt x="0" y="0"/>
                </a:moveTo>
                <a:lnTo>
                  <a:pt x="806" y="0"/>
                </a:lnTo>
                <a:lnTo>
                  <a:pt x="630" y="736"/>
                </a:lnTo>
                <a:lnTo>
                  <a:pt x="981" y="438"/>
                </a:lnTo>
                <a:lnTo>
                  <a:pt x="1121" y="1069"/>
                </a:lnTo>
                <a:lnTo>
                  <a:pt x="1331" y="508"/>
                </a:lnTo>
                <a:lnTo>
                  <a:pt x="1594" y="1261"/>
                </a:lnTo>
                <a:lnTo>
                  <a:pt x="1103" y="1051"/>
                </a:lnTo>
                <a:lnTo>
                  <a:pt x="1751" y="631"/>
                </a:lnTo>
                <a:lnTo>
                  <a:pt x="2382" y="929"/>
                </a:lnTo>
                <a:lnTo>
                  <a:pt x="2067" y="1261"/>
                </a:lnTo>
                <a:lnTo>
                  <a:pt x="1734" y="648"/>
                </a:lnTo>
                <a:lnTo>
                  <a:pt x="1576" y="1208"/>
                </a:lnTo>
                <a:lnTo>
                  <a:pt x="2067" y="124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7524001" y="464304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7751521" y="4657449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7751521" y="5111098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7267681" y="529399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7509601" y="553594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7691041" y="600399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7056000" y="598959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6933601" y="5157182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7151040" y="516294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7031521" y="525943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7629120" y="47568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7097761" y="500164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7210081" y="542649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7050240" y="542649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7133760" y="5551784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981921" y="497284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160481" y="5518659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7293601" y="556042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7873920" y="592766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7286400" y="595934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7922880" y="480866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4" name="Oval 94"/>
          <p:cNvSpPr>
            <a:spLocks noChangeArrowheads="1"/>
          </p:cNvSpPr>
          <p:nvPr/>
        </p:nvSpPr>
        <p:spPr bwMode="auto">
          <a:xfrm>
            <a:off x="7048801" y="57073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5" name="Oval 95"/>
          <p:cNvSpPr>
            <a:spLocks noChangeArrowheads="1"/>
          </p:cNvSpPr>
          <p:nvPr/>
        </p:nvSpPr>
        <p:spPr bwMode="auto">
          <a:xfrm>
            <a:off x="7155361" y="58614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6" name="Oval 96"/>
          <p:cNvSpPr>
            <a:spLocks noChangeArrowheads="1"/>
          </p:cNvSpPr>
          <p:nvPr/>
        </p:nvSpPr>
        <p:spPr bwMode="auto">
          <a:xfrm>
            <a:off x="7269120" y="504485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7" name="Oval 97"/>
          <p:cNvSpPr>
            <a:spLocks noChangeArrowheads="1"/>
          </p:cNvSpPr>
          <p:nvPr/>
        </p:nvSpPr>
        <p:spPr bwMode="auto">
          <a:xfrm>
            <a:off x="8192161" y="5126938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8" name="Oval 98"/>
          <p:cNvSpPr>
            <a:spLocks noChangeArrowheads="1"/>
          </p:cNvSpPr>
          <p:nvPr/>
        </p:nvSpPr>
        <p:spPr bwMode="auto">
          <a:xfrm>
            <a:off x="6966720" y="587005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9" name="Oval 99"/>
          <p:cNvSpPr>
            <a:spLocks noChangeArrowheads="1"/>
          </p:cNvSpPr>
          <p:nvPr/>
        </p:nvSpPr>
        <p:spPr bwMode="auto">
          <a:xfrm>
            <a:off x="8265600" y="542937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0" name="Oval 100"/>
          <p:cNvSpPr>
            <a:spLocks noChangeArrowheads="1"/>
          </p:cNvSpPr>
          <p:nvPr/>
        </p:nvSpPr>
        <p:spPr bwMode="auto">
          <a:xfrm>
            <a:off x="7538401" y="58614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1" name="Oval 101"/>
          <p:cNvSpPr>
            <a:spLocks noChangeArrowheads="1"/>
          </p:cNvSpPr>
          <p:nvPr/>
        </p:nvSpPr>
        <p:spPr bwMode="auto">
          <a:xfrm>
            <a:off x="7482240" y="49469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2" name="Oval 102"/>
          <p:cNvSpPr>
            <a:spLocks noChangeArrowheads="1"/>
          </p:cNvSpPr>
          <p:nvPr/>
        </p:nvSpPr>
        <p:spPr bwMode="auto">
          <a:xfrm>
            <a:off x="7354081" y="568283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" name="Oval 103"/>
          <p:cNvSpPr>
            <a:spLocks noChangeArrowheads="1"/>
          </p:cNvSpPr>
          <p:nvPr/>
        </p:nvSpPr>
        <p:spPr bwMode="auto">
          <a:xfrm>
            <a:off x="7467840" y="568283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4" name="Oval 104"/>
          <p:cNvSpPr>
            <a:spLocks noChangeArrowheads="1"/>
          </p:cNvSpPr>
          <p:nvPr/>
        </p:nvSpPr>
        <p:spPr bwMode="auto">
          <a:xfrm>
            <a:off x="7551360" y="538472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5" name="Oval 105"/>
          <p:cNvSpPr>
            <a:spLocks noChangeArrowheads="1"/>
          </p:cNvSpPr>
          <p:nvPr/>
        </p:nvSpPr>
        <p:spPr bwMode="auto">
          <a:xfrm>
            <a:off x="7611840" y="571308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6" name="Oval 106"/>
          <p:cNvSpPr>
            <a:spLocks noChangeArrowheads="1"/>
          </p:cNvSpPr>
          <p:nvPr/>
        </p:nvSpPr>
        <p:spPr bwMode="auto">
          <a:xfrm>
            <a:off x="7843681" y="571884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7" name="Oval 107"/>
          <p:cNvSpPr>
            <a:spLocks noChangeArrowheads="1"/>
          </p:cNvSpPr>
          <p:nvPr/>
        </p:nvSpPr>
        <p:spPr bwMode="auto">
          <a:xfrm>
            <a:off x="7701120" y="549849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8" name="Oval 108"/>
          <p:cNvSpPr>
            <a:spLocks noChangeArrowheads="1"/>
          </p:cNvSpPr>
          <p:nvPr/>
        </p:nvSpPr>
        <p:spPr bwMode="auto">
          <a:xfrm>
            <a:off x="7371361" y="5396248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9" name="Oval 109"/>
          <p:cNvSpPr>
            <a:spLocks noChangeArrowheads="1"/>
          </p:cNvSpPr>
          <p:nvPr/>
        </p:nvSpPr>
        <p:spPr bwMode="auto">
          <a:xfrm>
            <a:off x="7932961" y="528247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0" name="Oval 110"/>
          <p:cNvSpPr>
            <a:spLocks noChangeArrowheads="1"/>
          </p:cNvSpPr>
          <p:nvPr/>
        </p:nvSpPr>
        <p:spPr bwMode="auto">
          <a:xfrm>
            <a:off x="7688161" y="535448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1" name="Oval 111"/>
          <p:cNvSpPr>
            <a:spLocks noChangeArrowheads="1"/>
          </p:cNvSpPr>
          <p:nvPr/>
        </p:nvSpPr>
        <p:spPr bwMode="auto">
          <a:xfrm>
            <a:off x="8010721" y="552154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2" name="Oval 112"/>
          <p:cNvSpPr>
            <a:spLocks noChangeArrowheads="1"/>
          </p:cNvSpPr>
          <p:nvPr/>
        </p:nvSpPr>
        <p:spPr bwMode="auto">
          <a:xfrm>
            <a:off x="8130240" y="522919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3" name="Oval 113"/>
          <p:cNvSpPr>
            <a:spLocks noChangeArrowheads="1"/>
          </p:cNvSpPr>
          <p:nvPr/>
        </p:nvSpPr>
        <p:spPr bwMode="auto">
          <a:xfrm>
            <a:off x="7807680" y="5265193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4" name="Oval 114"/>
          <p:cNvSpPr>
            <a:spLocks noChangeArrowheads="1"/>
          </p:cNvSpPr>
          <p:nvPr/>
        </p:nvSpPr>
        <p:spPr bwMode="auto">
          <a:xfrm>
            <a:off x="7915681" y="5121178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5" name="Oval 115"/>
          <p:cNvSpPr>
            <a:spLocks noChangeArrowheads="1"/>
          </p:cNvSpPr>
          <p:nvPr/>
        </p:nvSpPr>
        <p:spPr bwMode="auto">
          <a:xfrm>
            <a:off x="8046720" y="510965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6" name="Oval 116"/>
          <p:cNvSpPr>
            <a:spLocks noChangeArrowheads="1"/>
          </p:cNvSpPr>
          <p:nvPr/>
        </p:nvSpPr>
        <p:spPr bwMode="auto">
          <a:xfrm>
            <a:off x="7801920" y="496564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7" name="Oval 117"/>
          <p:cNvSpPr>
            <a:spLocks noChangeArrowheads="1"/>
          </p:cNvSpPr>
          <p:nvPr/>
        </p:nvSpPr>
        <p:spPr bwMode="auto">
          <a:xfrm>
            <a:off x="7515361" y="4804344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8" name="Oval 118"/>
          <p:cNvSpPr>
            <a:spLocks noChangeArrowheads="1"/>
          </p:cNvSpPr>
          <p:nvPr/>
        </p:nvSpPr>
        <p:spPr bwMode="auto">
          <a:xfrm>
            <a:off x="7777441" y="4840349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9" name="Oval 119"/>
          <p:cNvSpPr>
            <a:spLocks noChangeArrowheads="1"/>
          </p:cNvSpPr>
          <p:nvPr/>
        </p:nvSpPr>
        <p:spPr bwMode="auto">
          <a:xfrm>
            <a:off x="7611840" y="502036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0" name="Oval 120"/>
          <p:cNvSpPr>
            <a:spLocks noChangeArrowheads="1"/>
          </p:cNvSpPr>
          <p:nvPr/>
        </p:nvSpPr>
        <p:spPr bwMode="auto">
          <a:xfrm>
            <a:off x="7336801" y="514566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1" name="Oval 121"/>
          <p:cNvSpPr>
            <a:spLocks noChangeArrowheads="1"/>
          </p:cNvSpPr>
          <p:nvPr/>
        </p:nvSpPr>
        <p:spPr bwMode="auto">
          <a:xfrm>
            <a:off x="7426081" y="525367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2" name="Oval 122"/>
          <p:cNvSpPr>
            <a:spLocks noChangeArrowheads="1"/>
          </p:cNvSpPr>
          <p:nvPr/>
        </p:nvSpPr>
        <p:spPr bwMode="auto">
          <a:xfrm>
            <a:off x="7485120" y="511541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3" name="Oval 123"/>
          <p:cNvSpPr>
            <a:spLocks noChangeArrowheads="1"/>
          </p:cNvSpPr>
          <p:nvPr/>
        </p:nvSpPr>
        <p:spPr bwMode="auto">
          <a:xfrm>
            <a:off x="8052480" y="532424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4" name="Oval 124"/>
          <p:cNvSpPr>
            <a:spLocks noChangeArrowheads="1"/>
          </p:cNvSpPr>
          <p:nvPr/>
        </p:nvSpPr>
        <p:spPr bwMode="auto">
          <a:xfrm>
            <a:off x="7729920" y="564107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5" name="Oval 125"/>
          <p:cNvSpPr>
            <a:spLocks noChangeArrowheads="1"/>
          </p:cNvSpPr>
          <p:nvPr/>
        </p:nvSpPr>
        <p:spPr bwMode="auto">
          <a:xfrm>
            <a:off x="7581601" y="524071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6" name="Oval 126"/>
          <p:cNvSpPr>
            <a:spLocks noChangeArrowheads="1"/>
          </p:cNvSpPr>
          <p:nvPr/>
        </p:nvSpPr>
        <p:spPr bwMode="auto">
          <a:xfrm>
            <a:off x="7855201" y="546825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7" name="Oval 127"/>
          <p:cNvSpPr>
            <a:spLocks noChangeArrowheads="1"/>
          </p:cNvSpPr>
          <p:nvPr/>
        </p:nvSpPr>
        <p:spPr bwMode="auto">
          <a:xfrm>
            <a:off x="7748641" y="5862857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8" name="Oval 128"/>
          <p:cNvSpPr>
            <a:spLocks noChangeArrowheads="1"/>
          </p:cNvSpPr>
          <p:nvPr/>
        </p:nvSpPr>
        <p:spPr bwMode="auto">
          <a:xfrm>
            <a:off x="7407360" y="582109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9" name="Oval 129"/>
          <p:cNvSpPr>
            <a:spLocks noChangeArrowheads="1"/>
          </p:cNvSpPr>
          <p:nvPr/>
        </p:nvSpPr>
        <p:spPr bwMode="auto">
          <a:xfrm>
            <a:off x="7181281" y="56713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0" name="Oval 130"/>
          <p:cNvSpPr>
            <a:spLocks noChangeArrowheads="1"/>
          </p:cNvSpPr>
          <p:nvPr/>
        </p:nvSpPr>
        <p:spPr bwMode="auto">
          <a:xfrm>
            <a:off x="7259041" y="580237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1" name="Oval 131"/>
          <p:cNvSpPr>
            <a:spLocks noChangeArrowheads="1"/>
          </p:cNvSpPr>
          <p:nvPr/>
        </p:nvSpPr>
        <p:spPr bwMode="auto">
          <a:xfrm>
            <a:off x="7431841" y="594638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2" name="Text Box 132"/>
          <p:cNvSpPr txBox="1">
            <a:spLocks noChangeArrowheads="1"/>
          </p:cNvSpPr>
          <p:nvPr/>
        </p:nvSpPr>
        <p:spPr bwMode="auto">
          <a:xfrm>
            <a:off x="6459840" y="6297782"/>
            <a:ext cx="22089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[Beal &amp; </a:t>
            </a: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Bachrach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, '06]</a:t>
            </a:r>
          </a:p>
        </p:txBody>
      </p:sp>
      <p:sp>
        <p:nvSpPr>
          <p:cNvPr id="134" name="Text Placeholder 3"/>
          <p:cNvSpPr txBox="1">
            <a:spLocks/>
          </p:cNvSpPr>
          <p:nvPr/>
        </p:nvSpPr>
        <p:spPr bwMode="auto">
          <a:xfrm>
            <a:off x="462908" y="6004878"/>
            <a:ext cx="41638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mtClean="0">
                <a:solidFill>
                  <a:schemeClr val="tx2"/>
                </a:solidFill>
              </a:rPr>
              <a:t>http://proto.bbn.com/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41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332" y="3019781"/>
            <a:ext cx="8904111" cy="3329526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Instantiation: </a:t>
            </a:r>
            <a:r>
              <a:rPr lang="en-US" dirty="0" err="1" smtClean="0"/>
              <a:t>Protelis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45" y="1295405"/>
            <a:ext cx="3987547" cy="1574800"/>
          </a:xfrm>
        </p:spPr>
        <p:txBody>
          <a:bodyPr/>
          <a:lstStyle/>
          <a:p>
            <a:r>
              <a:rPr lang="en-US" sz="2400" dirty="0" smtClean="0">
                <a:solidFill>
                  <a:schemeClr val="tx2"/>
                </a:solidFill>
              </a:rPr>
              <a:t>Java-hosted &amp; integrated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Java-like syntax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Eclipse support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 descr="embedd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77" y="3559049"/>
            <a:ext cx="3554588" cy="2705592"/>
          </a:xfrm>
          <a:prstGeom prst="rect">
            <a:avLst/>
          </a:prstGeom>
        </p:spPr>
      </p:pic>
      <p:pic>
        <p:nvPicPr>
          <p:cNvPr id="5" name="Picture 4" descr="abstr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77" y="3065096"/>
            <a:ext cx="2043188" cy="2332407"/>
          </a:xfrm>
          <a:prstGeom prst="rect">
            <a:avLst/>
          </a:prstGeom>
        </p:spPr>
      </p:pic>
      <p:pic>
        <p:nvPicPr>
          <p:cNvPr id="6" name="Picture 5" descr="simulat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5" y="3605697"/>
            <a:ext cx="2677603" cy="2658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45" y="3054031"/>
            <a:ext cx="14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Architecture:</a:t>
            </a:r>
            <a:endParaRPr lang="en-US" b="1" dirty="0"/>
          </a:p>
        </p:txBody>
      </p:sp>
      <p:sp>
        <p:nvSpPr>
          <p:cNvPr id="9" name="Bent Arrow 8"/>
          <p:cNvSpPr/>
          <p:nvPr/>
        </p:nvSpPr>
        <p:spPr>
          <a:xfrm rot="10800000">
            <a:off x="3372555" y="5453948"/>
            <a:ext cx="876299" cy="656167"/>
          </a:xfrm>
          <a:prstGeom prst="ben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0800000" flipH="1">
            <a:off x="4543778" y="5453951"/>
            <a:ext cx="876299" cy="656167"/>
          </a:xfrm>
          <a:prstGeom prst="ben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333" y="1402837"/>
            <a:ext cx="4246035" cy="13968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030849" y="6448084"/>
            <a:ext cx="309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Pianini</a:t>
            </a:r>
            <a:r>
              <a:rPr lang="en-US" dirty="0" smtClean="0"/>
              <a:t>, </a:t>
            </a:r>
            <a:r>
              <a:rPr lang="en-US" dirty="0" err="1" smtClean="0"/>
              <a:t>Viroli</a:t>
            </a:r>
            <a:r>
              <a:rPr lang="en-US" dirty="0" smtClean="0"/>
              <a:t>, &amp; Beal, SAC ‘15]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Protelis</a:t>
            </a:r>
            <a:r>
              <a:rPr lang="en-US" dirty="0" smtClean="0"/>
              <a:t> in your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81"/>
            <a:ext cx="8229600" cy="4525963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b="1" dirty="0" smtClean="0">
                <a:hlinkClick r:id="rId2"/>
              </a:rPr>
              <a:t>http://protelis.org</a:t>
            </a:r>
            <a:endParaRPr lang="en-US" b="1" dirty="0"/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endParaRPr lang="en-US" i="1" dirty="0" smtClean="0"/>
          </a:p>
        </p:txBody>
      </p:sp>
      <p:pic>
        <p:nvPicPr>
          <p:cNvPr id="4" name="Picture 3" descr="protelis-websi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6" y="1850103"/>
            <a:ext cx="5007621" cy="381121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832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4273848"/>
            <a:ext cx="5930500" cy="101467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3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generative </a:t>
            </a:r>
            <a:r>
              <a:rPr lang="en-US" dirty="0"/>
              <a:t>a</a:t>
            </a:r>
            <a:r>
              <a:rPr lang="en-US" dirty="0" smtClean="0"/>
              <a:t>pproach to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869"/>
            <a:ext cx="8229600" cy="520135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Restrict your development environment…</a:t>
            </a: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… to contain only resilient distributed systems.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99" y="1876776"/>
            <a:ext cx="4212259" cy="40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Managing Crowd Danger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276350"/>
            <a:ext cx="7874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5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 complex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3750"/>
            <a:ext cx="8229600" cy="5052164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>
                <a:latin typeface="Courier"/>
                <a:cs typeface="Courier"/>
              </a:rPr>
              <a:t>(def </a:t>
            </a:r>
            <a:r>
              <a:rPr lang="pl-PL" sz="2400" dirty="0" err="1" smtClean="0">
                <a:latin typeface="Courier"/>
                <a:cs typeface="Courier"/>
              </a:rPr>
              <a:t>evacuate</a:t>
            </a:r>
            <a:r>
              <a:rPr lang="pl-PL" sz="2400" dirty="0" smtClean="0">
                <a:latin typeface="Courier"/>
                <a:cs typeface="Courier"/>
              </a:rPr>
              <a:t> (</a:t>
            </a:r>
            <a:r>
              <a:rPr lang="pl-PL" sz="2400" dirty="0" err="1" smtClean="0">
                <a:latin typeface="Courier"/>
                <a:cs typeface="Courier"/>
              </a:rPr>
              <a:t>zone</a:t>
            </a:r>
            <a:r>
              <a:rPr lang="pl-PL" sz="2400" dirty="0" smtClean="0">
                <a:latin typeface="Courier"/>
                <a:cs typeface="Courier"/>
              </a:rPr>
              <a:t> </a:t>
            </a:r>
            <a:r>
              <a:rPr lang="pl-PL" sz="2400" dirty="0" err="1" smtClean="0">
                <a:latin typeface="Courier"/>
                <a:cs typeface="Courier"/>
              </a:rPr>
              <a:t>coordinator</a:t>
            </a:r>
            <a:r>
              <a:rPr lang="pl-PL" sz="2400" dirty="0" smtClean="0">
                <a:latin typeface="Courier"/>
                <a:cs typeface="Courier"/>
              </a:rPr>
              <a:t> alert)</a:t>
            </a:r>
          </a:p>
          <a:p>
            <a:pPr marL="0" indent="0">
              <a:buNone/>
            </a:pPr>
            <a:r>
              <a:rPr lang="pl-PL" sz="2400" dirty="0" smtClean="0">
                <a:latin typeface="Courier"/>
                <a:cs typeface="Courier"/>
              </a:rPr>
              <a:t>  (</a:t>
            </a:r>
            <a:r>
              <a:rPr lang="pl-PL" sz="2400" dirty="0" err="1" smtClean="0">
                <a:latin typeface="Courier"/>
                <a:cs typeface="Courier"/>
              </a:rPr>
              <a:t>let</a:t>
            </a:r>
            <a:r>
              <a:rPr lang="pl-PL" sz="2400" dirty="0" smtClean="0">
                <a:latin typeface="Courier"/>
                <a:cs typeface="Courier"/>
              </a:rPr>
              <a:t> ((</a:t>
            </a:r>
            <a:r>
              <a:rPr lang="pl-PL" sz="2400" dirty="0" err="1" smtClean="0">
                <a:latin typeface="Courier"/>
                <a:cs typeface="Courier"/>
              </a:rPr>
              <a:t>alerted</a:t>
            </a:r>
            <a:endParaRPr lang="pl-PL" sz="24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pl-PL" sz="2400" dirty="0">
                <a:latin typeface="Courier"/>
                <a:cs typeface="Courier"/>
              </a:rPr>
              <a:t> </a:t>
            </a:r>
            <a:r>
              <a:rPr lang="pl-PL" sz="2400" dirty="0" smtClean="0">
                <a:latin typeface="Courier"/>
                <a:cs typeface="Courier"/>
              </a:rPr>
              <a:t>        (</a:t>
            </a:r>
            <a:r>
              <a:rPr lang="pl-PL" sz="2400" dirty="0" err="1">
                <a:latin typeface="Courier"/>
                <a:cs typeface="Courier"/>
              </a:rPr>
              <a:t>if</a:t>
            </a:r>
            <a:r>
              <a:rPr lang="pl-PL" sz="2400" dirty="0">
                <a:latin typeface="Courier"/>
                <a:cs typeface="Courier"/>
              </a:rPr>
              <a:t> </a:t>
            </a:r>
            <a:r>
              <a:rPr lang="pl-PL" sz="2400" dirty="0" err="1" smtClean="0">
                <a:latin typeface="Courier"/>
                <a:cs typeface="Courier"/>
              </a:rPr>
              <a:t>zone</a:t>
            </a:r>
            <a:endParaRPr lang="pl-PL" sz="24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pl-PL" sz="2400" dirty="0" smtClean="0">
                <a:latin typeface="Courier"/>
                <a:cs typeface="Courier"/>
              </a:rPr>
              <a:t>          (broadcast </a:t>
            </a:r>
            <a:r>
              <a:rPr lang="pl-PL" sz="2400" dirty="0" err="1" smtClean="0">
                <a:latin typeface="Courier"/>
                <a:cs typeface="Courier"/>
              </a:rPr>
              <a:t>coordinator</a:t>
            </a:r>
            <a:r>
              <a:rPr lang="pl-PL" sz="2400" dirty="0" smtClean="0">
                <a:latin typeface="Courier"/>
                <a:cs typeface="Courier"/>
              </a:rPr>
              <a:t>   </a:t>
            </a:r>
          </a:p>
          <a:p>
            <a:pPr marL="0" indent="0">
              <a:buNone/>
            </a:pPr>
            <a:r>
              <a:rPr lang="pl-PL" sz="2400" dirty="0">
                <a:latin typeface="Courier"/>
                <a:cs typeface="Courier"/>
              </a:rPr>
              <a:t> </a:t>
            </a:r>
            <a:r>
              <a:rPr lang="pl-PL" sz="2400" dirty="0" smtClean="0">
                <a:latin typeface="Courier"/>
                <a:cs typeface="Courier"/>
              </a:rPr>
              <a:t>          (</a:t>
            </a:r>
            <a:r>
              <a:rPr lang="pl-PL" sz="2400" dirty="0" err="1" smtClean="0">
                <a:latin typeface="Courier"/>
                <a:cs typeface="Courier"/>
              </a:rPr>
              <a:t>collect</a:t>
            </a:r>
            <a:r>
              <a:rPr lang="pl-PL" sz="2400" dirty="0" smtClean="0">
                <a:latin typeface="Courier"/>
                <a:cs typeface="Courier"/>
              </a:rPr>
              <a:t>-region </a:t>
            </a:r>
          </a:p>
          <a:p>
            <a:pPr marL="0" indent="0">
              <a:buNone/>
            </a:pPr>
            <a:r>
              <a:rPr lang="pl-PL" sz="2400" dirty="0" smtClean="0">
                <a:latin typeface="Courier"/>
                <a:cs typeface="Courier"/>
              </a:rPr>
              <a:t>            (</a:t>
            </a:r>
            <a:r>
              <a:rPr lang="pl-PL" sz="2400" dirty="0" err="1" smtClean="0">
                <a:latin typeface="Courier"/>
                <a:cs typeface="Courier"/>
              </a:rPr>
              <a:t>distance</a:t>
            </a:r>
            <a:r>
              <a:rPr lang="pl-PL" sz="2400" dirty="0" smtClean="0">
                <a:latin typeface="Courier"/>
                <a:cs typeface="Courier"/>
              </a:rPr>
              <a:t>-to </a:t>
            </a:r>
            <a:r>
              <a:rPr lang="pl-PL" sz="2400" dirty="0" err="1" smtClean="0">
                <a:latin typeface="Courier"/>
                <a:cs typeface="Courier"/>
              </a:rPr>
              <a:t>commander</a:t>
            </a:r>
            <a:r>
              <a:rPr lang="pl-PL" sz="2400" dirty="0" smtClean="0">
                <a:latin typeface="Courier"/>
                <a:cs typeface="Courier"/>
              </a:rPr>
              <a:t>)</a:t>
            </a:r>
          </a:p>
          <a:p>
            <a:pPr marL="0" indent="0">
              <a:buNone/>
            </a:pPr>
            <a:r>
              <a:rPr lang="pl-PL" sz="2400" dirty="0">
                <a:latin typeface="Courier"/>
                <a:cs typeface="Courier"/>
              </a:rPr>
              <a:t> </a:t>
            </a:r>
            <a:r>
              <a:rPr lang="pl-PL" sz="2400" dirty="0" smtClean="0">
                <a:latin typeface="Courier"/>
                <a:cs typeface="Courier"/>
              </a:rPr>
              <a:t>           alert))</a:t>
            </a:r>
          </a:p>
          <a:p>
            <a:pPr marL="0" indent="0">
              <a:buNone/>
            </a:pPr>
            <a:r>
              <a:rPr lang="pl-PL" sz="2400" dirty="0">
                <a:latin typeface="Courier"/>
                <a:cs typeface="Courier"/>
              </a:rPr>
              <a:t> </a:t>
            </a:r>
            <a:r>
              <a:rPr lang="pl-PL" sz="2400" dirty="0" smtClean="0">
                <a:latin typeface="Courier"/>
                <a:cs typeface="Courier"/>
              </a:rPr>
              <a:t>         0))))</a:t>
            </a:r>
          </a:p>
          <a:p>
            <a:pPr marL="0" indent="0">
              <a:buNone/>
            </a:pPr>
            <a:r>
              <a:rPr lang="pl-PL" sz="2400" dirty="0" smtClean="0">
                <a:latin typeface="Courier"/>
                <a:cs typeface="Courier"/>
              </a:rPr>
              <a:t>    (* </a:t>
            </a:r>
            <a:r>
              <a:rPr lang="pl-PL" sz="2400" dirty="0" err="1" smtClean="0">
                <a:latin typeface="Courier"/>
                <a:cs typeface="Courier"/>
              </a:rPr>
              <a:t>alerted</a:t>
            </a:r>
            <a:endParaRPr lang="pl-PL" sz="24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pl-PL" sz="2400" dirty="0" smtClean="0">
                <a:latin typeface="Courier"/>
                <a:cs typeface="Courier"/>
              </a:rPr>
              <a:t>     (</a:t>
            </a:r>
            <a:r>
              <a:rPr lang="pl-PL" sz="2400" dirty="0" err="1" smtClean="0">
                <a:latin typeface="Courier"/>
                <a:cs typeface="Courier"/>
              </a:rPr>
              <a:t>follow</a:t>
            </a:r>
            <a:r>
              <a:rPr lang="pl-PL" sz="2400" dirty="0" smtClean="0">
                <a:latin typeface="Courier"/>
                <a:cs typeface="Courier"/>
              </a:rPr>
              <a:t>-gradient </a:t>
            </a:r>
          </a:p>
          <a:p>
            <a:pPr marL="0" indent="0">
              <a:buNone/>
            </a:pPr>
            <a:r>
              <a:rPr lang="pl-PL" sz="2400" dirty="0">
                <a:latin typeface="Courier"/>
                <a:cs typeface="Courier"/>
              </a:rPr>
              <a:t> </a:t>
            </a:r>
            <a:r>
              <a:rPr lang="pl-PL" sz="2400" dirty="0" smtClean="0">
                <a:latin typeface="Courier"/>
                <a:cs typeface="Courier"/>
              </a:rPr>
              <a:t>     (</a:t>
            </a:r>
            <a:r>
              <a:rPr lang="pl-PL" sz="2400" dirty="0" err="1" smtClean="0">
                <a:latin typeface="Courier"/>
                <a:cs typeface="Courier"/>
              </a:rPr>
              <a:t>distance</a:t>
            </a:r>
            <a:r>
              <a:rPr lang="pl-PL" sz="2400" dirty="0" smtClean="0">
                <a:latin typeface="Courier"/>
                <a:cs typeface="Courier"/>
              </a:rPr>
              <a:t>-to (not </a:t>
            </a:r>
            <a:r>
              <a:rPr lang="pl-PL" sz="2400" dirty="0" err="1" smtClean="0">
                <a:latin typeface="Courier"/>
                <a:cs typeface="Courier"/>
              </a:rPr>
              <a:t>zone</a:t>
            </a:r>
            <a:r>
              <a:rPr lang="pl-PL" sz="2400" dirty="0" smtClean="0">
                <a:latin typeface="Courier"/>
                <a:cs typeface="Courier"/>
              </a:rPr>
              <a:t>))))))</a:t>
            </a:r>
            <a:endParaRPr lang="en-US" sz="24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02691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Self-stabilization is hard to get right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5995"/>
            <a:ext cx="8229600" cy="6369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Naïve geometry: when stationary, fine…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4" name="Stationar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244" y="1100667"/>
            <a:ext cx="6187979" cy="48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9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Self-stabilization is hard to get right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5995"/>
            <a:ext cx="8229600" cy="6369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… but doesn’t correct properly for change.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3" name="NonHeal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190" y="1100667"/>
            <a:ext cx="6212930" cy="48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Self-Stabilizing Building Blocks</a:t>
            </a:r>
            <a:endParaRPr lang="en-US" b="1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3801" y="1242376"/>
            <a:ext cx="334080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G</a:t>
            </a: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smtClean="0"/>
              <a:t>Information spreading</a:t>
            </a:r>
            <a:endParaRPr lang="en-US" sz="2400" i="1" dirty="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535901" y="1930416"/>
            <a:ext cx="2376923" cy="2589075"/>
            <a:chOff x="2051917" y="1835399"/>
            <a:chExt cx="1584615" cy="1726050"/>
          </a:xfrm>
        </p:grpSpPr>
        <p:sp>
          <p:nvSpPr>
            <p:cNvPr id="43" name="Freeform 42"/>
            <p:cNvSpPr/>
            <p:nvPr/>
          </p:nvSpPr>
          <p:spPr>
            <a:xfrm>
              <a:off x="2116533" y="2029351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1588" y="1835399"/>
              <a:ext cx="211475" cy="422950"/>
            </a:xfrm>
            <a:prstGeom prst="rect">
              <a:avLst/>
            </a:prstGeom>
          </p:spPr>
        </p:pic>
        <p:pic>
          <p:nvPicPr>
            <p:cNvPr id="45" name="Picture 44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6838" y="3020349"/>
              <a:ext cx="211475" cy="422950"/>
            </a:xfrm>
            <a:prstGeom prst="rect">
              <a:avLst/>
            </a:prstGeom>
          </p:spPr>
        </p:pic>
        <p:pic>
          <p:nvPicPr>
            <p:cNvPr id="46" name="Picture 45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7749" y="2622224"/>
              <a:ext cx="211475" cy="422950"/>
            </a:xfrm>
            <a:prstGeom prst="rect">
              <a:avLst/>
            </a:prstGeom>
          </p:spPr>
        </p:pic>
        <p:pic>
          <p:nvPicPr>
            <p:cNvPr id="47" name="Picture 46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8800" y="2385924"/>
              <a:ext cx="211475" cy="422950"/>
            </a:xfrm>
            <a:prstGeom prst="rect">
              <a:avLst/>
            </a:prstGeom>
          </p:spPr>
        </p:pic>
        <p:pic>
          <p:nvPicPr>
            <p:cNvPr id="48" name="Picture 47" descr="cell-phone.jpg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57654" y="2046874"/>
              <a:ext cx="211475" cy="422950"/>
            </a:xfrm>
            <a:prstGeom prst="rect">
              <a:avLst/>
            </a:prstGeom>
          </p:spPr>
        </p:pic>
        <p:pic>
          <p:nvPicPr>
            <p:cNvPr id="49" name="Picture 48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2576" y="2046874"/>
              <a:ext cx="211475" cy="422950"/>
            </a:xfrm>
            <a:prstGeom prst="rect">
              <a:avLst/>
            </a:prstGeom>
          </p:spPr>
        </p:pic>
        <p:pic>
          <p:nvPicPr>
            <p:cNvPr id="50" name="Picture 49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9129" y="3138499"/>
              <a:ext cx="211475" cy="422950"/>
            </a:xfrm>
            <a:prstGeom prst="rect">
              <a:avLst/>
            </a:prstGeom>
          </p:spPr>
        </p:pic>
        <p:pic>
          <p:nvPicPr>
            <p:cNvPr id="51" name="Picture 50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917" y="2808874"/>
              <a:ext cx="211475" cy="422950"/>
            </a:xfrm>
            <a:prstGeom prst="rect">
              <a:avLst/>
            </a:prstGeom>
          </p:spPr>
        </p:pic>
        <p:pic>
          <p:nvPicPr>
            <p:cNvPr id="52" name="Picture 51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3063" y="3046963"/>
              <a:ext cx="211475" cy="422950"/>
            </a:xfrm>
            <a:prstGeom prst="rect">
              <a:avLst/>
            </a:prstGeom>
          </p:spPr>
        </p:pic>
        <p:sp>
          <p:nvSpPr>
            <p:cNvPr id="53" name="Right Arrow 52"/>
            <p:cNvSpPr/>
            <p:nvPr/>
          </p:nvSpPr>
          <p:spPr>
            <a:xfrm rot="833913">
              <a:off x="2495754" y="2258349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Arrow 53"/>
            <p:cNvSpPr/>
            <p:nvPr/>
          </p:nvSpPr>
          <p:spPr>
            <a:xfrm rot="2020583">
              <a:off x="2775330" y="278730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/>
            <p:cNvSpPr/>
            <p:nvPr/>
          </p:nvSpPr>
          <p:spPr>
            <a:xfrm rot="4835277">
              <a:off x="2157284" y="2653124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/>
            <p:cNvSpPr/>
            <p:nvPr/>
          </p:nvSpPr>
          <p:spPr>
            <a:xfrm rot="379913">
              <a:off x="3209592" y="2604035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2953883" y="205699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55370" y="1242376"/>
            <a:ext cx="3312642" cy="38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C</a:t>
            </a: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smtClean="0">
                <a:solidFill>
                  <a:srgbClr val="000000"/>
                </a:solidFill>
              </a:rPr>
              <a:t>Information collection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573510" y="1930416"/>
            <a:ext cx="2376923" cy="2589075"/>
            <a:chOff x="4268287" y="1858104"/>
            <a:chExt cx="1584615" cy="1726050"/>
          </a:xfrm>
        </p:grpSpPr>
        <p:sp>
          <p:nvSpPr>
            <p:cNvPr id="23" name="Freeform 22"/>
            <p:cNvSpPr/>
            <p:nvPr/>
          </p:nvSpPr>
          <p:spPr>
            <a:xfrm>
              <a:off x="4332903" y="2052056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7958" y="1858104"/>
              <a:ext cx="211475" cy="422950"/>
            </a:xfrm>
            <a:prstGeom prst="rect">
              <a:avLst/>
            </a:prstGeom>
          </p:spPr>
        </p:pic>
        <p:pic>
          <p:nvPicPr>
            <p:cNvPr id="25" name="Picture 24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3208" y="3043054"/>
              <a:ext cx="211475" cy="422950"/>
            </a:xfrm>
            <a:prstGeom prst="rect">
              <a:avLst/>
            </a:prstGeom>
          </p:spPr>
        </p:pic>
        <p:pic>
          <p:nvPicPr>
            <p:cNvPr id="26" name="Picture 25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4119" y="2644929"/>
              <a:ext cx="211475" cy="422950"/>
            </a:xfrm>
            <a:prstGeom prst="rect">
              <a:avLst/>
            </a:prstGeom>
          </p:spPr>
        </p:pic>
        <p:pic>
          <p:nvPicPr>
            <p:cNvPr id="27" name="Picture 26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5170" y="2408629"/>
              <a:ext cx="211475" cy="422950"/>
            </a:xfrm>
            <a:prstGeom prst="rect">
              <a:avLst/>
            </a:prstGeom>
          </p:spPr>
        </p:pic>
        <p:pic>
          <p:nvPicPr>
            <p:cNvPr id="28" name="Picture 27" descr="cell-phone.jpg"/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74024" y="2069579"/>
              <a:ext cx="211475" cy="422950"/>
            </a:xfrm>
            <a:prstGeom prst="rect">
              <a:avLst/>
            </a:prstGeom>
          </p:spPr>
        </p:pic>
        <p:pic>
          <p:nvPicPr>
            <p:cNvPr id="29" name="Picture 28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946" y="2069579"/>
              <a:ext cx="211475" cy="422950"/>
            </a:xfrm>
            <a:prstGeom prst="rect">
              <a:avLst/>
            </a:prstGeom>
          </p:spPr>
        </p:pic>
        <p:pic>
          <p:nvPicPr>
            <p:cNvPr id="30" name="Picture 29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5499" y="3161204"/>
              <a:ext cx="211475" cy="422950"/>
            </a:xfrm>
            <a:prstGeom prst="rect">
              <a:avLst/>
            </a:prstGeom>
          </p:spPr>
        </p:pic>
        <p:pic>
          <p:nvPicPr>
            <p:cNvPr id="31" name="Picture 30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8287" y="2831579"/>
              <a:ext cx="211475" cy="422950"/>
            </a:xfrm>
            <a:prstGeom prst="rect">
              <a:avLst/>
            </a:prstGeom>
          </p:spPr>
        </p:pic>
        <p:pic>
          <p:nvPicPr>
            <p:cNvPr id="32" name="Picture 31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9433" y="3069668"/>
              <a:ext cx="211475" cy="422950"/>
            </a:xfrm>
            <a:prstGeom prst="rect">
              <a:avLst/>
            </a:prstGeom>
          </p:spPr>
        </p:pic>
        <p:sp>
          <p:nvSpPr>
            <p:cNvPr id="33" name="Right Arrow 32"/>
            <p:cNvSpPr/>
            <p:nvPr/>
          </p:nvSpPr>
          <p:spPr>
            <a:xfrm rot="11700000">
              <a:off x="4712124" y="2281054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/>
            <p:cNvSpPr/>
            <p:nvPr/>
          </p:nvSpPr>
          <p:spPr>
            <a:xfrm rot="12886670">
              <a:off x="4991700" y="2810013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15701364">
              <a:off x="4373654" y="2675829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/>
            <p:cNvSpPr/>
            <p:nvPr/>
          </p:nvSpPr>
          <p:spPr>
            <a:xfrm rot="11246000">
              <a:off x="5425962" y="2626740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 rot="10866087">
              <a:off x="5170253" y="2079703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360605" y="1930416"/>
            <a:ext cx="2417421" cy="2589075"/>
            <a:chOff x="4570746" y="4316447"/>
            <a:chExt cx="1611613" cy="1726050"/>
          </a:xfrm>
        </p:grpSpPr>
        <p:sp>
          <p:nvSpPr>
            <p:cNvPr id="41" name="Freeform 40"/>
            <p:cNvSpPr/>
            <p:nvPr/>
          </p:nvSpPr>
          <p:spPr>
            <a:xfrm>
              <a:off x="4635362" y="4510399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58" name="Picture 57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417" y="4316447"/>
              <a:ext cx="211475" cy="422950"/>
            </a:xfrm>
            <a:prstGeom prst="rect">
              <a:avLst/>
            </a:prstGeom>
          </p:spPr>
        </p:pic>
        <p:pic>
          <p:nvPicPr>
            <p:cNvPr id="59" name="Picture 58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5667" y="5501397"/>
              <a:ext cx="211475" cy="422950"/>
            </a:xfrm>
            <a:prstGeom prst="rect">
              <a:avLst/>
            </a:prstGeom>
          </p:spPr>
        </p:pic>
        <p:pic>
          <p:nvPicPr>
            <p:cNvPr id="60" name="Picture 59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6578" y="5103272"/>
              <a:ext cx="211475" cy="422950"/>
            </a:xfrm>
            <a:prstGeom prst="rect">
              <a:avLst/>
            </a:prstGeom>
          </p:spPr>
        </p:pic>
        <p:pic>
          <p:nvPicPr>
            <p:cNvPr id="61" name="Picture 60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7629" y="4866972"/>
              <a:ext cx="211475" cy="422950"/>
            </a:xfrm>
            <a:prstGeom prst="rect">
              <a:avLst/>
            </a:prstGeom>
          </p:spPr>
        </p:pic>
        <p:pic>
          <p:nvPicPr>
            <p:cNvPr id="62" name="Picture 61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6483" y="4527922"/>
              <a:ext cx="211475" cy="422950"/>
            </a:xfrm>
            <a:prstGeom prst="rect">
              <a:avLst/>
            </a:prstGeom>
          </p:spPr>
        </p:pic>
        <p:pic>
          <p:nvPicPr>
            <p:cNvPr id="63" name="Picture 62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1405" y="4527922"/>
              <a:ext cx="211475" cy="422950"/>
            </a:xfrm>
            <a:prstGeom prst="rect">
              <a:avLst/>
            </a:prstGeom>
          </p:spPr>
        </p:pic>
        <p:pic>
          <p:nvPicPr>
            <p:cNvPr id="64" name="Picture 63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7958" y="5619547"/>
              <a:ext cx="211475" cy="422950"/>
            </a:xfrm>
            <a:prstGeom prst="rect">
              <a:avLst/>
            </a:prstGeom>
          </p:spPr>
        </p:pic>
        <p:pic>
          <p:nvPicPr>
            <p:cNvPr id="65" name="Picture 64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0746" y="5289922"/>
              <a:ext cx="211475" cy="422950"/>
            </a:xfrm>
            <a:prstGeom prst="rect">
              <a:avLst/>
            </a:prstGeom>
          </p:spPr>
        </p:pic>
        <p:pic>
          <p:nvPicPr>
            <p:cNvPr id="66" name="Picture 65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1888" y="5528011"/>
              <a:ext cx="211475" cy="422950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682759" y="4527922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955254" y="4550873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031882" y="5103272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204268" y="4321875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413252" y="5535893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17667" y="4882746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7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575684" y="5306594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41851" y="5512803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897942" y="5643601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050163" y="1242376"/>
            <a:ext cx="2938617" cy="38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T</a:t>
            </a: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smtClean="0">
                <a:solidFill>
                  <a:srgbClr val="000000"/>
                </a:solidFill>
              </a:rPr>
              <a:t>Short-term memory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8774" y="5356575"/>
            <a:ext cx="792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Resilience by construction: all programs from these building blocks are also self-stabilizing!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2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combinations are self-stabilizing!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5995"/>
            <a:ext cx="8229600" cy="6369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Now program rapidly converges following changes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4" name="Healing-Rough-Mov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547" y="1100668"/>
            <a:ext cx="6264907" cy="48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2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2046113"/>
            <a:ext cx="5930500" cy="227658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3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Applying building blocks: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774" y="1751283"/>
            <a:ext cx="814520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Example API algorithms from building blocks:</a:t>
            </a:r>
          </a:p>
          <a:p>
            <a:r>
              <a:rPr lang="en-US" sz="2000" smtClean="0"/>
              <a:t>distance-to (source)						max-likelihood (source p)</a:t>
            </a:r>
          </a:p>
          <a:p>
            <a:r>
              <a:rPr lang="en-US" sz="2000" smtClean="0"/>
              <a:t>broadcast (source value)					path-forecast (source obstacle)</a:t>
            </a:r>
          </a:p>
          <a:p>
            <a:r>
              <a:rPr lang="en-US" sz="2000" smtClean="0"/>
              <a:t>summarize (sink accumulate local null)		average (sink value)</a:t>
            </a:r>
          </a:p>
          <a:p>
            <a:r>
              <a:rPr lang="en-US" sz="2000" smtClean="0"/>
              <a:t>integral (sink value)						region-max (sink value)</a:t>
            </a:r>
          </a:p>
          <a:p>
            <a:r>
              <a:rPr lang="en-US" sz="2000" smtClean="0"/>
              <a:t>timer (length)							limited-memory (value timeout)</a:t>
            </a:r>
          </a:p>
          <a:p>
            <a:r>
              <a:rPr lang="en-US" sz="2000" smtClean="0"/>
              <a:t>random-voronoi (grain metric)				group-size (region)</a:t>
            </a:r>
          </a:p>
          <a:p>
            <a:r>
              <a:rPr lang="en-US" sz="2000" smtClean="0"/>
              <a:t>broadcast-region (region source value)		recent-event (event timeout)</a:t>
            </a:r>
          </a:p>
          <a:p>
            <a:r>
              <a:rPr lang="en-US" sz="2000" smtClean="0"/>
              <a:t>distance-avoiding-obstacles (source obstacles)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774" y="5003800"/>
            <a:ext cx="792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tx2"/>
                </a:solidFill>
              </a:rPr>
              <a:t>Since based on </a:t>
            </a:r>
            <a:r>
              <a:rPr lang="en-US" sz="3200" i="1" dirty="0" smtClean="0">
                <a:solidFill>
                  <a:schemeClr val="tx2"/>
                </a:solidFill>
              </a:rPr>
              <a:t>these </a:t>
            </a:r>
            <a:r>
              <a:rPr lang="en-US" sz="3200" i="1" dirty="0">
                <a:solidFill>
                  <a:schemeClr val="tx2"/>
                </a:solidFill>
              </a:rPr>
              <a:t>building blocks, all programs built this way are self-stabilizing!</a:t>
            </a:r>
          </a:p>
        </p:txBody>
      </p:sp>
    </p:spTree>
    <p:extLst>
      <p:ext uri="{BB962C8B-B14F-4D97-AF65-F5344CB8AC3E}">
        <p14:creationId xmlns:p14="http://schemas.microsoft.com/office/powerpoint/2010/main" val="11099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4" y="274638"/>
            <a:ext cx="8229600" cy="682625"/>
          </a:xfrm>
        </p:spPr>
        <p:txBody>
          <a:bodyPr/>
          <a:lstStyle/>
          <a:p>
            <a:r>
              <a:rPr lang="en-US"/>
              <a:t>Complex Example: Crowd Management</a:t>
            </a:r>
          </a:p>
        </p:txBody>
      </p:sp>
      <p:pic>
        <p:nvPicPr>
          <p:cNvPr id="6" name="Picture 5" descr="columbus-park-compos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577" y="2793997"/>
            <a:ext cx="4740192" cy="3919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48" y="1069480"/>
            <a:ext cx="4986762" cy="3600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crowd-tracking (p)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Consider only </a:t>
            </a:r>
            <a:r>
              <a:rPr lang="en-US" sz="1200" dirty="0" err="1" smtClean="0">
                <a:solidFill>
                  <a:srgbClr val="6C6C6C"/>
                </a:solidFill>
                <a:latin typeface="Helvetica"/>
                <a:cs typeface="Helvetica"/>
              </a:rPr>
              <a:t>Fruin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 </a:t>
            </a:r>
            <a:r>
              <a:rPr lang="en-US" sz="1200" dirty="0" err="1" smtClean="0">
                <a:solidFill>
                  <a:srgbClr val="6C6C6C"/>
                </a:solidFill>
                <a:latin typeface="Helvetica"/>
                <a:cs typeface="Helvetica"/>
              </a:rPr>
              <a:t>LoS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 E or F within last minute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if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(recently-true 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density-</a:t>
            </a:r>
            <a:r>
              <a:rPr lang="en-US" sz="1200" dirty="0" err="1" smtClean="0">
                <a:solidFill>
                  <a:srgbClr val="2D6326"/>
                </a:solidFill>
                <a:latin typeface="Courier"/>
                <a:cs typeface="Courier"/>
              </a:rPr>
              <a:t>est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p) 1.08) 60)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</a:t>
            </a:r>
            <a:r>
              <a:rPr lang="en-US" sz="1200" dirty="0">
                <a:solidFill>
                  <a:srgbClr val="6C6C6C"/>
                </a:solidFill>
                <a:latin typeface="Helvetica"/>
                <a:cs typeface="Helvetica"/>
              </a:rPr>
              <a:t>B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reak into randomized ‘‘cells’’ and estimate danger of each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+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1 (dangerous-density (sparse-partition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30) p))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0))</a:t>
            </a:r>
          </a:p>
          <a:p>
            <a:endParaRPr lang="en-US" sz="1200" dirty="0" smtClean="0">
              <a:solidFill>
                <a:srgbClr val="000000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recently-true (state memory-time)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Make sure first state is false, not true...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  <a:cs typeface="Courier"/>
              </a:rPr>
              <a:t>rt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-sub 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not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T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1 1)) state memory-time))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  <a:cs typeface="Courier"/>
              </a:rPr>
              <a:t>rt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-sub (started s m)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if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state 1 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limited-memory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s m)))</a:t>
            </a:r>
          </a:p>
          <a:p>
            <a:endParaRPr lang="en-US" sz="1200" dirty="0" smtClean="0">
              <a:solidFill>
                <a:srgbClr val="000000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dangerous-density (partition p)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Helvetica"/>
                <a:cs typeface="Helvetica"/>
              </a:rPr>
              <a:t> 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Only dangerous if above critical density threshold...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and</a:t>
            </a:r>
          </a:p>
          <a:p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average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partition 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density-</a:t>
            </a:r>
            <a:r>
              <a:rPr lang="en-US" sz="1200" dirty="0" err="1" smtClean="0">
                <a:solidFill>
                  <a:srgbClr val="2D6326"/>
                </a:solidFill>
                <a:latin typeface="Courier"/>
                <a:cs typeface="Courier"/>
              </a:rPr>
              <a:t>est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p)) 2.17)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... and also involving many people.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summarize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partition 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+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/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1 p) 0) 300)))</a:t>
            </a:r>
            <a:endParaRPr lang="en-US" sz="1200" dirty="0" smtClean="0">
              <a:latin typeface="Courier"/>
              <a:cs typeface="Couri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34" y="1212958"/>
            <a:ext cx="41115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E62E25"/>
                </a:solidFill>
                <a:latin typeface="Courier"/>
                <a:cs typeface="Courier"/>
              </a:rPr>
              <a:t>def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crowd-warning (p range)</a:t>
            </a:r>
          </a:p>
          <a:p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  (</a:t>
            </a:r>
            <a:r>
              <a:rPr lang="en-US" sz="120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0028F9"/>
                </a:solidFill>
                <a:latin typeface="Courier"/>
                <a:cs typeface="Courier"/>
              </a:rPr>
              <a:t>distance-to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2D6326"/>
                </a:solidFill>
                <a:latin typeface="Courier"/>
                <a:cs typeface="Courier"/>
              </a:rPr>
              <a:t>=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(crowd-tracking p) 2))</a:t>
            </a:r>
          </a:p>
          <a:p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   range)</a:t>
            </a:r>
          </a:p>
          <a:p>
            <a:endParaRPr lang="en-US" sz="1200" smtClean="0">
              <a:solidFill>
                <a:srgbClr val="000000"/>
              </a:solidFill>
              <a:latin typeface="Courier"/>
              <a:cs typeface="Courier"/>
            </a:endParaRPr>
          </a:p>
          <a:p>
            <a:pPr lvl="0"/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E62E25"/>
                </a:solidFill>
                <a:latin typeface="Courier"/>
                <a:cs typeface="Courier"/>
              </a:rPr>
              <a:t>def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safe-navigation (destination p)</a:t>
            </a:r>
          </a:p>
          <a:p>
            <a:pPr lvl="0"/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  (</a:t>
            </a:r>
            <a:r>
              <a:rPr lang="en-US" sz="1200" smtClean="0">
                <a:solidFill>
                  <a:srgbClr val="0028F9"/>
                </a:solidFill>
                <a:latin typeface="Courier"/>
                <a:cs typeface="Courier"/>
              </a:rPr>
              <a:t>distance-avoiding-obstacles</a:t>
            </a:r>
          </a:p>
          <a:p>
            <a:pPr lvl="0"/>
            <a:r>
              <a:rPr lang="en-US" sz="1200" smtClean="0">
                <a:solidFill>
                  <a:srgbClr val="0028F9"/>
                </a:solidFill>
                <a:latin typeface="Courier"/>
                <a:cs typeface="Courier"/>
              </a:rPr>
              <a:t>  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destination (crowd-warning p)))</a:t>
            </a:r>
            <a:endParaRPr lang="en-US" sz="3600">
              <a:solidFill>
                <a:prstClr val="black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301" y="5080000"/>
            <a:ext cx="3849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00FF"/>
                </a:solidFill>
              </a:rPr>
              <a:t>18 lines non-whitespace code</a:t>
            </a:r>
          </a:p>
          <a:p>
            <a:r>
              <a:rPr lang="en-US" sz="2200" b="1" i="1" dirty="0">
                <a:solidFill>
                  <a:srgbClr val="0000FF"/>
                </a:solidFill>
              </a:rPr>
              <a:t>10 library calls </a:t>
            </a:r>
            <a:r>
              <a:rPr lang="en-US" sz="2200" b="1" i="1" dirty="0" smtClean="0">
                <a:solidFill>
                  <a:srgbClr val="0000FF"/>
                </a:solidFill>
              </a:rPr>
              <a:t>(21 </a:t>
            </a:r>
            <a:r>
              <a:rPr lang="en-US" sz="2200" b="1" i="1" dirty="0">
                <a:solidFill>
                  <a:srgbClr val="0000FF"/>
                </a:solidFill>
              </a:rPr>
              <a:t>ops)</a:t>
            </a:r>
          </a:p>
          <a:p>
            <a:r>
              <a:rPr lang="en-US" sz="2200" b="1" i="1" dirty="0">
                <a:solidFill>
                  <a:srgbClr val="0000FF"/>
                </a:solidFill>
              </a:rPr>
              <a:t>     IF: 3    G: </a:t>
            </a:r>
            <a:r>
              <a:rPr lang="en-US" sz="2200" b="1" i="1" dirty="0" smtClean="0">
                <a:solidFill>
                  <a:srgbClr val="0000FF"/>
                </a:solidFill>
              </a:rPr>
              <a:t>11    </a:t>
            </a:r>
            <a:r>
              <a:rPr lang="en-US" sz="2200" b="1" i="1" dirty="0">
                <a:solidFill>
                  <a:srgbClr val="0000FF"/>
                </a:solidFill>
              </a:rPr>
              <a:t>C: </a:t>
            </a:r>
            <a:r>
              <a:rPr lang="en-US" sz="2200" b="1" i="1" dirty="0" smtClean="0">
                <a:solidFill>
                  <a:srgbClr val="0000FF"/>
                </a:solidFill>
              </a:rPr>
              <a:t>4    </a:t>
            </a:r>
            <a:r>
              <a:rPr lang="en-US" sz="2200" b="1" i="1" dirty="0">
                <a:solidFill>
                  <a:srgbClr val="0000FF"/>
                </a:solidFill>
              </a:rPr>
              <a:t>T: </a:t>
            </a:r>
            <a:r>
              <a:rPr lang="en-US" sz="2200" b="1" i="1" dirty="0" smtClean="0">
                <a:solidFill>
                  <a:srgbClr val="0000FF"/>
                </a:solidFill>
              </a:rPr>
              <a:t>3</a:t>
            </a:r>
            <a:endParaRPr lang="en-US" sz="2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4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21" y="274638"/>
            <a:ext cx="8229600" cy="682625"/>
          </a:xfrm>
        </p:spPr>
        <p:txBody>
          <a:bodyPr/>
          <a:lstStyle/>
          <a:p>
            <a:r>
              <a:rPr lang="en-US" dirty="0" smtClean="0"/>
              <a:t>Generalization: Self-Stabilizing Calculus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521"/>
            <a:ext cx="8229600" cy="694218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Restrict field calculus by replacing </a:t>
            </a:r>
            <a:r>
              <a:rPr lang="en-US" b="1" dirty="0" smtClean="0">
                <a:latin typeface="Courier"/>
                <a:cs typeface="Courier"/>
              </a:rPr>
              <a:t>e</a:t>
            </a:r>
            <a:r>
              <a:rPr lang="en-US" i="1" dirty="0" smtClean="0">
                <a:solidFill>
                  <a:schemeClr val="accent1"/>
                </a:solidFill>
              </a:rPr>
              <a:t> with </a:t>
            </a:r>
            <a:r>
              <a:rPr lang="en-US" b="1" dirty="0" smtClean="0">
                <a:solidFill>
                  <a:srgbClr val="000000"/>
                </a:solidFill>
                <a:latin typeface="Courier"/>
                <a:cs typeface="Courier"/>
              </a:rPr>
              <a:t>s</a:t>
            </a:r>
            <a:r>
              <a:rPr lang="en-US" i="1" dirty="0" smtClean="0">
                <a:solidFill>
                  <a:schemeClr val="accent1"/>
                </a:solidFill>
              </a:rPr>
              <a:t>: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4" name="Picture 3" descr="ss-cal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1" y="4159109"/>
            <a:ext cx="8755511" cy="1252230"/>
          </a:xfrm>
          <a:prstGeom prst="rect">
            <a:avLst/>
          </a:prstGeom>
        </p:spPr>
      </p:pic>
      <p:pic>
        <p:nvPicPr>
          <p:cNvPr id="5" name="Picture 4" descr="ho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356126"/>
            <a:ext cx="7711440" cy="1965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6401" y="4444719"/>
            <a:ext cx="330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T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C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16115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irtex-7 2000T(1).jpg"/>
          <p:cNvPicPr>
            <a:picLocks noChangeAspect="1"/>
          </p:cNvPicPr>
          <p:nvPr/>
        </p:nvPicPr>
        <p:blipFill>
          <a:blip r:embed="rId2"/>
          <a:srcRect l="3770" t="3005" b="3005"/>
          <a:stretch>
            <a:fillRect/>
          </a:stretch>
        </p:blipFill>
        <p:spPr>
          <a:xfrm>
            <a:off x="190500" y="1926532"/>
            <a:ext cx="2132667" cy="1306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challenging platforms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378200" y="3257457"/>
            <a:ext cx="749300" cy="1143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007100" y="3232057"/>
            <a:ext cx="749300" cy="1143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irc_58_2000Dox_(c1+c4+c6+c7)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98" y="3074556"/>
            <a:ext cx="1779836" cy="1325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300" y="1206477"/>
            <a:ext cx="313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376092"/>
                </a:solidFill>
              </a:rPr>
              <a:t>Emerging Computational Platforms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79590" y="4567913"/>
            <a:ext cx="2332107" cy="1155053"/>
            <a:chOff x="160147" y="1633255"/>
            <a:chExt cx="8879077" cy="4397657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5924" y="1633255"/>
              <a:ext cx="8873300" cy="439332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grpSp>
          <p:nvGrpSpPr>
            <p:cNvPr id="16" name="Group 5"/>
            <p:cNvGrpSpPr/>
            <p:nvPr/>
          </p:nvGrpSpPr>
          <p:grpSpPr>
            <a:xfrm>
              <a:off x="160147" y="2625435"/>
              <a:ext cx="8879068" cy="3405475"/>
              <a:chOff x="-276225" y="2389188"/>
              <a:chExt cx="9759950" cy="3743325"/>
            </a:xfrm>
          </p:grpSpPr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3654425" y="3217863"/>
                <a:ext cx="433387" cy="800100"/>
              </a:xfrm>
              <a:custGeom>
                <a:avLst/>
                <a:gdLst/>
                <a:ahLst/>
                <a:cxnLst>
                  <a:cxn ang="0">
                    <a:pos x="0" y="1336"/>
                  </a:cxn>
                  <a:cxn ang="0">
                    <a:pos x="635" y="2222"/>
                  </a:cxn>
                  <a:cxn ang="0">
                    <a:pos x="1203" y="0"/>
                  </a:cxn>
                </a:cxnLst>
                <a:rect l="0" t="0" r="r" b="b"/>
                <a:pathLst>
                  <a:path w="1204" h="2223">
                    <a:moveTo>
                      <a:pt x="0" y="1336"/>
                    </a:moveTo>
                    <a:lnTo>
                      <a:pt x="635" y="2222"/>
                    </a:lnTo>
                    <a:lnTo>
                      <a:pt x="1203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3649662" y="3441700"/>
                <a:ext cx="466725" cy="585788"/>
              </a:xfrm>
              <a:custGeom>
                <a:avLst/>
                <a:gdLst/>
                <a:ahLst/>
                <a:cxnLst>
                  <a:cxn ang="0">
                    <a:pos x="1297" y="305"/>
                  </a:cxn>
                  <a:cxn ang="0">
                    <a:pos x="622" y="1627"/>
                  </a:cxn>
                  <a:cxn ang="0">
                    <a:pos x="900" y="0"/>
                  </a:cxn>
                  <a:cxn ang="0">
                    <a:pos x="0" y="701"/>
                  </a:cxn>
                </a:cxnLst>
                <a:rect l="0" t="0" r="r" b="b"/>
                <a:pathLst>
                  <a:path w="1298" h="1628">
                    <a:moveTo>
                      <a:pt x="1297" y="305"/>
                    </a:moveTo>
                    <a:lnTo>
                      <a:pt x="622" y="1627"/>
                    </a:lnTo>
                    <a:lnTo>
                      <a:pt x="900" y="0"/>
                    </a:lnTo>
                    <a:lnTo>
                      <a:pt x="0" y="701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4"/>
              <p:cNvSpPr>
                <a:spLocks noChangeArrowheads="1"/>
              </p:cNvSpPr>
              <p:nvPr/>
            </p:nvSpPr>
            <p:spPr bwMode="auto">
              <a:xfrm>
                <a:off x="3259137" y="3098800"/>
                <a:ext cx="261938" cy="571500"/>
              </a:xfrm>
              <a:custGeom>
                <a:avLst/>
                <a:gdLst/>
                <a:ahLst/>
                <a:cxnLst>
                  <a:cxn ang="0">
                    <a:pos x="714" y="0"/>
                  </a:cxn>
                  <a:cxn ang="0">
                    <a:pos x="304" y="331"/>
                  </a:cxn>
                  <a:cxn ang="0">
                    <a:pos x="727" y="397"/>
                  </a:cxn>
                  <a:cxn ang="0">
                    <a:pos x="0" y="688"/>
                  </a:cxn>
                  <a:cxn ang="0">
                    <a:pos x="688" y="1588"/>
                  </a:cxn>
                </a:cxnLst>
                <a:rect l="0" t="0" r="r" b="b"/>
                <a:pathLst>
                  <a:path w="728" h="1589">
                    <a:moveTo>
                      <a:pt x="714" y="0"/>
                    </a:moveTo>
                    <a:lnTo>
                      <a:pt x="304" y="331"/>
                    </a:lnTo>
                    <a:lnTo>
                      <a:pt x="727" y="397"/>
                    </a:lnTo>
                    <a:lnTo>
                      <a:pt x="0" y="688"/>
                    </a:lnTo>
                    <a:lnTo>
                      <a:pt x="688" y="158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5"/>
              <p:cNvSpPr>
                <a:spLocks noChangeArrowheads="1"/>
              </p:cNvSpPr>
              <p:nvPr/>
            </p:nvSpPr>
            <p:spPr bwMode="auto">
              <a:xfrm>
                <a:off x="1854200" y="3222625"/>
                <a:ext cx="3067050" cy="866775"/>
              </a:xfrm>
              <a:custGeom>
                <a:avLst/>
                <a:gdLst/>
                <a:ahLst/>
                <a:cxnLst>
                  <a:cxn ang="0">
                    <a:pos x="6218" y="0"/>
                  </a:cxn>
                  <a:cxn ang="0">
                    <a:pos x="8520" y="92"/>
                  </a:cxn>
                  <a:cxn ang="0">
                    <a:pos x="6284" y="899"/>
                  </a:cxn>
                  <a:cxn ang="0">
                    <a:pos x="6218" y="0"/>
                  </a:cxn>
                  <a:cxn ang="0">
                    <a:pos x="5847" y="622"/>
                  </a:cxn>
                  <a:cxn ang="0">
                    <a:pos x="8520" y="92"/>
                  </a:cxn>
                  <a:cxn ang="0">
                    <a:pos x="6509" y="2407"/>
                  </a:cxn>
                  <a:cxn ang="0">
                    <a:pos x="4299" y="1323"/>
                  </a:cxn>
                  <a:cxn ang="0">
                    <a:pos x="4220" y="0"/>
                  </a:cxn>
                  <a:cxn ang="0">
                    <a:pos x="0" y="701"/>
                  </a:cxn>
                </a:cxnLst>
                <a:rect l="0" t="0" r="r" b="b"/>
                <a:pathLst>
                  <a:path w="8521" h="2408">
                    <a:moveTo>
                      <a:pt x="6218" y="0"/>
                    </a:moveTo>
                    <a:lnTo>
                      <a:pt x="8520" y="92"/>
                    </a:lnTo>
                    <a:lnTo>
                      <a:pt x="6284" y="899"/>
                    </a:lnTo>
                    <a:lnTo>
                      <a:pt x="6218" y="0"/>
                    </a:lnTo>
                    <a:lnTo>
                      <a:pt x="5847" y="622"/>
                    </a:lnTo>
                    <a:lnTo>
                      <a:pt x="8520" y="92"/>
                    </a:lnTo>
                    <a:lnTo>
                      <a:pt x="6509" y="2407"/>
                    </a:lnTo>
                    <a:lnTo>
                      <a:pt x="4299" y="1323"/>
                    </a:lnTo>
                    <a:lnTo>
                      <a:pt x="4220" y="0"/>
                    </a:lnTo>
                    <a:lnTo>
                      <a:pt x="0" y="701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6"/>
              <p:cNvSpPr>
                <a:spLocks noChangeArrowheads="1"/>
              </p:cNvSpPr>
              <p:nvPr/>
            </p:nvSpPr>
            <p:spPr bwMode="auto">
              <a:xfrm>
                <a:off x="3492500" y="3436938"/>
                <a:ext cx="1809750" cy="947737"/>
              </a:xfrm>
              <a:custGeom>
                <a:avLst/>
                <a:gdLst/>
                <a:ahLst/>
                <a:cxnLst>
                  <a:cxn ang="0">
                    <a:pos x="26" y="106"/>
                  </a:cxn>
                  <a:cxn ang="0">
                    <a:pos x="1323" y="0"/>
                  </a:cxn>
                  <a:cxn ang="0">
                    <a:pos x="1759" y="357"/>
                  </a:cxn>
                  <a:cxn ang="0">
                    <a:pos x="0" y="119"/>
                  </a:cxn>
                  <a:cxn ang="0">
                    <a:pos x="3850" y="2633"/>
                  </a:cxn>
                  <a:cxn ang="0">
                    <a:pos x="1733" y="318"/>
                  </a:cxn>
                  <a:cxn ang="0">
                    <a:pos x="5027" y="410"/>
                  </a:cxn>
                  <a:cxn ang="0">
                    <a:pos x="4260" y="1826"/>
                  </a:cxn>
                  <a:cxn ang="0">
                    <a:pos x="3836" y="2606"/>
                  </a:cxn>
                  <a:cxn ang="0">
                    <a:pos x="1971" y="1799"/>
                  </a:cxn>
                  <a:cxn ang="0">
                    <a:pos x="1733" y="344"/>
                  </a:cxn>
                </a:cxnLst>
                <a:rect l="0" t="0" r="r" b="b"/>
                <a:pathLst>
                  <a:path w="5028" h="2634">
                    <a:moveTo>
                      <a:pt x="26" y="106"/>
                    </a:moveTo>
                    <a:lnTo>
                      <a:pt x="1323" y="0"/>
                    </a:lnTo>
                    <a:lnTo>
                      <a:pt x="1759" y="357"/>
                    </a:lnTo>
                    <a:lnTo>
                      <a:pt x="0" y="119"/>
                    </a:lnTo>
                    <a:lnTo>
                      <a:pt x="3850" y="2633"/>
                    </a:lnTo>
                    <a:lnTo>
                      <a:pt x="1733" y="318"/>
                    </a:lnTo>
                    <a:lnTo>
                      <a:pt x="5027" y="410"/>
                    </a:lnTo>
                    <a:lnTo>
                      <a:pt x="4260" y="1826"/>
                    </a:lnTo>
                    <a:lnTo>
                      <a:pt x="3836" y="2606"/>
                    </a:lnTo>
                    <a:lnTo>
                      <a:pt x="1971" y="1799"/>
                    </a:lnTo>
                    <a:lnTo>
                      <a:pt x="1733" y="344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7"/>
              <p:cNvSpPr>
                <a:spLocks noChangeArrowheads="1"/>
              </p:cNvSpPr>
              <p:nvPr/>
            </p:nvSpPr>
            <p:spPr bwMode="auto">
              <a:xfrm>
                <a:off x="1320800" y="2836863"/>
                <a:ext cx="795337" cy="1290637"/>
              </a:xfrm>
              <a:custGeom>
                <a:avLst/>
                <a:gdLst/>
                <a:ahLst/>
                <a:cxnLst>
                  <a:cxn ang="0">
                    <a:pos x="252" y="3585"/>
                  </a:cxn>
                  <a:cxn ang="0">
                    <a:pos x="2210" y="3175"/>
                  </a:cxn>
                  <a:cxn ang="0">
                    <a:pos x="0" y="2381"/>
                  </a:cxn>
                  <a:cxn ang="0">
                    <a:pos x="1495" y="1799"/>
                  </a:cxn>
                  <a:cxn ang="0">
                    <a:pos x="0" y="1468"/>
                  </a:cxn>
                  <a:cxn ang="0">
                    <a:pos x="1469" y="384"/>
                  </a:cxn>
                  <a:cxn ang="0">
                    <a:pos x="40" y="0"/>
                  </a:cxn>
                  <a:cxn ang="0">
                    <a:pos x="1482" y="1812"/>
                  </a:cxn>
                  <a:cxn ang="0">
                    <a:pos x="120" y="3056"/>
                  </a:cxn>
                </a:cxnLst>
                <a:rect l="0" t="0" r="r" b="b"/>
                <a:pathLst>
                  <a:path w="2211" h="3586">
                    <a:moveTo>
                      <a:pt x="252" y="3585"/>
                    </a:moveTo>
                    <a:lnTo>
                      <a:pt x="2210" y="3175"/>
                    </a:lnTo>
                    <a:lnTo>
                      <a:pt x="0" y="2381"/>
                    </a:lnTo>
                    <a:lnTo>
                      <a:pt x="1495" y="1799"/>
                    </a:lnTo>
                    <a:lnTo>
                      <a:pt x="0" y="1468"/>
                    </a:lnTo>
                    <a:lnTo>
                      <a:pt x="1469" y="384"/>
                    </a:lnTo>
                    <a:lnTo>
                      <a:pt x="40" y="0"/>
                    </a:lnTo>
                    <a:lnTo>
                      <a:pt x="1482" y="1812"/>
                    </a:lnTo>
                    <a:lnTo>
                      <a:pt x="120" y="305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8"/>
              <p:cNvSpPr>
                <a:spLocks noChangeArrowheads="1"/>
              </p:cNvSpPr>
              <p:nvPr/>
            </p:nvSpPr>
            <p:spPr bwMode="auto">
              <a:xfrm>
                <a:off x="3773487" y="2836863"/>
                <a:ext cx="295275" cy="238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21" y="66"/>
                  </a:cxn>
                  <a:cxn ang="0">
                    <a:pos x="807" y="40"/>
                  </a:cxn>
                </a:cxnLst>
                <a:rect l="0" t="0" r="r" b="b"/>
                <a:pathLst>
                  <a:path w="822" h="67">
                    <a:moveTo>
                      <a:pt x="0" y="0"/>
                    </a:moveTo>
                    <a:lnTo>
                      <a:pt x="821" y="66"/>
                    </a:lnTo>
                    <a:lnTo>
                      <a:pt x="807" y="4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9"/>
              <p:cNvSpPr>
                <a:spLocks noChangeArrowheads="1"/>
              </p:cNvSpPr>
              <p:nvPr/>
            </p:nvSpPr>
            <p:spPr bwMode="auto">
              <a:xfrm>
                <a:off x="3516312" y="2517775"/>
                <a:ext cx="619125" cy="376238"/>
              </a:xfrm>
              <a:custGeom>
                <a:avLst/>
                <a:gdLst/>
                <a:ahLst/>
                <a:cxnLst>
                  <a:cxn ang="0">
                    <a:pos x="582" y="1045"/>
                  </a:cxn>
                  <a:cxn ang="0">
                    <a:pos x="0" y="0"/>
                  </a:cxn>
                  <a:cxn ang="0">
                    <a:pos x="1720" y="899"/>
                  </a:cxn>
                </a:cxnLst>
                <a:rect l="0" t="0" r="r" b="b"/>
                <a:pathLst>
                  <a:path w="1721" h="1046">
                    <a:moveTo>
                      <a:pt x="582" y="1045"/>
                    </a:moveTo>
                    <a:lnTo>
                      <a:pt x="0" y="0"/>
                    </a:lnTo>
                    <a:lnTo>
                      <a:pt x="1720" y="89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0"/>
              <p:cNvSpPr>
                <a:spLocks noChangeArrowheads="1"/>
              </p:cNvSpPr>
              <p:nvPr/>
            </p:nvSpPr>
            <p:spPr bwMode="auto">
              <a:xfrm>
                <a:off x="8374062" y="2598738"/>
                <a:ext cx="1109663" cy="533400"/>
              </a:xfrm>
              <a:custGeom>
                <a:avLst/>
                <a:gdLst/>
                <a:ahLst/>
                <a:cxnLst>
                  <a:cxn ang="0">
                    <a:pos x="3083" y="0"/>
                  </a:cxn>
                  <a:cxn ang="0">
                    <a:pos x="0" y="1218"/>
                  </a:cxn>
                  <a:cxn ang="0">
                    <a:pos x="3083" y="1482"/>
                  </a:cxn>
                </a:cxnLst>
                <a:rect l="0" t="0" r="r" b="b"/>
                <a:pathLst>
                  <a:path w="3084" h="1483">
                    <a:moveTo>
                      <a:pt x="3083" y="0"/>
                    </a:moveTo>
                    <a:lnTo>
                      <a:pt x="0" y="1218"/>
                    </a:lnTo>
                    <a:lnTo>
                      <a:pt x="3083" y="148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"/>
              <p:cNvSpPr>
                <a:spLocks noChangeArrowheads="1"/>
              </p:cNvSpPr>
              <p:nvPr/>
            </p:nvSpPr>
            <p:spPr bwMode="auto">
              <a:xfrm>
                <a:off x="8112125" y="3046413"/>
                <a:ext cx="1371600" cy="566737"/>
              </a:xfrm>
              <a:custGeom>
                <a:avLst/>
                <a:gdLst/>
                <a:ahLst/>
                <a:cxnLst>
                  <a:cxn ang="0">
                    <a:pos x="3797" y="0"/>
                  </a:cxn>
                  <a:cxn ang="0">
                    <a:pos x="0" y="966"/>
                  </a:cxn>
                  <a:cxn ang="0">
                    <a:pos x="3810" y="1574"/>
                  </a:cxn>
                </a:cxnLst>
                <a:rect l="0" t="0" r="r" b="b"/>
                <a:pathLst>
                  <a:path w="3811" h="1575">
                    <a:moveTo>
                      <a:pt x="3797" y="0"/>
                    </a:moveTo>
                    <a:lnTo>
                      <a:pt x="0" y="966"/>
                    </a:lnTo>
                    <a:lnTo>
                      <a:pt x="3810" y="1574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2"/>
              <p:cNvSpPr>
                <a:spLocks noChangeArrowheads="1"/>
              </p:cNvSpPr>
              <p:nvPr/>
            </p:nvSpPr>
            <p:spPr bwMode="auto">
              <a:xfrm>
                <a:off x="7412037" y="4037013"/>
                <a:ext cx="2071688" cy="371475"/>
              </a:xfrm>
              <a:custGeom>
                <a:avLst/>
                <a:gdLst/>
                <a:ahLst/>
                <a:cxnLst>
                  <a:cxn ang="0">
                    <a:pos x="5755" y="0"/>
                  </a:cxn>
                  <a:cxn ang="0">
                    <a:pos x="4339" y="1032"/>
                  </a:cxn>
                  <a:cxn ang="0">
                    <a:pos x="0" y="158"/>
                  </a:cxn>
                </a:cxnLst>
                <a:rect l="0" t="0" r="r" b="b"/>
                <a:pathLst>
                  <a:path w="5756" h="1033">
                    <a:moveTo>
                      <a:pt x="5755" y="0"/>
                    </a:moveTo>
                    <a:lnTo>
                      <a:pt x="4339" y="1032"/>
                    </a:lnTo>
                    <a:lnTo>
                      <a:pt x="0" y="15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3"/>
              <p:cNvSpPr>
                <a:spLocks noChangeArrowheads="1"/>
              </p:cNvSpPr>
              <p:nvPr/>
            </p:nvSpPr>
            <p:spPr bwMode="auto">
              <a:xfrm>
                <a:off x="1230312" y="4541838"/>
                <a:ext cx="1919288" cy="528637"/>
              </a:xfrm>
              <a:custGeom>
                <a:avLst/>
                <a:gdLst/>
                <a:ahLst/>
                <a:cxnLst>
                  <a:cxn ang="0">
                    <a:pos x="0" y="146"/>
                  </a:cxn>
                  <a:cxn ang="0">
                    <a:pos x="1614" y="1456"/>
                  </a:cxn>
                  <a:cxn ang="0">
                    <a:pos x="2513" y="741"/>
                  </a:cxn>
                  <a:cxn ang="0">
                    <a:pos x="0" y="159"/>
                  </a:cxn>
                  <a:cxn ang="0">
                    <a:pos x="3810" y="0"/>
                  </a:cxn>
                  <a:cxn ang="0">
                    <a:pos x="2487" y="728"/>
                  </a:cxn>
                  <a:cxn ang="0">
                    <a:pos x="5331" y="252"/>
                  </a:cxn>
                  <a:cxn ang="0">
                    <a:pos x="3810" y="14"/>
                  </a:cxn>
                  <a:cxn ang="0">
                    <a:pos x="1574" y="1469"/>
                  </a:cxn>
                </a:cxnLst>
                <a:rect l="0" t="0" r="r" b="b"/>
                <a:pathLst>
                  <a:path w="5332" h="1470">
                    <a:moveTo>
                      <a:pt x="0" y="146"/>
                    </a:moveTo>
                    <a:lnTo>
                      <a:pt x="1614" y="1456"/>
                    </a:lnTo>
                    <a:lnTo>
                      <a:pt x="2513" y="741"/>
                    </a:lnTo>
                    <a:lnTo>
                      <a:pt x="0" y="159"/>
                    </a:lnTo>
                    <a:lnTo>
                      <a:pt x="3810" y="0"/>
                    </a:lnTo>
                    <a:lnTo>
                      <a:pt x="2487" y="728"/>
                    </a:lnTo>
                    <a:lnTo>
                      <a:pt x="5331" y="252"/>
                    </a:lnTo>
                    <a:lnTo>
                      <a:pt x="3810" y="14"/>
                    </a:lnTo>
                    <a:lnTo>
                      <a:pt x="1574" y="146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4"/>
              <p:cNvSpPr>
                <a:spLocks noChangeArrowheads="1"/>
              </p:cNvSpPr>
              <p:nvPr/>
            </p:nvSpPr>
            <p:spPr bwMode="auto">
              <a:xfrm>
                <a:off x="1858962" y="3213100"/>
                <a:ext cx="2343150" cy="871538"/>
              </a:xfrm>
              <a:custGeom>
                <a:avLst/>
                <a:gdLst/>
                <a:ahLst/>
                <a:cxnLst>
                  <a:cxn ang="0">
                    <a:pos x="0" y="715"/>
                  </a:cxn>
                  <a:cxn ang="0">
                    <a:pos x="1694" y="27"/>
                  </a:cxn>
                  <a:cxn ang="0">
                    <a:pos x="3916" y="331"/>
                  </a:cxn>
                  <a:cxn ang="0">
                    <a:pos x="4207" y="0"/>
                  </a:cxn>
                  <a:cxn ang="0">
                    <a:pos x="4564" y="754"/>
                  </a:cxn>
                  <a:cxn ang="0">
                    <a:pos x="3903" y="357"/>
                  </a:cxn>
                  <a:cxn ang="0">
                    <a:pos x="4300" y="1336"/>
                  </a:cxn>
                  <a:cxn ang="0">
                    <a:pos x="1694" y="40"/>
                  </a:cxn>
                  <a:cxn ang="0">
                    <a:pos x="648" y="1336"/>
                  </a:cxn>
                  <a:cxn ang="0">
                    <a:pos x="13" y="715"/>
                  </a:cxn>
                  <a:cxn ang="0">
                    <a:pos x="701" y="2157"/>
                  </a:cxn>
                  <a:cxn ang="0">
                    <a:pos x="662" y="1323"/>
                  </a:cxn>
                  <a:cxn ang="0">
                    <a:pos x="4286" y="1336"/>
                  </a:cxn>
                  <a:cxn ang="0">
                    <a:pos x="5014" y="1336"/>
                  </a:cxn>
                  <a:cxn ang="0">
                    <a:pos x="4564" y="741"/>
                  </a:cxn>
                  <a:cxn ang="0">
                    <a:pos x="4300" y="1350"/>
                  </a:cxn>
                  <a:cxn ang="0">
                    <a:pos x="5596" y="2236"/>
                  </a:cxn>
                  <a:cxn ang="0">
                    <a:pos x="6509" y="2421"/>
                  </a:cxn>
                  <a:cxn ang="0">
                    <a:pos x="5001" y="1336"/>
                  </a:cxn>
                  <a:cxn ang="0">
                    <a:pos x="3903" y="357"/>
                  </a:cxn>
                  <a:cxn ang="0">
                    <a:pos x="5834" y="622"/>
                  </a:cxn>
                  <a:cxn ang="0">
                    <a:pos x="4207" y="27"/>
                  </a:cxn>
                  <a:cxn ang="0">
                    <a:pos x="1720" y="53"/>
                  </a:cxn>
                  <a:cxn ang="0">
                    <a:pos x="701" y="2130"/>
                  </a:cxn>
                  <a:cxn ang="0">
                    <a:pos x="4286" y="1350"/>
                  </a:cxn>
                </a:cxnLst>
                <a:rect l="0" t="0" r="r" b="b"/>
                <a:pathLst>
                  <a:path w="6510" h="2422">
                    <a:moveTo>
                      <a:pt x="0" y="715"/>
                    </a:moveTo>
                    <a:lnTo>
                      <a:pt x="1694" y="27"/>
                    </a:lnTo>
                    <a:lnTo>
                      <a:pt x="3916" y="331"/>
                    </a:lnTo>
                    <a:lnTo>
                      <a:pt x="4207" y="0"/>
                    </a:lnTo>
                    <a:lnTo>
                      <a:pt x="4564" y="754"/>
                    </a:lnTo>
                    <a:lnTo>
                      <a:pt x="3903" y="357"/>
                    </a:lnTo>
                    <a:lnTo>
                      <a:pt x="4300" y="1336"/>
                    </a:lnTo>
                    <a:lnTo>
                      <a:pt x="1694" y="40"/>
                    </a:lnTo>
                    <a:lnTo>
                      <a:pt x="648" y="1336"/>
                    </a:lnTo>
                    <a:lnTo>
                      <a:pt x="13" y="715"/>
                    </a:lnTo>
                    <a:lnTo>
                      <a:pt x="701" y="2157"/>
                    </a:lnTo>
                    <a:lnTo>
                      <a:pt x="662" y="1323"/>
                    </a:lnTo>
                    <a:lnTo>
                      <a:pt x="4286" y="1336"/>
                    </a:lnTo>
                    <a:lnTo>
                      <a:pt x="5014" y="1336"/>
                    </a:lnTo>
                    <a:lnTo>
                      <a:pt x="4564" y="741"/>
                    </a:lnTo>
                    <a:lnTo>
                      <a:pt x="4300" y="1350"/>
                    </a:lnTo>
                    <a:lnTo>
                      <a:pt x="5596" y="2236"/>
                    </a:lnTo>
                    <a:lnTo>
                      <a:pt x="6509" y="2421"/>
                    </a:lnTo>
                    <a:lnTo>
                      <a:pt x="5001" y="1336"/>
                    </a:lnTo>
                    <a:lnTo>
                      <a:pt x="3903" y="357"/>
                    </a:lnTo>
                    <a:lnTo>
                      <a:pt x="5834" y="622"/>
                    </a:lnTo>
                    <a:lnTo>
                      <a:pt x="4207" y="27"/>
                    </a:lnTo>
                    <a:lnTo>
                      <a:pt x="1720" y="53"/>
                    </a:lnTo>
                    <a:lnTo>
                      <a:pt x="701" y="2130"/>
                    </a:lnTo>
                    <a:lnTo>
                      <a:pt x="4286" y="135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5"/>
              <p:cNvSpPr>
                <a:spLocks noChangeArrowheads="1"/>
              </p:cNvSpPr>
              <p:nvPr/>
            </p:nvSpPr>
            <p:spPr bwMode="auto">
              <a:xfrm>
                <a:off x="4121150" y="3213100"/>
                <a:ext cx="2719387" cy="1019175"/>
              </a:xfrm>
              <a:custGeom>
                <a:avLst/>
                <a:gdLst/>
                <a:ahLst/>
                <a:cxnLst>
                  <a:cxn ang="0">
                    <a:pos x="2527" y="2434"/>
                  </a:cxn>
                  <a:cxn ang="0">
                    <a:pos x="3969" y="2831"/>
                  </a:cxn>
                  <a:cxn ang="0">
                    <a:pos x="4657" y="2527"/>
                  </a:cxn>
                  <a:cxn ang="0">
                    <a:pos x="2527" y="2434"/>
                  </a:cxn>
                  <a:cxn ang="0">
                    <a:pos x="0" y="940"/>
                  </a:cxn>
                  <a:cxn ang="0">
                    <a:pos x="6654" y="622"/>
                  </a:cxn>
                  <a:cxn ang="0">
                    <a:pos x="7554" y="0"/>
                  </a:cxn>
                  <a:cxn ang="0">
                    <a:pos x="3255" y="1006"/>
                  </a:cxn>
                  <a:cxn ang="0">
                    <a:pos x="3956" y="2805"/>
                  </a:cxn>
                  <a:cxn ang="0">
                    <a:pos x="6033" y="2739"/>
                  </a:cxn>
                  <a:cxn ang="0">
                    <a:pos x="4617" y="2527"/>
                  </a:cxn>
                  <a:cxn ang="0">
                    <a:pos x="3255" y="1006"/>
                  </a:cxn>
                  <a:cxn ang="0">
                    <a:pos x="6668" y="622"/>
                  </a:cxn>
                  <a:cxn ang="0">
                    <a:pos x="6046" y="2725"/>
                  </a:cxn>
                </a:cxnLst>
                <a:rect l="0" t="0" r="r" b="b"/>
                <a:pathLst>
                  <a:path w="7555" h="2832">
                    <a:moveTo>
                      <a:pt x="2527" y="2434"/>
                    </a:moveTo>
                    <a:lnTo>
                      <a:pt x="3969" y="2831"/>
                    </a:lnTo>
                    <a:lnTo>
                      <a:pt x="4657" y="2527"/>
                    </a:lnTo>
                    <a:lnTo>
                      <a:pt x="2527" y="2434"/>
                    </a:lnTo>
                    <a:lnTo>
                      <a:pt x="0" y="940"/>
                    </a:lnTo>
                    <a:lnTo>
                      <a:pt x="6654" y="622"/>
                    </a:lnTo>
                    <a:lnTo>
                      <a:pt x="7554" y="0"/>
                    </a:lnTo>
                    <a:lnTo>
                      <a:pt x="3255" y="1006"/>
                    </a:lnTo>
                    <a:lnTo>
                      <a:pt x="3956" y="2805"/>
                    </a:lnTo>
                    <a:lnTo>
                      <a:pt x="6033" y="2739"/>
                    </a:lnTo>
                    <a:lnTo>
                      <a:pt x="4617" y="2527"/>
                    </a:lnTo>
                    <a:lnTo>
                      <a:pt x="3255" y="1006"/>
                    </a:lnTo>
                    <a:lnTo>
                      <a:pt x="6668" y="622"/>
                    </a:lnTo>
                    <a:lnTo>
                      <a:pt x="6046" y="2725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 flipH="1">
                <a:off x="-276225" y="4598988"/>
                <a:ext cx="1498600" cy="13811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7"/>
              <p:cNvSpPr>
                <a:spLocks noChangeArrowheads="1"/>
              </p:cNvSpPr>
              <p:nvPr/>
            </p:nvSpPr>
            <p:spPr bwMode="auto">
              <a:xfrm>
                <a:off x="8097837" y="3394075"/>
                <a:ext cx="1385888" cy="1076325"/>
              </a:xfrm>
              <a:custGeom>
                <a:avLst/>
                <a:gdLst/>
                <a:ahLst/>
                <a:cxnLst>
                  <a:cxn ang="0">
                    <a:pos x="3850" y="2989"/>
                  </a:cxn>
                  <a:cxn ang="0">
                    <a:pos x="2421" y="2804"/>
                  </a:cxn>
                  <a:cxn ang="0">
                    <a:pos x="0" y="0"/>
                  </a:cxn>
                </a:cxnLst>
                <a:rect l="0" t="0" r="r" b="b"/>
                <a:pathLst>
                  <a:path w="3851" h="2990">
                    <a:moveTo>
                      <a:pt x="3850" y="2989"/>
                    </a:moveTo>
                    <a:lnTo>
                      <a:pt x="2421" y="280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8"/>
              <p:cNvSpPr>
                <a:spLocks noChangeArrowheads="1"/>
              </p:cNvSpPr>
              <p:nvPr/>
            </p:nvSpPr>
            <p:spPr bwMode="auto">
              <a:xfrm>
                <a:off x="1325562" y="2436813"/>
                <a:ext cx="2786063" cy="2395537"/>
              </a:xfrm>
              <a:custGeom>
                <a:avLst/>
                <a:gdLst/>
                <a:ahLst/>
                <a:cxnLst>
                  <a:cxn ang="0">
                    <a:pos x="27" y="13"/>
                  </a:cxn>
                  <a:cxn ang="0">
                    <a:pos x="3493" y="5874"/>
                  </a:cxn>
                  <a:cxn ang="0">
                    <a:pos x="7104" y="5252"/>
                  </a:cxn>
                  <a:cxn ang="0">
                    <a:pos x="6046" y="2871"/>
                  </a:cxn>
                  <a:cxn ang="0">
                    <a:pos x="5967" y="6019"/>
                  </a:cxn>
                  <a:cxn ang="0">
                    <a:pos x="7104" y="5239"/>
                  </a:cxn>
                  <a:cxn ang="0">
                    <a:pos x="5014" y="6125"/>
                  </a:cxn>
                  <a:cxn ang="0">
                    <a:pos x="0" y="0"/>
                  </a:cxn>
                  <a:cxn ang="0">
                    <a:pos x="2249" y="6654"/>
                  </a:cxn>
                  <a:cxn ang="0">
                    <a:pos x="7051" y="5278"/>
                  </a:cxn>
                  <a:cxn ang="0">
                    <a:pos x="7329" y="2778"/>
                  </a:cxn>
                  <a:cxn ang="0">
                    <a:pos x="5940" y="6019"/>
                  </a:cxn>
                  <a:cxn ang="0">
                    <a:pos x="7739" y="3069"/>
                  </a:cxn>
                  <a:cxn ang="0">
                    <a:pos x="5001" y="6099"/>
                  </a:cxn>
                  <a:cxn ang="0">
                    <a:pos x="5993" y="5993"/>
                  </a:cxn>
                </a:cxnLst>
                <a:rect l="0" t="0" r="r" b="b"/>
                <a:pathLst>
                  <a:path w="7740" h="6655">
                    <a:moveTo>
                      <a:pt x="27" y="13"/>
                    </a:moveTo>
                    <a:lnTo>
                      <a:pt x="3493" y="5874"/>
                    </a:lnTo>
                    <a:lnTo>
                      <a:pt x="7104" y="5252"/>
                    </a:lnTo>
                    <a:lnTo>
                      <a:pt x="6046" y="2871"/>
                    </a:lnTo>
                    <a:lnTo>
                      <a:pt x="5967" y="6019"/>
                    </a:lnTo>
                    <a:lnTo>
                      <a:pt x="7104" y="5239"/>
                    </a:lnTo>
                    <a:lnTo>
                      <a:pt x="5014" y="6125"/>
                    </a:lnTo>
                    <a:lnTo>
                      <a:pt x="0" y="0"/>
                    </a:lnTo>
                    <a:lnTo>
                      <a:pt x="2249" y="6654"/>
                    </a:lnTo>
                    <a:lnTo>
                      <a:pt x="7051" y="5278"/>
                    </a:lnTo>
                    <a:lnTo>
                      <a:pt x="7329" y="2778"/>
                    </a:lnTo>
                    <a:lnTo>
                      <a:pt x="5940" y="6019"/>
                    </a:lnTo>
                    <a:lnTo>
                      <a:pt x="7739" y="3069"/>
                    </a:lnTo>
                    <a:lnTo>
                      <a:pt x="5001" y="6099"/>
                    </a:lnTo>
                    <a:lnTo>
                      <a:pt x="5993" y="5993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9"/>
              <p:cNvSpPr>
                <a:spLocks noChangeArrowheads="1"/>
              </p:cNvSpPr>
              <p:nvPr/>
            </p:nvSpPr>
            <p:spPr bwMode="auto">
              <a:xfrm>
                <a:off x="6426200" y="3227388"/>
                <a:ext cx="2538412" cy="2081212"/>
              </a:xfrm>
              <a:custGeom>
                <a:avLst/>
                <a:gdLst/>
                <a:ahLst/>
                <a:cxnLst>
                  <a:cxn ang="0">
                    <a:pos x="7051" y="3281"/>
                  </a:cxn>
                  <a:cxn ang="0">
                    <a:pos x="4961" y="3982"/>
                  </a:cxn>
                  <a:cxn ang="0">
                    <a:pos x="2725" y="2408"/>
                  </a:cxn>
                  <a:cxn ang="0">
                    <a:pos x="3056" y="4485"/>
                  </a:cxn>
                  <a:cxn ang="0">
                    <a:pos x="4974" y="3996"/>
                  </a:cxn>
                  <a:cxn ang="0">
                    <a:pos x="4683" y="463"/>
                  </a:cxn>
                  <a:cxn ang="0">
                    <a:pos x="3042" y="4459"/>
                  </a:cxn>
                  <a:cxn ang="0">
                    <a:pos x="2222" y="4167"/>
                  </a:cxn>
                  <a:cxn ang="0">
                    <a:pos x="2738" y="2368"/>
                  </a:cxn>
                  <a:cxn ang="0">
                    <a:pos x="0" y="3612"/>
                  </a:cxn>
                  <a:cxn ang="0">
                    <a:pos x="2262" y="4167"/>
                  </a:cxn>
                  <a:cxn ang="0">
                    <a:pos x="251" y="609"/>
                  </a:cxn>
                  <a:cxn ang="0">
                    <a:pos x="1243" y="5781"/>
                  </a:cxn>
                  <a:cxn ang="0">
                    <a:pos x="26" y="3599"/>
                  </a:cxn>
                  <a:cxn ang="0">
                    <a:pos x="1111" y="0"/>
                  </a:cxn>
                  <a:cxn ang="0">
                    <a:pos x="2235" y="4154"/>
                  </a:cxn>
                  <a:cxn ang="0">
                    <a:pos x="1270" y="5781"/>
                  </a:cxn>
                  <a:cxn ang="0">
                    <a:pos x="3042" y="4485"/>
                  </a:cxn>
                </a:cxnLst>
                <a:rect l="0" t="0" r="r" b="b"/>
                <a:pathLst>
                  <a:path w="7052" h="5782">
                    <a:moveTo>
                      <a:pt x="7051" y="3281"/>
                    </a:moveTo>
                    <a:lnTo>
                      <a:pt x="4961" y="3982"/>
                    </a:lnTo>
                    <a:lnTo>
                      <a:pt x="2725" y="2408"/>
                    </a:lnTo>
                    <a:lnTo>
                      <a:pt x="3056" y="4485"/>
                    </a:lnTo>
                    <a:lnTo>
                      <a:pt x="4974" y="3996"/>
                    </a:lnTo>
                    <a:lnTo>
                      <a:pt x="4683" y="463"/>
                    </a:lnTo>
                    <a:lnTo>
                      <a:pt x="3042" y="4459"/>
                    </a:lnTo>
                    <a:lnTo>
                      <a:pt x="2222" y="4167"/>
                    </a:lnTo>
                    <a:lnTo>
                      <a:pt x="2738" y="2368"/>
                    </a:lnTo>
                    <a:lnTo>
                      <a:pt x="0" y="3612"/>
                    </a:lnTo>
                    <a:lnTo>
                      <a:pt x="2262" y="4167"/>
                    </a:lnTo>
                    <a:lnTo>
                      <a:pt x="251" y="609"/>
                    </a:lnTo>
                    <a:lnTo>
                      <a:pt x="1243" y="5781"/>
                    </a:lnTo>
                    <a:lnTo>
                      <a:pt x="26" y="3599"/>
                    </a:lnTo>
                    <a:lnTo>
                      <a:pt x="1111" y="0"/>
                    </a:lnTo>
                    <a:lnTo>
                      <a:pt x="2235" y="4154"/>
                    </a:lnTo>
                    <a:lnTo>
                      <a:pt x="1270" y="5781"/>
                    </a:lnTo>
                    <a:lnTo>
                      <a:pt x="3042" y="4485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0"/>
              <p:cNvSpPr>
                <a:spLocks noChangeArrowheads="1"/>
              </p:cNvSpPr>
              <p:nvPr/>
            </p:nvSpPr>
            <p:spPr bwMode="auto">
              <a:xfrm>
                <a:off x="8207375" y="4670425"/>
                <a:ext cx="1276350" cy="1047750"/>
              </a:xfrm>
              <a:custGeom>
                <a:avLst/>
                <a:gdLst/>
                <a:ahLst/>
                <a:cxnLst>
                  <a:cxn ang="0">
                    <a:pos x="3532" y="1561"/>
                  </a:cxn>
                  <a:cxn ang="0">
                    <a:pos x="0" y="0"/>
                  </a:cxn>
                  <a:cxn ang="0">
                    <a:pos x="3546" y="2910"/>
                  </a:cxn>
                </a:cxnLst>
                <a:rect l="0" t="0" r="r" b="b"/>
                <a:pathLst>
                  <a:path w="3547" h="2911">
                    <a:moveTo>
                      <a:pt x="3532" y="1561"/>
                    </a:moveTo>
                    <a:lnTo>
                      <a:pt x="0" y="0"/>
                    </a:lnTo>
                    <a:lnTo>
                      <a:pt x="3546" y="291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1"/>
              <p:cNvSpPr>
                <a:spLocks noChangeArrowheads="1"/>
              </p:cNvSpPr>
              <p:nvPr/>
            </p:nvSpPr>
            <p:spPr bwMode="auto">
              <a:xfrm>
                <a:off x="6607175" y="4835525"/>
                <a:ext cx="1738312" cy="1295400"/>
              </a:xfrm>
              <a:custGeom>
                <a:avLst/>
                <a:gdLst/>
                <a:ahLst/>
                <a:cxnLst>
                  <a:cxn ang="0">
                    <a:pos x="4829" y="3585"/>
                  </a:cxn>
                  <a:cxn ang="0">
                    <a:pos x="2540" y="0"/>
                  </a:cxn>
                  <a:cxn ang="0">
                    <a:pos x="0" y="3599"/>
                  </a:cxn>
                </a:cxnLst>
                <a:rect l="0" t="0" r="r" b="b"/>
                <a:pathLst>
                  <a:path w="4830" h="3600">
                    <a:moveTo>
                      <a:pt x="4829" y="3585"/>
                    </a:moveTo>
                    <a:lnTo>
                      <a:pt x="2540" y="0"/>
                    </a:lnTo>
                    <a:lnTo>
                      <a:pt x="0" y="359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2"/>
              <p:cNvSpPr>
                <a:spLocks noChangeArrowheads="1"/>
              </p:cNvSpPr>
              <p:nvPr/>
            </p:nvSpPr>
            <p:spPr bwMode="auto">
              <a:xfrm>
                <a:off x="6516687" y="5308600"/>
                <a:ext cx="1300163" cy="819150"/>
              </a:xfrm>
              <a:custGeom>
                <a:avLst/>
                <a:gdLst/>
                <a:ahLst/>
                <a:cxnLst>
                  <a:cxn ang="0">
                    <a:pos x="0" y="2275"/>
                  </a:cxn>
                  <a:cxn ang="0">
                    <a:pos x="952" y="0"/>
                  </a:cxn>
                  <a:cxn ang="0">
                    <a:pos x="3612" y="2262"/>
                  </a:cxn>
                </a:cxnLst>
                <a:rect l="0" t="0" r="r" b="b"/>
                <a:pathLst>
                  <a:path w="3613" h="2276">
                    <a:moveTo>
                      <a:pt x="0" y="2275"/>
                    </a:moveTo>
                    <a:lnTo>
                      <a:pt x="952" y="0"/>
                    </a:lnTo>
                    <a:lnTo>
                      <a:pt x="3612" y="226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"/>
              <p:cNvSpPr>
                <a:spLocks noChangeArrowheads="1"/>
              </p:cNvSpPr>
              <p:nvPr/>
            </p:nvSpPr>
            <p:spPr bwMode="auto">
              <a:xfrm>
                <a:off x="5797550" y="3036888"/>
                <a:ext cx="2590800" cy="1166812"/>
              </a:xfrm>
              <a:custGeom>
                <a:avLst/>
                <a:gdLst/>
                <a:ahLst/>
                <a:cxnLst>
                  <a:cxn ang="0">
                    <a:pos x="7170" y="13"/>
                  </a:cxn>
                  <a:cxn ang="0">
                    <a:pos x="2884" y="503"/>
                  </a:cxn>
                  <a:cxn ang="0">
                    <a:pos x="6403" y="1005"/>
                  </a:cxn>
                  <a:cxn ang="0">
                    <a:pos x="7197" y="0"/>
                  </a:cxn>
                  <a:cxn ang="0">
                    <a:pos x="1985" y="1138"/>
                  </a:cxn>
                  <a:cxn ang="0">
                    <a:pos x="0" y="3016"/>
                  </a:cxn>
                  <a:cxn ang="0">
                    <a:pos x="4498" y="2937"/>
                  </a:cxn>
                  <a:cxn ang="0">
                    <a:pos x="6377" y="1018"/>
                  </a:cxn>
                  <a:cxn ang="0">
                    <a:pos x="1350" y="3241"/>
                  </a:cxn>
                  <a:cxn ang="0">
                    <a:pos x="4511" y="2923"/>
                  </a:cxn>
                  <a:cxn ang="0">
                    <a:pos x="1998" y="1138"/>
                  </a:cxn>
                </a:cxnLst>
                <a:rect l="0" t="0" r="r" b="b"/>
                <a:pathLst>
                  <a:path w="7198" h="3242">
                    <a:moveTo>
                      <a:pt x="7170" y="13"/>
                    </a:moveTo>
                    <a:lnTo>
                      <a:pt x="2884" y="503"/>
                    </a:lnTo>
                    <a:lnTo>
                      <a:pt x="6403" y="1005"/>
                    </a:lnTo>
                    <a:lnTo>
                      <a:pt x="7197" y="0"/>
                    </a:lnTo>
                    <a:lnTo>
                      <a:pt x="1985" y="1138"/>
                    </a:lnTo>
                    <a:lnTo>
                      <a:pt x="0" y="3016"/>
                    </a:lnTo>
                    <a:lnTo>
                      <a:pt x="4498" y="2937"/>
                    </a:lnTo>
                    <a:lnTo>
                      <a:pt x="6377" y="1018"/>
                    </a:lnTo>
                    <a:lnTo>
                      <a:pt x="1350" y="3241"/>
                    </a:lnTo>
                    <a:lnTo>
                      <a:pt x="4511" y="2923"/>
                    </a:lnTo>
                    <a:lnTo>
                      <a:pt x="1998" y="113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4"/>
              <p:cNvSpPr>
                <a:spLocks noChangeArrowheads="1"/>
              </p:cNvSpPr>
              <p:nvPr/>
            </p:nvSpPr>
            <p:spPr bwMode="auto">
              <a:xfrm>
                <a:off x="-7938" y="2432050"/>
                <a:ext cx="2109788" cy="2166938"/>
              </a:xfrm>
              <a:custGeom>
                <a:avLst/>
                <a:gdLst/>
                <a:ahLst/>
                <a:cxnLst>
                  <a:cxn ang="0">
                    <a:pos x="27" y="4670"/>
                  </a:cxn>
                  <a:cxn ang="0">
                    <a:pos x="5861" y="3505"/>
                  </a:cxn>
                  <a:cxn ang="0">
                    <a:pos x="3704" y="0"/>
                  </a:cxn>
                  <a:cxn ang="0">
                    <a:pos x="1733" y="410"/>
                  </a:cxn>
                  <a:cxn ang="0">
                    <a:pos x="3413" y="6019"/>
                  </a:cxn>
                  <a:cxn ang="0">
                    <a:pos x="3731" y="13"/>
                  </a:cxn>
                  <a:cxn ang="0">
                    <a:pos x="635" y="5596"/>
                  </a:cxn>
                  <a:cxn ang="0">
                    <a:pos x="3413" y="5993"/>
                  </a:cxn>
                  <a:cxn ang="0">
                    <a:pos x="0" y="4696"/>
                  </a:cxn>
                  <a:cxn ang="0">
                    <a:pos x="662" y="5596"/>
                  </a:cxn>
                </a:cxnLst>
                <a:rect l="0" t="0" r="r" b="b"/>
                <a:pathLst>
                  <a:path w="5862" h="6020">
                    <a:moveTo>
                      <a:pt x="27" y="4670"/>
                    </a:moveTo>
                    <a:lnTo>
                      <a:pt x="5861" y="3505"/>
                    </a:lnTo>
                    <a:lnTo>
                      <a:pt x="3704" y="0"/>
                    </a:lnTo>
                    <a:lnTo>
                      <a:pt x="1733" y="410"/>
                    </a:lnTo>
                    <a:lnTo>
                      <a:pt x="3413" y="6019"/>
                    </a:lnTo>
                    <a:lnTo>
                      <a:pt x="3731" y="13"/>
                    </a:lnTo>
                    <a:lnTo>
                      <a:pt x="635" y="5596"/>
                    </a:lnTo>
                    <a:lnTo>
                      <a:pt x="3413" y="5993"/>
                    </a:lnTo>
                    <a:lnTo>
                      <a:pt x="0" y="4696"/>
                    </a:lnTo>
                    <a:lnTo>
                      <a:pt x="662" y="559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5"/>
              <p:cNvSpPr>
                <a:spLocks noChangeArrowheads="1"/>
              </p:cNvSpPr>
              <p:nvPr/>
            </p:nvSpPr>
            <p:spPr bwMode="auto">
              <a:xfrm>
                <a:off x="1849437" y="2508250"/>
                <a:ext cx="1914525" cy="962025"/>
              </a:xfrm>
              <a:custGeom>
                <a:avLst/>
                <a:gdLst/>
                <a:ahLst/>
                <a:cxnLst>
                  <a:cxn ang="0">
                    <a:pos x="1217" y="384"/>
                  </a:cxn>
                  <a:cxn ang="0">
                    <a:pos x="4617" y="0"/>
                  </a:cxn>
                  <a:cxn ang="0">
                    <a:pos x="5318" y="900"/>
                  </a:cxn>
                  <a:cxn ang="0">
                    <a:pos x="1191" y="397"/>
                  </a:cxn>
                  <a:cxn ang="0">
                    <a:pos x="27" y="1283"/>
                  </a:cxn>
                  <a:cxn ang="0">
                    <a:pos x="27" y="2672"/>
                  </a:cxn>
                  <a:cxn ang="0">
                    <a:pos x="1204" y="384"/>
                  </a:cxn>
                  <a:cxn ang="0">
                    <a:pos x="1720" y="1998"/>
                  </a:cxn>
                  <a:cxn ang="0">
                    <a:pos x="0" y="1310"/>
                  </a:cxn>
                  <a:cxn ang="0">
                    <a:pos x="4207" y="1984"/>
                  </a:cxn>
                  <a:cxn ang="0">
                    <a:pos x="4617" y="13"/>
                  </a:cxn>
                  <a:cxn ang="0">
                    <a:pos x="1680" y="1998"/>
                  </a:cxn>
                  <a:cxn ang="0">
                    <a:pos x="5292" y="913"/>
                  </a:cxn>
                  <a:cxn ang="0">
                    <a:pos x="5318" y="913"/>
                  </a:cxn>
                </a:cxnLst>
                <a:rect l="0" t="0" r="r" b="b"/>
                <a:pathLst>
                  <a:path w="5319" h="2673">
                    <a:moveTo>
                      <a:pt x="1217" y="384"/>
                    </a:moveTo>
                    <a:lnTo>
                      <a:pt x="4617" y="0"/>
                    </a:lnTo>
                    <a:lnTo>
                      <a:pt x="5318" y="900"/>
                    </a:lnTo>
                    <a:lnTo>
                      <a:pt x="1191" y="397"/>
                    </a:lnTo>
                    <a:lnTo>
                      <a:pt x="27" y="1283"/>
                    </a:lnTo>
                    <a:lnTo>
                      <a:pt x="27" y="2672"/>
                    </a:lnTo>
                    <a:lnTo>
                      <a:pt x="1204" y="384"/>
                    </a:lnTo>
                    <a:lnTo>
                      <a:pt x="1720" y="1998"/>
                    </a:lnTo>
                    <a:lnTo>
                      <a:pt x="0" y="1310"/>
                    </a:lnTo>
                    <a:lnTo>
                      <a:pt x="4207" y="1984"/>
                    </a:lnTo>
                    <a:lnTo>
                      <a:pt x="4617" y="13"/>
                    </a:lnTo>
                    <a:lnTo>
                      <a:pt x="1680" y="1998"/>
                    </a:lnTo>
                    <a:lnTo>
                      <a:pt x="5292" y="913"/>
                    </a:lnTo>
                    <a:lnTo>
                      <a:pt x="5318" y="913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6"/>
              <p:cNvSpPr>
                <a:spLocks noChangeArrowheads="1"/>
              </p:cNvSpPr>
              <p:nvPr/>
            </p:nvSpPr>
            <p:spPr bwMode="auto">
              <a:xfrm>
                <a:off x="3468687" y="3541713"/>
                <a:ext cx="2986088" cy="1062037"/>
              </a:xfrm>
              <a:custGeom>
                <a:avLst/>
                <a:gdLst/>
                <a:ahLst/>
                <a:cxnLst>
                  <a:cxn ang="0">
                    <a:pos x="4763" y="1892"/>
                  </a:cxn>
                  <a:cxn ang="0">
                    <a:pos x="1800" y="0"/>
                  </a:cxn>
                  <a:cxn ang="0">
                    <a:pos x="1165" y="2196"/>
                  </a:cxn>
                  <a:cxn ang="0">
                    <a:pos x="4776" y="1879"/>
                  </a:cxn>
                  <a:cxn ang="0">
                    <a:pos x="3916" y="2315"/>
                  </a:cxn>
                  <a:cxn ang="0">
                    <a:pos x="1165" y="2209"/>
                  </a:cxn>
                  <a:cxn ang="0">
                    <a:pos x="8295" y="2725"/>
                  </a:cxn>
                  <a:cxn ang="0">
                    <a:pos x="0" y="2950"/>
                  </a:cxn>
                  <a:cxn ang="0">
                    <a:pos x="3877" y="2289"/>
                  </a:cxn>
                  <a:cxn ang="0">
                    <a:pos x="6853" y="2223"/>
                  </a:cxn>
                  <a:cxn ang="0">
                    <a:pos x="5768" y="1879"/>
                  </a:cxn>
                  <a:cxn ang="0">
                    <a:pos x="4670" y="1865"/>
                  </a:cxn>
                  <a:cxn ang="0">
                    <a:pos x="5067" y="93"/>
                  </a:cxn>
                  <a:cxn ang="0">
                    <a:pos x="6827" y="2223"/>
                  </a:cxn>
                  <a:cxn ang="0">
                    <a:pos x="7885" y="1826"/>
                  </a:cxn>
                  <a:cxn ang="0">
                    <a:pos x="8216" y="2699"/>
                  </a:cxn>
                  <a:cxn ang="0">
                    <a:pos x="6827" y="2209"/>
                  </a:cxn>
                  <a:cxn ang="0">
                    <a:pos x="4736" y="1879"/>
                  </a:cxn>
                  <a:cxn ang="0">
                    <a:pos x="4763" y="1892"/>
                  </a:cxn>
                </a:cxnLst>
                <a:rect l="0" t="0" r="r" b="b"/>
                <a:pathLst>
                  <a:path w="8296" h="2951">
                    <a:moveTo>
                      <a:pt x="4763" y="1892"/>
                    </a:moveTo>
                    <a:lnTo>
                      <a:pt x="1800" y="0"/>
                    </a:lnTo>
                    <a:lnTo>
                      <a:pt x="1165" y="2196"/>
                    </a:lnTo>
                    <a:lnTo>
                      <a:pt x="4776" y="1879"/>
                    </a:lnTo>
                    <a:lnTo>
                      <a:pt x="3916" y="2315"/>
                    </a:lnTo>
                    <a:lnTo>
                      <a:pt x="1165" y="2209"/>
                    </a:lnTo>
                    <a:lnTo>
                      <a:pt x="8295" y="2725"/>
                    </a:lnTo>
                    <a:lnTo>
                      <a:pt x="0" y="2950"/>
                    </a:lnTo>
                    <a:lnTo>
                      <a:pt x="3877" y="2289"/>
                    </a:lnTo>
                    <a:lnTo>
                      <a:pt x="6853" y="2223"/>
                    </a:lnTo>
                    <a:lnTo>
                      <a:pt x="5768" y="1879"/>
                    </a:lnTo>
                    <a:lnTo>
                      <a:pt x="4670" y="1865"/>
                    </a:lnTo>
                    <a:lnTo>
                      <a:pt x="5067" y="93"/>
                    </a:lnTo>
                    <a:lnTo>
                      <a:pt x="6827" y="2223"/>
                    </a:lnTo>
                    <a:lnTo>
                      <a:pt x="7885" y="1826"/>
                    </a:lnTo>
                    <a:lnTo>
                      <a:pt x="8216" y="2699"/>
                    </a:lnTo>
                    <a:lnTo>
                      <a:pt x="6827" y="2209"/>
                    </a:lnTo>
                    <a:lnTo>
                      <a:pt x="4736" y="1879"/>
                    </a:lnTo>
                    <a:lnTo>
                      <a:pt x="4763" y="189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7"/>
              <p:cNvSpPr>
                <a:spLocks noChangeArrowheads="1"/>
              </p:cNvSpPr>
              <p:nvPr/>
            </p:nvSpPr>
            <p:spPr bwMode="auto">
              <a:xfrm>
                <a:off x="2592387" y="4327525"/>
                <a:ext cx="2819400" cy="1800225"/>
              </a:xfrm>
              <a:custGeom>
                <a:avLst/>
                <a:gdLst/>
                <a:ahLst/>
                <a:cxnLst>
                  <a:cxn ang="0">
                    <a:pos x="7832" y="4987"/>
                  </a:cxn>
                  <a:cxn ang="0">
                    <a:pos x="3572" y="0"/>
                  </a:cxn>
                  <a:cxn ang="0">
                    <a:pos x="0" y="5000"/>
                  </a:cxn>
                </a:cxnLst>
                <a:rect l="0" t="0" r="r" b="b"/>
                <a:pathLst>
                  <a:path w="7833" h="5001">
                    <a:moveTo>
                      <a:pt x="7832" y="4987"/>
                    </a:moveTo>
                    <a:lnTo>
                      <a:pt x="3572" y="0"/>
                    </a:lnTo>
                    <a:lnTo>
                      <a:pt x="0" y="500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8"/>
              <p:cNvSpPr>
                <a:spLocks noChangeArrowheads="1"/>
              </p:cNvSpPr>
              <p:nvPr/>
            </p:nvSpPr>
            <p:spPr bwMode="auto">
              <a:xfrm>
                <a:off x="2197100" y="4589463"/>
                <a:ext cx="1300162" cy="1543050"/>
              </a:xfrm>
              <a:custGeom>
                <a:avLst/>
                <a:gdLst/>
                <a:ahLst/>
                <a:cxnLst>
                  <a:cxn ang="0">
                    <a:pos x="0" y="4287"/>
                  </a:cxn>
                  <a:cxn ang="0">
                    <a:pos x="3506" y="53"/>
                  </a:cxn>
                  <a:cxn ang="0">
                    <a:pos x="3611" y="0"/>
                  </a:cxn>
                </a:cxnLst>
                <a:rect l="0" t="0" r="r" b="b"/>
                <a:pathLst>
                  <a:path w="3612" h="4288">
                    <a:moveTo>
                      <a:pt x="0" y="4287"/>
                    </a:moveTo>
                    <a:lnTo>
                      <a:pt x="3506" y="53"/>
                    </a:lnTo>
                    <a:lnTo>
                      <a:pt x="3611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9"/>
              <p:cNvSpPr>
                <a:spLocks noChangeArrowheads="1"/>
              </p:cNvSpPr>
              <p:nvPr/>
            </p:nvSpPr>
            <p:spPr bwMode="auto">
              <a:xfrm>
                <a:off x="1811337" y="4622800"/>
                <a:ext cx="1304925" cy="1500188"/>
              </a:xfrm>
              <a:custGeom>
                <a:avLst/>
                <a:gdLst/>
                <a:ahLst/>
                <a:cxnLst>
                  <a:cxn ang="0">
                    <a:pos x="3625" y="0"/>
                  </a:cxn>
                  <a:cxn ang="0">
                    <a:pos x="67" y="4167"/>
                  </a:cxn>
                  <a:cxn ang="0">
                    <a:pos x="0" y="1296"/>
                  </a:cxn>
                </a:cxnLst>
                <a:rect l="0" t="0" r="r" b="b"/>
                <a:pathLst>
                  <a:path w="3626" h="4168">
                    <a:moveTo>
                      <a:pt x="3625" y="0"/>
                    </a:moveTo>
                    <a:lnTo>
                      <a:pt x="67" y="4167"/>
                    </a:lnTo>
                    <a:lnTo>
                      <a:pt x="0" y="129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32"/>
              <p:cNvSpPr>
                <a:spLocks noChangeArrowheads="1"/>
              </p:cNvSpPr>
              <p:nvPr/>
            </p:nvSpPr>
            <p:spPr bwMode="auto">
              <a:xfrm>
                <a:off x="3413125" y="4514850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33"/>
              <p:cNvSpPr>
                <a:spLocks noChangeArrowheads="1"/>
              </p:cNvSpPr>
              <p:nvPr/>
            </p:nvSpPr>
            <p:spPr bwMode="auto">
              <a:xfrm>
                <a:off x="3810000" y="4264025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34"/>
              <p:cNvSpPr>
                <a:spLocks noChangeArrowheads="1"/>
              </p:cNvSpPr>
              <p:nvPr/>
            </p:nvSpPr>
            <p:spPr bwMode="auto">
              <a:xfrm>
                <a:off x="3054350" y="4551363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35"/>
              <p:cNvSpPr>
                <a:spLocks noChangeArrowheads="1"/>
              </p:cNvSpPr>
              <p:nvPr/>
            </p:nvSpPr>
            <p:spPr bwMode="auto">
              <a:xfrm>
                <a:off x="5106987" y="4173538"/>
                <a:ext cx="119063" cy="11906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36"/>
              <p:cNvSpPr>
                <a:spLocks noChangeArrowheads="1"/>
              </p:cNvSpPr>
              <p:nvPr/>
            </p:nvSpPr>
            <p:spPr bwMode="auto">
              <a:xfrm>
                <a:off x="5862637" y="4283075"/>
                <a:ext cx="119063" cy="11906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37"/>
              <p:cNvSpPr>
                <a:spLocks noChangeArrowheads="1"/>
              </p:cNvSpPr>
              <p:nvPr/>
            </p:nvSpPr>
            <p:spPr bwMode="auto">
              <a:xfrm>
                <a:off x="1722437" y="498475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38"/>
              <p:cNvSpPr>
                <a:spLocks noChangeArrowheads="1"/>
              </p:cNvSpPr>
              <p:nvPr/>
            </p:nvSpPr>
            <p:spPr bwMode="auto">
              <a:xfrm>
                <a:off x="2514600" y="4479925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39"/>
              <p:cNvSpPr>
                <a:spLocks noChangeArrowheads="1"/>
              </p:cNvSpPr>
              <p:nvPr/>
            </p:nvSpPr>
            <p:spPr bwMode="auto">
              <a:xfrm>
                <a:off x="2047875" y="4732338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40"/>
              <p:cNvSpPr>
                <a:spLocks noChangeArrowheads="1"/>
              </p:cNvSpPr>
              <p:nvPr/>
            </p:nvSpPr>
            <p:spPr bwMode="auto">
              <a:xfrm>
                <a:off x="8129587" y="4587875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41"/>
              <p:cNvSpPr>
                <a:spLocks noChangeArrowheads="1"/>
              </p:cNvSpPr>
              <p:nvPr/>
            </p:nvSpPr>
            <p:spPr bwMode="auto">
              <a:xfrm>
                <a:off x="7445375" y="4767263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42"/>
              <p:cNvSpPr>
                <a:spLocks noChangeArrowheads="1"/>
              </p:cNvSpPr>
              <p:nvPr/>
            </p:nvSpPr>
            <p:spPr bwMode="auto">
              <a:xfrm>
                <a:off x="7158037" y="466090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43"/>
              <p:cNvSpPr>
                <a:spLocks noChangeArrowheads="1"/>
              </p:cNvSpPr>
              <p:nvPr/>
            </p:nvSpPr>
            <p:spPr bwMode="auto">
              <a:xfrm>
                <a:off x="6799262" y="5237163"/>
                <a:ext cx="153988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44"/>
              <p:cNvSpPr>
                <a:spLocks noChangeArrowheads="1"/>
              </p:cNvSpPr>
              <p:nvPr/>
            </p:nvSpPr>
            <p:spPr bwMode="auto">
              <a:xfrm>
                <a:off x="6367462" y="444500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45"/>
              <p:cNvSpPr>
                <a:spLocks noChangeArrowheads="1"/>
              </p:cNvSpPr>
              <p:nvPr/>
            </p:nvSpPr>
            <p:spPr bwMode="auto">
              <a:xfrm>
                <a:off x="1182687" y="4549775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Oval 46"/>
              <p:cNvSpPr>
                <a:spLocks noChangeArrowheads="1"/>
              </p:cNvSpPr>
              <p:nvPr/>
            </p:nvSpPr>
            <p:spPr bwMode="auto">
              <a:xfrm>
                <a:off x="174625" y="440531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47"/>
              <p:cNvSpPr>
                <a:spLocks noChangeArrowheads="1"/>
              </p:cNvSpPr>
              <p:nvPr/>
            </p:nvSpPr>
            <p:spPr bwMode="auto">
              <a:xfrm>
                <a:off x="-41275" y="408146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Oval 48"/>
              <p:cNvSpPr>
                <a:spLocks noChangeArrowheads="1"/>
              </p:cNvSpPr>
              <p:nvPr/>
            </p:nvSpPr>
            <p:spPr bwMode="auto">
              <a:xfrm>
                <a:off x="2046287" y="3649663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49"/>
              <p:cNvSpPr>
                <a:spLocks noChangeArrowheads="1"/>
              </p:cNvSpPr>
              <p:nvPr/>
            </p:nvSpPr>
            <p:spPr bwMode="auto">
              <a:xfrm>
                <a:off x="3451225" y="343376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50"/>
              <p:cNvSpPr>
                <a:spLocks noChangeArrowheads="1"/>
              </p:cNvSpPr>
              <p:nvPr/>
            </p:nvSpPr>
            <p:spPr bwMode="auto">
              <a:xfrm>
                <a:off x="3919537" y="339725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51"/>
              <p:cNvSpPr>
                <a:spLocks noChangeArrowheads="1"/>
              </p:cNvSpPr>
              <p:nvPr/>
            </p:nvSpPr>
            <p:spPr bwMode="auto">
              <a:xfrm>
                <a:off x="4062412" y="350520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52"/>
              <p:cNvSpPr>
                <a:spLocks noChangeArrowheads="1"/>
              </p:cNvSpPr>
              <p:nvPr/>
            </p:nvSpPr>
            <p:spPr bwMode="auto">
              <a:xfrm>
                <a:off x="5251450" y="354171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53"/>
              <p:cNvSpPr>
                <a:spLocks noChangeArrowheads="1"/>
              </p:cNvSpPr>
              <p:nvPr/>
            </p:nvSpPr>
            <p:spPr bwMode="auto">
              <a:xfrm>
                <a:off x="2443162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54"/>
              <p:cNvSpPr>
                <a:spLocks noChangeArrowheads="1"/>
              </p:cNvSpPr>
              <p:nvPr/>
            </p:nvSpPr>
            <p:spPr bwMode="auto">
              <a:xfrm>
                <a:off x="3343275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Oval 55"/>
              <p:cNvSpPr>
                <a:spLocks noChangeArrowheads="1"/>
              </p:cNvSpPr>
              <p:nvPr/>
            </p:nvSpPr>
            <p:spPr bwMode="auto">
              <a:xfrm>
                <a:off x="1830387" y="34512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56"/>
              <p:cNvSpPr>
                <a:spLocks noChangeArrowheads="1"/>
              </p:cNvSpPr>
              <p:nvPr/>
            </p:nvSpPr>
            <p:spPr bwMode="auto">
              <a:xfrm>
                <a:off x="3630612" y="36671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57"/>
              <p:cNvSpPr>
                <a:spLocks noChangeArrowheads="1"/>
              </p:cNvSpPr>
              <p:nvPr/>
            </p:nvSpPr>
            <p:spPr bwMode="auto">
              <a:xfrm>
                <a:off x="3378200" y="36671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Oval 58"/>
              <p:cNvSpPr>
                <a:spLocks noChangeArrowheads="1"/>
              </p:cNvSpPr>
              <p:nvPr/>
            </p:nvSpPr>
            <p:spPr bwMode="auto">
              <a:xfrm>
                <a:off x="3235325" y="330676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59"/>
              <p:cNvSpPr>
                <a:spLocks noChangeArrowheads="1"/>
              </p:cNvSpPr>
              <p:nvPr/>
            </p:nvSpPr>
            <p:spPr bwMode="auto">
              <a:xfrm>
                <a:off x="4170362" y="40624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60"/>
              <p:cNvSpPr>
                <a:spLocks noChangeArrowheads="1"/>
              </p:cNvSpPr>
              <p:nvPr/>
            </p:nvSpPr>
            <p:spPr bwMode="auto">
              <a:xfrm>
                <a:off x="4999037" y="4062413"/>
                <a:ext cx="74613" cy="746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61"/>
              <p:cNvSpPr>
                <a:spLocks noChangeArrowheads="1"/>
              </p:cNvSpPr>
              <p:nvPr/>
            </p:nvSpPr>
            <p:spPr bwMode="auto">
              <a:xfrm>
                <a:off x="3846512" y="399097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62"/>
              <p:cNvSpPr>
                <a:spLocks noChangeArrowheads="1"/>
              </p:cNvSpPr>
              <p:nvPr/>
            </p:nvSpPr>
            <p:spPr bwMode="auto">
              <a:xfrm>
                <a:off x="4818062" y="4333875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63"/>
              <p:cNvSpPr>
                <a:spLocks noChangeArrowheads="1"/>
              </p:cNvSpPr>
              <p:nvPr/>
            </p:nvSpPr>
            <p:spPr bwMode="auto">
              <a:xfrm>
                <a:off x="4891087" y="32353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64"/>
              <p:cNvSpPr>
                <a:spLocks noChangeArrowheads="1"/>
              </p:cNvSpPr>
              <p:nvPr/>
            </p:nvSpPr>
            <p:spPr bwMode="auto">
              <a:xfrm>
                <a:off x="4062412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65"/>
              <p:cNvSpPr>
                <a:spLocks noChangeArrowheads="1"/>
              </p:cNvSpPr>
              <p:nvPr/>
            </p:nvSpPr>
            <p:spPr bwMode="auto">
              <a:xfrm>
                <a:off x="6799262" y="3186113"/>
                <a:ext cx="79375" cy="793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66"/>
              <p:cNvSpPr>
                <a:spLocks noChangeArrowheads="1"/>
              </p:cNvSpPr>
              <p:nvPr/>
            </p:nvSpPr>
            <p:spPr bwMode="auto">
              <a:xfrm>
                <a:off x="6475412" y="339725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Oval 67"/>
              <p:cNvSpPr>
                <a:spLocks noChangeArrowheads="1"/>
              </p:cNvSpPr>
              <p:nvPr/>
            </p:nvSpPr>
            <p:spPr bwMode="auto">
              <a:xfrm>
                <a:off x="8058150" y="3362325"/>
                <a:ext cx="87312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68"/>
              <p:cNvSpPr>
                <a:spLocks noChangeArrowheads="1"/>
              </p:cNvSpPr>
              <p:nvPr/>
            </p:nvSpPr>
            <p:spPr bwMode="auto">
              <a:xfrm>
                <a:off x="8347075" y="3008313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69"/>
              <p:cNvSpPr>
                <a:spLocks noChangeArrowheads="1"/>
              </p:cNvSpPr>
              <p:nvPr/>
            </p:nvSpPr>
            <p:spPr bwMode="auto">
              <a:xfrm>
                <a:off x="8923337" y="4370388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70"/>
              <p:cNvSpPr>
                <a:spLocks noChangeArrowheads="1"/>
              </p:cNvSpPr>
              <p:nvPr/>
            </p:nvSpPr>
            <p:spPr bwMode="auto">
              <a:xfrm>
                <a:off x="7375525" y="4049713"/>
                <a:ext cx="79375" cy="793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71"/>
              <p:cNvSpPr>
                <a:spLocks noChangeArrowheads="1"/>
              </p:cNvSpPr>
              <p:nvPr/>
            </p:nvSpPr>
            <p:spPr bwMode="auto">
              <a:xfrm>
                <a:off x="6259512" y="41592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72"/>
              <p:cNvSpPr>
                <a:spLocks noChangeArrowheads="1"/>
              </p:cNvSpPr>
              <p:nvPr/>
            </p:nvSpPr>
            <p:spPr bwMode="auto">
              <a:xfrm>
                <a:off x="5754687" y="4092575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73"/>
              <p:cNvSpPr>
                <a:spLocks noChangeArrowheads="1"/>
              </p:cNvSpPr>
              <p:nvPr/>
            </p:nvSpPr>
            <p:spPr bwMode="auto">
              <a:xfrm>
                <a:off x="5502275" y="4195763"/>
                <a:ext cx="74612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74"/>
              <p:cNvSpPr>
                <a:spLocks noChangeArrowheads="1"/>
              </p:cNvSpPr>
              <p:nvPr/>
            </p:nvSpPr>
            <p:spPr bwMode="auto">
              <a:xfrm>
                <a:off x="1290637" y="2389188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75"/>
              <p:cNvSpPr>
                <a:spLocks noChangeArrowheads="1"/>
              </p:cNvSpPr>
              <p:nvPr/>
            </p:nvSpPr>
            <p:spPr bwMode="auto">
              <a:xfrm>
                <a:off x="571500" y="2536825"/>
                <a:ext cx="82550" cy="8255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Oval 76"/>
              <p:cNvSpPr>
                <a:spLocks noChangeArrowheads="1"/>
              </p:cNvSpPr>
              <p:nvPr/>
            </p:nvSpPr>
            <p:spPr bwMode="auto">
              <a:xfrm>
                <a:off x="2082800" y="395446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77"/>
              <p:cNvSpPr>
                <a:spLocks noChangeShapeType="1"/>
              </p:cNvSpPr>
              <p:nvPr/>
            </p:nvSpPr>
            <p:spPr bwMode="auto">
              <a:xfrm>
                <a:off x="-274638" y="3989388"/>
                <a:ext cx="271463" cy="13335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78"/>
              <p:cNvSpPr>
                <a:spLocks noChangeShapeType="1"/>
              </p:cNvSpPr>
              <p:nvPr/>
            </p:nvSpPr>
            <p:spPr bwMode="auto">
              <a:xfrm flipV="1">
                <a:off x="-274638" y="4125913"/>
                <a:ext cx="285750" cy="15081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79"/>
              <p:cNvSpPr>
                <a:spLocks noChangeShapeType="1"/>
              </p:cNvSpPr>
              <p:nvPr/>
            </p:nvSpPr>
            <p:spPr bwMode="auto">
              <a:xfrm>
                <a:off x="-274638" y="4408488"/>
                <a:ext cx="495300" cy="4762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80"/>
              <p:cNvSpPr>
                <a:spLocks noChangeArrowheads="1"/>
              </p:cNvSpPr>
              <p:nvPr/>
            </p:nvSpPr>
            <p:spPr bwMode="auto">
              <a:xfrm>
                <a:off x="-274638" y="4084638"/>
                <a:ext cx="504825" cy="528637"/>
              </a:xfrm>
              <a:custGeom>
                <a:avLst/>
                <a:gdLst/>
                <a:ahLst/>
                <a:cxnLst>
                  <a:cxn ang="0">
                    <a:pos x="0" y="1468"/>
                  </a:cxn>
                  <a:cxn ang="0">
                    <a:pos x="1403" y="1019"/>
                  </a:cxn>
                  <a:cxn ang="0">
                    <a:pos x="27" y="0"/>
                  </a:cxn>
                </a:cxnLst>
                <a:rect l="0" t="0" r="r" b="b"/>
                <a:pathLst>
                  <a:path w="1404" h="1469">
                    <a:moveTo>
                      <a:pt x="0" y="1468"/>
                    </a:moveTo>
                    <a:lnTo>
                      <a:pt x="1403" y="1019"/>
                    </a:lnTo>
                    <a:lnTo>
                      <a:pt x="27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81"/>
              <p:cNvSpPr>
                <a:spLocks noChangeArrowheads="1"/>
              </p:cNvSpPr>
              <p:nvPr/>
            </p:nvSpPr>
            <p:spPr bwMode="auto">
              <a:xfrm>
                <a:off x="2262187" y="2622550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Oval 82"/>
              <p:cNvSpPr>
                <a:spLocks noChangeArrowheads="1"/>
              </p:cNvSpPr>
              <p:nvPr/>
            </p:nvSpPr>
            <p:spPr bwMode="auto">
              <a:xfrm>
                <a:off x="3486150" y="2478088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83"/>
              <p:cNvSpPr>
                <a:spLocks noChangeArrowheads="1"/>
              </p:cNvSpPr>
              <p:nvPr/>
            </p:nvSpPr>
            <p:spPr bwMode="auto">
              <a:xfrm>
                <a:off x="3738562" y="2801938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84"/>
              <p:cNvSpPr>
                <a:spLocks noChangeArrowheads="1"/>
              </p:cNvSpPr>
              <p:nvPr/>
            </p:nvSpPr>
            <p:spPr bwMode="auto">
              <a:xfrm>
                <a:off x="1830387" y="2946400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4158264" y="2936620"/>
            <a:ext cx="1696436" cy="1783693"/>
            <a:chOff x="560161" y="1327820"/>
            <a:chExt cx="3422880" cy="3598938"/>
          </a:xfrm>
        </p:grpSpPr>
        <p:sp>
          <p:nvSpPr>
            <p:cNvPr id="99" name="Freeform 10"/>
            <p:cNvSpPr>
              <a:spLocks noChangeArrowheads="1"/>
            </p:cNvSpPr>
            <p:nvPr/>
          </p:nvSpPr>
          <p:spPr bwMode="auto">
            <a:xfrm>
              <a:off x="560161" y="1327820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0" name="Freeform 13"/>
            <p:cNvSpPr>
              <a:spLocks noChangeArrowheads="1"/>
            </p:cNvSpPr>
            <p:nvPr/>
          </p:nvSpPr>
          <p:spPr bwMode="auto">
            <a:xfrm>
              <a:off x="1450081" y="3231700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1" name="Oval 14"/>
            <p:cNvSpPr>
              <a:spLocks noChangeArrowheads="1"/>
            </p:cNvSpPr>
            <p:nvPr/>
          </p:nvSpPr>
          <p:spPr bwMode="auto">
            <a:xfrm>
              <a:off x="1644481" y="3473645"/>
              <a:ext cx="56160" cy="56166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2" name="Line 15"/>
            <p:cNvSpPr>
              <a:spLocks noChangeShapeType="1"/>
            </p:cNvSpPr>
            <p:nvPr/>
          </p:nvSpPr>
          <p:spPr bwMode="auto">
            <a:xfrm flipV="1">
              <a:off x="1658880" y="3122248"/>
              <a:ext cx="70560" cy="39604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3" name="Line 16"/>
            <p:cNvSpPr>
              <a:spLocks noChangeShapeType="1"/>
            </p:cNvSpPr>
            <p:nvPr/>
          </p:nvSpPr>
          <p:spPr bwMode="auto">
            <a:xfrm>
              <a:off x="1811520" y="3515410"/>
              <a:ext cx="167040" cy="61350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4" name="Text Box 17"/>
            <p:cNvSpPr txBox="1">
              <a:spLocks noChangeArrowheads="1"/>
            </p:cNvSpPr>
            <p:nvPr/>
          </p:nvSpPr>
          <p:spPr bwMode="auto">
            <a:xfrm>
              <a:off x="1252801" y="4077069"/>
              <a:ext cx="143280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81933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  <a:tab pos="1313299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105" name="Text Box 18"/>
            <p:cNvSpPr txBox="1">
              <a:spLocks noChangeArrowheads="1"/>
            </p:cNvSpPr>
            <p:nvPr/>
          </p:nvSpPr>
          <p:spPr bwMode="auto">
            <a:xfrm>
              <a:off x="1346401" y="2818377"/>
              <a:ext cx="76320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81933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3554593" y="221603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376092"/>
                </a:solidFill>
              </a:rPr>
              <a:t>Computational Field</a:t>
            </a:r>
          </a:p>
          <a:p>
            <a:pPr algn="ctr"/>
            <a:r>
              <a:rPr lang="en-US" sz="2000" b="1" i="1">
                <a:solidFill>
                  <a:srgbClr val="376092"/>
                </a:solidFill>
              </a:rPr>
              <a:t>Programming Models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05599" y="3384457"/>
            <a:ext cx="238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376092"/>
                </a:solidFill>
              </a:rPr>
              <a:t>Inherently Resilient</a:t>
            </a:r>
          </a:p>
          <a:p>
            <a:pPr algn="ctr"/>
            <a:r>
              <a:rPr lang="en-US" sz="2000" b="1" i="1">
                <a:solidFill>
                  <a:srgbClr val="376092"/>
                </a:solidFill>
              </a:rPr>
              <a:t>Distributed Systems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378200" y="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35038" y="6120977"/>
            <a:ext cx="8457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Pay a little efficiency, get a lot of programmability and resilience</a:t>
            </a:r>
            <a:endParaRPr lang="en-US" sz="24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Self-Stabilization </a:t>
            </a:r>
            <a:r>
              <a:rPr lang="en-US" dirty="0" smtClean="0">
                <a:sym typeface="Wingdings"/>
              </a:rPr>
              <a:t> Substitution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5290"/>
            <a:ext cx="8229600" cy="1320873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 smtClean="0"/>
              <a:t>Given </a:t>
            </a:r>
            <a:r>
              <a:rPr lang="en-US" sz="2400" i="1" dirty="0"/>
              <a:t>functions </a:t>
            </a:r>
            <a:r>
              <a:rPr lang="en-US" sz="2400" dirty="0" err="1"/>
              <a:t>λ,λ</a:t>
            </a:r>
            <a:r>
              <a:rPr lang="en-US" sz="2400" dirty="0"/>
              <a:t>′ </a:t>
            </a:r>
            <a:r>
              <a:rPr lang="en-US" sz="2400" i="1" dirty="0"/>
              <a:t>with same type, </a:t>
            </a:r>
            <a:r>
              <a:rPr lang="en-US" sz="2400" dirty="0" err="1"/>
              <a:t>λ</a:t>
            </a:r>
            <a:r>
              <a:rPr lang="en-US" sz="2400" dirty="0"/>
              <a:t> </a:t>
            </a:r>
            <a:r>
              <a:rPr lang="en-US" sz="2400" i="1" dirty="0"/>
              <a:t>is </a:t>
            </a:r>
            <a:r>
              <a:rPr lang="en-US" sz="2400" i="1" dirty="0">
                <a:solidFill>
                  <a:srgbClr val="0000FF"/>
                </a:solidFill>
              </a:rPr>
              <a:t>substitutable</a:t>
            </a:r>
            <a:r>
              <a:rPr lang="en-US" sz="2400" i="1" dirty="0"/>
              <a:t> for </a:t>
            </a:r>
            <a:r>
              <a:rPr lang="en-US" sz="2400" dirty="0" err="1"/>
              <a:t>λ</a:t>
            </a:r>
            <a:r>
              <a:rPr lang="en-US" sz="2400" dirty="0"/>
              <a:t>′ </a:t>
            </a:r>
            <a:r>
              <a:rPr lang="en-US" sz="2400" i="1" dirty="0" err="1"/>
              <a:t>iff</a:t>
            </a:r>
            <a:r>
              <a:rPr lang="en-US" sz="2400" i="1" dirty="0"/>
              <a:t> for any self-</a:t>
            </a:r>
            <a:r>
              <a:rPr lang="en-US" sz="2400" i="1" dirty="0" err="1"/>
              <a:t>stabilising</a:t>
            </a:r>
            <a:r>
              <a:rPr lang="en-US" sz="2400" i="1" dirty="0"/>
              <a:t> list of expressions e, </a:t>
            </a:r>
            <a:r>
              <a:rPr lang="en-US" sz="2400" dirty="0"/>
              <a:t>(</a:t>
            </a:r>
            <a:r>
              <a:rPr lang="en-US" sz="2400" dirty="0" err="1"/>
              <a:t>λ</a:t>
            </a:r>
            <a:r>
              <a:rPr lang="en-US" sz="2400" dirty="0"/>
              <a:t> </a:t>
            </a:r>
            <a:r>
              <a:rPr lang="en-US" sz="2400" i="1" dirty="0"/>
              <a:t>e</a:t>
            </a:r>
            <a:r>
              <a:rPr lang="en-US" sz="2400" dirty="0"/>
              <a:t>) </a:t>
            </a:r>
            <a:r>
              <a:rPr lang="en-US" sz="2400" i="1" dirty="0"/>
              <a:t>always self-</a:t>
            </a:r>
            <a:r>
              <a:rPr lang="en-US" sz="2400" i="1" dirty="0" err="1"/>
              <a:t>stabilises</a:t>
            </a:r>
            <a:r>
              <a:rPr lang="en-US" sz="2400" i="1" dirty="0"/>
              <a:t> to the same value as </a:t>
            </a:r>
            <a:r>
              <a:rPr lang="en-US" sz="2400" dirty="0"/>
              <a:t>(</a:t>
            </a:r>
            <a:r>
              <a:rPr lang="en-US" sz="2400" dirty="0" err="1"/>
              <a:t>λ</a:t>
            </a:r>
            <a:r>
              <a:rPr lang="en-US" sz="2400" dirty="0"/>
              <a:t>′ </a:t>
            </a:r>
            <a:r>
              <a:rPr lang="en-US" sz="2400" i="1" dirty="0"/>
              <a:t>e</a:t>
            </a:r>
            <a:r>
              <a:rPr lang="en-US" sz="2400" dirty="0"/>
              <a:t>)</a:t>
            </a:r>
            <a:r>
              <a:rPr lang="en-US" sz="2400" i="1" dirty="0"/>
              <a:t>. 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23" y="1414169"/>
            <a:ext cx="6080355" cy="311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1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of Dynamics</a:t>
            </a:r>
            <a:endParaRPr lang="en-US" dirty="0"/>
          </a:p>
        </p:txBody>
      </p:sp>
      <p:pic>
        <p:nvPicPr>
          <p:cNvPr id="5" name="Picture 4" descr="workflow-a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6" y="1722126"/>
            <a:ext cx="4137065" cy="3591278"/>
          </a:xfrm>
          <a:prstGeom prst="rect">
            <a:avLst/>
          </a:prstGeom>
        </p:spPr>
      </p:pic>
      <p:pic>
        <p:nvPicPr>
          <p:cNvPr id="7" name="Picture 6" descr="evacu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61" y="1416378"/>
            <a:ext cx="3863625" cy="2037184"/>
          </a:xfrm>
          <a:prstGeom prst="rect">
            <a:avLst/>
          </a:prstGeom>
        </p:spPr>
      </p:pic>
      <p:pic>
        <p:nvPicPr>
          <p:cNvPr id="8" name="Picture 7" descr="feedbac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1" y="3453562"/>
            <a:ext cx="3913802" cy="21275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25593" y="6448084"/>
            <a:ext cx="411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Viroli</a:t>
            </a:r>
            <a:r>
              <a:rPr lang="en-US" dirty="0" smtClean="0"/>
              <a:t>, Beal, </a:t>
            </a:r>
            <a:r>
              <a:rPr lang="en-US" dirty="0" err="1" smtClean="0"/>
              <a:t>Damiani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Pianini</a:t>
            </a:r>
            <a:r>
              <a:rPr lang="en-US" dirty="0" smtClean="0"/>
              <a:t>, SASO ‘15]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4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Example: Crowd Alert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5995"/>
            <a:ext cx="8229600" cy="6369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Naïve algorithm: when stationary, fine…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4" name="Stationar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244" y="1100667"/>
            <a:ext cx="6187979" cy="48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3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Example: Crowd Alert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5995"/>
            <a:ext cx="8229600" cy="6369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… but dynamics can’t keep up with fast mobility.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6" name="Mobile-naive-trimm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244" y="1100667"/>
            <a:ext cx="6182607" cy="48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7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Example: Crowd Alert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5995"/>
            <a:ext cx="8229600" cy="6369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Optimized dynamics, however, work well.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6" name="Optimiz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244" y="1100667"/>
            <a:ext cx="6232468" cy="48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6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1086555"/>
            <a:ext cx="5930500" cy="1086556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9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 Safety Services</a:t>
            </a:r>
            <a:endParaRPr lang="en-US" dirty="0"/>
          </a:p>
        </p:txBody>
      </p:sp>
      <p:pic>
        <p:nvPicPr>
          <p:cNvPr id="5" name="Picture 4" descr="screenshot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1"/>
          <a:stretch/>
        </p:blipFill>
        <p:spPr>
          <a:xfrm>
            <a:off x="203200" y="1165576"/>
            <a:ext cx="5173133" cy="28843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494865" y="1403529"/>
            <a:ext cx="3578578" cy="249299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aseline="30000" dirty="0" err="1"/>
              <a:t>def</a:t>
            </a:r>
            <a:r>
              <a:rPr lang="en-US" baseline="30000" dirty="0"/>
              <a:t> </a:t>
            </a:r>
            <a:r>
              <a:rPr lang="en-US" baseline="30000" dirty="0" err="1"/>
              <a:t>dangerousDensity</a:t>
            </a:r>
            <a:r>
              <a:rPr lang="en-US" baseline="30000" dirty="0"/>
              <a:t>(p, r) {</a:t>
            </a:r>
          </a:p>
          <a:p>
            <a:r>
              <a:rPr lang="en-US" baseline="30000" dirty="0" smtClean="0"/>
              <a:t>  let </a:t>
            </a:r>
            <a:r>
              <a:rPr lang="en-US" baseline="30000" dirty="0" err="1" smtClean="0"/>
              <a:t>mr</a:t>
            </a:r>
            <a:r>
              <a:rPr lang="en-US" baseline="30000" dirty="0" smtClean="0"/>
              <a:t> = </a:t>
            </a:r>
            <a:r>
              <a:rPr lang="en-US" baseline="30000" dirty="0" err="1" smtClean="0"/>
              <a:t>managementRegions</a:t>
            </a:r>
            <a:r>
              <a:rPr lang="en-US" baseline="30000" dirty="0" smtClean="0"/>
              <a:t>(r*2, () -&gt; { </a:t>
            </a:r>
            <a:r>
              <a:rPr lang="en-US" baseline="30000" dirty="0" err="1" smtClean="0"/>
              <a:t>nbrRange</a:t>
            </a:r>
            <a:r>
              <a:rPr lang="en-US" baseline="30000" dirty="0" smtClean="0"/>
              <a:t> });</a:t>
            </a:r>
          </a:p>
          <a:p>
            <a:r>
              <a:rPr lang="en-US" baseline="30000" dirty="0" smtClean="0"/>
              <a:t>  let danger = average(</a:t>
            </a:r>
            <a:r>
              <a:rPr lang="en-US" baseline="30000" dirty="0" err="1" smtClean="0"/>
              <a:t>mr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densityEst</a:t>
            </a:r>
            <a:r>
              <a:rPr lang="en-US" baseline="30000" dirty="0" smtClean="0"/>
              <a:t>(p, r)) &gt; 2.17 &amp;&amp;</a:t>
            </a:r>
          </a:p>
          <a:p>
            <a:r>
              <a:rPr lang="sv-SE" baseline="30000" dirty="0" smtClean="0"/>
              <a:t>               </a:t>
            </a:r>
            <a:r>
              <a:rPr lang="sv-SE" baseline="30000" dirty="0" err="1" smtClean="0"/>
              <a:t>summarize</a:t>
            </a:r>
            <a:r>
              <a:rPr lang="sv-SE" baseline="30000" dirty="0" smtClean="0"/>
              <a:t>(</a:t>
            </a:r>
            <a:r>
              <a:rPr lang="sv-SE" baseline="30000" dirty="0" err="1" smtClean="0"/>
              <a:t>mr</a:t>
            </a:r>
            <a:r>
              <a:rPr lang="sv-SE" baseline="30000" dirty="0" smtClean="0"/>
              <a:t>, </a:t>
            </a:r>
            <a:r>
              <a:rPr lang="sv-SE" baseline="30000" dirty="0" err="1" smtClean="0"/>
              <a:t>sum</a:t>
            </a:r>
            <a:r>
              <a:rPr lang="sv-SE" baseline="30000" dirty="0" smtClean="0"/>
              <a:t>, 1 / p, 0) &gt; 300;</a:t>
            </a:r>
          </a:p>
          <a:p>
            <a:r>
              <a:rPr lang="sv-SE" baseline="30000" dirty="0" smtClean="0"/>
              <a:t>  </a:t>
            </a:r>
            <a:r>
              <a:rPr lang="sv-SE" baseline="30000" dirty="0" err="1" smtClean="0"/>
              <a:t>if</a:t>
            </a:r>
            <a:r>
              <a:rPr lang="sv-SE" baseline="30000" dirty="0" smtClean="0"/>
              <a:t>(</a:t>
            </a:r>
            <a:r>
              <a:rPr lang="sv-SE" baseline="30000" dirty="0" err="1" smtClean="0"/>
              <a:t>danger</a:t>
            </a:r>
            <a:r>
              <a:rPr lang="sv-SE" baseline="30000" dirty="0" smtClean="0"/>
              <a:t>) { </a:t>
            </a:r>
            <a:r>
              <a:rPr lang="sv-SE" baseline="30000" dirty="0" err="1" smtClean="0"/>
              <a:t>high</a:t>
            </a:r>
            <a:r>
              <a:rPr lang="sv-SE" baseline="30000" dirty="0" smtClean="0"/>
              <a:t> } </a:t>
            </a:r>
            <a:r>
              <a:rPr lang="sv-SE" baseline="30000" dirty="0" err="1" smtClean="0"/>
              <a:t>else</a:t>
            </a:r>
            <a:r>
              <a:rPr lang="sv-SE" baseline="30000" dirty="0" smtClean="0"/>
              <a:t> { </a:t>
            </a:r>
            <a:r>
              <a:rPr lang="sv-SE" baseline="30000" dirty="0" err="1" smtClean="0"/>
              <a:t>low</a:t>
            </a:r>
            <a:r>
              <a:rPr lang="sv-SE" baseline="30000" dirty="0" smtClean="0"/>
              <a:t> }</a:t>
            </a:r>
          </a:p>
          <a:p>
            <a:r>
              <a:rPr lang="sv-SE" baseline="30000" dirty="0" smtClean="0"/>
              <a:t>}</a:t>
            </a:r>
          </a:p>
          <a:p>
            <a:r>
              <a:rPr lang="sv-SE" baseline="30000" dirty="0" smtClean="0"/>
              <a:t>def crowdTracking(p, r, t) {</a:t>
            </a:r>
          </a:p>
          <a:p>
            <a:r>
              <a:rPr lang="sv-SE" baseline="30000" dirty="0" smtClean="0"/>
              <a:t>  let crowdRgn = recentTrue(densityEst(p, r)&gt;1.08, t);</a:t>
            </a:r>
          </a:p>
          <a:p>
            <a:r>
              <a:rPr lang="sv-SE" baseline="30000" dirty="0" smtClean="0"/>
              <a:t>   if(crowdRgn) { dangerousDensity(p, r) } else { none };</a:t>
            </a:r>
          </a:p>
          <a:p>
            <a:r>
              <a:rPr lang="sv-SE" baseline="30000" dirty="0" smtClean="0"/>
              <a:t>}</a:t>
            </a:r>
          </a:p>
          <a:p>
            <a:r>
              <a:rPr lang="sv-SE" baseline="30000" dirty="0" smtClean="0"/>
              <a:t>def crowdWarning(p, r, warn, t) {</a:t>
            </a:r>
          </a:p>
          <a:p>
            <a:r>
              <a:rPr lang="sv-SE" baseline="30000" dirty="0" smtClean="0"/>
              <a:t>  distanceTo(crowdTracking(p,r,t) == high) &lt; </a:t>
            </a:r>
            <a:r>
              <a:rPr lang="sv-SE" baseline="30000" dirty="0" err="1" smtClean="0"/>
              <a:t>warn</a:t>
            </a:r>
            <a:endParaRPr lang="sv-SE" baseline="30000" dirty="0" smtClean="0"/>
          </a:p>
          <a:p>
            <a:r>
              <a:rPr lang="sv-SE" baseline="30000" dirty="0" smtClean="0"/>
              <a:t>}</a:t>
            </a:r>
            <a:endParaRPr lang="en-US" dirty="0"/>
          </a:p>
        </p:txBody>
      </p:sp>
      <p:pic>
        <p:nvPicPr>
          <p:cNvPr id="9" name="Picture 8" descr="screensho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" y="4487008"/>
            <a:ext cx="4114800" cy="220710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 descr="screensho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21" y="4507697"/>
            <a:ext cx="4114800" cy="21503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2523" y="4166587"/>
            <a:ext cx="2724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Dissemination of new versions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550876" y="4191774"/>
            <a:ext cx="323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Pre-emptive modulation of priorities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170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45" y="274638"/>
            <a:ext cx="8229600" cy="682625"/>
          </a:xfrm>
        </p:spPr>
        <p:txBody>
          <a:bodyPr/>
          <a:lstStyle/>
          <a:p>
            <a:r>
              <a:rPr lang="en-US" dirty="0" smtClean="0"/>
              <a:t>Opportunistic Airborne Sensor Sharing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25905" y="6448084"/>
            <a:ext cx="391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[Beal, </a:t>
            </a:r>
            <a:r>
              <a:rPr lang="en-US" dirty="0" err="1" smtClean="0"/>
              <a:t>Usbeck</a:t>
            </a:r>
            <a:r>
              <a:rPr lang="en-US" dirty="0" smtClean="0"/>
              <a:t>, </a:t>
            </a:r>
            <a:r>
              <a:rPr lang="en-US" dirty="0" err="1" smtClean="0"/>
              <a:t>Loyall</a:t>
            </a:r>
            <a:r>
              <a:rPr lang="en-US" dirty="0" smtClean="0"/>
              <a:t> &amp; Metzler, </a:t>
            </a:r>
            <a:r>
              <a:rPr lang="en-US" i="1" dirty="0" smtClean="0"/>
              <a:t>in prep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 descr="time_vs_uav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10" y="4196996"/>
            <a:ext cx="3411467" cy="1550667"/>
          </a:xfrm>
          <a:prstGeom prst="rect">
            <a:avLst/>
          </a:prstGeom>
        </p:spPr>
      </p:pic>
      <p:pic>
        <p:nvPicPr>
          <p:cNvPr id="5" name="Picture 4" descr="leave_one_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64" y="1985145"/>
            <a:ext cx="3464938" cy="18287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70104" y="155940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Highly effective sharing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93655" y="3897448"/>
            <a:ext cx="247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Low computational cost</a:t>
            </a:r>
            <a:endParaRPr lang="en-US" b="1" dirty="0"/>
          </a:p>
        </p:txBody>
      </p:sp>
      <p:pic>
        <p:nvPicPr>
          <p:cNvPr id="10" name="Picture 9" descr="san-luis-d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2224"/>
          <a:stretch/>
        </p:blipFill>
        <p:spPr>
          <a:xfrm>
            <a:off x="64680" y="1559402"/>
            <a:ext cx="5678743" cy="43516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0193" y="1213889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GIS-integrated adaptive mission planning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4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45" y="274638"/>
            <a:ext cx="8229600" cy="682625"/>
          </a:xfrm>
        </p:spPr>
        <p:txBody>
          <a:bodyPr/>
          <a:lstStyle/>
          <a:p>
            <a:r>
              <a:rPr lang="en-US" dirty="0" smtClean="0"/>
              <a:t>Dependency-Directed Recovery </a:t>
            </a:r>
            <a:endParaRPr lang="en-US" dirty="0"/>
          </a:p>
        </p:txBody>
      </p:sp>
      <p:pic>
        <p:nvPicPr>
          <p:cNvPr id="6" name="Picture 5" descr="restart-ti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1" y="1407759"/>
            <a:ext cx="3174997" cy="2513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266" y="985485"/>
            <a:ext cx="341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Dramatically better recovery time</a:t>
            </a:r>
            <a:endParaRPr lang="en-US" b="1" dirty="0"/>
          </a:p>
        </p:txBody>
      </p:sp>
      <p:pic>
        <p:nvPicPr>
          <p:cNvPr id="8" name="Picture 7" descr="services-affect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2" y="4254569"/>
            <a:ext cx="3174997" cy="24729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4483" y="3885237"/>
            <a:ext cx="25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Fewer services disrupted</a:t>
            </a:r>
            <a:endParaRPr lang="en-US" b="1" dirty="0"/>
          </a:p>
        </p:txBody>
      </p:sp>
      <p:pic>
        <p:nvPicPr>
          <p:cNvPr id="11" name="Picture 10" descr="restart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6" y="1231900"/>
            <a:ext cx="3937000" cy="439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0745" y="1594556"/>
            <a:ext cx="2210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Identify &amp; shut down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affected services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7266" y="1467557"/>
            <a:ext cx="1720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Non-dependent</a:t>
            </a:r>
          </a:p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services still run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453" y="6448084"/>
            <a:ext cx="286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[Clark, Beal, &amp; Pal, SASO ‘15]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6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Biological Systems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6458255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6" name="Group 58"/>
          <p:cNvGrpSpPr/>
          <p:nvPr/>
        </p:nvGrpSpPr>
        <p:grpSpPr>
          <a:xfrm>
            <a:off x="1002880" y="2626523"/>
            <a:ext cx="5341186" cy="3948522"/>
            <a:chOff x="1002880" y="1937452"/>
            <a:chExt cx="5341186" cy="3948522"/>
          </a:xfrm>
        </p:grpSpPr>
        <p:pic>
          <p:nvPicPr>
            <p:cNvPr id="51" name="Picture 50" descr="uninducedl_red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8358" y="2252537"/>
              <a:ext cx="2235708" cy="1670357"/>
            </a:xfrm>
            <a:prstGeom prst="rect">
              <a:avLst/>
            </a:prstGeom>
          </p:spPr>
        </p:pic>
        <p:pic>
          <p:nvPicPr>
            <p:cNvPr id="52" name="Picture 51" descr="induced1_green_7p5mM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1680" y="4210628"/>
              <a:ext cx="2242386" cy="1675346"/>
            </a:xfrm>
            <a:prstGeom prst="rect">
              <a:avLst/>
            </a:prstGeom>
          </p:spPr>
        </p:pic>
        <p:pic>
          <p:nvPicPr>
            <p:cNvPr id="53" name="Picture 52" descr="uninducedl_red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9558" y="2247989"/>
              <a:ext cx="2235708" cy="1665505"/>
            </a:xfrm>
            <a:prstGeom prst="rect">
              <a:avLst/>
            </a:prstGeom>
          </p:spPr>
        </p:pic>
        <p:pic>
          <p:nvPicPr>
            <p:cNvPr id="54" name="Picture 53" descr="induced1_green_7p5mM.jpg"/>
            <p:cNvPicPr>
              <a:picLocks noChangeAspect="1"/>
            </p:cNvPicPr>
            <p:nvPr/>
          </p:nvPicPr>
          <p:blipFill>
            <a:blip r:embed="rId10">
              <a:lum bright="10000"/>
            </a:blip>
            <a:stretch>
              <a:fillRect/>
            </a:stretch>
          </p:blipFill>
          <p:spPr>
            <a:xfrm>
              <a:off x="1002880" y="4206087"/>
              <a:ext cx="2242386" cy="167048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5494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Uninduced</a:t>
              </a:r>
              <a:endParaRPr lang="en-US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609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Uninduced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510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Induced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625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Induced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301218" y="6426200"/>
            <a:ext cx="182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[Beal et al., 2012]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95400" y="1039173"/>
            <a:ext cx="480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ourier"/>
                <a:cs typeface="Courier"/>
              </a:rPr>
              <a:t>(</a:t>
            </a:r>
            <a:r>
              <a:rPr lang="en-US" sz="2000" dirty="0" err="1" smtClean="0">
                <a:latin typeface="Courier"/>
                <a:cs typeface="Courier"/>
              </a:rPr>
              <a:t>def</a:t>
            </a:r>
            <a:r>
              <a:rPr lang="en-US" sz="2000" dirty="0" smtClean="0">
                <a:latin typeface="Courier"/>
                <a:cs typeface="Courier"/>
              </a:rPr>
              <a:t> </a:t>
            </a:r>
            <a:r>
              <a:rPr lang="en-US" sz="2000" b="1" dirty="0" smtClean="0">
                <a:latin typeface="Courier"/>
                <a:cs typeface="Courier"/>
              </a:rPr>
              <a:t>simple-sensor-actuator</a:t>
            </a:r>
            <a:r>
              <a:rPr lang="en-US" sz="2000" dirty="0" smtClean="0">
                <a:latin typeface="Courier"/>
                <a:cs typeface="Courier"/>
              </a:rPr>
              <a:t> ()</a:t>
            </a:r>
          </a:p>
          <a:p>
            <a:r>
              <a:rPr lang="en-US" sz="2000" dirty="0" smtClean="0">
                <a:latin typeface="Courier"/>
                <a:cs typeface="Courier"/>
              </a:rPr>
              <a:t>  (let ((x (</a:t>
            </a:r>
            <a:r>
              <a:rPr lang="en-US" sz="2000" b="1" dirty="0" smtClean="0">
                <a:solidFill>
                  <a:srgbClr val="008000"/>
                </a:solidFill>
                <a:latin typeface="Courier"/>
                <a:cs typeface="Courier"/>
              </a:rPr>
              <a:t>test-sensor</a:t>
            </a:r>
            <a:r>
              <a:rPr lang="en-US" sz="2000" dirty="0" smtClean="0">
                <a:latin typeface="Courier"/>
                <a:cs typeface="Courier"/>
              </a:rPr>
              <a:t>)))</a:t>
            </a:r>
          </a:p>
          <a:p>
            <a:r>
              <a:rPr lang="en-US" sz="2000" dirty="0" smtClean="0">
                <a:latin typeface="Courier"/>
                <a:cs typeface="Courier"/>
              </a:rPr>
              <a:t>    (</a:t>
            </a:r>
            <a:r>
              <a:rPr lang="en-US" sz="2000" b="1" dirty="0" smtClean="0">
                <a:solidFill>
                  <a:schemeClr val="accent4"/>
                </a:solidFill>
                <a:latin typeface="Courier"/>
                <a:cs typeface="Courier"/>
              </a:rPr>
              <a:t>debug-1</a:t>
            </a:r>
            <a:r>
              <a:rPr lang="en-US" sz="2000" dirty="0" smtClean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sz="2000" dirty="0" smtClean="0">
                <a:latin typeface="Courier"/>
                <a:cs typeface="Courier"/>
              </a:rPr>
              <a:t>x)</a:t>
            </a:r>
          </a:p>
          <a:p>
            <a:r>
              <a:rPr lang="en-US" sz="2000" dirty="0" smtClean="0">
                <a:latin typeface="Courier"/>
                <a:cs typeface="Courier"/>
              </a:rPr>
              <a:t>    (</a:t>
            </a:r>
            <a:r>
              <a:rPr lang="en-US" sz="2000" b="1" dirty="0" smtClean="0">
                <a:solidFill>
                  <a:srgbClr val="8064A2"/>
                </a:solidFill>
                <a:latin typeface="Courier"/>
                <a:cs typeface="Courier"/>
              </a:rPr>
              <a:t>debug-2</a:t>
            </a:r>
            <a:r>
              <a:rPr lang="en-US" sz="2000" dirty="0" smtClean="0">
                <a:latin typeface="Courier"/>
                <a:cs typeface="Courier"/>
              </a:rPr>
              <a:t> (</a:t>
            </a:r>
            <a:r>
              <a:rPr lang="en-US" sz="2000" b="1" dirty="0" smtClean="0">
                <a:solidFill>
                  <a:schemeClr val="accent2"/>
                </a:solidFill>
                <a:latin typeface="Courier"/>
                <a:cs typeface="Courier"/>
              </a:rPr>
              <a:t>not</a:t>
            </a:r>
            <a:r>
              <a:rPr lang="en-US" sz="2000" dirty="0" smtClean="0">
                <a:solidFill>
                  <a:srgbClr val="4F81BD"/>
                </a:solidFill>
                <a:latin typeface="Courier"/>
                <a:cs typeface="Courier"/>
              </a:rPr>
              <a:t> </a:t>
            </a:r>
            <a:r>
              <a:rPr lang="en-US" sz="2000" dirty="0" smtClean="0">
                <a:latin typeface="Courier"/>
                <a:cs typeface="Courier"/>
              </a:rPr>
              <a:t>x))))</a:t>
            </a:r>
            <a:endParaRPr lang="en-US" sz="2000" dirty="0">
              <a:latin typeface="Courier"/>
              <a:cs typeface="Courier"/>
            </a:endParaRPr>
          </a:p>
        </p:txBody>
      </p:sp>
      <p:grpSp>
        <p:nvGrpSpPr>
          <p:cNvPr id="40" name="Group 29"/>
          <p:cNvGrpSpPr/>
          <p:nvPr/>
        </p:nvGrpSpPr>
        <p:grpSpPr>
          <a:xfrm>
            <a:off x="2218344" y="1744514"/>
            <a:ext cx="2868310" cy="1560817"/>
            <a:chOff x="1619135" y="3538259"/>
            <a:chExt cx="4039019" cy="2197869"/>
          </a:xfrm>
        </p:grpSpPr>
        <p:sp>
          <p:nvSpPr>
            <p:cNvPr id="41" name="Circular Arrow 40"/>
            <p:cNvSpPr/>
            <p:nvPr/>
          </p:nvSpPr>
          <p:spPr>
            <a:xfrm rot="5003723">
              <a:off x="1533537" y="3623857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Circular Arrow 41"/>
            <p:cNvSpPr/>
            <p:nvPr/>
          </p:nvSpPr>
          <p:spPr>
            <a:xfrm rot="16596277" flipH="1">
              <a:off x="3545885" y="3623858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Fundamentally different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91100"/>
            <a:ext cx="8229600" cy="1135063"/>
          </a:xfrm>
        </p:spPr>
        <p:txBody>
          <a:bodyPr/>
          <a:lstStyle/>
          <a:p>
            <a:pPr algn="ctr">
              <a:buNone/>
            </a:pPr>
            <a:r>
              <a:rPr lang="en-US" sz="2400" i="1">
                <a:solidFill>
                  <a:srgbClr val="376092"/>
                </a:solidFill>
              </a:rPr>
              <a:t>How can we program aggregates adaptively &amp; efficiently? </a:t>
            </a:r>
          </a:p>
          <a:p>
            <a:pPr algn="ctr">
              <a:buNone/>
            </a:pPr>
            <a:r>
              <a:rPr lang="en-US" sz="2400" i="1">
                <a:solidFill>
                  <a:srgbClr val="376092"/>
                </a:solidFill>
              </a:rPr>
              <a:t>Are there commonalities that cross substrates?</a:t>
            </a:r>
          </a:p>
        </p:txBody>
      </p:sp>
      <p:pic>
        <p:nvPicPr>
          <p:cNvPr id="89" name="Picture 88" descr="Virtex-7 2000T(1).jpg"/>
          <p:cNvPicPr>
            <a:picLocks noChangeAspect="1"/>
          </p:cNvPicPr>
          <p:nvPr/>
        </p:nvPicPr>
        <p:blipFill>
          <a:blip r:embed="rId3"/>
          <a:srcRect l="3770" t="3005" b="3005"/>
          <a:stretch>
            <a:fillRect/>
          </a:stretch>
        </p:blipFill>
        <p:spPr>
          <a:xfrm>
            <a:off x="368300" y="1621047"/>
            <a:ext cx="2466595" cy="1511152"/>
          </a:xfrm>
          <a:prstGeom prst="rect">
            <a:avLst/>
          </a:prstGeom>
        </p:spPr>
      </p:pic>
      <p:sp>
        <p:nvSpPr>
          <p:cNvPr id="90" name="Rectangle 5"/>
          <p:cNvSpPr>
            <a:spLocks noChangeArrowheads="1"/>
          </p:cNvSpPr>
          <p:nvPr/>
        </p:nvSpPr>
        <p:spPr bwMode="auto">
          <a:xfrm>
            <a:off x="6716067" y="1574362"/>
            <a:ext cx="2117588" cy="1683757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07363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426155" y="3390900"/>
            <a:ext cx="255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Dispersion</a:t>
            </a:r>
          </a:p>
          <a:p>
            <a:pPr algn="ctr"/>
            <a:r>
              <a:rPr lang="en-US"/>
              <a:t>Moderate FLOPs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34727" y="3390900"/>
            <a:ext cx="255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Isolate Systems</a:t>
            </a:r>
          </a:p>
          <a:p>
            <a:pPr algn="ctr"/>
            <a:r>
              <a:rPr lang="en-US"/>
              <a:t>Extremely High FLOPs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312109" y="3390900"/>
            <a:ext cx="279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Resolution Sense/</a:t>
            </a:r>
            <a:r>
              <a:rPr lang="en-US" dirty="0" smtClean="0"/>
              <a:t>Act</a:t>
            </a:r>
            <a:endParaRPr lang="en-US" dirty="0"/>
          </a:p>
          <a:p>
            <a:pPr algn="ctr"/>
            <a:r>
              <a:rPr lang="en-US" dirty="0"/>
              <a:t>Abysmal FLOPs</a:t>
            </a:r>
          </a:p>
        </p:txBody>
      </p:sp>
      <p:pic>
        <p:nvPicPr>
          <p:cNvPr id="94" name="Picture 93" descr="holland-queens-day.jpg"/>
          <p:cNvPicPr>
            <a:picLocks noChangeAspect="1"/>
          </p:cNvPicPr>
          <p:nvPr/>
        </p:nvPicPr>
        <p:blipFill>
          <a:blip r:embed="rId5"/>
          <a:srcRect t="23192"/>
          <a:stretch>
            <a:fillRect/>
          </a:stretch>
        </p:blipFill>
        <p:spPr>
          <a:xfrm>
            <a:off x="3024291" y="1552062"/>
            <a:ext cx="3330151" cy="17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0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Aggregate Methodology</a:t>
            </a:r>
            <a:endParaRPr lang="en-US" dirty="0"/>
          </a:p>
        </p:txBody>
      </p:sp>
      <p:pic>
        <p:nvPicPr>
          <p:cNvPr id="3" name="Picture 2" descr="embedd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44" y="5587710"/>
            <a:ext cx="1427892" cy="1086847"/>
          </a:xfrm>
          <a:prstGeom prst="rect">
            <a:avLst/>
          </a:prstGeom>
        </p:spPr>
      </p:pic>
      <p:pic>
        <p:nvPicPr>
          <p:cNvPr id="7" name="Picture 6" descr="screenshot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1"/>
          <a:stretch/>
        </p:blipFill>
        <p:spPr>
          <a:xfrm>
            <a:off x="7490500" y="1219193"/>
            <a:ext cx="1528659" cy="852313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80215" y="4985068"/>
            <a:ext cx="977111" cy="1205284"/>
            <a:chOff x="5798881" y="1338547"/>
            <a:chExt cx="1733760" cy="2138624"/>
          </a:xfrm>
        </p:grpSpPr>
        <p:sp>
          <p:nvSpPr>
            <p:cNvPr id="8" name="AutoShape 27"/>
            <p:cNvSpPr>
              <a:spLocks noChangeArrowheads="1"/>
            </p:cNvSpPr>
            <p:nvPr/>
          </p:nvSpPr>
          <p:spPr bwMode="auto">
            <a:xfrm>
              <a:off x="6013440" y="2123428"/>
              <a:ext cx="1244160" cy="414764"/>
            </a:xfrm>
            <a:prstGeom prst="roundRect">
              <a:avLst>
                <a:gd name="adj" fmla="val 347"/>
              </a:avLst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8293" tIns="57474" rIns="98293" bIns="57474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94000"/>
                </a:lnSpc>
                <a:tabLst>
                  <a:tab pos="656650" algn="l"/>
                </a:tabLst>
              </a:pPr>
              <a:r>
                <a:rPr lang="en-US" sz="1100" b="1" dirty="0">
                  <a:solidFill>
                    <a:srgbClr val="000000"/>
                  </a:solidFill>
                  <a:latin typeface="Courier 10" charset="0"/>
                  <a:ea typeface="MS Gothic" charset="0"/>
                  <a:cs typeface="MS Gothic" charset="0"/>
                </a:rPr>
                <a:t>restrict</a:t>
              </a: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>
              <a:off x="6635520" y="2558355"/>
              <a:ext cx="1440" cy="918816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>
              <a:off x="5862240" y="1397592"/>
              <a:ext cx="708480" cy="73591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 flipH="1">
              <a:off x="6697440" y="1424956"/>
              <a:ext cx="810720" cy="708554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2" name="Freeform 31"/>
            <p:cNvSpPr>
              <a:spLocks noChangeArrowheads="1"/>
            </p:cNvSpPr>
            <p:nvPr/>
          </p:nvSpPr>
          <p:spPr bwMode="auto">
            <a:xfrm>
              <a:off x="6873121" y="1351508"/>
              <a:ext cx="659520" cy="694153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4C4C4C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3" name="Oval 32"/>
            <p:cNvSpPr>
              <a:spLocks noChangeArrowheads="1"/>
            </p:cNvSpPr>
            <p:nvPr/>
          </p:nvSpPr>
          <p:spPr bwMode="auto">
            <a:xfrm>
              <a:off x="6991200" y="1841159"/>
              <a:ext cx="102240" cy="102251"/>
            </a:xfrm>
            <a:prstGeom prst="ellipse">
              <a:avLst/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4" name="Oval 33"/>
            <p:cNvSpPr>
              <a:spLocks noChangeArrowheads="1"/>
            </p:cNvSpPr>
            <p:nvPr/>
          </p:nvSpPr>
          <p:spPr bwMode="auto">
            <a:xfrm>
              <a:off x="7253280" y="1514245"/>
              <a:ext cx="102240" cy="102250"/>
            </a:xfrm>
            <a:prstGeom prst="ellipse">
              <a:avLst/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5" name="Freeform 34"/>
            <p:cNvSpPr>
              <a:spLocks noChangeArrowheads="1"/>
            </p:cNvSpPr>
            <p:nvPr/>
          </p:nvSpPr>
          <p:spPr bwMode="auto">
            <a:xfrm>
              <a:off x="6901920" y="1354388"/>
              <a:ext cx="603360" cy="685512"/>
            </a:xfrm>
            <a:custGeom>
              <a:avLst/>
              <a:gdLst/>
              <a:ahLst/>
              <a:cxnLst>
                <a:cxn ang="0">
                  <a:pos x="485" y="490"/>
                </a:cxn>
                <a:cxn ang="0">
                  <a:pos x="633" y="475"/>
                </a:cxn>
                <a:cxn ang="0">
                  <a:pos x="673" y="460"/>
                </a:cxn>
                <a:cxn ang="0">
                  <a:pos x="693" y="445"/>
                </a:cxn>
                <a:cxn ang="0">
                  <a:pos x="706" y="426"/>
                </a:cxn>
                <a:cxn ang="0">
                  <a:pos x="715" y="397"/>
                </a:cxn>
                <a:cxn ang="0">
                  <a:pos x="709" y="217"/>
                </a:cxn>
                <a:cxn ang="0">
                  <a:pos x="914" y="2"/>
                </a:cxn>
                <a:cxn ang="0">
                  <a:pos x="1019" y="5"/>
                </a:cxn>
                <a:cxn ang="0">
                  <a:pos x="1080" y="20"/>
                </a:cxn>
                <a:cxn ang="0">
                  <a:pos x="1134" y="46"/>
                </a:cxn>
                <a:cxn ang="0">
                  <a:pos x="1221" y="119"/>
                </a:cxn>
                <a:cxn ang="0">
                  <a:pos x="1343" y="256"/>
                </a:cxn>
                <a:cxn ang="0">
                  <a:pos x="1473" y="392"/>
                </a:cxn>
                <a:cxn ang="0">
                  <a:pos x="1639" y="563"/>
                </a:cxn>
                <a:cxn ang="0">
                  <a:pos x="1755" y="661"/>
                </a:cxn>
                <a:cxn ang="0">
                  <a:pos x="1787" y="695"/>
                </a:cxn>
                <a:cxn ang="0">
                  <a:pos x="1803" y="724"/>
                </a:cxn>
                <a:cxn ang="0">
                  <a:pos x="1806" y="742"/>
                </a:cxn>
                <a:cxn ang="0">
                  <a:pos x="1803" y="760"/>
                </a:cxn>
                <a:cxn ang="0">
                  <a:pos x="1793" y="778"/>
                </a:cxn>
                <a:cxn ang="0">
                  <a:pos x="1777" y="805"/>
                </a:cxn>
                <a:cxn ang="0">
                  <a:pos x="1770" y="830"/>
                </a:cxn>
                <a:cxn ang="0">
                  <a:pos x="1765" y="870"/>
                </a:cxn>
                <a:cxn ang="0">
                  <a:pos x="1756" y="896"/>
                </a:cxn>
                <a:cxn ang="0">
                  <a:pos x="1739" y="922"/>
                </a:cxn>
                <a:cxn ang="0">
                  <a:pos x="1735" y="942"/>
                </a:cxn>
                <a:cxn ang="0">
                  <a:pos x="1743" y="962"/>
                </a:cxn>
                <a:cxn ang="0">
                  <a:pos x="1777" y="994"/>
                </a:cxn>
                <a:cxn ang="0">
                  <a:pos x="1749" y="1188"/>
                </a:cxn>
                <a:cxn ang="0">
                  <a:pos x="1533" y="1411"/>
                </a:cxn>
                <a:cxn ang="0">
                  <a:pos x="1402" y="1413"/>
                </a:cxn>
                <a:cxn ang="0">
                  <a:pos x="1354" y="1425"/>
                </a:cxn>
                <a:cxn ang="0">
                  <a:pos x="1336" y="1437"/>
                </a:cxn>
                <a:cxn ang="0">
                  <a:pos x="1322" y="1453"/>
                </a:cxn>
                <a:cxn ang="0">
                  <a:pos x="1316" y="1475"/>
                </a:cxn>
                <a:cxn ang="0">
                  <a:pos x="1318" y="1504"/>
                </a:cxn>
                <a:cxn ang="0">
                  <a:pos x="1345" y="1597"/>
                </a:cxn>
                <a:cxn ang="0">
                  <a:pos x="1357" y="1705"/>
                </a:cxn>
                <a:cxn ang="0">
                  <a:pos x="1017" y="2096"/>
                </a:cxn>
                <a:cxn ang="0">
                  <a:pos x="958" y="2088"/>
                </a:cxn>
                <a:cxn ang="0">
                  <a:pos x="905" y="2069"/>
                </a:cxn>
                <a:cxn ang="0">
                  <a:pos x="861" y="2038"/>
                </a:cxn>
                <a:cxn ang="0">
                  <a:pos x="824" y="1990"/>
                </a:cxn>
                <a:cxn ang="0">
                  <a:pos x="770" y="1951"/>
                </a:cxn>
                <a:cxn ang="0">
                  <a:pos x="707" y="1938"/>
                </a:cxn>
                <a:cxn ang="0">
                  <a:pos x="639" y="1944"/>
                </a:cxn>
                <a:cxn ang="0">
                  <a:pos x="470" y="1993"/>
                </a:cxn>
                <a:cxn ang="0">
                  <a:pos x="345" y="2014"/>
                </a:cxn>
                <a:cxn ang="0">
                  <a:pos x="216" y="2014"/>
                </a:cxn>
                <a:cxn ang="0">
                  <a:pos x="132" y="2001"/>
                </a:cxn>
                <a:cxn ang="0">
                  <a:pos x="77" y="1974"/>
                </a:cxn>
                <a:cxn ang="0">
                  <a:pos x="35" y="1934"/>
                </a:cxn>
                <a:cxn ang="0">
                  <a:pos x="8" y="1884"/>
                </a:cxn>
                <a:cxn ang="0">
                  <a:pos x="0" y="1830"/>
                </a:cxn>
                <a:cxn ang="0">
                  <a:pos x="22" y="1753"/>
                </a:cxn>
                <a:cxn ang="0">
                  <a:pos x="74" y="1544"/>
                </a:cxn>
                <a:cxn ang="0">
                  <a:pos x="111" y="1427"/>
                </a:cxn>
                <a:cxn ang="0">
                  <a:pos x="133" y="1321"/>
                </a:cxn>
                <a:cxn ang="0">
                  <a:pos x="131" y="1216"/>
                </a:cxn>
                <a:cxn ang="0">
                  <a:pos x="118" y="1163"/>
                </a:cxn>
                <a:cxn ang="0">
                  <a:pos x="95" y="1113"/>
                </a:cxn>
                <a:cxn ang="0">
                  <a:pos x="32" y="1021"/>
                </a:cxn>
              </a:cxnLst>
              <a:rect l="0" t="0" r="r" b="b"/>
              <a:pathLst>
                <a:path w="1847" h="2097">
                  <a:moveTo>
                    <a:pt x="273" y="696"/>
                  </a:moveTo>
                  <a:lnTo>
                    <a:pt x="444" y="492"/>
                  </a:lnTo>
                  <a:lnTo>
                    <a:pt x="485" y="490"/>
                  </a:lnTo>
                  <a:lnTo>
                    <a:pt x="559" y="486"/>
                  </a:lnTo>
                  <a:lnTo>
                    <a:pt x="596" y="482"/>
                  </a:lnTo>
                  <a:lnTo>
                    <a:pt x="633" y="475"/>
                  </a:lnTo>
                  <a:lnTo>
                    <a:pt x="655" y="469"/>
                  </a:lnTo>
                  <a:lnTo>
                    <a:pt x="664" y="465"/>
                  </a:lnTo>
                  <a:lnTo>
                    <a:pt x="673" y="460"/>
                  </a:lnTo>
                  <a:lnTo>
                    <a:pt x="680" y="456"/>
                  </a:lnTo>
                  <a:lnTo>
                    <a:pt x="687" y="450"/>
                  </a:lnTo>
                  <a:lnTo>
                    <a:pt x="693" y="445"/>
                  </a:lnTo>
                  <a:lnTo>
                    <a:pt x="698" y="439"/>
                  </a:lnTo>
                  <a:lnTo>
                    <a:pt x="702" y="433"/>
                  </a:lnTo>
                  <a:lnTo>
                    <a:pt x="706" y="426"/>
                  </a:lnTo>
                  <a:lnTo>
                    <a:pt x="709" y="419"/>
                  </a:lnTo>
                  <a:lnTo>
                    <a:pt x="712" y="412"/>
                  </a:lnTo>
                  <a:lnTo>
                    <a:pt x="715" y="397"/>
                  </a:lnTo>
                  <a:lnTo>
                    <a:pt x="717" y="382"/>
                  </a:lnTo>
                  <a:lnTo>
                    <a:pt x="707" y="252"/>
                  </a:lnTo>
                  <a:lnTo>
                    <a:pt x="709" y="217"/>
                  </a:lnTo>
                  <a:lnTo>
                    <a:pt x="711" y="185"/>
                  </a:lnTo>
                  <a:lnTo>
                    <a:pt x="880" y="6"/>
                  </a:lnTo>
                  <a:lnTo>
                    <a:pt x="914" y="2"/>
                  </a:lnTo>
                  <a:lnTo>
                    <a:pt x="956" y="0"/>
                  </a:lnTo>
                  <a:lnTo>
                    <a:pt x="999" y="3"/>
                  </a:lnTo>
                  <a:lnTo>
                    <a:pt x="1019" y="5"/>
                  </a:lnTo>
                  <a:lnTo>
                    <a:pt x="1040" y="9"/>
                  </a:lnTo>
                  <a:lnTo>
                    <a:pt x="1060" y="14"/>
                  </a:lnTo>
                  <a:lnTo>
                    <a:pt x="1080" y="20"/>
                  </a:lnTo>
                  <a:lnTo>
                    <a:pt x="1099" y="27"/>
                  </a:lnTo>
                  <a:lnTo>
                    <a:pt x="1117" y="36"/>
                  </a:lnTo>
                  <a:lnTo>
                    <a:pt x="1134" y="46"/>
                  </a:lnTo>
                  <a:lnTo>
                    <a:pt x="1151" y="57"/>
                  </a:lnTo>
                  <a:lnTo>
                    <a:pt x="1187" y="87"/>
                  </a:lnTo>
                  <a:lnTo>
                    <a:pt x="1221" y="119"/>
                  </a:lnTo>
                  <a:lnTo>
                    <a:pt x="1253" y="152"/>
                  </a:lnTo>
                  <a:lnTo>
                    <a:pt x="1283" y="186"/>
                  </a:lnTo>
                  <a:lnTo>
                    <a:pt x="1343" y="256"/>
                  </a:lnTo>
                  <a:lnTo>
                    <a:pt x="1374" y="291"/>
                  </a:lnTo>
                  <a:lnTo>
                    <a:pt x="1406" y="324"/>
                  </a:lnTo>
                  <a:lnTo>
                    <a:pt x="1473" y="392"/>
                  </a:lnTo>
                  <a:lnTo>
                    <a:pt x="1536" y="461"/>
                  </a:lnTo>
                  <a:lnTo>
                    <a:pt x="1602" y="529"/>
                  </a:lnTo>
                  <a:lnTo>
                    <a:pt x="1639" y="563"/>
                  </a:lnTo>
                  <a:lnTo>
                    <a:pt x="1678" y="597"/>
                  </a:lnTo>
                  <a:lnTo>
                    <a:pt x="1729" y="639"/>
                  </a:lnTo>
                  <a:lnTo>
                    <a:pt x="1755" y="661"/>
                  </a:lnTo>
                  <a:lnTo>
                    <a:pt x="1767" y="672"/>
                  </a:lnTo>
                  <a:lnTo>
                    <a:pt x="1778" y="683"/>
                  </a:lnTo>
                  <a:lnTo>
                    <a:pt x="1787" y="695"/>
                  </a:lnTo>
                  <a:lnTo>
                    <a:pt x="1795" y="707"/>
                  </a:lnTo>
                  <a:lnTo>
                    <a:pt x="1801" y="718"/>
                  </a:lnTo>
                  <a:lnTo>
                    <a:pt x="1803" y="724"/>
                  </a:lnTo>
                  <a:lnTo>
                    <a:pt x="1805" y="730"/>
                  </a:lnTo>
                  <a:lnTo>
                    <a:pt x="1806" y="736"/>
                  </a:lnTo>
                  <a:lnTo>
                    <a:pt x="1806" y="742"/>
                  </a:lnTo>
                  <a:lnTo>
                    <a:pt x="1806" y="748"/>
                  </a:lnTo>
                  <a:lnTo>
                    <a:pt x="1805" y="754"/>
                  </a:lnTo>
                  <a:lnTo>
                    <a:pt x="1803" y="760"/>
                  </a:lnTo>
                  <a:lnTo>
                    <a:pt x="1800" y="766"/>
                  </a:lnTo>
                  <a:lnTo>
                    <a:pt x="1797" y="772"/>
                  </a:lnTo>
                  <a:lnTo>
                    <a:pt x="1793" y="778"/>
                  </a:lnTo>
                  <a:lnTo>
                    <a:pt x="1786" y="788"/>
                  </a:lnTo>
                  <a:lnTo>
                    <a:pt x="1781" y="797"/>
                  </a:lnTo>
                  <a:lnTo>
                    <a:pt x="1777" y="805"/>
                  </a:lnTo>
                  <a:lnTo>
                    <a:pt x="1774" y="814"/>
                  </a:lnTo>
                  <a:lnTo>
                    <a:pt x="1772" y="822"/>
                  </a:lnTo>
                  <a:lnTo>
                    <a:pt x="1770" y="830"/>
                  </a:lnTo>
                  <a:lnTo>
                    <a:pt x="1769" y="846"/>
                  </a:lnTo>
                  <a:lnTo>
                    <a:pt x="1767" y="862"/>
                  </a:lnTo>
                  <a:lnTo>
                    <a:pt x="1765" y="870"/>
                  </a:lnTo>
                  <a:lnTo>
                    <a:pt x="1763" y="879"/>
                  </a:lnTo>
                  <a:lnTo>
                    <a:pt x="1760" y="887"/>
                  </a:lnTo>
                  <a:lnTo>
                    <a:pt x="1756" y="896"/>
                  </a:lnTo>
                  <a:lnTo>
                    <a:pt x="1751" y="905"/>
                  </a:lnTo>
                  <a:lnTo>
                    <a:pt x="1744" y="915"/>
                  </a:lnTo>
                  <a:lnTo>
                    <a:pt x="1739" y="922"/>
                  </a:lnTo>
                  <a:lnTo>
                    <a:pt x="1736" y="929"/>
                  </a:lnTo>
                  <a:lnTo>
                    <a:pt x="1735" y="936"/>
                  </a:lnTo>
                  <a:lnTo>
                    <a:pt x="1735" y="942"/>
                  </a:lnTo>
                  <a:lnTo>
                    <a:pt x="1737" y="949"/>
                  </a:lnTo>
                  <a:lnTo>
                    <a:pt x="1739" y="956"/>
                  </a:lnTo>
                  <a:lnTo>
                    <a:pt x="1743" y="962"/>
                  </a:lnTo>
                  <a:lnTo>
                    <a:pt x="1748" y="969"/>
                  </a:lnTo>
                  <a:lnTo>
                    <a:pt x="1761" y="981"/>
                  </a:lnTo>
                  <a:lnTo>
                    <a:pt x="1777" y="994"/>
                  </a:lnTo>
                  <a:lnTo>
                    <a:pt x="1815" y="1020"/>
                  </a:lnTo>
                  <a:lnTo>
                    <a:pt x="1846" y="1041"/>
                  </a:lnTo>
                  <a:lnTo>
                    <a:pt x="1749" y="1188"/>
                  </a:lnTo>
                  <a:lnTo>
                    <a:pt x="1589" y="1404"/>
                  </a:lnTo>
                  <a:lnTo>
                    <a:pt x="1567" y="1408"/>
                  </a:lnTo>
                  <a:lnTo>
                    <a:pt x="1533" y="1411"/>
                  </a:lnTo>
                  <a:lnTo>
                    <a:pt x="1497" y="1412"/>
                  </a:lnTo>
                  <a:lnTo>
                    <a:pt x="1437" y="1411"/>
                  </a:lnTo>
                  <a:lnTo>
                    <a:pt x="1402" y="1413"/>
                  </a:lnTo>
                  <a:lnTo>
                    <a:pt x="1385" y="1416"/>
                  </a:lnTo>
                  <a:lnTo>
                    <a:pt x="1369" y="1420"/>
                  </a:lnTo>
                  <a:lnTo>
                    <a:pt x="1354" y="1425"/>
                  </a:lnTo>
                  <a:lnTo>
                    <a:pt x="1348" y="1428"/>
                  </a:lnTo>
                  <a:lnTo>
                    <a:pt x="1341" y="1432"/>
                  </a:lnTo>
                  <a:lnTo>
                    <a:pt x="1336" y="1437"/>
                  </a:lnTo>
                  <a:lnTo>
                    <a:pt x="1331" y="1442"/>
                  </a:lnTo>
                  <a:lnTo>
                    <a:pt x="1326" y="1447"/>
                  </a:lnTo>
                  <a:lnTo>
                    <a:pt x="1322" y="1453"/>
                  </a:lnTo>
                  <a:lnTo>
                    <a:pt x="1319" y="1460"/>
                  </a:lnTo>
                  <a:lnTo>
                    <a:pt x="1317" y="1467"/>
                  </a:lnTo>
                  <a:lnTo>
                    <a:pt x="1316" y="1475"/>
                  </a:lnTo>
                  <a:lnTo>
                    <a:pt x="1315" y="1484"/>
                  </a:lnTo>
                  <a:lnTo>
                    <a:pt x="1316" y="1494"/>
                  </a:lnTo>
                  <a:lnTo>
                    <a:pt x="1318" y="1504"/>
                  </a:lnTo>
                  <a:lnTo>
                    <a:pt x="1324" y="1527"/>
                  </a:lnTo>
                  <a:lnTo>
                    <a:pt x="1336" y="1562"/>
                  </a:lnTo>
                  <a:lnTo>
                    <a:pt x="1345" y="1597"/>
                  </a:lnTo>
                  <a:lnTo>
                    <a:pt x="1351" y="1633"/>
                  </a:lnTo>
                  <a:lnTo>
                    <a:pt x="1356" y="1669"/>
                  </a:lnTo>
                  <a:lnTo>
                    <a:pt x="1357" y="1705"/>
                  </a:lnTo>
                  <a:lnTo>
                    <a:pt x="1097" y="2017"/>
                  </a:lnTo>
                  <a:lnTo>
                    <a:pt x="1023" y="2096"/>
                  </a:lnTo>
                  <a:lnTo>
                    <a:pt x="1017" y="2096"/>
                  </a:lnTo>
                  <a:lnTo>
                    <a:pt x="997" y="2095"/>
                  </a:lnTo>
                  <a:lnTo>
                    <a:pt x="977" y="2092"/>
                  </a:lnTo>
                  <a:lnTo>
                    <a:pt x="958" y="2088"/>
                  </a:lnTo>
                  <a:lnTo>
                    <a:pt x="940" y="2083"/>
                  </a:lnTo>
                  <a:lnTo>
                    <a:pt x="922" y="2077"/>
                  </a:lnTo>
                  <a:lnTo>
                    <a:pt x="905" y="2069"/>
                  </a:lnTo>
                  <a:lnTo>
                    <a:pt x="889" y="2060"/>
                  </a:lnTo>
                  <a:lnTo>
                    <a:pt x="875" y="2049"/>
                  </a:lnTo>
                  <a:lnTo>
                    <a:pt x="861" y="2038"/>
                  </a:lnTo>
                  <a:lnTo>
                    <a:pt x="849" y="2025"/>
                  </a:lnTo>
                  <a:lnTo>
                    <a:pt x="839" y="2010"/>
                  </a:lnTo>
                  <a:lnTo>
                    <a:pt x="824" y="1990"/>
                  </a:lnTo>
                  <a:lnTo>
                    <a:pt x="807" y="1973"/>
                  </a:lnTo>
                  <a:lnTo>
                    <a:pt x="789" y="1960"/>
                  </a:lnTo>
                  <a:lnTo>
                    <a:pt x="770" y="1951"/>
                  </a:lnTo>
                  <a:lnTo>
                    <a:pt x="750" y="1944"/>
                  </a:lnTo>
                  <a:lnTo>
                    <a:pt x="728" y="1940"/>
                  </a:lnTo>
                  <a:lnTo>
                    <a:pt x="707" y="1938"/>
                  </a:lnTo>
                  <a:lnTo>
                    <a:pt x="684" y="1939"/>
                  </a:lnTo>
                  <a:lnTo>
                    <a:pt x="662" y="1941"/>
                  </a:lnTo>
                  <a:lnTo>
                    <a:pt x="639" y="1944"/>
                  </a:lnTo>
                  <a:lnTo>
                    <a:pt x="594" y="1955"/>
                  </a:lnTo>
                  <a:lnTo>
                    <a:pt x="510" y="1981"/>
                  </a:lnTo>
                  <a:lnTo>
                    <a:pt x="470" y="1993"/>
                  </a:lnTo>
                  <a:lnTo>
                    <a:pt x="429" y="2002"/>
                  </a:lnTo>
                  <a:lnTo>
                    <a:pt x="387" y="2009"/>
                  </a:lnTo>
                  <a:lnTo>
                    <a:pt x="345" y="2014"/>
                  </a:lnTo>
                  <a:lnTo>
                    <a:pt x="302" y="2016"/>
                  </a:lnTo>
                  <a:lnTo>
                    <a:pt x="259" y="2016"/>
                  </a:lnTo>
                  <a:lnTo>
                    <a:pt x="216" y="2014"/>
                  </a:lnTo>
                  <a:lnTo>
                    <a:pt x="173" y="2010"/>
                  </a:lnTo>
                  <a:lnTo>
                    <a:pt x="152" y="2007"/>
                  </a:lnTo>
                  <a:lnTo>
                    <a:pt x="132" y="2001"/>
                  </a:lnTo>
                  <a:lnTo>
                    <a:pt x="112" y="1994"/>
                  </a:lnTo>
                  <a:lnTo>
                    <a:pt x="94" y="1985"/>
                  </a:lnTo>
                  <a:lnTo>
                    <a:pt x="77" y="1974"/>
                  </a:lnTo>
                  <a:lnTo>
                    <a:pt x="61" y="1962"/>
                  </a:lnTo>
                  <a:lnTo>
                    <a:pt x="47" y="1948"/>
                  </a:lnTo>
                  <a:lnTo>
                    <a:pt x="35" y="1934"/>
                  </a:lnTo>
                  <a:lnTo>
                    <a:pt x="24" y="1918"/>
                  </a:lnTo>
                  <a:lnTo>
                    <a:pt x="15" y="1901"/>
                  </a:lnTo>
                  <a:lnTo>
                    <a:pt x="8" y="1884"/>
                  </a:lnTo>
                  <a:lnTo>
                    <a:pt x="3" y="1867"/>
                  </a:lnTo>
                  <a:lnTo>
                    <a:pt x="0" y="1849"/>
                  </a:lnTo>
                  <a:lnTo>
                    <a:pt x="0" y="1830"/>
                  </a:lnTo>
                  <a:lnTo>
                    <a:pt x="3" y="1812"/>
                  </a:lnTo>
                  <a:lnTo>
                    <a:pt x="8" y="1794"/>
                  </a:lnTo>
                  <a:lnTo>
                    <a:pt x="22" y="1753"/>
                  </a:lnTo>
                  <a:lnTo>
                    <a:pt x="34" y="1712"/>
                  </a:lnTo>
                  <a:lnTo>
                    <a:pt x="54" y="1628"/>
                  </a:lnTo>
                  <a:lnTo>
                    <a:pt x="74" y="1544"/>
                  </a:lnTo>
                  <a:lnTo>
                    <a:pt x="86" y="1503"/>
                  </a:lnTo>
                  <a:lnTo>
                    <a:pt x="99" y="1462"/>
                  </a:lnTo>
                  <a:lnTo>
                    <a:pt x="111" y="1427"/>
                  </a:lnTo>
                  <a:lnTo>
                    <a:pt x="121" y="1391"/>
                  </a:lnTo>
                  <a:lnTo>
                    <a:pt x="128" y="1356"/>
                  </a:lnTo>
                  <a:lnTo>
                    <a:pt x="133" y="1321"/>
                  </a:lnTo>
                  <a:lnTo>
                    <a:pt x="135" y="1286"/>
                  </a:lnTo>
                  <a:lnTo>
                    <a:pt x="135" y="1251"/>
                  </a:lnTo>
                  <a:lnTo>
                    <a:pt x="131" y="1216"/>
                  </a:lnTo>
                  <a:lnTo>
                    <a:pt x="127" y="1198"/>
                  </a:lnTo>
                  <a:lnTo>
                    <a:pt x="123" y="1181"/>
                  </a:lnTo>
                  <a:lnTo>
                    <a:pt x="118" y="1163"/>
                  </a:lnTo>
                  <a:lnTo>
                    <a:pt x="111" y="1146"/>
                  </a:lnTo>
                  <a:lnTo>
                    <a:pt x="103" y="1129"/>
                  </a:lnTo>
                  <a:lnTo>
                    <a:pt x="95" y="1113"/>
                  </a:lnTo>
                  <a:lnTo>
                    <a:pt x="75" y="1080"/>
                  </a:lnTo>
                  <a:lnTo>
                    <a:pt x="53" y="1049"/>
                  </a:lnTo>
                  <a:lnTo>
                    <a:pt x="32" y="1021"/>
                  </a:lnTo>
                  <a:lnTo>
                    <a:pt x="273" y="696"/>
                  </a:lnTo>
                </a:path>
              </a:pathLst>
            </a:custGeom>
            <a:solidFill>
              <a:srgbClr val="666666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6" name="Freeform 35"/>
            <p:cNvSpPr>
              <a:spLocks noChangeArrowheads="1"/>
            </p:cNvSpPr>
            <p:nvPr/>
          </p:nvSpPr>
          <p:spPr bwMode="auto">
            <a:xfrm>
              <a:off x="6901920" y="1383190"/>
              <a:ext cx="564480" cy="629347"/>
            </a:xfrm>
            <a:custGeom>
              <a:avLst/>
              <a:gdLst/>
              <a:ahLst/>
              <a:cxnLst>
                <a:cxn ang="0">
                  <a:pos x="460" y="756"/>
                </a:cxn>
                <a:cxn ang="0">
                  <a:pos x="895" y="264"/>
                </a:cxn>
                <a:cxn ang="0">
                  <a:pos x="1189" y="0"/>
                </a:cxn>
                <a:cxn ang="0">
                  <a:pos x="1253" y="64"/>
                </a:cxn>
                <a:cxn ang="0">
                  <a:pos x="1343" y="168"/>
                </a:cxn>
                <a:cxn ang="0">
                  <a:pos x="1406" y="236"/>
                </a:cxn>
                <a:cxn ang="0">
                  <a:pos x="1536" y="373"/>
                </a:cxn>
                <a:cxn ang="0">
                  <a:pos x="1639" y="475"/>
                </a:cxn>
                <a:cxn ang="0">
                  <a:pos x="1728" y="550"/>
                </a:cxn>
                <a:cxn ang="0">
                  <a:pos x="1584" y="807"/>
                </a:cxn>
                <a:cxn ang="0">
                  <a:pos x="1207" y="1345"/>
                </a:cxn>
                <a:cxn ang="0">
                  <a:pos x="772" y="1836"/>
                </a:cxn>
                <a:cxn ang="0">
                  <a:pos x="750" y="1856"/>
                </a:cxn>
                <a:cxn ang="0">
                  <a:pos x="707" y="1850"/>
                </a:cxn>
                <a:cxn ang="0">
                  <a:pos x="662" y="1853"/>
                </a:cxn>
                <a:cxn ang="0">
                  <a:pos x="594" y="1867"/>
                </a:cxn>
                <a:cxn ang="0">
                  <a:pos x="470" y="1905"/>
                </a:cxn>
                <a:cxn ang="0">
                  <a:pos x="387" y="1921"/>
                </a:cxn>
                <a:cxn ang="0">
                  <a:pos x="302" y="1928"/>
                </a:cxn>
                <a:cxn ang="0">
                  <a:pos x="216" y="1926"/>
                </a:cxn>
                <a:cxn ang="0">
                  <a:pos x="152" y="1919"/>
                </a:cxn>
                <a:cxn ang="0">
                  <a:pos x="112" y="1906"/>
                </a:cxn>
                <a:cxn ang="0">
                  <a:pos x="77" y="1886"/>
                </a:cxn>
                <a:cxn ang="0">
                  <a:pos x="47" y="1860"/>
                </a:cxn>
                <a:cxn ang="0">
                  <a:pos x="24" y="1830"/>
                </a:cxn>
                <a:cxn ang="0">
                  <a:pos x="8" y="1796"/>
                </a:cxn>
                <a:cxn ang="0">
                  <a:pos x="0" y="1761"/>
                </a:cxn>
                <a:cxn ang="0">
                  <a:pos x="3" y="1724"/>
                </a:cxn>
                <a:cxn ang="0">
                  <a:pos x="22" y="1665"/>
                </a:cxn>
                <a:cxn ang="0">
                  <a:pos x="54" y="1540"/>
                </a:cxn>
                <a:cxn ang="0">
                  <a:pos x="86" y="1415"/>
                </a:cxn>
                <a:cxn ang="0">
                  <a:pos x="111" y="1339"/>
                </a:cxn>
                <a:cxn ang="0">
                  <a:pos x="128" y="1268"/>
                </a:cxn>
                <a:cxn ang="0">
                  <a:pos x="134" y="1217"/>
                </a:cxn>
              </a:cxnLst>
              <a:rect l="0" t="0" r="r" b="b"/>
              <a:pathLst>
                <a:path w="1729" h="1929">
                  <a:moveTo>
                    <a:pt x="257" y="1028"/>
                  </a:moveTo>
                  <a:lnTo>
                    <a:pt x="460" y="756"/>
                  </a:lnTo>
                  <a:lnTo>
                    <a:pt x="677" y="495"/>
                  </a:lnTo>
                  <a:lnTo>
                    <a:pt x="895" y="264"/>
                  </a:lnTo>
                  <a:lnTo>
                    <a:pt x="1106" y="67"/>
                  </a:lnTo>
                  <a:lnTo>
                    <a:pt x="1189" y="0"/>
                  </a:lnTo>
                  <a:lnTo>
                    <a:pt x="1221" y="31"/>
                  </a:lnTo>
                  <a:lnTo>
                    <a:pt x="1253" y="64"/>
                  </a:lnTo>
                  <a:lnTo>
                    <a:pt x="1283" y="98"/>
                  </a:lnTo>
                  <a:lnTo>
                    <a:pt x="1343" y="168"/>
                  </a:lnTo>
                  <a:lnTo>
                    <a:pt x="1374" y="203"/>
                  </a:lnTo>
                  <a:lnTo>
                    <a:pt x="1406" y="236"/>
                  </a:lnTo>
                  <a:lnTo>
                    <a:pt x="1473" y="304"/>
                  </a:lnTo>
                  <a:lnTo>
                    <a:pt x="1536" y="373"/>
                  </a:lnTo>
                  <a:lnTo>
                    <a:pt x="1602" y="441"/>
                  </a:lnTo>
                  <a:lnTo>
                    <a:pt x="1639" y="475"/>
                  </a:lnTo>
                  <a:lnTo>
                    <a:pt x="1678" y="509"/>
                  </a:lnTo>
                  <a:lnTo>
                    <a:pt x="1728" y="550"/>
                  </a:lnTo>
                  <a:lnTo>
                    <a:pt x="1726" y="555"/>
                  </a:lnTo>
                  <a:lnTo>
                    <a:pt x="1584" y="807"/>
                  </a:lnTo>
                  <a:lnTo>
                    <a:pt x="1410" y="1072"/>
                  </a:lnTo>
                  <a:lnTo>
                    <a:pt x="1207" y="1345"/>
                  </a:lnTo>
                  <a:lnTo>
                    <a:pt x="990" y="1605"/>
                  </a:lnTo>
                  <a:lnTo>
                    <a:pt x="772" y="1836"/>
                  </a:lnTo>
                  <a:lnTo>
                    <a:pt x="751" y="1856"/>
                  </a:lnTo>
                  <a:lnTo>
                    <a:pt x="750" y="1856"/>
                  </a:lnTo>
                  <a:lnTo>
                    <a:pt x="728" y="1852"/>
                  </a:lnTo>
                  <a:lnTo>
                    <a:pt x="707" y="1850"/>
                  </a:lnTo>
                  <a:lnTo>
                    <a:pt x="684" y="1851"/>
                  </a:lnTo>
                  <a:lnTo>
                    <a:pt x="662" y="1853"/>
                  </a:lnTo>
                  <a:lnTo>
                    <a:pt x="639" y="1856"/>
                  </a:lnTo>
                  <a:lnTo>
                    <a:pt x="594" y="1867"/>
                  </a:lnTo>
                  <a:lnTo>
                    <a:pt x="510" y="1893"/>
                  </a:lnTo>
                  <a:lnTo>
                    <a:pt x="470" y="1905"/>
                  </a:lnTo>
                  <a:lnTo>
                    <a:pt x="429" y="1914"/>
                  </a:lnTo>
                  <a:lnTo>
                    <a:pt x="387" y="1921"/>
                  </a:lnTo>
                  <a:lnTo>
                    <a:pt x="345" y="1926"/>
                  </a:lnTo>
                  <a:lnTo>
                    <a:pt x="302" y="1928"/>
                  </a:lnTo>
                  <a:lnTo>
                    <a:pt x="259" y="1928"/>
                  </a:lnTo>
                  <a:lnTo>
                    <a:pt x="216" y="1926"/>
                  </a:lnTo>
                  <a:lnTo>
                    <a:pt x="173" y="1922"/>
                  </a:lnTo>
                  <a:lnTo>
                    <a:pt x="152" y="1919"/>
                  </a:lnTo>
                  <a:lnTo>
                    <a:pt x="132" y="1913"/>
                  </a:lnTo>
                  <a:lnTo>
                    <a:pt x="112" y="1906"/>
                  </a:lnTo>
                  <a:lnTo>
                    <a:pt x="94" y="1897"/>
                  </a:lnTo>
                  <a:lnTo>
                    <a:pt x="77" y="1886"/>
                  </a:lnTo>
                  <a:lnTo>
                    <a:pt x="61" y="1874"/>
                  </a:lnTo>
                  <a:lnTo>
                    <a:pt x="47" y="1860"/>
                  </a:lnTo>
                  <a:lnTo>
                    <a:pt x="35" y="1846"/>
                  </a:lnTo>
                  <a:lnTo>
                    <a:pt x="24" y="1830"/>
                  </a:lnTo>
                  <a:lnTo>
                    <a:pt x="15" y="1813"/>
                  </a:lnTo>
                  <a:lnTo>
                    <a:pt x="8" y="1796"/>
                  </a:lnTo>
                  <a:lnTo>
                    <a:pt x="3" y="1779"/>
                  </a:lnTo>
                  <a:lnTo>
                    <a:pt x="0" y="1761"/>
                  </a:lnTo>
                  <a:lnTo>
                    <a:pt x="0" y="1742"/>
                  </a:lnTo>
                  <a:lnTo>
                    <a:pt x="3" y="1724"/>
                  </a:lnTo>
                  <a:lnTo>
                    <a:pt x="8" y="1706"/>
                  </a:lnTo>
                  <a:lnTo>
                    <a:pt x="22" y="1665"/>
                  </a:lnTo>
                  <a:lnTo>
                    <a:pt x="34" y="1624"/>
                  </a:lnTo>
                  <a:lnTo>
                    <a:pt x="54" y="1540"/>
                  </a:lnTo>
                  <a:lnTo>
                    <a:pt x="74" y="1456"/>
                  </a:lnTo>
                  <a:lnTo>
                    <a:pt x="86" y="1415"/>
                  </a:lnTo>
                  <a:lnTo>
                    <a:pt x="99" y="1374"/>
                  </a:lnTo>
                  <a:lnTo>
                    <a:pt x="111" y="1339"/>
                  </a:lnTo>
                  <a:lnTo>
                    <a:pt x="121" y="1303"/>
                  </a:lnTo>
                  <a:lnTo>
                    <a:pt x="128" y="1268"/>
                  </a:lnTo>
                  <a:lnTo>
                    <a:pt x="133" y="1233"/>
                  </a:lnTo>
                  <a:lnTo>
                    <a:pt x="134" y="1217"/>
                  </a:lnTo>
                  <a:lnTo>
                    <a:pt x="257" y="1028"/>
                  </a:lnTo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7" name="Freeform 36"/>
            <p:cNvSpPr>
              <a:spLocks noChangeArrowheads="1"/>
            </p:cNvSpPr>
            <p:nvPr/>
          </p:nvSpPr>
          <p:spPr bwMode="auto">
            <a:xfrm>
              <a:off x="7002721" y="1514245"/>
              <a:ext cx="348480" cy="426285"/>
            </a:xfrm>
            <a:custGeom>
              <a:avLst/>
              <a:gdLst/>
              <a:ahLst/>
              <a:cxnLst>
                <a:cxn ang="0">
                  <a:pos x="31" y="1290"/>
                </a:cxn>
                <a:cxn ang="0">
                  <a:pos x="22" y="1282"/>
                </a:cxn>
                <a:cxn ang="0">
                  <a:pos x="15" y="1272"/>
                </a:cxn>
                <a:cxn ang="0">
                  <a:pos x="9" y="1261"/>
                </a:cxn>
                <a:cxn ang="0">
                  <a:pos x="5" y="1249"/>
                </a:cxn>
                <a:cxn ang="0">
                  <a:pos x="2" y="1235"/>
                </a:cxn>
                <a:cxn ang="0">
                  <a:pos x="0" y="1219"/>
                </a:cxn>
                <a:cxn ang="0">
                  <a:pos x="1" y="1185"/>
                </a:cxn>
                <a:cxn ang="0">
                  <a:pos x="6" y="1145"/>
                </a:cxn>
                <a:cxn ang="0">
                  <a:pos x="16" y="1102"/>
                </a:cxn>
                <a:cxn ang="0">
                  <a:pos x="31" y="1054"/>
                </a:cxn>
                <a:cxn ang="0">
                  <a:pos x="51" y="1003"/>
                </a:cxn>
                <a:cxn ang="0">
                  <a:pos x="103" y="891"/>
                </a:cxn>
                <a:cxn ang="0">
                  <a:pos x="172" y="770"/>
                </a:cxn>
                <a:cxn ang="0">
                  <a:pos x="256" y="642"/>
                </a:cxn>
                <a:cxn ang="0">
                  <a:pos x="353" y="511"/>
                </a:cxn>
                <a:cxn ang="0">
                  <a:pos x="457" y="386"/>
                </a:cxn>
                <a:cxn ang="0">
                  <a:pos x="562" y="275"/>
                </a:cxn>
                <a:cxn ang="0">
                  <a:pos x="664" y="180"/>
                </a:cxn>
                <a:cxn ang="0">
                  <a:pos x="760" y="103"/>
                </a:cxn>
                <a:cxn ang="0">
                  <a:pos x="805" y="72"/>
                </a:cxn>
                <a:cxn ang="0">
                  <a:pos x="848" y="46"/>
                </a:cxn>
                <a:cxn ang="0">
                  <a:pos x="888" y="26"/>
                </a:cxn>
                <a:cxn ang="0">
                  <a:pos x="925" y="11"/>
                </a:cxn>
                <a:cxn ang="0">
                  <a:pos x="958" y="3"/>
                </a:cxn>
                <a:cxn ang="0">
                  <a:pos x="974" y="1"/>
                </a:cxn>
                <a:cxn ang="0">
                  <a:pos x="988" y="0"/>
                </a:cxn>
                <a:cxn ang="0">
                  <a:pos x="1001" y="2"/>
                </a:cxn>
                <a:cxn ang="0">
                  <a:pos x="1013" y="5"/>
                </a:cxn>
                <a:cxn ang="0">
                  <a:pos x="1024" y="10"/>
                </a:cxn>
                <a:cxn ang="0">
                  <a:pos x="1034" y="16"/>
                </a:cxn>
                <a:cxn ang="0">
                  <a:pos x="1043" y="24"/>
                </a:cxn>
                <a:cxn ang="0">
                  <a:pos x="1050" y="34"/>
                </a:cxn>
                <a:cxn ang="0">
                  <a:pos x="1056" y="45"/>
                </a:cxn>
                <a:cxn ang="0">
                  <a:pos x="1060" y="57"/>
                </a:cxn>
                <a:cxn ang="0">
                  <a:pos x="1063" y="71"/>
                </a:cxn>
                <a:cxn ang="0">
                  <a:pos x="1065" y="87"/>
                </a:cxn>
                <a:cxn ang="0">
                  <a:pos x="1064" y="121"/>
                </a:cxn>
                <a:cxn ang="0">
                  <a:pos x="1059" y="161"/>
                </a:cxn>
                <a:cxn ang="0">
                  <a:pos x="1049" y="204"/>
                </a:cxn>
                <a:cxn ang="0">
                  <a:pos x="1034" y="252"/>
                </a:cxn>
                <a:cxn ang="0">
                  <a:pos x="1014" y="303"/>
                </a:cxn>
                <a:cxn ang="0">
                  <a:pos x="962" y="415"/>
                </a:cxn>
                <a:cxn ang="0">
                  <a:pos x="893" y="536"/>
                </a:cxn>
                <a:cxn ang="0">
                  <a:pos x="809" y="664"/>
                </a:cxn>
                <a:cxn ang="0">
                  <a:pos x="712" y="795"/>
                </a:cxn>
                <a:cxn ang="0">
                  <a:pos x="608" y="920"/>
                </a:cxn>
                <a:cxn ang="0">
                  <a:pos x="503" y="1031"/>
                </a:cxn>
                <a:cxn ang="0">
                  <a:pos x="401" y="1126"/>
                </a:cxn>
                <a:cxn ang="0">
                  <a:pos x="305" y="1203"/>
                </a:cxn>
                <a:cxn ang="0">
                  <a:pos x="260" y="1234"/>
                </a:cxn>
                <a:cxn ang="0">
                  <a:pos x="217" y="1260"/>
                </a:cxn>
                <a:cxn ang="0">
                  <a:pos x="177" y="1280"/>
                </a:cxn>
                <a:cxn ang="0">
                  <a:pos x="140" y="1295"/>
                </a:cxn>
                <a:cxn ang="0">
                  <a:pos x="107" y="1303"/>
                </a:cxn>
                <a:cxn ang="0">
                  <a:pos x="91" y="1305"/>
                </a:cxn>
                <a:cxn ang="0">
                  <a:pos x="77" y="1306"/>
                </a:cxn>
                <a:cxn ang="0">
                  <a:pos x="64" y="1304"/>
                </a:cxn>
                <a:cxn ang="0">
                  <a:pos x="52" y="1301"/>
                </a:cxn>
                <a:cxn ang="0">
                  <a:pos x="41" y="1296"/>
                </a:cxn>
                <a:cxn ang="0">
                  <a:pos x="31" y="1290"/>
                </a:cxn>
              </a:cxnLst>
              <a:rect l="0" t="0" r="r" b="b"/>
              <a:pathLst>
                <a:path w="1066" h="1307">
                  <a:moveTo>
                    <a:pt x="31" y="1290"/>
                  </a:moveTo>
                  <a:lnTo>
                    <a:pt x="22" y="1282"/>
                  </a:lnTo>
                  <a:lnTo>
                    <a:pt x="15" y="1272"/>
                  </a:lnTo>
                  <a:lnTo>
                    <a:pt x="9" y="1261"/>
                  </a:lnTo>
                  <a:lnTo>
                    <a:pt x="5" y="1249"/>
                  </a:lnTo>
                  <a:lnTo>
                    <a:pt x="2" y="1235"/>
                  </a:lnTo>
                  <a:lnTo>
                    <a:pt x="0" y="1219"/>
                  </a:lnTo>
                  <a:lnTo>
                    <a:pt x="1" y="1185"/>
                  </a:lnTo>
                  <a:lnTo>
                    <a:pt x="6" y="1145"/>
                  </a:lnTo>
                  <a:lnTo>
                    <a:pt x="16" y="1102"/>
                  </a:lnTo>
                  <a:lnTo>
                    <a:pt x="31" y="1054"/>
                  </a:lnTo>
                  <a:lnTo>
                    <a:pt x="51" y="1003"/>
                  </a:lnTo>
                  <a:lnTo>
                    <a:pt x="103" y="891"/>
                  </a:lnTo>
                  <a:lnTo>
                    <a:pt x="172" y="770"/>
                  </a:lnTo>
                  <a:lnTo>
                    <a:pt x="256" y="642"/>
                  </a:lnTo>
                  <a:lnTo>
                    <a:pt x="353" y="511"/>
                  </a:lnTo>
                  <a:lnTo>
                    <a:pt x="457" y="386"/>
                  </a:lnTo>
                  <a:lnTo>
                    <a:pt x="562" y="275"/>
                  </a:lnTo>
                  <a:lnTo>
                    <a:pt x="664" y="180"/>
                  </a:lnTo>
                  <a:lnTo>
                    <a:pt x="760" y="103"/>
                  </a:lnTo>
                  <a:lnTo>
                    <a:pt x="805" y="72"/>
                  </a:lnTo>
                  <a:lnTo>
                    <a:pt x="848" y="46"/>
                  </a:lnTo>
                  <a:lnTo>
                    <a:pt x="888" y="26"/>
                  </a:lnTo>
                  <a:lnTo>
                    <a:pt x="925" y="11"/>
                  </a:lnTo>
                  <a:lnTo>
                    <a:pt x="958" y="3"/>
                  </a:lnTo>
                  <a:lnTo>
                    <a:pt x="974" y="1"/>
                  </a:lnTo>
                  <a:lnTo>
                    <a:pt x="988" y="0"/>
                  </a:lnTo>
                  <a:lnTo>
                    <a:pt x="1001" y="2"/>
                  </a:lnTo>
                  <a:lnTo>
                    <a:pt x="1013" y="5"/>
                  </a:lnTo>
                  <a:lnTo>
                    <a:pt x="1024" y="10"/>
                  </a:lnTo>
                  <a:lnTo>
                    <a:pt x="1034" y="16"/>
                  </a:lnTo>
                  <a:lnTo>
                    <a:pt x="1043" y="24"/>
                  </a:lnTo>
                  <a:lnTo>
                    <a:pt x="1050" y="34"/>
                  </a:lnTo>
                  <a:lnTo>
                    <a:pt x="1056" y="45"/>
                  </a:lnTo>
                  <a:lnTo>
                    <a:pt x="1060" y="57"/>
                  </a:lnTo>
                  <a:lnTo>
                    <a:pt x="1063" y="71"/>
                  </a:lnTo>
                  <a:lnTo>
                    <a:pt x="1065" y="87"/>
                  </a:lnTo>
                  <a:lnTo>
                    <a:pt x="1064" y="121"/>
                  </a:lnTo>
                  <a:lnTo>
                    <a:pt x="1059" y="161"/>
                  </a:lnTo>
                  <a:lnTo>
                    <a:pt x="1049" y="204"/>
                  </a:lnTo>
                  <a:lnTo>
                    <a:pt x="1034" y="252"/>
                  </a:lnTo>
                  <a:lnTo>
                    <a:pt x="1014" y="303"/>
                  </a:lnTo>
                  <a:lnTo>
                    <a:pt x="962" y="415"/>
                  </a:lnTo>
                  <a:lnTo>
                    <a:pt x="893" y="536"/>
                  </a:lnTo>
                  <a:lnTo>
                    <a:pt x="809" y="664"/>
                  </a:lnTo>
                  <a:lnTo>
                    <a:pt x="712" y="795"/>
                  </a:lnTo>
                  <a:lnTo>
                    <a:pt x="608" y="920"/>
                  </a:lnTo>
                  <a:lnTo>
                    <a:pt x="503" y="1031"/>
                  </a:lnTo>
                  <a:lnTo>
                    <a:pt x="401" y="1126"/>
                  </a:lnTo>
                  <a:lnTo>
                    <a:pt x="305" y="1203"/>
                  </a:lnTo>
                  <a:lnTo>
                    <a:pt x="260" y="1234"/>
                  </a:lnTo>
                  <a:lnTo>
                    <a:pt x="217" y="1260"/>
                  </a:lnTo>
                  <a:lnTo>
                    <a:pt x="177" y="1280"/>
                  </a:lnTo>
                  <a:lnTo>
                    <a:pt x="140" y="1295"/>
                  </a:lnTo>
                  <a:lnTo>
                    <a:pt x="107" y="1303"/>
                  </a:lnTo>
                  <a:lnTo>
                    <a:pt x="91" y="1305"/>
                  </a:lnTo>
                  <a:lnTo>
                    <a:pt x="77" y="1306"/>
                  </a:lnTo>
                  <a:lnTo>
                    <a:pt x="64" y="1304"/>
                  </a:lnTo>
                  <a:lnTo>
                    <a:pt x="52" y="1301"/>
                  </a:lnTo>
                  <a:lnTo>
                    <a:pt x="41" y="1296"/>
                  </a:lnTo>
                  <a:lnTo>
                    <a:pt x="31" y="1290"/>
                  </a:lnTo>
                </a:path>
              </a:pathLst>
            </a:custGeom>
            <a:solidFill>
              <a:srgbClr val="9999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8" name="Oval 37"/>
            <p:cNvSpPr>
              <a:spLocks noChangeArrowheads="1"/>
            </p:cNvSpPr>
            <p:nvPr/>
          </p:nvSpPr>
          <p:spPr bwMode="auto">
            <a:xfrm rot="2280000">
              <a:off x="7152481" y="1566090"/>
              <a:ext cx="47520" cy="321153"/>
            </a:xfrm>
            <a:prstGeom prst="ellipse">
              <a:avLst/>
            </a:prstGeom>
            <a:solidFill>
              <a:srgbClr val="B3B3B3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9" name="Freeform 38"/>
            <p:cNvSpPr>
              <a:spLocks noChangeArrowheads="1"/>
            </p:cNvSpPr>
            <p:nvPr/>
          </p:nvSpPr>
          <p:spPr bwMode="auto">
            <a:xfrm>
              <a:off x="5798881" y="1338547"/>
              <a:ext cx="659520" cy="694153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" name="Freeform 39"/>
            <p:cNvSpPr>
              <a:spLocks noChangeArrowheads="1"/>
            </p:cNvSpPr>
            <p:nvPr/>
          </p:nvSpPr>
          <p:spPr bwMode="auto">
            <a:xfrm>
              <a:off x="5807521" y="1492642"/>
              <a:ext cx="450720" cy="534297"/>
            </a:xfrm>
            <a:custGeom>
              <a:avLst/>
              <a:gdLst/>
              <a:ahLst/>
              <a:cxnLst>
                <a:cxn ang="0">
                  <a:pos x="1352" y="1494"/>
                </a:cxn>
                <a:cxn ang="0">
                  <a:pos x="1307" y="1547"/>
                </a:cxn>
                <a:cxn ang="0">
                  <a:pos x="1249" y="1590"/>
                </a:cxn>
                <a:cxn ang="0">
                  <a:pos x="1180" y="1620"/>
                </a:cxn>
                <a:cxn ang="0">
                  <a:pos x="1120" y="1632"/>
                </a:cxn>
                <a:cxn ang="0">
                  <a:pos x="1059" y="1633"/>
                </a:cxn>
                <a:cxn ang="0">
                  <a:pos x="1002" y="1621"/>
                </a:cxn>
                <a:cxn ang="0">
                  <a:pos x="951" y="1598"/>
                </a:cxn>
                <a:cxn ang="0">
                  <a:pos x="911" y="1563"/>
                </a:cxn>
                <a:cxn ang="0">
                  <a:pos x="869" y="1511"/>
                </a:cxn>
                <a:cxn ang="0">
                  <a:pos x="812" y="1482"/>
                </a:cxn>
                <a:cxn ang="0">
                  <a:pos x="746" y="1477"/>
                </a:cxn>
                <a:cxn ang="0">
                  <a:pos x="656" y="1493"/>
                </a:cxn>
                <a:cxn ang="0">
                  <a:pos x="491" y="1540"/>
                </a:cxn>
                <a:cxn ang="0">
                  <a:pos x="364" y="1554"/>
                </a:cxn>
                <a:cxn ang="0">
                  <a:pos x="235" y="1548"/>
                </a:cxn>
                <a:cxn ang="0">
                  <a:pos x="174" y="1532"/>
                </a:cxn>
                <a:cxn ang="0">
                  <a:pos x="123" y="1500"/>
                </a:cxn>
                <a:cxn ang="0">
                  <a:pos x="86" y="1456"/>
                </a:cxn>
                <a:cxn ang="0">
                  <a:pos x="65" y="1405"/>
                </a:cxn>
                <a:cxn ang="0">
                  <a:pos x="65" y="1350"/>
                </a:cxn>
                <a:cxn ang="0">
                  <a:pos x="96" y="1250"/>
                </a:cxn>
                <a:cxn ang="0">
                  <a:pos x="148" y="1041"/>
                </a:cxn>
                <a:cxn ang="0">
                  <a:pos x="183" y="929"/>
                </a:cxn>
                <a:cxn ang="0">
                  <a:pos x="197" y="824"/>
                </a:cxn>
                <a:cxn ang="0">
                  <a:pos x="189" y="736"/>
                </a:cxn>
                <a:cxn ang="0">
                  <a:pos x="173" y="684"/>
                </a:cxn>
                <a:cxn ang="0">
                  <a:pos x="137" y="618"/>
                </a:cxn>
                <a:cxn ang="0">
                  <a:pos x="43" y="493"/>
                </a:cxn>
                <a:cxn ang="0">
                  <a:pos x="7" y="430"/>
                </a:cxn>
                <a:cxn ang="0">
                  <a:pos x="0" y="382"/>
                </a:cxn>
                <a:cxn ang="0">
                  <a:pos x="7" y="333"/>
                </a:cxn>
                <a:cxn ang="0">
                  <a:pos x="28" y="284"/>
                </a:cxn>
                <a:cxn ang="0">
                  <a:pos x="60" y="240"/>
                </a:cxn>
                <a:cxn ang="0">
                  <a:pos x="153" y="161"/>
                </a:cxn>
                <a:cxn ang="0">
                  <a:pos x="259" y="90"/>
                </a:cxn>
                <a:cxn ang="0">
                  <a:pos x="366" y="48"/>
                </a:cxn>
                <a:cxn ang="0">
                  <a:pos x="470" y="31"/>
                </a:cxn>
                <a:cxn ang="0">
                  <a:pos x="658" y="20"/>
                </a:cxn>
                <a:cxn ang="0">
                  <a:pos x="726" y="3"/>
                </a:cxn>
                <a:cxn ang="0">
                  <a:pos x="691" y="33"/>
                </a:cxn>
                <a:cxn ang="0">
                  <a:pos x="764" y="111"/>
                </a:cxn>
                <a:cxn ang="0">
                  <a:pos x="779" y="293"/>
                </a:cxn>
                <a:cxn ang="0">
                  <a:pos x="775" y="391"/>
                </a:cxn>
                <a:cxn ang="0">
                  <a:pos x="733" y="835"/>
                </a:cxn>
                <a:cxn ang="0">
                  <a:pos x="758" y="1018"/>
                </a:cxn>
                <a:cxn ang="0">
                  <a:pos x="803" y="1109"/>
                </a:cxn>
                <a:cxn ang="0">
                  <a:pos x="911" y="1212"/>
                </a:cxn>
                <a:cxn ang="0">
                  <a:pos x="1380" y="1448"/>
                </a:cxn>
              </a:cxnLst>
              <a:rect l="0" t="0" r="r" b="b"/>
              <a:pathLst>
                <a:path w="1381" h="1635">
                  <a:moveTo>
                    <a:pt x="1376" y="1455"/>
                  </a:moveTo>
                  <a:lnTo>
                    <a:pt x="1365" y="1475"/>
                  </a:lnTo>
                  <a:lnTo>
                    <a:pt x="1352" y="1494"/>
                  </a:lnTo>
                  <a:lnTo>
                    <a:pt x="1339" y="1513"/>
                  </a:lnTo>
                  <a:lnTo>
                    <a:pt x="1323" y="1530"/>
                  </a:lnTo>
                  <a:lnTo>
                    <a:pt x="1307" y="1547"/>
                  </a:lnTo>
                  <a:lnTo>
                    <a:pt x="1289" y="1562"/>
                  </a:lnTo>
                  <a:lnTo>
                    <a:pt x="1270" y="1577"/>
                  </a:lnTo>
                  <a:lnTo>
                    <a:pt x="1249" y="1590"/>
                  </a:lnTo>
                  <a:lnTo>
                    <a:pt x="1228" y="1602"/>
                  </a:lnTo>
                  <a:lnTo>
                    <a:pt x="1204" y="1612"/>
                  </a:lnTo>
                  <a:lnTo>
                    <a:pt x="1180" y="1620"/>
                  </a:lnTo>
                  <a:lnTo>
                    <a:pt x="1160" y="1625"/>
                  </a:lnTo>
                  <a:lnTo>
                    <a:pt x="1140" y="1629"/>
                  </a:lnTo>
                  <a:lnTo>
                    <a:pt x="1120" y="1632"/>
                  </a:lnTo>
                  <a:lnTo>
                    <a:pt x="1099" y="1634"/>
                  </a:lnTo>
                  <a:lnTo>
                    <a:pt x="1079" y="1634"/>
                  </a:lnTo>
                  <a:lnTo>
                    <a:pt x="1059" y="1633"/>
                  </a:lnTo>
                  <a:lnTo>
                    <a:pt x="1039" y="1630"/>
                  </a:lnTo>
                  <a:lnTo>
                    <a:pt x="1020" y="1626"/>
                  </a:lnTo>
                  <a:lnTo>
                    <a:pt x="1002" y="1621"/>
                  </a:lnTo>
                  <a:lnTo>
                    <a:pt x="984" y="1615"/>
                  </a:lnTo>
                  <a:lnTo>
                    <a:pt x="967" y="1607"/>
                  </a:lnTo>
                  <a:lnTo>
                    <a:pt x="951" y="1598"/>
                  </a:lnTo>
                  <a:lnTo>
                    <a:pt x="937" y="1587"/>
                  </a:lnTo>
                  <a:lnTo>
                    <a:pt x="923" y="1576"/>
                  </a:lnTo>
                  <a:lnTo>
                    <a:pt x="911" y="1563"/>
                  </a:lnTo>
                  <a:lnTo>
                    <a:pt x="901" y="1548"/>
                  </a:lnTo>
                  <a:lnTo>
                    <a:pt x="886" y="1528"/>
                  </a:lnTo>
                  <a:lnTo>
                    <a:pt x="869" y="1511"/>
                  </a:lnTo>
                  <a:lnTo>
                    <a:pt x="851" y="1498"/>
                  </a:lnTo>
                  <a:lnTo>
                    <a:pt x="832" y="1489"/>
                  </a:lnTo>
                  <a:lnTo>
                    <a:pt x="812" y="1482"/>
                  </a:lnTo>
                  <a:lnTo>
                    <a:pt x="790" y="1478"/>
                  </a:lnTo>
                  <a:lnTo>
                    <a:pt x="769" y="1476"/>
                  </a:lnTo>
                  <a:lnTo>
                    <a:pt x="746" y="1477"/>
                  </a:lnTo>
                  <a:lnTo>
                    <a:pt x="724" y="1479"/>
                  </a:lnTo>
                  <a:lnTo>
                    <a:pt x="701" y="1482"/>
                  </a:lnTo>
                  <a:lnTo>
                    <a:pt x="656" y="1493"/>
                  </a:lnTo>
                  <a:lnTo>
                    <a:pt x="572" y="1519"/>
                  </a:lnTo>
                  <a:lnTo>
                    <a:pt x="532" y="1531"/>
                  </a:lnTo>
                  <a:lnTo>
                    <a:pt x="491" y="1540"/>
                  </a:lnTo>
                  <a:lnTo>
                    <a:pt x="449" y="1547"/>
                  </a:lnTo>
                  <a:lnTo>
                    <a:pt x="407" y="1552"/>
                  </a:lnTo>
                  <a:lnTo>
                    <a:pt x="364" y="1554"/>
                  </a:lnTo>
                  <a:lnTo>
                    <a:pt x="321" y="1554"/>
                  </a:lnTo>
                  <a:lnTo>
                    <a:pt x="278" y="1552"/>
                  </a:lnTo>
                  <a:lnTo>
                    <a:pt x="235" y="1548"/>
                  </a:lnTo>
                  <a:lnTo>
                    <a:pt x="214" y="1545"/>
                  </a:lnTo>
                  <a:lnTo>
                    <a:pt x="194" y="1539"/>
                  </a:lnTo>
                  <a:lnTo>
                    <a:pt x="174" y="1532"/>
                  </a:lnTo>
                  <a:lnTo>
                    <a:pt x="156" y="1523"/>
                  </a:lnTo>
                  <a:lnTo>
                    <a:pt x="139" y="1512"/>
                  </a:lnTo>
                  <a:lnTo>
                    <a:pt x="123" y="1500"/>
                  </a:lnTo>
                  <a:lnTo>
                    <a:pt x="109" y="1486"/>
                  </a:lnTo>
                  <a:lnTo>
                    <a:pt x="97" y="1472"/>
                  </a:lnTo>
                  <a:lnTo>
                    <a:pt x="86" y="1456"/>
                  </a:lnTo>
                  <a:lnTo>
                    <a:pt x="77" y="1439"/>
                  </a:lnTo>
                  <a:lnTo>
                    <a:pt x="70" y="1422"/>
                  </a:lnTo>
                  <a:lnTo>
                    <a:pt x="65" y="1405"/>
                  </a:lnTo>
                  <a:lnTo>
                    <a:pt x="62" y="1387"/>
                  </a:lnTo>
                  <a:lnTo>
                    <a:pt x="62" y="1368"/>
                  </a:lnTo>
                  <a:lnTo>
                    <a:pt x="65" y="1350"/>
                  </a:lnTo>
                  <a:lnTo>
                    <a:pt x="70" y="1332"/>
                  </a:lnTo>
                  <a:lnTo>
                    <a:pt x="84" y="1291"/>
                  </a:lnTo>
                  <a:lnTo>
                    <a:pt x="96" y="1250"/>
                  </a:lnTo>
                  <a:lnTo>
                    <a:pt x="116" y="1166"/>
                  </a:lnTo>
                  <a:lnTo>
                    <a:pt x="136" y="1082"/>
                  </a:lnTo>
                  <a:lnTo>
                    <a:pt x="148" y="1041"/>
                  </a:lnTo>
                  <a:lnTo>
                    <a:pt x="161" y="1000"/>
                  </a:lnTo>
                  <a:lnTo>
                    <a:pt x="173" y="965"/>
                  </a:lnTo>
                  <a:lnTo>
                    <a:pt x="183" y="929"/>
                  </a:lnTo>
                  <a:lnTo>
                    <a:pt x="190" y="894"/>
                  </a:lnTo>
                  <a:lnTo>
                    <a:pt x="195" y="859"/>
                  </a:lnTo>
                  <a:lnTo>
                    <a:pt x="197" y="824"/>
                  </a:lnTo>
                  <a:lnTo>
                    <a:pt x="197" y="789"/>
                  </a:lnTo>
                  <a:lnTo>
                    <a:pt x="193" y="754"/>
                  </a:lnTo>
                  <a:lnTo>
                    <a:pt x="189" y="736"/>
                  </a:lnTo>
                  <a:lnTo>
                    <a:pt x="185" y="719"/>
                  </a:lnTo>
                  <a:lnTo>
                    <a:pt x="180" y="701"/>
                  </a:lnTo>
                  <a:lnTo>
                    <a:pt x="173" y="684"/>
                  </a:lnTo>
                  <a:lnTo>
                    <a:pt x="165" y="667"/>
                  </a:lnTo>
                  <a:lnTo>
                    <a:pt x="157" y="651"/>
                  </a:lnTo>
                  <a:lnTo>
                    <a:pt x="137" y="618"/>
                  </a:lnTo>
                  <a:lnTo>
                    <a:pt x="115" y="587"/>
                  </a:lnTo>
                  <a:lnTo>
                    <a:pt x="67" y="525"/>
                  </a:lnTo>
                  <a:lnTo>
                    <a:pt x="43" y="493"/>
                  </a:lnTo>
                  <a:lnTo>
                    <a:pt x="21" y="460"/>
                  </a:lnTo>
                  <a:lnTo>
                    <a:pt x="13" y="446"/>
                  </a:lnTo>
                  <a:lnTo>
                    <a:pt x="7" y="430"/>
                  </a:lnTo>
                  <a:lnTo>
                    <a:pt x="3" y="415"/>
                  </a:lnTo>
                  <a:lnTo>
                    <a:pt x="0" y="399"/>
                  </a:lnTo>
                  <a:lnTo>
                    <a:pt x="0" y="382"/>
                  </a:lnTo>
                  <a:lnTo>
                    <a:pt x="0" y="366"/>
                  </a:lnTo>
                  <a:lnTo>
                    <a:pt x="3" y="349"/>
                  </a:lnTo>
                  <a:lnTo>
                    <a:pt x="7" y="333"/>
                  </a:lnTo>
                  <a:lnTo>
                    <a:pt x="13" y="316"/>
                  </a:lnTo>
                  <a:lnTo>
                    <a:pt x="20" y="300"/>
                  </a:lnTo>
                  <a:lnTo>
                    <a:pt x="28" y="284"/>
                  </a:lnTo>
                  <a:lnTo>
                    <a:pt x="37" y="269"/>
                  </a:lnTo>
                  <a:lnTo>
                    <a:pt x="48" y="254"/>
                  </a:lnTo>
                  <a:lnTo>
                    <a:pt x="60" y="240"/>
                  </a:lnTo>
                  <a:lnTo>
                    <a:pt x="73" y="227"/>
                  </a:lnTo>
                  <a:lnTo>
                    <a:pt x="87" y="215"/>
                  </a:lnTo>
                  <a:lnTo>
                    <a:pt x="153" y="161"/>
                  </a:lnTo>
                  <a:lnTo>
                    <a:pt x="186" y="136"/>
                  </a:lnTo>
                  <a:lnTo>
                    <a:pt x="221" y="112"/>
                  </a:lnTo>
                  <a:lnTo>
                    <a:pt x="259" y="90"/>
                  </a:lnTo>
                  <a:lnTo>
                    <a:pt x="299" y="70"/>
                  </a:lnTo>
                  <a:lnTo>
                    <a:pt x="343" y="54"/>
                  </a:lnTo>
                  <a:lnTo>
                    <a:pt x="366" y="48"/>
                  </a:lnTo>
                  <a:lnTo>
                    <a:pt x="391" y="42"/>
                  </a:lnTo>
                  <a:lnTo>
                    <a:pt x="431" y="35"/>
                  </a:lnTo>
                  <a:lnTo>
                    <a:pt x="470" y="31"/>
                  </a:lnTo>
                  <a:lnTo>
                    <a:pt x="547" y="28"/>
                  </a:lnTo>
                  <a:lnTo>
                    <a:pt x="621" y="24"/>
                  </a:lnTo>
                  <a:lnTo>
                    <a:pt x="658" y="20"/>
                  </a:lnTo>
                  <a:lnTo>
                    <a:pt x="695" y="13"/>
                  </a:lnTo>
                  <a:lnTo>
                    <a:pt x="717" y="7"/>
                  </a:lnTo>
                  <a:lnTo>
                    <a:pt x="726" y="3"/>
                  </a:lnTo>
                  <a:lnTo>
                    <a:pt x="732" y="0"/>
                  </a:lnTo>
                  <a:lnTo>
                    <a:pt x="738" y="14"/>
                  </a:lnTo>
                  <a:lnTo>
                    <a:pt x="691" y="33"/>
                  </a:lnTo>
                  <a:lnTo>
                    <a:pt x="740" y="20"/>
                  </a:lnTo>
                  <a:lnTo>
                    <a:pt x="763" y="104"/>
                  </a:lnTo>
                  <a:lnTo>
                    <a:pt x="764" y="111"/>
                  </a:lnTo>
                  <a:lnTo>
                    <a:pt x="776" y="198"/>
                  </a:lnTo>
                  <a:lnTo>
                    <a:pt x="777" y="204"/>
                  </a:lnTo>
                  <a:lnTo>
                    <a:pt x="779" y="293"/>
                  </a:lnTo>
                  <a:lnTo>
                    <a:pt x="779" y="297"/>
                  </a:lnTo>
                  <a:lnTo>
                    <a:pt x="775" y="388"/>
                  </a:lnTo>
                  <a:lnTo>
                    <a:pt x="775" y="391"/>
                  </a:lnTo>
                  <a:lnTo>
                    <a:pt x="755" y="574"/>
                  </a:lnTo>
                  <a:lnTo>
                    <a:pt x="737" y="752"/>
                  </a:lnTo>
                  <a:lnTo>
                    <a:pt x="733" y="835"/>
                  </a:lnTo>
                  <a:lnTo>
                    <a:pt x="737" y="912"/>
                  </a:lnTo>
                  <a:lnTo>
                    <a:pt x="748" y="985"/>
                  </a:lnTo>
                  <a:lnTo>
                    <a:pt x="758" y="1018"/>
                  </a:lnTo>
                  <a:lnTo>
                    <a:pt x="770" y="1050"/>
                  </a:lnTo>
                  <a:lnTo>
                    <a:pt x="785" y="1080"/>
                  </a:lnTo>
                  <a:lnTo>
                    <a:pt x="803" y="1109"/>
                  </a:lnTo>
                  <a:lnTo>
                    <a:pt x="824" y="1136"/>
                  </a:lnTo>
                  <a:lnTo>
                    <a:pt x="849" y="1162"/>
                  </a:lnTo>
                  <a:lnTo>
                    <a:pt x="911" y="1212"/>
                  </a:lnTo>
                  <a:lnTo>
                    <a:pt x="982" y="1257"/>
                  </a:lnTo>
                  <a:lnTo>
                    <a:pt x="1149" y="1342"/>
                  </a:lnTo>
                  <a:lnTo>
                    <a:pt x="1380" y="1448"/>
                  </a:lnTo>
                  <a:lnTo>
                    <a:pt x="1376" y="1455"/>
                  </a:ln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" name="Oval 40"/>
            <p:cNvSpPr>
              <a:spLocks noChangeArrowheads="1"/>
            </p:cNvSpPr>
            <p:nvPr/>
          </p:nvSpPr>
          <p:spPr bwMode="auto">
            <a:xfrm>
              <a:off x="6566401" y="3049446"/>
              <a:ext cx="102240" cy="102250"/>
            </a:xfrm>
            <a:prstGeom prst="ellipse">
              <a:avLst/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2" name="Freeform 41"/>
            <p:cNvSpPr>
              <a:spLocks noChangeArrowheads="1"/>
            </p:cNvSpPr>
            <p:nvPr/>
          </p:nvSpPr>
          <p:spPr bwMode="auto">
            <a:xfrm>
              <a:off x="6456960" y="2718211"/>
              <a:ext cx="452160" cy="529976"/>
            </a:xfrm>
            <a:custGeom>
              <a:avLst/>
              <a:gdLst/>
              <a:ahLst/>
              <a:cxnLst>
                <a:cxn ang="0">
                  <a:pos x="1204" y="1599"/>
                </a:cxn>
                <a:cxn ang="0">
                  <a:pos x="1120" y="1619"/>
                </a:cxn>
                <a:cxn ang="0">
                  <a:pos x="1039" y="1617"/>
                </a:cxn>
                <a:cxn ang="0">
                  <a:pos x="967" y="1594"/>
                </a:cxn>
                <a:cxn ang="0">
                  <a:pos x="911" y="1550"/>
                </a:cxn>
                <a:cxn ang="0">
                  <a:pos x="851" y="1485"/>
                </a:cxn>
                <a:cxn ang="0">
                  <a:pos x="769" y="1463"/>
                </a:cxn>
                <a:cxn ang="0">
                  <a:pos x="656" y="1480"/>
                </a:cxn>
                <a:cxn ang="0">
                  <a:pos x="449" y="1534"/>
                </a:cxn>
                <a:cxn ang="0">
                  <a:pos x="278" y="1539"/>
                </a:cxn>
                <a:cxn ang="0">
                  <a:pos x="174" y="1519"/>
                </a:cxn>
                <a:cxn ang="0">
                  <a:pos x="109" y="1473"/>
                </a:cxn>
                <a:cxn ang="0">
                  <a:pos x="70" y="1409"/>
                </a:cxn>
                <a:cxn ang="0">
                  <a:pos x="65" y="1337"/>
                </a:cxn>
                <a:cxn ang="0">
                  <a:pos x="116" y="1153"/>
                </a:cxn>
                <a:cxn ang="0">
                  <a:pos x="173" y="952"/>
                </a:cxn>
                <a:cxn ang="0">
                  <a:pos x="197" y="811"/>
                </a:cxn>
                <a:cxn ang="0">
                  <a:pos x="185" y="706"/>
                </a:cxn>
                <a:cxn ang="0">
                  <a:pos x="157" y="638"/>
                </a:cxn>
                <a:cxn ang="0">
                  <a:pos x="43" y="480"/>
                </a:cxn>
                <a:cxn ang="0">
                  <a:pos x="3" y="402"/>
                </a:cxn>
                <a:cxn ang="0">
                  <a:pos x="3" y="336"/>
                </a:cxn>
                <a:cxn ang="0">
                  <a:pos x="28" y="271"/>
                </a:cxn>
                <a:cxn ang="0">
                  <a:pos x="73" y="214"/>
                </a:cxn>
                <a:cxn ang="0">
                  <a:pos x="221" y="99"/>
                </a:cxn>
                <a:cxn ang="0">
                  <a:pos x="366" y="35"/>
                </a:cxn>
                <a:cxn ang="0">
                  <a:pos x="547" y="15"/>
                </a:cxn>
                <a:cxn ang="0">
                  <a:pos x="698" y="18"/>
                </a:cxn>
                <a:cxn ang="0">
                  <a:pos x="770" y="91"/>
                </a:cxn>
                <a:cxn ang="0">
                  <a:pos x="771" y="95"/>
                </a:cxn>
                <a:cxn ang="0">
                  <a:pos x="783" y="186"/>
                </a:cxn>
                <a:cxn ang="0">
                  <a:pos x="784" y="189"/>
                </a:cxn>
                <a:cxn ang="0">
                  <a:pos x="785" y="255"/>
                </a:cxn>
                <a:cxn ang="0">
                  <a:pos x="786" y="282"/>
                </a:cxn>
                <a:cxn ang="0">
                  <a:pos x="744" y="737"/>
                </a:cxn>
                <a:cxn ang="0">
                  <a:pos x="746" y="906"/>
                </a:cxn>
                <a:cxn ang="0">
                  <a:pos x="752" y="951"/>
                </a:cxn>
                <a:cxn ang="0">
                  <a:pos x="758" y="977"/>
                </a:cxn>
                <a:cxn ang="0">
                  <a:pos x="761" y="988"/>
                </a:cxn>
                <a:cxn ang="0">
                  <a:pos x="762" y="993"/>
                </a:cxn>
                <a:cxn ang="0">
                  <a:pos x="763" y="998"/>
                </a:cxn>
                <a:cxn ang="0">
                  <a:pos x="765" y="1003"/>
                </a:cxn>
                <a:cxn ang="0">
                  <a:pos x="772" y="1022"/>
                </a:cxn>
                <a:cxn ang="0">
                  <a:pos x="777" y="1035"/>
                </a:cxn>
                <a:cxn ang="0">
                  <a:pos x="797" y="1073"/>
                </a:cxn>
                <a:cxn ang="0">
                  <a:pos x="803" y="1081"/>
                </a:cxn>
                <a:cxn ang="0">
                  <a:pos x="805" y="1084"/>
                </a:cxn>
                <a:cxn ang="0">
                  <a:pos x="856" y="1147"/>
                </a:cxn>
                <a:cxn ang="0">
                  <a:pos x="1382" y="1431"/>
                </a:cxn>
              </a:cxnLst>
              <a:rect l="0" t="0" r="r" b="b"/>
              <a:pathLst>
                <a:path w="1383" h="1622">
                  <a:moveTo>
                    <a:pt x="1270" y="1564"/>
                  </a:moveTo>
                  <a:lnTo>
                    <a:pt x="1249" y="1577"/>
                  </a:lnTo>
                  <a:lnTo>
                    <a:pt x="1228" y="1589"/>
                  </a:lnTo>
                  <a:lnTo>
                    <a:pt x="1204" y="1599"/>
                  </a:lnTo>
                  <a:lnTo>
                    <a:pt x="1180" y="1607"/>
                  </a:lnTo>
                  <a:lnTo>
                    <a:pt x="1160" y="1612"/>
                  </a:lnTo>
                  <a:lnTo>
                    <a:pt x="1140" y="1616"/>
                  </a:lnTo>
                  <a:lnTo>
                    <a:pt x="1120" y="1619"/>
                  </a:lnTo>
                  <a:lnTo>
                    <a:pt x="1099" y="1621"/>
                  </a:lnTo>
                  <a:lnTo>
                    <a:pt x="1079" y="1621"/>
                  </a:lnTo>
                  <a:lnTo>
                    <a:pt x="1059" y="1620"/>
                  </a:lnTo>
                  <a:lnTo>
                    <a:pt x="1039" y="1617"/>
                  </a:lnTo>
                  <a:lnTo>
                    <a:pt x="1020" y="1613"/>
                  </a:lnTo>
                  <a:lnTo>
                    <a:pt x="1002" y="1608"/>
                  </a:lnTo>
                  <a:lnTo>
                    <a:pt x="984" y="1602"/>
                  </a:lnTo>
                  <a:lnTo>
                    <a:pt x="967" y="1594"/>
                  </a:lnTo>
                  <a:lnTo>
                    <a:pt x="951" y="1585"/>
                  </a:lnTo>
                  <a:lnTo>
                    <a:pt x="937" y="1574"/>
                  </a:lnTo>
                  <a:lnTo>
                    <a:pt x="923" y="1563"/>
                  </a:lnTo>
                  <a:lnTo>
                    <a:pt x="911" y="1550"/>
                  </a:lnTo>
                  <a:lnTo>
                    <a:pt x="901" y="1535"/>
                  </a:lnTo>
                  <a:lnTo>
                    <a:pt x="886" y="1515"/>
                  </a:lnTo>
                  <a:lnTo>
                    <a:pt x="869" y="1498"/>
                  </a:lnTo>
                  <a:lnTo>
                    <a:pt x="851" y="1485"/>
                  </a:lnTo>
                  <a:lnTo>
                    <a:pt x="832" y="1476"/>
                  </a:lnTo>
                  <a:lnTo>
                    <a:pt x="812" y="1469"/>
                  </a:lnTo>
                  <a:lnTo>
                    <a:pt x="790" y="1465"/>
                  </a:lnTo>
                  <a:lnTo>
                    <a:pt x="769" y="1463"/>
                  </a:lnTo>
                  <a:lnTo>
                    <a:pt x="746" y="1464"/>
                  </a:lnTo>
                  <a:lnTo>
                    <a:pt x="724" y="1466"/>
                  </a:lnTo>
                  <a:lnTo>
                    <a:pt x="701" y="1469"/>
                  </a:lnTo>
                  <a:lnTo>
                    <a:pt x="656" y="1480"/>
                  </a:lnTo>
                  <a:lnTo>
                    <a:pt x="572" y="1506"/>
                  </a:lnTo>
                  <a:lnTo>
                    <a:pt x="532" y="1518"/>
                  </a:lnTo>
                  <a:lnTo>
                    <a:pt x="491" y="1527"/>
                  </a:lnTo>
                  <a:lnTo>
                    <a:pt x="449" y="1534"/>
                  </a:lnTo>
                  <a:lnTo>
                    <a:pt x="407" y="1539"/>
                  </a:lnTo>
                  <a:lnTo>
                    <a:pt x="364" y="1541"/>
                  </a:lnTo>
                  <a:lnTo>
                    <a:pt x="321" y="1541"/>
                  </a:lnTo>
                  <a:lnTo>
                    <a:pt x="278" y="1539"/>
                  </a:lnTo>
                  <a:lnTo>
                    <a:pt x="235" y="1535"/>
                  </a:lnTo>
                  <a:lnTo>
                    <a:pt x="214" y="1532"/>
                  </a:lnTo>
                  <a:lnTo>
                    <a:pt x="194" y="1526"/>
                  </a:lnTo>
                  <a:lnTo>
                    <a:pt x="174" y="1519"/>
                  </a:lnTo>
                  <a:lnTo>
                    <a:pt x="156" y="1510"/>
                  </a:lnTo>
                  <a:lnTo>
                    <a:pt x="139" y="1499"/>
                  </a:lnTo>
                  <a:lnTo>
                    <a:pt x="123" y="1487"/>
                  </a:lnTo>
                  <a:lnTo>
                    <a:pt x="109" y="1473"/>
                  </a:lnTo>
                  <a:lnTo>
                    <a:pt x="97" y="1459"/>
                  </a:lnTo>
                  <a:lnTo>
                    <a:pt x="86" y="1443"/>
                  </a:lnTo>
                  <a:lnTo>
                    <a:pt x="77" y="1426"/>
                  </a:lnTo>
                  <a:lnTo>
                    <a:pt x="70" y="1409"/>
                  </a:lnTo>
                  <a:lnTo>
                    <a:pt x="65" y="1392"/>
                  </a:lnTo>
                  <a:lnTo>
                    <a:pt x="62" y="1374"/>
                  </a:lnTo>
                  <a:lnTo>
                    <a:pt x="62" y="1355"/>
                  </a:lnTo>
                  <a:lnTo>
                    <a:pt x="65" y="1337"/>
                  </a:lnTo>
                  <a:lnTo>
                    <a:pt x="70" y="1319"/>
                  </a:lnTo>
                  <a:lnTo>
                    <a:pt x="84" y="1278"/>
                  </a:lnTo>
                  <a:lnTo>
                    <a:pt x="96" y="1237"/>
                  </a:lnTo>
                  <a:lnTo>
                    <a:pt x="116" y="1153"/>
                  </a:lnTo>
                  <a:lnTo>
                    <a:pt x="136" y="1069"/>
                  </a:lnTo>
                  <a:lnTo>
                    <a:pt x="148" y="1028"/>
                  </a:lnTo>
                  <a:lnTo>
                    <a:pt x="161" y="987"/>
                  </a:lnTo>
                  <a:lnTo>
                    <a:pt x="173" y="952"/>
                  </a:lnTo>
                  <a:lnTo>
                    <a:pt x="183" y="916"/>
                  </a:lnTo>
                  <a:lnTo>
                    <a:pt x="190" y="881"/>
                  </a:lnTo>
                  <a:lnTo>
                    <a:pt x="195" y="846"/>
                  </a:lnTo>
                  <a:lnTo>
                    <a:pt x="197" y="811"/>
                  </a:lnTo>
                  <a:lnTo>
                    <a:pt x="197" y="776"/>
                  </a:lnTo>
                  <a:lnTo>
                    <a:pt x="193" y="741"/>
                  </a:lnTo>
                  <a:lnTo>
                    <a:pt x="189" y="723"/>
                  </a:lnTo>
                  <a:lnTo>
                    <a:pt x="185" y="706"/>
                  </a:lnTo>
                  <a:lnTo>
                    <a:pt x="180" y="688"/>
                  </a:lnTo>
                  <a:lnTo>
                    <a:pt x="173" y="671"/>
                  </a:lnTo>
                  <a:lnTo>
                    <a:pt x="165" y="654"/>
                  </a:lnTo>
                  <a:lnTo>
                    <a:pt x="157" y="638"/>
                  </a:lnTo>
                  <a:lnTo>
                    <a:pt x="137" y="605"/>
                  </a:lnTo>
                  <a:lnTo>
                    <a:pt x="115" y="574"/>
                  </a:lnTo>
                  <a:lnTo>
                    <a:pt x="67" y="512"/>
                  </a:lnTo>
                  <a:lnTo>
                    <a:pt x="43" y="480"/>
                  </a:lnTo>
                  <a:lnTo>
                    <a:pt x="21" y="447"/>
                  </a:lnTo>
                  <a:lnTo>
                    <a:pt x="13" y="433"/>
                  </a:lnTo>
                  <a:lnTo>
                    <a:pt x="7" y="417"/>
                  </a:lnTo>
                  <a:lnTo>
                    <a:pt x="3" y="402"/>
                  </a:lnTo>
                  <a:lnTo>
                    <a:pt x="0" y="386"/>
                  </a:lnTo>
                  <a:lnTo>
                    <a:pt x="0" y="369"/>
                  </a:lnTo>
                  <a:lnTo>
                    <a:pt x="0" y="353"/>
                  </a:lnTo>
                  <a:lnTo>
                    <a:pt x="3" y="336"/>
                  </a:lnTo>
                  <a:lnTo>
                    <a:pt x="7" y="320"/>
                  </a:lnTo>
                  <a:lnTo>
                    <a:pt x="13" y="303"/>
                  </a:lnTo>
                  <a:lnTo>
                    <a:pt x="20" y="287"/>
                  </a:lnTo>
                  <a:lnTo>
                    <a:pt x="28" y="271"/>
                  </a:lnTo>
                  <a:lnTo>
                    <a:pt x="37" y="256"/>
                  </a:lnTo>
                  <a:lnTo>
                    <a:pt x="48" y="241"/>
                  </a:lnTo>
                  <a:lnTo>
                    <a:pt x="60" y="227"/>
                  </a:lnTo>
                  <a:lnTo>
                    <a:pt x="73" y="214"/>
                  </a:lnTo>
                  <a:lnTo>
                    <a:pt x="87" y="202"/>
                  </a:lnTo>
                  <a:lnTo>
                    <a:pt x="153" y="148"/>
                  </a:lnTo>
                  <a:lnTo>
                    <a:pt x="186" y="123"/>
                  </a:lnTo>
                  <a:lnTo>
                    <a:pt x="221" y="99"/>
                  </a:lnTo>
                  <a:lnTo>
                    <a:pt x="259" y="77"/>
                  </a:lnTo>
                  <a:lnTo>
                    <a:pt x="299" y="57"/>
                  </a:lnTo>
                  <a:lnTo>
                    <a:pt x="343" y="41"/>
                  </a:lnTo>
                  <a:lnTo>
                    <a:pt x="366" y="35"/>
                  </a:lnTo>
                  <a:lnTo>
                    <a:pt x="391" y="29"/>
                  </a:lnTo>
                  <a:lnTo>
                    <a:pt x="431" y="22"/>
                  </a:lnTo>
                  <a:lnTo>
                    <a:pt x="470" y="18"/>
                  </a:lnTo>
                  <a:lnTo>
                    <a:pt x="547" y="15"/>
                  </a:lnTo>
                  <a:lnTo>
                    <a:pt x="621" y="11"/>
                  </a:lnTo>
                  <a:lnTo>
                    <a:pt x="658" y="7"/>
                  </a:lnTo>
                  <a:lnTo>
                    <a:pt x="695" y="0"/>
                  </a:lnTo>
                  <a:lnTo>
                    <a:pt x="698" y="18"/>
                  </a:lnTo>
                  <a:lnTo>
                    <a:pt x="758" y="47"/>
                  </a:lnTo>
                  <a:lnTo>
                    <a:pt x="764" y="68"/>
                  </a:lnTo>
                  <a:lnTo>
                    <a:pt x="770" y="89"/>
                  </a:lnTo>
                  <a:lnTo>
                    <a:pt x="770" y="91"/>
                  </a:lnTo>
                  <a:lnTo>
                    <a:pt x="770" y="92"/>
                  </a:lnTo>
                  <a:lnTo>
                    <a:pt x="770" y="93"/>
                  </a:lnTo>
                  <a:lnTo>
                    <a:pt x="770" y="94"/>
                  </a:lnTo>
                  <a:lnTo>
                    <a:pt x="771" y="95"/>
                  </a:lnTo>
                  <a:lnTo>
                    <a:pt x="771" y="96"/>
                  </a:lnTo>
                  <a:lnTo>
                    <a:pt x="783" y="183"/>
                  </a:lnTo>
                  <a:lnTo>
                    <a:pt x="783" y="185"/>
                  </a:lnTo>
                  <a:lnTo>
                    <a:pt x="783" y="186"/>
                  </a:lnTo>
                  <a:lnTo>
                    <a:pt x="783" y="187"/>
                  </a:lnTo>
                  <a:lnTo>
                    <a:pt x="783" y="188"/>
                  </a:lnTo>
                  <a:lnTo>
                    <a:pt x="784" y="188"/>
                  </a:lnTo>
                  <a:lnTo>
                    <a:pt x="784" y="189"/>
                  </a:lnTo>
                  <a:lnTo>
                    <a:pt x="784" y="233"/>
                  </a:lnTo>
                  <a:lnTo>
                    <a:pt x="785" y="239"/>
                  </a:lnTo>
                  <a:lnTo>
                    <a:pt x="785" y="244"/>
                  </a:lnTo>
                  <a:lnTo>
                    <a:pt x="785" y="255"/>
                  </a:lnTo>
                  <a:lnTo>
                    <a:pt x="786" y="261"/>
                  </a:lnTo>
                  <a:lnTo>
                    <a:pt x="786" y="267"/>
                  </a:lnTo>
                  <a:lnTo>
                    <a:pt x="786" y="278"/>
                  </a:lnTo>
                  <a:lnTo>
                    <a:pt x="786" y="282"/>
                  </a:lnTo>
                  <a:lnTo>
                    <a:pt x="782" y="373"/>
                  </a:lnTo>
                  <a:lnTo>
                    <a:pt x="782" y="376"/>
                  </a:lnTo>
                  <a:lnTo>
                    <a:pt x="762" y="559"/>
                  </a:lnTo>
                  <a:lnTo>
                    <a:pt x="744" y="737"/>
                  </a:lnTo>
                  <a:lnTo>
                    <a:pt x="740" y="820"/>
                  </a:lnTo>
                  <a:lnTo>
                    <a:pt x="744" y="897"/>
                  </a:lnTo>
                  <a:lnTo>
                    <a:pt x="745" y="902"/>
                  </a:lnTo>
                  <a:lnTo>
                    <a:pt x="746" y="906"/>
                  </a:lnTo>
                  <a:lnTo>
                    <a:pt x="747" y="915"/>
                  </a:lnTo>
                  <a:lnTo>
                    <a:pt x="748" y="924"/>
                  </a:lnTo>
                  <a:lnTo>
                    <a:pt x="749" y="933"/>
                  </a:lnTo>
                  <a:lnTo>
                    <a:pt x="752" y="951"/>
                  </a:lnTo>
                  <a:lnTo>
                    <a:pt x="755" y="970"/>
                  </a:lnTo>
                  <a:lnTo>
                    <a:pt x="756" y="973"/>
                  </a:lnTo>
                  <a:lnTo>
                    <a:pt x="757" y="975"/>
                  </a:lnTo>
                  <a:lnTo>
                    <a:pt x="758" y="977"/>
                  </a:lnTo>
                  <a:lnTo>
                    <a:pt x="758" y="979"/>
                  </a:lnTo>
                  <a:lnTo>
                    <a:pt x="759" y="983"/>
                  </a:lnTo>
                  <a:lnTo>
                    <a:pt x="760" y="987"/>
                  </a:lnTo>
                  <a:lnTo>
                    <a:pt x="761" y="988"/>
                  </a:lnTo>
                  <a:lnTo>
                    <a:pt x="761" y="990"/>
                  </a:lnTo>
                  <a:lnTo>
                    <a:pt x="762" y="991"/>
                  </a:lnTo>
                  <a:lnTo>
                    <a:pt x="762" y="992"/>
                  </a:lnTo>
                  <a:lnTo>
                    <a:pt x="762" y="993"/>
                  </a:lnTo>
                  <a:lnTo>
                    <a:pt x="762" y="995"/>
                  </a:lnTo>
                  <a:lnTo>
                    <a:pt x="762" y="996"/>
                  </a:lnTo>
                  <a:lnTo>
                    <a:pt x="763" y="998"/>
                  </a:lnTo>
                  <a:lnTo>
                    <a:pt x="763" y="999"/>
                  </a:lnTo>
                  <a:lnTo>
                    <a:pt x="764" y="1000"/>
                  </a:lnTo>
                  <a:lnTo>
                    <a:pt x="764" y="1001"/>
                  </a:lnTo>
                  <a:lnTo>
                    <a:pt x="765" y="1003"/>
                  </a:lnTo>
                  <a:lnTo>
                    <a:pt x="771" y="1018"/>
                  </a:lnTo>
                  <a:lnTo>
                    <a:pt x="771" y="1019"/>
                  </a:lnTo>
                  <a:lnTo>
                    <a:pt x="772" y="1021"/>
                  </a:lnTo>
                  <a:lnTo>
                    <a:pt x="772" y="1022"/>
                  </a:lnTo>
                  <a:lnTo>
                    <a:pt x="773" y="1023"/>
                  </a:lnTo>
                  <a:lnTo>
                    <a:pt x="773" y="1024"/>
                  </a:lnTo>
                  <a:lnTo>
                    <a:pt x="774" y="1026"/>
                  </a:lnTo>
                  <a:lnTo>
                    <a:pt x="777" y="1035"/>
                  </a:lnTo>
                  <a:lnTo>
                    <a:pt x="792" y="1065"/>
                  </a:lnTo>
                  <a:lnTo>
                    <a:pt x="793" y="1067"/>
                  </a:lnTo>
                  <a:lnTo>
                    <a:pt x="794" y="1069"/>
                  </a:lnTo>
                  <a:lnTo>
                    <a:pt x="797" y="1073"/>
                  </a:lnTo>
                  <a:lnTo>
                    <a:pt x="799" y="1076"/>
                  </a:lnTo>
                  <a:lnTo>
                    <a:pt x="801" y="1079"/>
                  </a:lnTo>
                  <a:lnTo>
                    <a:pt x="802" y="1080"/>
                  </a:lnTo>
                  <a:lnTo>
                    <a:pt x="803" y="1081"/>
                  </a:lnTo>
                  <a:lnTo>
                    <a:pt x="804" y="1082"/>
                  </a:lnTo>
                  <a:lnTo>
                    <a:pt x="804" y="1083"/>
                  </a:lnTo>
                  <a:lnTo>
                    <a:pt x="805" y="1084"/>
                  </a:lnTo>
                  <a:lnTo>
                    <a:pt x="806" y="1086"/>
                  </a:lnTo>
                  <a:lnTo>
                    <a:pt x="810" y="1094"/>
                  </a:lnTo>
                  <a:lnTo>
                    <a:pt x="831" y="1121"/>
                  </a:lnTo>
                  <a:lnTo>
                    <a:pt x="856" y="1147"/>
                  </a:lnTo>
                  <a:lnTo>
                    <a:pt x="918" y="1197"/>
                  </a:lnTo>
                  <a:lnTo>
                    <a:pt x="989" y="1242"/>
                  </a:lnTo>
                  <a:lnTo>
                    <a:pt x="1156" y="1327"/>
                  </a:lnTo>
                  <a:lnTo>
                    <a:pt x="1382" y="1431"/>
                  </a:lnTo>
                  <a:lnTo>
                    <a:pt x="1270" y="1564"/>
                  </a:lnTo>
                </a:path>
              </a:pathLst>
            </a:custGeom>
            <a:solidFill>
              <a:srgbClr val="4C4C4C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" name="Freeform 42"/>
            <p:cNvSpPr>
              <a:spLocks noChangeArrowheads="1"/>
            </p:cNvSpPr>
            <p:nvPr/>
          </p:nvSpPr>
          <p:spPr bwMode="auto">
            <a:xfrm>
              <a:off x="6477120" y="2718211"/>
              <a:ext cx="400320" cy="529976"/>
            </a:xfrm>
            <a:custGeom>
              <a:avLst/>
              <a:gdLst/>
              <a:ahLst/>
              <a:cxnLst>
                <a:cxn ang="0">
                  <a:pos x="485" y="15"/>
                </a:cxn>
                <a:cxn ang="0">
                  <a:pos x="614" y="4"/>
                </a:cxn>
                <a:cxn ang="0">
                  <a:pos x="691" y="26"/>
                </a:cxn>
                <a:cxn ang="0">
                  <a:pos x="708" y="92"/>
                </a:cxn>
                <a:cxn ang="0">
                  <a:pos x="721" y="183"/>
                </a:cxn>
                <a:cxn ang="0">
                  <a:pos x="722" y="188"/>
                </a:cxn>
                <a:cxn ang="0">
                  <a:pos x="723" y="255"/>
                </a:cxn>
                <a:cxn ang="0">
                  <a:pos x="720" y="373"/>
                </a:cxn>
                <a:cxn ang="0">
                  <a:pos x="682" y="897"/>
                </a:cxn>
                <a:cxn ang="0">
                  <a:pos x="687" y="933"/>
                </a:cxn>
                <a:cxn ang="0">
                  <a:pos x="696" y="977"/>
                </a:cxn>
                <a:cxn ang="0">
                  <a:pos x="699" y="990"/>
                </a:cxn>
                <a:cxn ang="0">
                  <a:pos x="700" y="995"/>
                </a:cxn>
                <a:cxn ang="0">
                  <a:pos x="702" y="1001"/>
                </a:cxn>
                <a:cxn ang="0">
                  <a:pos x="710" y="1022"/>
                </a:cxn>
                <a:cxn ang="0">
                  <a:pos x="730" y="1065"/>
                </a:cxn>
                <a:cxn ang="0">
                  <a:pos x="739" y="1079"/>
                </a:cxn>
                <a:cxn ang="0">
                  <a:pos x="743" y="1084"/>
                </a:cxn>
                <a:cxn ang="0">
                  <a:pos x="794" y="1147"/>
                </a:cxn>
                <a:cxn ang="0">
                  <a:pos x="1097" y="1542"/>
                </a:cxn>
                <a:cxn ang="0">
                  <a:pos x="997" y="1620"/>
                </a:cxn>
                <a:cxn ang="0">
                  <a:pos x="954" y="1612"/>
                </a:cxn>
                <a:cxn ang="0">
                  <a:pos x="940" y="1608"/>
                </a:cxn>
                <a:cxn ang="0">
                  <a:pos x="905" y="1594"/>
                </a:cxn>
                <a:cxn ang="0">
                  <a:pos x="861" y="1563"/>
                </a:cxn>
                <a:cxn ang="0">
                  <a:pos x="842" y="1539"/>
                </a:cxn>
                <a:cxn ang="0">
                  <a:pos x="807" y="1498"/>
                </a:cxn>
                <a:cxn ang="0">
                  <a:pos x="775" y="1478"/>
                </a:cxn>
                <a:cxn ang="0">
                  <a:pos x="728" y="1465"/>
                </a:cxn>
                <a:cxn ang="0">
                  <a:pos x="710" y="1464"/>
                </a:cxn>
                <a:cxn ang="0">
                  <a:pos x="679" y="1464"/>
                </a:cxn>
                <a:cxn ang="0">
                  <a:pos x="662" y="1466"/>
                </a:cxn>
                <a:cxn ang="0">
                  <a:pos x="552" y="1492"/>
                </a:cxn>
                <a:cxn ang="0">
                  <a:pos x="408" y="1530"/>
                </a:cxn>
                <a:cxn ang="0">
                  <a:pos x="345" y="1539"/>
                </a:cxn>
                <a:cxn ang="0">
                  <a:pos x="238" y="1541"/>
                </a:cxn>
                <a:cxn ang="0">
                  <a:pos x="173" y="1535"/>
                </a:cxn>
                <a:cxn ang="0">
                  <a:pos x="112" y="1519"/>
                </a:cxn>
                <a:cxn ang="0">
                  <a:pos x="69" y="1493"/>
                </a:cxn>
                <a:cxn ang="0">
                  <a:pos x="41" y="1467"/>
                </a:cxn>
                <a:cxn ang="0">
                  <a:pos x="33" y="1455"/>
                </a:cxn>
                <a:cxn ang="0">
                  <a:pos x="20" y="1435"/>
                </a:cxn>
                <a:cxn ang="0">
                  <a:pos x="6" y="1401"/>
                </a:cxn>
                <a:cxn ang="0">
                  <a:pos x="0" y="1374"/>
                </a:cxn>
                <a:cxn ang="0">
                  <a:pos x="5" y="1326"/>
                </a:cxn>
                <a:cxn ang="0">
                  <a:pos x="18" y="1289"/>
                </a:cxn>
                <a:cxn ang="0">
                  <a:pos x="54" y="1153"/>
                </a:cxn>
                <a:cxn ang="0">
                  <a:pos x="99" y="987"/>
                </a:cxn>
                <a:cxn ang="0">
                  <a:pos x="128" y="881"/>
                </a:cxn>
                <a:cxn ang="0">
                  <a:pos x="133" y="829"/>
                </a:cxn>
                <a:cxn ang="0">
                  <a:pos x="132" y="750"/>
                </a:cxn>
                <a:cxn ang="0">
                  <a:pos x="128" y="725"/>
                </a:cxn>
                <a:cxn ang="0">
                  <a:pos x="122" y="702"/>
                </a:cxn>
                <a:cxn ang="0">
                  <a:pos x="118" y="688"/>
                </a:cxn>
                <a:cxn ang="0">
                  <a:pos x="103" y="654"/>
                </a:cxn>
                <a:cxn ang="0">
                  <a:pos x="96" y="640"/>
                </a:cxn>
                <a:cxn ang="0">
                  <a:pos x="53" y="574"/>
                </a:cxn>
              </a:cxnLst>
              <a:rect l="0" t="0" r="r" b="b"/>
              <a:pathLst>
                <a:path w="1227" h="1622">
                  <a:moveTo>
                    <a:pt x="273" y="221"/>
                  </a:moveTo>
                  <a:lnTo>
                    <a:pt x="444" y="17"/>
                  </a:lnTo>
                  <a:lnTo>
                    <a:pt x="464" y="17"/>
                  </a:lnTo>
                  <a:lnTo>
                    <a:pt x="474" y="16"/>
                  </a:lnTo>
                  <a:lnTo>
                    <a:pt x="485" y="15"/>
                  </a:lnTo>
                  <a:lnTo>
                    <a:pt x="559" y="11"/>
                  </a:lnTo>
                  <a:lnTo>
                    <a:pt x="577" y="9"/>
                  </a:lnTo>
                  <a:lnTo>
                    <a:pt x="586" y="8"/>
                  </a:lnTo>
                  <a:lnTo>
                    <a:pt x="596" y="7"/>
                  </a:lnTo>
                  <a:lnTo>
                    <a:pt x="614" y="4"/>
                  </a:lnTo>
                  <a:lnTo>
                    <a:pt x="623" y="2"/>
                  </a:lnTo>
                  <a:lnTo>
                    <a:pt x="633" y="0"/>
                  </a:lnTo>
                  <a:lnTo>
                    <a:pt x="636" y="18"/>
                  </a:lnTo>
                  <a:lnTo>
                    <a:pt x="688" y="16"/>
                  </a:lnTo>
                  <a:lnTo>
                    <a:pt x="691" y="26"/>
                  </a:lnTo>
                  <a:lnTo>
                    <a:pt x="696" y="47"/>
                  </a:lnTo>
                  <a:lnTo>
                    <a:pt x="702" y="68"/>
                  </a:lnTo>
                  <a:lnTo>
                    <a:pt x="708" y="89"/>
                  </a:lnTo>
                  <a:lnTo>
                    <a:pt x="708" y="91"/>
                  </a:lnTo>
                  <a:lnTo>
                    <a:pt x="708" y="92"/>
                  </a:lnTo>
                  <a:lnTo>
                    <a:pt x="708" y="93"/>
                  </a:lnTo>
                  <a:lnTo>
                    <a:pt x="708" y="94"/>
                  </a:lnTo>
                  <a:lnTo>
                    <a:pt x="709" y="95"/>
                  </a:lnTo>
                  <a:lnTo>
                    <a:pt x="709" y="96"/>
                  </a:lnTo>
                  <a:lnTo>
                    <a:pt x="721" y="183"/>
                  </a:lnTo>
                  <a:lnTo>
                    <a:pt x="721" y="185"/>
                  </a:lnTo>
                  <a:lnTo>
                    <a:pt x="721" y="186"/>
                  </a:lnTo>
                  <a:lnTo>
                    <a:pt x="721" y="187"/>
                  </a:lnTo>
                  <a:lnTo>
                    <a:pt x="721" y="188"/>
                  </a:lnTo>
                  <a:lnTo>
                    <a:pt x="722" y="188"/>
                  </a:lnTo>
                  <a:lnTo>
                    <a:pt x="722" y="189"/>
                  </a:lnTo>
                  <a:lnTo>
                    <a:pt x="722" y="233"/>
                  </a:lnTo>
                  <a:lnTo>
                    <a:pt x="723" y="239"/>
                  </a:lnTo>
                  <a:lnTo>
                    <a:pt x="723" y="244"/>
                  </a:lnTo>
                  <a:lnTo>
                    <a:pt x="723" y="255"/>
                  </a:lnTo>
                  <a:lnTo>
                    <a:pt x="724" y="261"/>
                  </a:lnTo>
                  <a:lnTo>
                    <a:pt x="724" y="267"/>
                  </a:lnTo>
                  <a:lnTo>
                    <a:pt x="724" y="278"/>
                  </a:lnTo>
                  <a:lnTo>
                    <a:pt x="724" y="282"/>
                  </a:lnTo>
                  <a:lnTo>
                    <a:pt x="720" y="373"/>
                  </a:lnTo>
                  <a:lnTo>
                    <a:pt x="720" y="376"/>
                  </a:lnTo>
                  <a:lnTo>
                    <a:pt x="700" y="559"/>
                  </a:lnTo>
                  <a:lnTo>
                    <a:pt x="682" y="737"/>
                  </a:lnTo>
                  <a:lnTo>
                    <a:pt x="678" y="820"/>
                  </a:lnTo>
                  <a:lnTo>
                    <a:pt x="682" y="897"/>
                  </a:lnTo>
                  <a:lnTo>
                    <a:pt x="683" y="902"/>
                  </a:lnTo>
                  <a:lnTo>
                    <a:pt x="684" y="906"/>
                  </a:lnTo>
                  <a:lnTo>
                    <a:pt x="685" y="915"/>
                  </a:lnTo>
                  <a:lnTo>
                    <a:pt x="686" y="924"/>
                  </a:lnTo>
                  <a:lnTo>
                    <a:pt x="687" y="933"/>
                  </a:lnTo>
                  <a:lnTo>
                    <a:pt x="690" y="951"/>
                  </a:lnTo>
                  <a:lnTo>
                    <a:pt x="693" y="970"/>
                  </a:lnTo>
                  <a:lnTo>
                    <a:pt x="694" y="973"/>
                  </a:lnTo>
                  <a:lnTo>
                    <a:pt x="695" y="975"/>
                  </a:lnTo>
                  <a:lnTo>
                    <a:pt x="696" y="977"/>
                  </a:lnTo>
                  <a:lnTo>
                    <a:pt x="696" y="979"/>
                  </a:lnTo>
                  <a:lnTo>
                    <a:pt x="697" y="983"/>
                  </a:lnTo>
                  <a:lnTo>
                    <a:pt x="698" y="987"/>
                  </a:lnTo>
                  <a:lnTo>
                    <a:pt x="699" y="988"/>
                  </a:lnTo>
                  <a:lnTo>
                    <a:pt x="699" y="990"/>
                  </a:lnTo>
                  <a:lnTo>
                    <a:pt x="700" y="991"/>
                  </a:lnTo>
                  <a:lnTo>
                    <a:pt x="700" y="992"/>
                  </a:lnTo>
                  <a:lnTo>
                    <a:pt x="700" y="993"/>
                  </a:lnTo>
                  <a:lnTo>
                    <a:pt x="700" y="995"/>
                  </a:lnTo>
                  <a:lnTo>
                    <a:pt x="700" y="996"/>
                  </a:lnTo>
                  <a:lnTo>
                    <a:pt x="701" y="998"/>
                  </a:lnTo>
                  <a:lnTo>
                    <a:pt x="701" y="999"/>
                  </a:lnTo>
                  <a:lnTo>
                    <a:pt x="702" y="1000"/>
                  </a:lnTo>
                  <a:lnTo>
                    <a:pt x="702" y="1001"/>
                  </a:lnTo>
                  <a:lnTo>
                    <a:pt x="703" y="1003"/>
                  </a:lnTo>
                  <a:lnTo>
                    <a:pt x="709" y="1018"/>
                  </a:lnTo>
                  <a:lnTo>
                    <a:pt x="709" y="1019"/>
                  </a:lnTo>
                  <a:lnTo>
                    <a:pt x="710" y="1021"/>
                  </a:lnTo>
                  <a:lnTo>
                    <a:pt x="710" y="1022"/>
                  </a:lnTo>
                  <a:lnTo>
                    <a:pt x="711" y="1023"/>
                  </a:lnTo>
                  <a:lnTo>
                    <a:pt x="711" y="1024"/>
                  </a:lnTo>
                  <a:lnTo>
                    <a:pt x="712" y="1026"/>
                  </a:lnTo>
                  <a:lnTo>
                    <a:pt x="715" y="1035"/>
                  </a:lnTo>
                  <a:lnTo>
                    <a:pt x="730" y="1065"/>
                  </a:lnTo>
                  <a:lnTo>
                    <a:pt x="731" y="1067"/>
                  </a:lnTo>
                  <a:lnTo>
                    <a:pt x="732" y="1069"/>
                  </a:lnTo>
                  <a:lnTo>
                    <a:pt x="735" y="1073"/>
                  </a:lnTo>
                  <a:lnTo>
                    <a:pt x="737" y="1076"/>
                  </a:lnTo>
                  <a:lnTo>
                    <a:pt x="739" y="1079"/>
                  </a:lnTo>
                  <a:lnTo>
                    <a:pt x="740" y="1080"/>
                  </a:lnTo>
                  <a:lnTo>
                    <a:pt x="741" y="1081"/>
                  </a:lnTo>
                  <a:lnTo>
                    <a:pt x="742" y="1082"/>
                  </a:lnTo>
                  <a:lnTo>
                    <a:pt x="742" y="1083"/>
                  </a:lnTo>
                  <a:lnTo>
                    <a:pt x="743" y="1084"/>
                  </a:lnTo>
                  <a:lnTo>
                    <a:pt x="744" y="1086"/>
                  </a:lnTo>
                  <a:lnTo>
                    <a:pt x="748" y="1094"/>
                  </a:lnTo>
                  <a:lnTo>
                    <a:pt x="769" y="1121"/>
                  </a:lnTo>
                  <a:lnTo>
                    <a:pt x="794" y="1147"/>
                  </a:lnTo>
                  <a:lnTo>
                    <a:pt x="856" y="1197"/>
                  </a:lnTo>
                  <a:lnTo>
                    <a:pt x="927" y="1242"/>
                  </a:lnTo>
                  <a:lnTo>
                    <a:pt x="1094" y="1327"/>
                  </a:lnTo>
                  <a:lnTo>
                    <a:pt x="1226" y="1388"/>
                  </a:lnTo>
                  <a:lnTo>
                    <a:pt x="1097" y="1542"/>
                  </a:lnTo>
                  <a:lnTo>
                    <a:pt x="1023" y="1621"/>
                  </a:lnTo>
                  <a:lnTo>
                    <a:pt x="1017" y="1621"/>
                  </a:lnTo>
                  <a:lnTo>
                    <a:pt x="1008" y="1621"/>
                  </a:lnTo>
                  <a:lnTo>
                    <a:pt x="1003" y="1621"/>
                  </a:lnTo>
                  <a:lnTo>
                    <a:pt x="997" y="1620"/>
                  </a:lnTo>
                  <a:lnTo>
                    <a:pt x="977" y="1617"/>
                  </a:lnTo>
                  <a:lnTo>
                    <a:pt x="968" y="1615"/>
                  </a:lnTo>
                  <a:lnTo>
                    <a:pt x="963" y="1614"/>
                  </a:lnTo>
                  <a:lnTo>
                    <a:pt x="958" y="1613"/>
                  </a:lnTo>
                  <a:lnTo>
                    <a:pt x="954" y="1612"/>
                  </a:lnTo>
                  <a:lnTo>
                    <a:pt x="949" y="1611"/>
                  </a:lnTo>
                  <a:lnTo>
                    <a:pt x="947" y="1611"/>
                  </a:lnTo>
                  <a:lnTo>
                    <a:pt x="945" y="1610"/>
                  </a:lnTo>
                  <a:lnTo>
                    <a:pt x="942" y="1609"/>
                  </a:lnTo>
                  <a:lnTo>
                    <a:pt x="940" y="1608"/>
                  </a:lnTo>
                  <a:lnTo>
                    <a:pt x="922" y="1602"/>
                  </a:lnTo>
                  <a:lnTo>
                    <a:pt x="918" y="1600"/>
                  </a:lnTo>
                  <a:lnTo>
                    <a:pt x="914" y="1599"/>
                  </a:lnTo>
                  <a:lnTo>
                    <a:pt x="910" y="1597"/>
                  </a:lnTo>
                  <a:lnTo>
                    <a:pt x="905" y="1594"/>
                  </a:lnTo>
                  <a:lnTo>
                    <a:pt x="897" y="1590"/>
                  </a:lnTo>
                  <a:lnTo>
                    <a:pt x="893" y="1587"/>
                  </a:lnTo>
                  <a:lnTo>
                    <a:pt x="889" y="1585"/>
                  </a:lnTo>
                  <a:lnTo>
                    <a:pt x="875" y="1574"/>
                  </a:lnTo>
                  <a:lnTo>
                    <a:pt x="861" y="1563"/>
                  </a:lnTo>
                  <a:lnTo>
                    <a:pt x="855" y="1557"/>
                  </a:lnTo>
                  <a:lnTo>
                    <a:pt x="852" y="1554"/>
                  </a:lnTo>
                  <a:lnTo>
                    <a:pt x="849" y="1550"/>
                  </a:lnTo>
                  <a:lnTo>
                    <a:pt x="844" y="1543"/>
                  </a:lnTo>
                  <a:lnTo>
                    <a:pt x="842" y="1539"/>
                  </a:lnTo>
                  <a:lnTo>
                    <a:pt x="839" y="1535"/>
                  </a:lnTo>
                  <a:lnTo>
                    <a:pt x="832" y="1526"/>
                  </a:lnTo>
                  <a:lnTo>
                    <a:pt x="828" y="1521"/>
                  </a:lnTo>
                  <a:lnTo>
                    <a:pt x="824" y="1515"/>
                  </a:lnTo>
                  <a:lnTo>
                    <a:pt x="807" y="1498"/>
                  </a:lnTo>
                  <a:lnTo>
                    <a:pt x="798" y="1492"/>
                  </a:lnTo>
                  <a:lnTo>
                    <a:pt x="794" y="1489"/>
                  </a:lnTo>
                  <a:lnTo>
                    <a:pt x="789" y="1485"/>
                  </a:lnTo>
                  <a:lnTo>
                    <a:pt x="780" y="1481"/>
                  </a:lnTo>
                  <a:lnTo>
                    <a:pt x="775" y="1478"/>
                  </a:lnTo>
                  <a:lnTo>
                    <a:pt x="770" y="1476"/>
                  </a:lnTo>
                  <a:lnTo>
                    <a:pt x="750" y="1469"/>
                  </a:lnTo>
                  <a:lnTo>
                    <a:pt x="739" y="1467"/>
                  </a:lnTo>
                  <a:lnTo>
                    <a:pt x="734" y="1466"/>
                  </a:lnTo>
                  <a:lnTo>
                    <a:pt x="728" y="1465"/>
                  </a:lnTo>
                  <a:lnTo>
                    <a:pt x="723" y="1465"/>
                  </a:lnTo>
                  <a:lnTo>
                    <a:pt x="718" y="1465"/>
                  </a:lnTo>
                  <a:lnTo>
                    <a:pt x="715" y="1465"/>
                  </a:lnTo>
                  <a:lnTo>
                    <a:pt x="712" y="1464"/>
                  </a:lnTo>
                  <a:lnTo>
                    <a:pt x="710" y="1464"/>
                  </a:lnTo>
                  <a:lnTo>
                    <a:pt x="707" y="1463"/>
                  </a:lnTo>
                  <a:lnTo>
                    <a:pt x="696" y="1463"/>
                  </a:lnTo>
                  <a:lnTo>
                    <a:pt x="690" y="1463"/>
                  </a:lnTo>
                  <a:lnTo>
                    <a:pt x="684" y="1464"/>
                  </a:lnTo>
                  <a:lnTo>
                    <a:pt x="679" y="1464"/>
                  </a:lnTo>
                  <a:lnTo>
                    <a:pt x="673" y="1464"/>
                  </a:lnTo>
                  <a:lnTo>
                    <a:pt x="671" y="1464"/>
                  </a:lnTo>
                  <a:lnTo>
                    <a:pt x="668" y="1465"/>
                  </a:lnTo>
                  <a:lnTo>
                    <a:pt x="665" y="1465"/>
                  </a:lnTo>
                  <a:lnTo>
                    <a:pt x="662" y="1466"/>
                  </a:lnTo>
                  <a:lnTo>
                    <a:pt x="639" y="1469"/>
                  </a:lnTo>
                  <a:lnTo>
                    <a:pt x="617" y="1474"/>
                  </a:lnTo>
                  <a:lnTo>
                    <a:pt x="605" y="1477"/>
                  </a:lnTo>
                  <a:lnTo>
                    <a:pt x="594" y="1480"/>
                  </a:lnTo>
                  <a:lnTo>
                    <a:pt x="552" y="1492"/>
                  </a:lnTo>
                  <a:lnTo>
                    <a:pt x="531" y="1499"/>
                  </a:lnTo>
                  <a:lnTo>
                    <a:pt x="510" y="1506"/>
                  </a:lnTo>
                  <a:lnTo>
                    <a:pt x="470" y="1518"/>
                  </a:lnTo>
                  <a:lnTo>
                    <a:pt x="429" y="1527"/>
                  </a:lnTo>
                  <a:lnTo>
                    <a:pt x="408" y="1530"/>
                  </a:lnTo>
                  <a:lnTo>
                    <a:pt x="398" y="1532"/>
                  </a:lnTo>
                  <a:lnTo>
                    <a:pt x="387" y="1534"/>
                  </a:lnTo>
                  <a:lnTo>
                    <a:pt x="366" y="1536"/>
                  </a:lnTo>
                  <a:lnTo>
                    <a:pt x="356" y="1537"/>
                  </a:lnTo>
                  <a:lnTo>
                    <a:pt x="345" y="1539"/>
                  </a:lnTo>
                  <a:lnTo>
                    <a:pt x="324" y="1539"/>
                  </a:lnTo>
                  <a:lnTo>
                    <a:pt x="313" y="1540"/>
                  </a:lnTo>
                  <a:lnTo>
                    <a:pt x="302" y="1541"/>
                  </a:lnTo>
                  <a:lnTo>
                    <a:pt x="259" y="1541"/>
                  </a:lnTo>
                  <a:lnTo>
                    <a:pt x="238" y="1541"/>
                  </a:lnTo>
                  <a:lnTo>
                    <a:pt x="227" y="1540"/>
                  </a:lnTo>
                  <a:lnTo>
                    <a:pt x="216" y="1539"/>
                  </a:lnTo>
                  <a:lnTo>
                    <a:pt x="195" y="1537"/>
                  </a:lnTo>
                  <a:lnTo>
                    <a:pt x="184" y="1536"/>
                  </a:lnTo>
                  <a:lnTo>
                    <a:pt x="173" y="1535"/>
                  </a:lnTo>
                  <a:lnTo>
                    <a:pt x="152" y="1532"/>
                  </a:lnTo>
                  <a:lnTo>
                    <a:pt x="143" y="1529"/>
                  </a:lnTo>
                  <a:lnTo>
                    <a:pt x="138" y="1528"/>
                  </a:lnTo>
                  <a:lnTo>
                    <a:pt x="132" y="1526"/>
                  </a:lnTo>
                  <a:lnTo>
                    <a:pt x="112" y="1519"/>
                  </a:lnTo>
                  <a:lnTo>
                    <a:pt x="94" y="1510"/>
                  </a:lnTo>
                  <a:lnTo>
                    <a:pt x="86" y="1505"/>
                  </a:lnTo>
                  <a:lnTo>
                    <a:pt x="82" y="1502"/>
                  </a:lnTo>
                  <a:lnTo>
                    <a:pt x="77" y="1499"/>
                  </a:lnTo>
                  <a:lnTo>
                    <a:pt x="69" y="1493"/>
                  </a:lnTo>
                  <a:lnTo>
                    <a:pt x="65" y="1490"/>
                  </a:lnTo>
                  <a:lnTo>
                    <a:pt x="61" y="1487"/>
                  </a:lnTo>
                  <a:lnTo>
                    <a:pt x="47" y="1473"/>
                  </a:lnTo>
                  <a:lnTo>
                    <a:pt x="44" y="1470"/>
                  </a:lnTo>
                  <a:lnTo>
                    <a:pt x="41" y="1467"/>
                  </a:lnTo>
                  <a:lnTo>
                    <a:pt x="40" y="1465"/>
                  </a:lnTo>
                  <a:lnTo>
                    <a:pt x="38" y="1463"/>
                  </a:lnTo>
                  <a:lnTo>
                    <a:pt x="37" y="1461"/>
                  </a:lnTo>
                  <a:lnTo>
                    <a:pt x="35" y="1459"/>
                  </a:lnTo>
                  <a:lnTo>
                    <a:pt x="33" y="1455"/>
                  </a:lnTo>
                  <a:lnTo>
                    <a:pt x="30" y="1451"/>
                  </a:lnTo>
                  <a:lnTo>
                    <a:pt x="27" y="1447"/>
                  </a:lnTo>
                  <a:lnTo>
                    <a:pt x="24" y="1443"/>
                  </a:lnTo>
                  <a:lnTo>
                    <a:pt x="22" y="1439"/>
                  </a:lnTo>
                  <a:lnTo>
                    <a:pt x="20" y="1435"/>
                  </a:lnTo>
                  <a:lnTo>
                    <a:pt x="17" y="1431"/>
                  </a:lnTo>
                  <a:lnTo>
                    <a:pt x="15" y="1426"/>
                  </a:lnTo>
                  <a:lnTo>
                    <a:pt x="8" y="1409"/>
                  </a:lnTo>
                  <a:lnTo>
                    <a:pt x="7" y="1405"/>
                  </a:lnTo>
                  <a:lnTo>
                    <a:pt x="6" y="1401"/>
                  </a:lnTo>
                  <a:lnTo>
                    <a:pt x="6" y="1399"/>
                  </a:lnTo>
                  <a:lnTo>
                    <a:pt x="5" y="1397"/>
                  </a:lnTo>
                  <a:lnTo>
                    <a:pt x="4" y="1395"/>
                  </a:lnTo>
                  <a:lnTo>
                    <a:pt x="3" y="1392"/>
                  </a:lnTo>
                  <a:lnTo>
                    <a:pt x="0" y="1374"/>
                  </a:lnTo>
                  <a:lnTo>
                    <a:pt x="0" y="1355"/>
                  </a:lnTo>
                  <a:lnTo>
                    <a:pt x="3" y="1337"/>
                  </a:lnTo>
                  <a:lnTo>
                    <a:pt x="4" y="1333"/>
                  </a:lnTo>
                  <a:lnTo>
                    <a:pt x="5" y="1328"/>
                  </a:lnTo>
                  <a:lnTo>
                    <a:pt x="5" y="1326"/>
                  </a:lnTo>
                  <a:lnTo>
                    <a:pt x="6" y="1324"/>
                  </a:lnTo>
                  <a:lnTo>
                    <a:pt x="7" y="1321"/>
                  </a:lnTo>
                  <a:lnTo>
                    <a:pt x="8" y="1319"/>
                  </a:lnTo>
                  <a:lnTo>
                    <a:pt x="14" y="1299"/>
                  </a:lnTo>
                  <a:lnTo>
                    <a:pt x="18" y="1289"/>
                  </a:lnTo>
                  <a:lnTo>
                    <a:pt x="22" y="1278"/>
                  </a:lnTo>
                  <a:lnTo>
                    <a:pt x="34" y="1237"/>
                  </a:lnTo>
                  <a:lnTo>
                    <a:pt x="43" y="1195"/>
                  </a:lnTo>
                  <a:lnTo>
                    <a:pt x="48" y="1174"/>
                  </a:lnTo>
                  <a:lnTo>
                    <a:pt x="54" y="1153"/>
                  </a:lnTo>
                  <a:lnTo>
                    <a:pt x="63" y="1111"/>
                  </a:lnTo>
                  <a:lnTo>
                    <a:pt x="68" y="1090"/>
                  </a:lnTo>
                  <a:lnTo>
                    <a:pt x="74" y="1069"/>
                  </a:lnTo>
                  <a:lnTo>
                    <a:pt x="86" y="1028"/>
                  </a:lnTo>
                  <a:lnTo>
                    <a:pt x="99" y="987"/>
                  </a:lnTo>
                  <a:lnTo>
                    <a:pt x="111" y="952"/>
                  </a:lnTo>
                  <a:lnTo>
                    <a:pt x="116" y="934"/>
                  </a:lnTo>
                  <a:lnTo>
                    <a:pt x="118" y="925"/>
                  </a:lnTo>
                  <a:lnTo>
                    <a:pt x="121" y="916"/>
                  </a:lnTo>
                  <a:lnTo>
                    <a:pt x="128" y="881"/>
                  </a:lnTo>
                  <a:lnTo>
                    <a:pt x="130" y="864"/>
                  </a:lnTo>
                  <a:lnTo>
                    <a:pt x="131" y="855"/>
                  </a:lnTo>
                  <a:lnTo>
                    <a:pt x="133" y="846"/>
                  </a:lnTo>
                  <a:lnTo>
                    <a:pt x="133" y="838"/>
                  </a:lnTo>
                  <a:lnTo>
                    <a:pt x="133" y="829"/>
                  </a:lnTo>
                  <a:lnTo>
                    <a:pt x="134" y="820"/>
                  </a:lnTo>
                  <a:lnTo>
                    <a:pt x="135" y="811"/>
                  </a:lnTo>
                  <a:lnTo>
                    <a:pt x="135" y="776"/>
                  </a:lnTo>
                  <a:lnTo>
                    <a:pt x="133" y="759"/>
                  </a:lnTo>
                  <a:lnTo>
                    <a:pt x="132" y="750"/>
                  </a:lnTo>
                  <a:lnTo>
                    <a:pt x="131" y="741"/>
                  </a:lnTo>
                  <a:lnTo>
                    <a:pt x="130" y="737"/>
                  </a:lnTo>
                  <a:lnTo>
                    <a:pt x="129" y="732"/>
                  </a:lnTo>
                  <a:lnTo>
                    <a:pt x="128" y="728"/>
                  </a:lnTo>
                  <a:lnTo>
                    <a:pt x="128" y="725"/>
                  </a:lnTo>
                  <a:lnTo>
                    <a:pt x="127" y="723"/>
                  </a:lnTo>
                  <a:lnTo>
                    <a:pt x="125" y="715"/>
                  </a:lnTo>
                  <a:lnTo>
                    <a:pt x="124" y="711"/>
                  </a:lnTo>
                  <a:lnTo>
                    <a:pt x="123" y="706"/>
                  </a:lnTo>
                  <a:lnTo>
                    <a:pt x="122" y="702"/>
                  </a:lnTo>
                  <a:lnTo>
                    <a:pt x="121" y="697"/>
                  </a:lnTo>
                  <a:lnTo>
                    <a:pt x="121" y="695"/>
                  </a:lnTo>
                  <a:lnTo>
                    <a:pt x="120" y="693"/>
                  </a:lnTo>
                  <a:lnTo>
                    <a:pt x="119" y="690"/>
                  </a:lnTo>
                  <a:lnTo>
                    <a:pt x="118" y="688"/>
                  </a:lnTo>
                  <a:lnTo>
                    <a:pt x="111" y="671"/>
                  </a:lnTo>
                  <a:lnTo>
                    <a:pt x="109" y="667"/>
                  </a:lnTo>
                  <a:lnTo>
                    <a:pt x="108" y="663"/>
                  </a:lnTo>
                  <a:lnTo>
                    <a:pt x="106" y="659"/>
                  </a:lnTo>
                  <a:lnTo>
                    <a:pt x="103" y="654"/>
                  </a:lnTo>
                  <a:lnTo>
                    <a:pt x="101" y="650"/>
                  </a:lnTo>
                  <a:lnTo>
                    <a:pt x="100" y="646"/>
                  </a:lnTo>
                  <a:lnTo>
                    <a:pt x="99" y="644"/>
                  </a:lnTo>
                  <a:lnTo>
                    <a:pt x="98" y="642"/>
                  </a:lnTo>
                  <a:lnTo>
                    <a:pt x="96" y="640"/>
                  </a:lnTo>
                  <a:lnTo>
                    <a:pt x="95" y="638"/>
                  </a:lnTo>
                  <a:lnTo>
                    <a:pt x="86" y="622"/>
                  </a:lnTo>
                  <a:lnTo>
                    <a:pt x="81" y="613"/>
                  </a:lnTo>
                  <a:lnTo>
                    <a:pt x="75" y="605"/>
                  </a:lnTo>
                  <a:lnTo>
                    <a:pt x="53" y="574"/>
                  </a:lnTo>
                  <a:lnTo>
                    <a:pt x="32" y="546"/>
                  </a:lnTo>
                  <a:lnTo>
                    <a:pt x="273" y="221"/>
                  </a:lnTo>
                </a:path>
              </a:pathLst>
            </a:custGeom>
            <a:solidFill>
              <a:srgbClr val="666666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" name="Freeform 43"/>
            <p:cNvSpPr>
              <a:spLocks noChangeArrowheads="1"/>
            </p:cNvSpPr>
            <p:nvPr/>
          </p:nvSpPr>
          <p:spPr bwMode="auto">
            <a:xfrm>
              <a:off x="6477120" y="2742693"/>
              <a:ext cx="312480" cy="478130"/>
            </a:xfrm>
            <a:custGeom>
              <a:avLst/>
              <a:gdLst/>
              <a:ahLst/>
              <a:cxnLst>
                <a:cxn ang="0">
                  <a:pos x="705" y="0"/>
                </a:cxn>
                <a:cxn ang="0">
                  <a:pos x="708" y="15"/>
                </a:cxn>
                <a:cxn ang="0">
                  <a:pos x="721" y="105"/>
                </a:cxn>
                <a:cxn ang="0">
                  <a:pos x="721" y="110"/>
                </a:cxn>
                <a:cxn ang="0">
                  <a:pos x="723" y="161"/>
                </a:cxn>
                <a:cxn ang="0">
                  <a:pos x="724" y="189"/>
                </a:cxn>
                <a:cxn ang="0">
                  <a:pos x="720" y="298"/>
                </a:cxn>
                <a:cxn ang="0">
                  <a:pos x="682" y="819"/>
                </a:cxn>
                <a:cxn ang="0">
                  <a:pos x="686" y="846"/>
                </a:cxn>
                <a:cxn ang="0">
                  <a:pos x="694" y="895"/>
                </a:cxn>
                <a:cxn ang="0">
                  <a:pos x="697" y="905"/>
                </a:cxn>
                <a:cxn ang="0">
                  <a:pos x="700" y="913"/>
                </a:cxn>
                <a:cxn ang="0">
                  <a:pos x="700" y="917"/>
                </a:cxn>
                <a:cxn ang="0">
                  <a:pos x="702" y="922"/>
                </a:cxn>
                <a:cxn ang="0">
                  <a:pos x="709" y="941"/>
                </a:cxn>
                <a:cxn ang="0">
                  <a:pos x="711" y="946"/>
                </a:cxn>
                <a:cxn ang="0">
                  <a:pos x="731" y="989"/>
                </a:cxn>
                <a:cxn ang="0">
                  <a:pos x="739" y="1001"/>
                </a:cxn>
                <a:cxn ang="0">
                  <a:pos x="742" y="1005"/>
                </a:cxn>
                <a:cxn ang="0">
                  <a:pos x="748" y="1016"/>
                </a:cxn>
                <a:cxn ang="0">
                  <a:pos x="927" y="1164"/>
                </a:cxn>
                <a:cxn ang="0">
                  <a:pos x="762" y="1380"/>
                </a:cxn>
                <a:cxn ang="0">
                  <a:pos x="739" y="1389"/>
                </a:cxn>
                <a:cxn ang="0">
                  <a:pos x="718" y="1387"/>
                </a:cxn>
                <a:cxn ang="0">
                  <a:pos x="707" y="1385"/>
                </a:cxn>
                <a:cxn ang="0">
                  <a:pos x="679" y="1386"/>
                </a:cxn>
                <a:cxn ang="0">
                  <a:pos x="665" y="1387"/>
                </a:cxn>
                <a:cxn ang="0">
                  <a:pos x="605" y="1399"/>
                </a:cxn>
                <a:cxn ang="0">
                  <a:pos x="510" y="1428"/>
                </a:cxn>
                <a:cxn ang="0">
                  <a:pos x="398" y="1454"/>
                </a:cxn>
                <a:cxn ang="0">
                  <a:pos x="345" y="1461"/>
                </a:cxn>
                <a:cxn ang="0">
                  <a:pos x="259" y="1463"/>
                </a:cxn>
                <a:cxn ang="0">
                  <a:pos x="195" y="1459"/>
                </a:cxn>
                <a:cxn ang="0">
                  <a:pos x="143" y="1451"/>
                </a:cxn>
                <a:cxn ang="0">
                  <a:pos x="94" y="1432"/>
                </a:cxn>
                <a:cxn ang="0">
                  <a:pos x="69" y="1415"/>
                </a:cxn>
                <a:cxn ang="0">
                  <a:pos x="44" y="1392"/>
                </a:cxn>
                <a:cxn ang="0">
                  <a:pos x="37" y="1383"/>
                </a:cxn>
                <a:cxn ang="0">
                  <a:pos x="27" y="1369"/>
                </a:cxn>
                <a:cxn ang="0">
                  <a:pos x="17" y="1353"/>
                </a:cxn>
                <a:cxn ang="0">
                  <a:pos x="6" y="1323"/>
                </a:cxn>
                <a:cxn ang="0">
                  <a:pos x="3" y="1314"/>
                </a:cxn>
                <a:cxn ang="0">
                  <a:pos x="4" y="1255"/>
                </a:cxn>
                <a:cxn ang="0">
                  <a:pos x="7" y="1243"/>
                </a:cxn>
                <a:cxn ang="0">
                  <a:pos x="22" y="1200"/>
                </a:cxn>
                <a:cxn ang="0">
                  <a:pos x="54" y="1075"/>
                </a:cxn>
                <a:cxn ang="0">
                  <a:pos x="86" y="950"/>
                </a:cxn>
                <a:cxn ang="0">
                  <a:pos x="118" y="847"/>
                </a:cxn>
                <a:cxn ang="0">
                  <a:pos x="131" y="777"/>
                </a:cxn>
                <a:cxn ang="0">
                  <a:pos x="133" y="756"/>
                </a:cxn>
              </a:cxnLst>
              <a:rect l="0" t="0" r="r" b="b"/>
              <a:pathLst>
                <a:path w="955" h="1464">
                  <a:moveTo>
                    <a:pt x="257" y="563"/>
                  </a:moveTo>
                  <a:lnTo>
                    <a:pt x="460" y="291"/>
                  </a:lnTo>
                  <a:lnTo>
                    <a:pt x="677" y="30"/>
                  </a:lnTo>
                  <a:lnTo>
                    <a:pt x="705" y="0"/>
                  </a:lnTo>
                  <a:lnTo>
                    <a:pt x="708" y="11"/>
                  </a:lnTo>
                  <a:lnTo>
                    <a:pt x="708" y="13"/>
                  </a:lnTo>
                  <a:lnTo>
                    <a:pt x="708" y="14"/>
                  </a:lnTo>
                  <a:lnTo>
                    <a:pt x="708" y="15"/>
                  </a:lnTo>
                  <a:lnTo>
                    <a:pt x="708" y="16"/>
                  </a:lnTo>
                  <a:lnTo>
                    <a:pt x="709" y="17"/>
                  </a:lnTo>
                  <a:lnTo>
                    <a:pt x="709" y="18"/>
                  </a:lnTo>
                  <a:lnTo>
                    <a:pt x="721" y="105"/>
                  </a:lnTo>
                  <a:lnTo>
                    <a:pt x="721" y="107"/>
                  </a:lnTo>
                  <a:lnTo>
                    <a:pt x="721" y="108"/>
                  </a:lnTo>
                  <a:lnTo>
                    <a:pt x="721" y="109"/>
                  </a:lnTo>
                  <a:lnTo>
                    <a:pt x="721" y="110"/>
                  </a:lnTo>
                  <a:lnTo>
                    <a:pt x="722" y="110"/>
                  </a:lnTo>
                  <a:lnTo>
                    <a:pt x="722" y="111"/>
                  </a:lnTo>
                  <a:lnTo>
                    <a:pt x="722" y="155"/>
                  </a:lnTo>
                  <a:lnTo>
                    <a:pt x="723" y="161"/>
                  </a:lnTo>
                  <a:lnTo>
                    <a:pt x="723" y="166"/>
                  </a:lnTo>
                  <a:lnTo>
                    <a:pt x="723" y="177"/>
                  </a:lnTo>
                  <a:lnTo>
                    <a:pt x="724" y="183"/>
                  </a:lnTo>
                  <a:lnTo>
                    <a:pt x="724" y="189"/>
                  </a:lnTo>
                  <a:lnTo>
                    <a:pt x="724" y="200"/>
                  </a:lnTo>
                  <a:lnTo>
                    <a:pt x="724" y="204"/>
                  </a:lnTo>
                  <a:lnTo>
                    <a:pt x="720" y="295"/>
                  </a:lnTo>
                  <a:lnTo>
                    <a:pt x="720" y="298"/>
                  </a:lnTo>
                  <a:lnTo>
                    <a:pt x="700" y="481"/>
                  </a:lnTo>
                  <a:lnTo>
                    <a:pt x="682" y="659"/>
                  </a:lnTo>
                  <a:lnTo>
                    <a:pt x="678" y="742"/>
                  </a:lnTo>
                  <a:lnTo>
                    <a:pt x="682" y="819"/>
                  </a:lnTo>
                  <a:lnTo>
                    <a:pt x="683" y="824"/>
                  </a:lnTo>
                  <a:lnTo>
                    <a:pt x="684" y="828"/>
                  </a:lnTo>
                  <a:lnTo>
                    <a:pt x="685" y="837"/>
                  </a:lnTo>
                  <a:lnTo>
                    <a:pt x="686" y="846"/>
                  </a:lnTo>
                  <a:lnTo>
                    <a:pt x="687" y="855"/>
                  </a:lnTo>
                  <a:lnTo>
                    <a:pt x="690" y="873"/>
                  </a:lnTo>
                  <a:lnTo>
                    <a:pt x="693" y="892"/>
                  </a:lnTo>
                  <a:lnTo>
                    <a:pt x="694" y="895"/>
                  </a:lnTo>
                  <a:lnTo>
                    <a:pt x="695" y="897"/>
                  </a:lnTo>
                  <a:lnTo>
                    <a:pt x="696" y="899"/>
                  </a:lnTo>
                  <a:lnTo>
                    <a:pt x="696" y="901"/>
                  </a:lnTo>
                  <a:lnTo>
                    <a:pt x="697" y="905"/>
                  </a:lnTo>
                  <a:lnTo>
                    <a:pt x="698" y="909"/>
                  </a:lnTo>
                  <a:lnTo>
                    <a:pt x="699" y="910"/>
                  </a:lnTo>
                  <a:lnTo>
                    <a:pt x="699" y="912"/>
                  </a:lnTo>
                  <a:lnTo>
                    <a:pt x="700" y="913"/>
                  </a:lnTo>
                  <a:lnTo>
                    <a:pt x="700" y="914"/>
                  </a:lnTo>
                  <a:lnTo>
                    <a:pt x="700" y="915"/>
                  </a:lnTo>
                  <a:lnTo>
                    <a:pt x="700" y="917"/>
                  </a:lnTo>
                  <a:lnTo>
                    <a:pt x="700" y="918"/>
                  </a:lnTo>
                  <a:lnTo>
                    <a:pt x="701" y="920"/>
                  </a:lnTo>
                  <a:lnTo>
                    <a:pt x="701" y="921"/>
                  </a:lnTo>
                  <a:lnTo>
                    <a:pt x="702" y="922"/>
                  </a:lnTo>
                  <a:lnTo>
                    <a:pt x="702" y="923"/>
                  </a:lnTo>
                  <a:lnTo>
                    <a:pt x="703" y="925"/>
                  </a:lnTo>
                  <a:lnTo>
                    <a:pt x="709" y="940"/>
                  </a:lnTo>
                  <a:lnTo>
                    <a:pt x="709" y="941"/>
                  </a:lnTo>
                  <a:lnTo>
                    <a:pt x="710" y="943"/>
                  </a:lnTo>
                  <a:lnTo>
                    <a:pt x="710" y="944"/>
                  </a:lnTo>
                  <a:lnTo>
                    <a:pt x="711" y="945"/>
                  </a:lnTo>
                  <a:lnTo>
                    <a:pt x="711" y="946"/>
                  </a:lnTo>
                  <a:lnTo>
                    <a:pt x="712" y="948"/>
                  </a:lnTo>
                  <a:lnTo>
                    <a:pt x="715" y="957"/>
                  </a:lnTo>
                  <a:lnTo>
                    <a:pt x="730" y="987"/>
                  </a:lnTo>
                  <a:lnTo>
                    <a:pt x="731" y="989"/>
                  </a:lnTo>
                  <a:lnTo>
                    <a:pt x="732" y="991"/>
                  </a:lnTo>
                  <a:lnTo>
                    <a:pt x="735" y="995"/>
                  </a:lnTo>
                  <a:lnTo>
                    <a:pt x="737" y="998"/>
                  </a:lnTo>
                  <a:lnTo>
                    <a:pt x="739" y="1001"/>
                  </a:lnTo>
                  <a:lnTo>
                    <a:pt x="740" y="1002"/>
                  </a:lnTo>
                  <a:lnTo>
                    <a:pt x="741" y="1003"/>
                  </a:lnTo>
                  <a:lnTo>
                    <a:pt x="742" y="1004"/>
                  </a:lnTo>
                  <a:lnTo>
                    <a:pt x="742" y="1005"/>
                  </a:lnTo>
                  <a:lnTo>
                    <a:pt x="743" y="1006"/>
                  </a:lnTo>
                  <a:lnTo>
                    <a:pt x="744" y="1008"/>
                  </a:lnTo>
                  <a:lnTo>
                    <a:pt x="748" y="1016"/>
                  </a:lnTo>
                  <a:lnTo>
                    <a:pt x="769" y="1043"/>
                  </a:lnTo>
                  <a:lnTo>
                    <a:pt x="794" y="1069"/>
                  </a:lnTo>
                  <a:lnTo>
                    <a:pt x="856" y="1119"/>
                  </a:lnTo>
                  <a:lnTo>
                    <a:pt x="927" y="1164"/>
                  </a:lnTo>
                  <a:lnTo>
                    <a:pt x="954" y="1178"/>
                  </a:lnTo>
                  <a:lnTo>
                    <a:pt x="772" y="1371"/>
                  </a:lnTo>
                  <a:lnTo>
                    <a:pt x="767" y="1376"/>
                  </a:lnTo>
                  <a:lnTo>
                    <a:pt x="762" y="1380"/>
                  </a:lnTo>
                  <a:lnTo>
                    <a:pt x="756" y="1385"/>
                  </a:lnTo>
                  <a:lnTo>
                    <a:pt x="751" y="1391"/>
                  </a:lnTo>
                  <a:lnTo>
                    <a:pt x="750" y="1391"/>
                  </a:lnTo>
                  <a:lnTo>
                    <a:pt x="739" y="1389"/>
                  </a:lnTo>
                  <a:lnTo>
                    <a:pt x="734" y="1388"/>
                  </a:lnTo>
                  <a:lnTo>
                    <a:pt x="728" y="1387"/>
                  </a:lnTo>
                  <a:lnTo>
                    <a:pt x="723" y="1387"/>
                  </a:lnTo>
                  <a:lnTo>
                    <a:pt x="718" y="1387"/>
                  </a:lnTo>
                  <a:lnTo>
                    <a:pt x="715" y="1387"/>
                  </a:lnTo>
                  <a:lnTo>
                    <a:pt x="712" y="1386"/>
                  </a:lnTo>
                  <a:lnTo>
                    <a:pt x="710" y="1386"/>
                  </a:lnTo>
                  <a:lnTo>
                    <a:pt x="707" y="1385"/>
                  </a:lnTo>
                  <a:lnTo>
                    <a:pt x="696" y="1385"/>
                  </a:lnTo>
                  <a:lnTo>
                    <a:pt x="690" y="1385"/>
                  </a:lnTo>
                  <a:lnTo>
                    <a:pt x="684" y="1386"/>
                  </a:lnTo>
                  <a:lnTo>
                    <a:pt x="679" y="1386"/>
                  </a:lnTo>
                  <a:lnTo>
                    <a:pt x="673" y="1386"/>
                  </a:lnTo>
                  <a:lnTo>
                    <a:pt x="671" y="1386"/>
                  </a:lnTo>
                  <a:lnTo>
                    <a:pt x="668" y="1387"/>
                  </a:lnTo>
                  <a:lnTo>
                    <a:pt x="665" y="1387"/>
                  </a:lnTo>
                  <a:lnTo>
                    <a:pt x="662" y="1388"/>
                  </a:lnTo>
                  <a:lnTo>
                    <a:pt x="639" y="1391"/>
                  </a:lnTo>
                  <a:lnTo>
                    <a:pt x="617" y="1396"/>
                  </a:lnTo>
                  <a:lnTo>
                    <a:pt x="605" y="1399"/>
                  </a:lnTo>
                  <a:lnTo>
                    <a:pt x="594" y="1402"/>
                  </a:lnTo>
                  <a:lnTo>
                    <a:pt x="552" y="1414"/>
                  </a:lnTo>
                  <a:lnTo>
                    <a:pt x="531" y="1421"/>
                  </a:lnTo>
                  <a:lnTo>
                    <a:pt x="510" y="1428"/>
                  </a:lnTo>
                  <a:lnTo>
                    <a:pt x="470" y="1440"/>
                  </a:lnTo>
                  <a:lnTo>
                    <a:pt x="429" y="1449"/>
                  </a:lnTo>
                  <a:lnTo>
                    <a:pt x="408" y="1452"/>
                  </a:lnTo>
                  <a:lnTo>
                    <a:pt x="398" y="1454"/>
                  </a:lnTo>
                  <a:lnTo>
                    <a:pt x="387" y="1456"/>
                  </a:lnTo>
                  <a:lnTo>
                    <a:pt x="366" y="1458"/>
                  </a:lnTo>
                  <a:lnTo>
                    <a:pt x="356" y="1459"/>
                  </a:lnTo>
                  <a:lnTo>
                    <a:pt x="345" y="1461"/>
                  </a:lnTo>
                  <a:lnTo>
                    <a:pt x="324" y="1461"/>
                  </a:lnTo>
                  <a:lnTo>
                    <a:pt x="313" y="1462"/>
                  </a:lnTo>
                  <a:lnTo>
                    <a:pt x="302" y="1463"/>
                  </a:lnTo>
                  <a:lnTo>
                    <a:pt x="259" y="1463"/>
                  </a:lnTo>
                  <a:lnTo>
                    <a:pt x="238" y="1463"/>
                  </a:lnTo>
                  <a:lnTo>
                    <a:pt x="227" y="1462"/>
                  </a:lnTo>
                  <a:lnTo>
                    <a:pt x="216" y="1461"/>
                  </a:lnTo>
                  <a:lnTo>
                    <a:pt x="195" y="1459"/>
                  </a:lnTo>
                  <a:lnTo>
                    <a:pt x="184" y="1458"/>
                  </a:lnTo>
                  <a:lnTo>
                    <a:pt x="173" y="1457"/>
                  </a:lnTo>
                  <a:lnTo>
                    <a:pt x="152" y="1454"/>
                  </a:lnTo>
                  <a:lnTo>
                    <a:pt x="143" y="1451"/>
                  </a:lnTo>
                  <a:lnTo>
                    <a:pt x="138" y="1450"/>
                  </a:lnTo>
                  <a:lnTo>
                    <a:pt x="132" y="1448"/>
                  </a:lnTo>
                  <a:lnTo>
                    <a:pt x="112" y="1441"/>
                  </a:lnTo>
                  <a:lnTo>
                    <a:pt x="94" y="1432"/>
                  </a:lnTo>
                  <a:lnTo>
                    <a:pt x="86" y="1427"/>
                  </a:lnTo>
                  <a:lnTo>
                    <a:pt x="82" y="1424"/>
                  </a:lnTo>
                  <a:lnTo>
                    <a:pt x="77" y="1421"/>
                  </a:lnTo>
                  <a:lnTo>
                    <a:pt x="69" y="1415"/>
                  </a:lnTo>
                  <a:lnTo>
                    <a:pt x="65" y="1412"/>
                  </a:lnTo>
                  <a:lnTo>
                    <a:pt x="61" y="1409"/>
                  </a:lnTo>
                  <a:lnTo>
                    <a:pt x="47" y="1395"/>
                  </a:lnTo>
                  <a:lnTo>
                    <a:pt x="44" y="1392"/>
                  </a:lnTo>
                  <a:lnTo>
                    <a:pt x="41" y="1389"/>
                  </a:lnTo>
                  <a:lnTo>
                    <a:pt x="40" y="1387"/>
                  </a:lnTo>
                  <a:lnTo>
                    <a:pt x="38" y="1385"/>
                  </a:lnTo>
                  <a:lnTo>
                    <a:pt x="37" y="1383"/>
                  </a:lnTo>
                  <a:lnTo>
                    <a:pt x="35" y="1381"/>
                  </a:lnTo>
                  <a:lnTo>
                    <a:pt x="33" y="1377"/>
                  </a:lnTo>
                  <a:lnTo>
                    <a:pt x="30" y="1373"/>
                  </a:lnTo>
                  <a:lnTo>
                    <a:pt x="27" y="1369"/>
                  </a:lnTo>
                  <a:lnTo>
                    <a:pt x="24" y="1365"/>
                  </a:lnTo>
                  <a:lnTo>
                    <a:pt x="22" y="1361"/>
                  </a:lnTo>
                  <a:lnTo>
                    <a:pt x="20" y="1357"/>
                  </a:lnTo>
                  <a:lnTo>
                    <a:pt x="17" y="1353"/>
                  </a:lnTo>
                  <a:lnTo>
                    <a:pt x="15" y="1348"/>
                  </a:lnTo>
                  <a:lnTo>
                    <a:pt x="8" y="1331"/>
                  </a:lnTo>
                  <a:lnTo>
                    <a:pt x="7" y="1327"/>
                  </a:lnTo>
                  <a:lnTo>
                    <a:pt x="6" y="1323"/>
                  </a:lnTo>
                  <a:lnTo>
                    <a:pt x="6" y="1321"/>
                  </a:lnTo>
                  <a:lnTo>
                    <a:pt x="5" y="1319"/>
                  </a:lnTo>
                  <a:lnTo>
                    <a:pt x="4" y="1317"/>
                  </a:lnTo>
                  <a:lnTo>
                    <a:pt x="3" y="1314"/>
                  </a:lnTo>
                  <a:lnTo>
                    <a:pt x="0" y="1296"/>
                  </a:lnTo>
                  <a:lnTo>
                    <a:pt x="0" y="1277"/>
                  </a:lnTo>
                  <a:lnTo>
                    <a:pt x="3" y="1259"/>
                  </a:lnTo>
                  <a:lnTo>
                    <a:pt x="4" y="1255"/>
                  </a:lnTo>
                  <a:lnTo>
                    <a:pt x="5" y="1250"/>
                  </a:lnTo>
                  <a:lnTo>
                    <a:pt x="5" y="1248"/>
                  </a:lnTo>
                  <a:lnTo>
                    <a:pt x="6" y="1246"/>
                  </a:lnTo>
                  <a:lnTo>
                    <a:pt x="7" y="1243"/>
                  </a:lnTo>
                  <a:lnTo>
                    <a:pt x="8" y="1241"/>
                  </a:lnTo>
                  <a:lnTo>
                    <a:pt x="14" y="1221"/>
                  </a:lnTo>
                  <a:lnTo>
                    <a:pt x="18" y="1211"/>
                  </a:lnTo>
                  <a:lnTo>
                    <a:pt x="22" y="1200"/>
                  </a:lnTo>
                  <a:lnTo>
                    <a:pt x="34" y="1159"/>
                  </a:lnTo>
                  <a:lnTo>
                    <a:pt x="43" y="1117"/>
                  </a:lnTo>
                  <a:lnTo>
                    <a:pt x="48" y="1096"/>
                  </a:lnTo>
                  <a:lnTo>
                    <a:pt x="54" y="1075"/>
                  </a:lnTo>
                  <a:lnTo>
                    <a:pt x="63" y="1033"/>
                  </a:lnTo>
                  <a:lnTo>
                    <a:pt x="68" y="1012"/>
                  </a:lnTo>
                  <a:lnTo>
                    <a:pt x="74" y="991"/>
                  </a:lnTo>
                  <a:lnTo>
                    <a:pt x="86" y="950"/>
                  </a:lnTo>
                  <a:lnTo>
                    <a:pt x="99" y="909"/>
                  </a:lnTo>
                  <a:lnTo>
                    <a:pt x="111" y="874"/>
                  </a:lnTo>
                  <a:lnTo>
                    <a:pt x="116" y="856"/>
                  </a:lnTo>
                  <a:lnTo>
                    <a:pt x="118" y="847"/>
                  </a:lnTo>
                  <a:lnTo>
                    <a:pt x="121" y="838"/>
                  </a:lnTo>
                  <a:lnTo>
                    <a:pt x="128" y="803"/>
                  </a:lnTo>
                  <a:lnTo>
                    <a:pt x="130" y="786"/>
                  </a:lnTo>
                  <a:lnTo>
                    <a:pt x="131" y="777"/>
                  </a:lnTo>
                  <a:lnTo>
                    <a:pt x="133" y="768"/>
                  </a:lnTo>
                  <a:lnTo>
                    <a:pt x="133" y="764"/>
                  </a:lnTo>
                  <a:lnTo>
                    <a:pt x="133" y="760"/>
                  </a:lnTo>
                  <a:lnTo>
                    <a:pt x="133" y="756"/>
                  </a:lnTo>
                  <a:lnTo>
                    <a:pt x="134" y="754"/>
                  </a:lnTo>
                  <a:lnTo>
                    <a:pt x="134" y="752"/>
                  </a:lnTo>
                  <a:lnTo>
                    <a:pt x="257" y="563"/>
                  </a:lnTo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" name="Freeform 44"/>
            <p:cNvSpPr>
              <a:spLocks noChangeArrowheads="1"/>
            </p:cNvSpPr>
            <p:nvPr/>
          </p:nvSpPr>
          <p:spPr bwMode="auto">
            <a:xfrm>
              <a:off x="6577920" y="2870868"/>
              <a:ext cx="145440" cy="277949"/>
            </a:xfrm>
            <a:custGeom>
              <a:avLst/>
              <a:gdLst/>
              <a:ahLst/>
              <a:cxnLst>
                <a:cxn ang="0">
                  <a:pos x="28" y="834"/>
                </a:cxn>
                <a:cxn ang="0">
                  <a:pos x="24" y="831"/>
                </a:cxn>
                <a:cxn ang="0">
                  <a:pos x="15" y="818"/>
                </a:cxn>
                <a:cxn ang="0">
                  <a:pos x="11" y="812"/>
                </a:cxn>
                <a:cxn ang="0">
                  <a:pos x="9" y="807"/>
                </a:cxn>
                <a:cxn ang="0">
                  <a:pos x="7" y="800"/>
                </a:cxn>
                <a:cxn ang="0">
                  <a:pos x="5" y="795"/>
                </a:cxn>
                <a:cxn ang="0">
                  <a:pos x="2" y="781"/>
                </a:cxn>
                <a:cxn ang="0">
                  <a:pos x="2" y="773"/>
                </a:cxn>
                <a:cxn ang="0">
                  <a:pos x="1" y="767"/>
                </a:cxn>
                <a:cxn ang="0">
                  <a:pos x="0" y="740"/>
                </a:cxn>
                <a:cxn ang="0">
                  <a:pos x="4" y="701"/>
                </a:cxn>
                <a:cxn ang="0">
                  <a:pos x="31" y="600"/>
                </a:cxn>
                <a:cxn ang="0">
                  <a:pos x="51" y="549"/>
                </a:cxn>
                <a:cxn ang="0">
                  <a:pos x="256" y="188"/>
                </a:cxn>
                <a:cxn ang="0">
                  <a:pos x="391" y="89"/>
                </a:cxn>
                <a:cxn ang="0">
                  <a:pos x="373" y="427"/>
                </a:cxn>
                <a:cxn ang="0">
                  <a:pos x="376" y="445"/>
                </a:cxn>
                <a:cxn ang="0">
                  <a:pos x="381" y="481"/>
                </a:cxn>
                <a:cxn ang="0">
                  <a:pos x="386" y="505"/>
                </a:cxn>
                <a:cxn ang="0">
                  <a:pos x="388" y="513"/>
                </a:cxn>
                <a:cxn ang="0">
                  <a:pos x="390" y="520"/>
                </a:cxn>
                <a:cxn ang="0">
                  <a:pos x="391" y="523"/>
                </a:cxn>
                <a:cxn ang="0">
                  <a:pos x="391" y="526"/>
                </a:cxn>
                <a:cxn ang="0">
                  <a:pos x="393" y="530"/>
                </a:cxn>
                <a:cxn ang="0">
                  <a:pos x="400" y="548"/>
                </a:cxn>
                <a:cxn ang="0">
                  <a:pos x="401" y="552"/>
                </a:cxn>
                <a:cxn ang="0">
                  <a:pos x="403" y="556"/>
                </a:cxn>
                <a:cxn ang="0">
                  <a:pos x="422" y="597"/>
                </a:cxn>
                <a:cxn ang="0">
                  <a:pos x="428" y="606"/>
                </a:cxn>
                <a:cxn ang="0">
                  <a:pos x="432" y="611"/>
                </a:cxn>
                <a:cxn ang="0">
                  <a:pos x="434" y="614"/>
                </a:cxn>
                <a:cxn ang="0">
                  <a:pos x="439" y="624"/>
                </a:cxn>
                <a:cxn ang="0">
                  <a:pos x="305" y="749"/>
                </a:cxn>
                <a:cxn ang="0">
                  <a:pos x="228" y="799"/>
                </a:cxn>
                <a:cxn ang="0">
                  <a:pos x="187" y="820"/>
                </a:cxn>
                <a:cxn ang="0">
                  <a:pos x="132" y="843"/>
                </a:cxn>
                <a:cxn ang="0">
                  <a:pos x="111" y="848"/>
                </a:cxn>
                <a:cxn ang="0">
                  <a:pos x="101" y="849"/>
                </a:cxn>
                <a:cxn ang="0">
                  <a:pos x="95" y="850"/>
                </a:cxn>
                <a:cxn ang="0">
                  <a:pos x="88" y="851"/>
                </a:cxn>
                <a:cxn ang="0">
                  <a:pos x="77" y="852"/>
                </a:cxn>
                <a:cxn ang="0">
                  <a:pos x="71" y="852"/>
                </a:cxn>
                <a:cxn ang="0">
                  <a:pos x="66" y="851"/>
                </a:cxn>
                <a:cxn ang="0">
                  <a:pos x="50" y="846"/>
                </a:cxn>
                <a:cxn ang="0">
                  <a:pos x="44" y="844"/>
                </a:cxn>
                <a:cxn ang="0">
                  <a:pos x="36" y="839"/>
                </a:cxn>
              </a:cxnLst>
              <a:rect l="0" t="0" r="r" b="b"/>
              <a:pathLst>
                <a:path w="446" h="853">
                  <a:moveTo>
                    <a:pt x="31" y="836"/>
                  </a:moveTo>
                  <a:lnTo>
                    <a:pt x="29" y="834"/>
                  </a:lnTo>
                  <a:lnTo>
                    <a:pt x="28" y="834"/>
                  </a:lnTo>
                  <a:lnTo>
                    <a:pt x="27" y="833"/>
                  </a:lnTo>
                  <a:lnTo>
                    <a:pt x="25" y="832"/>
                  </a:lnTo>
                  <a:lnTo>
                    <a:pt x="24" y="831"/>
                  </a:lnTo>
                  <a:lnTo>
                    <a:pt x="23" y="829"/>
                  </a:lnTo>
                  <a:lnTo>
                    <a:pt x="22" y="828"/>
                  </a:lnTo>
                  <a:lnTo>
                    <a:pt x="15" y="818"/>
                  </a:lnTo>
                  <a:lnTo>
                    <a:pt x="14" y="816"/>
                  </a:lnTo>
                  <a:lnTo>
                    <a:pt x="12" y="813"/>
                  </a:lnTo>
                  <a:lnTo>
                    <a:pt x="11" y="812"/>
                  </a:lnTo>
                  <a:lnTo>
                    <a:pt x="11" y="810"/>
                  </a:lnTo>
                  <a:lnTo>
                    <a:pt x="10" y="809"/>
                  </a:lnTo>
                  <a:lnTo>
                    <a:pt x="9" y="807"/>
                  </a:lnTo>
                  <a:lnTo>
                    <a:pt x="8" y="804"/>
                  </a:lnTo>
                  <a:lnTo>
                    <a:pt x="7" y="801"/>
                  </a:lnTo>
                  <a:lnTo>
                    <a:pt x="7" y="800"/>
                  </a:lnTo>
                  <a:lnTo>
                    <a:pt x="6" y="798"/>
                  </a:lnTo>
                  <a:lnTo>
                    <a:pt x="6" y="797"/>
                  </a:lnTo>
                  <a:lnTo>
                    <a:pt x="5" y="795"/>
                  </a:lnTo>
                  <a:lnTo>
                    <a:pt x="4" y="789"/>
                  </a:lnTo>
                  <a:lnTo>
                    <a:pt x="3" y="785"/>
                  </a:lnTo>
                  <a:lnTo>
                    <a:pt x="2" y="781"/>
                  </a:lnTo>
                  <a:lnTo>
                    <a:pt x="2" y="777"/>
                  </a:lnTo>
                  <a:lnTo>
                    <a:pt x="2" y="775"/>
                  </a:lnTo>
                  <a:lnTo>
                    <a:pt x="2" y="773"/>
                  </a:lnTo>
                  <a:lnTo>
                    <a:pt x="2" y="771"/>
                  </a:lnTo>
                  <a:lnTo>
                    <a:pt x="1" y="769"/>
                  </a:lnTo>
                  <a:lnTo>
                    <a:pt x="1" y="767"/>
                  </a:lnTo>
                  <a:lnTo>
                    <a:pt x="0" y="765"/>
                  </a:lnTo>
                  <a:lnTo>
                    <a:pt x="0" y="748"/>
                  </a:lnTo>
                  <a:lnTo>
                    <a:pt x="0" y="740"/>
                  </a:lnTo>
                  <a:lnTo>
                    <a:pt x="1" y="731"/>
                  </a:lnTo>
                  <a:lnTo>
                    <a:pt x="3" y="711"/>
                  </a:lnTo>
                  <a:lnTo>
                    <a:pt x="4" y="701"/>
                  </a:lnTo>
                  <a:lnTo>
                    <a:pt x="6" y="691"/>
                  </a:lnTo>
                  <a:lnTo>
                    <a:pt x="16" y="648"/>
                  </a:lnTo>
                  <a:lnTo>
                    <a:pt x="31" y="600"/>
                  </a:lnTo>
                  <a:lnTo>
                    <a:pt x="40" y="575"/>
                  </a:lnTo>
                  <a:lnTo>
                    <a:pt x="45" y="562"/>
                  </a:lnTo>
                  <a:lnTo>
                    <a:pt x="51" y="549"/>
                  </a:lnTo>
                  <a:lnTo>
                    <a:pt x="103" y="437"/>
                  </a:lnTo>
                  <a:lnTo>
                    <a:pt x="172" y="316"/>
                  </a:lnTo>
                  <a:lnTo>
                    <a:pt x="256" y="188"/>
                  </a:lnTo>
                  <a:lnTo>
                    <a:pt x="353" y="57"/>
                  </a:lnTo>
                  <a:lnTo>
                    <a:pt x="401" y="0"/>
                  </a:lnTo>
                  <a:lnTo>
                    <a:pt x="391" y="89"/>
                  </a:lnTo>
                  <a:lnTo>
                    <a:pt x="373" y="267"/>
                  </a:lnTo>
                  <a:lnTo>
                    <a:pt x="369" y="350"/>
                  </a:lnTo>
                  <a:lnTo>
                    <a:pt x="373" y="427"/>
                  </a:lnTo>
                  <a:lnTo>
                    <a:pt x="374" y="432"/>
                  </a:lnTo>
                  <a:lnTo>
                    <a:pt x="375" y="436"/>
                  </a:lnTo>
                  <a:lnTo>
                    <a:pt x="376" y="445"/>
                  </a:lnTo>
                  <a:lnTo>
                    <a:pt x="377" y="454"/>
                  </a:lnTo>
                  <a:lnTo>
                    <a:pt x="378" y="463"/>
                  </a:lnTo>
                  <a:lnTo>
                    <a:pt x="381" y="481"/>
                  </a:lnTo>
                  <a:lnTo>
                    <a:pt x="384" y="500"/>
                  </a:lnTo>
                  <a:lnTo>
                    <a:pt x="385" y="503"/>
                  </a:lnTo>
                  <a:lnTo>
                    <a:pt x="386" y="505"/>
                  </a:lnTo>
                  <a:lnTo>
                    <a:pt x="387" y="507"/>
                  </a:lnTo>
                  <a:lnTo>
                    <a:pt x="387" y="509"/>
                  </a:lnTo>
                  <a:lnTo>
                    <a:pt x="388" y="513"/>
                  </a:lnTo>
                  <a:lnTo>
                    <a:pt x="389" y="517"/>
                  </a:lnTo>
                  <a:lnTo>
                    <a:pt x="390" y="518"/>
                  </a:lnTo>
                  <a:lnTo>
                    <a:pt x="390" y="520"/>
                  </a:lnTo>
                  <a:lnTo>
                    <a:pt x="391" y="521"/>
                  </a:lnTo>
                  <a:lnTo>
                    <a:pt x="391" y="522"/>
                  </a:lnTo>
                  <a:lnTo>
                    <a:pt x="391" y="523"/>
                  </a:lnTo>
                  <a:lnTo>
                    <a:pt x="391" y="525"/>
                  </a:lnTo>
                  <a:lnTo>
                    <a:pt x="391" y="526"/>
                  </a:lnTo>
                  <a:lnTo>
                    <a:pt x="392" y="528"/>
                  </a:lnTo>
                  <a:lnTo>
                    <a:pt x="392" y="529"/>
                  </a:lnTo>
                  <a:lnTo>
                    <a:pt x="393" y="530"/>
                  </a:lnTo>
                  <a:lnTo>
                    <a:pt x="393" y="531"/>
                  </a:lnTo>
                  <a:lnTo>
                    <a:pt x="394" y="533"/>
                  </a:lnTo>
                  <a:lnTo>
                    <a:pt x="400" y="548"/>
                  </a:lnTo>
                  <a:lnTo>
                    <a:pt x="400" y="549"/>
                  </a:lnTo>
                  <a:lnTo>
                    <a:pt x="401" y="551"/>
                  </a:lnTo>
                  <a:lnTo>
                    <a:pt x="401" y="552"/>
                  </a:lnTo>
                  <a:lnTo>
                    <a:pt x="402" y="553"/>
                  </a:lnTo>
                  <a:lnTo>
                    <a:pt x="402" y="554"/>
                  </a:lnTo>
                  <a:lnTo>
                    <a:pt x="403" y="556"/>
                  </a:lnTo>
                  <a:lnTo>
                    <a:pt x="406" y="565"/>
                  </a:lnTo>
                  <a:lnTo>
                    <a:pt x="421" y="595"/>
                  </a:lnTo>
                  <a:lnTo>
                    <a:pt x="422" y="597"/>
                  </a:lnTo>
                  <a:lnTo>
                    <a:pt x="423" y="599"/>
                  </a:lnTo>
                  <a:lnTo>
                    <a:pt x="426" y="603"/>
                  </a:lnTo>
                  <a:lnTo>
                    <a:pt x="428" y="606"/>
                  </a:lnTo>
                  <a:lnTo>
                    <a:pt x="430" y="609"/>
                  </a:lnTo>
                  <a:lnTo>
                    <a:pt x="431" y="610"/>
                  </a:lnTo>
                  <a:lnTo>
                    <a:pt x="432" y="611"/>
                  </a:lnTo>
                  <a:lnTo>
                    <a:pt x="433" y="612"/>
                  </a:lnTo>
                  <a:lnTo>
                    <a:pt x="433" y="613"/>
                  </a:lnTo>
                  <a:lnTo>
                    <a:pt x="434" y="614"/>
                  </a:lnTo>
                  <a:lnTo>
                    <a:pt x="435" y="616"/>
                  </a:lnTo>
                  <a:lnTo>
                    <a:pt x="439" y="624"/>
                  </a:lnTo>
                  <a:lnTo>
                    <a:pt x="445" y="631"/>
                  </a:lnTo>
                  <a:lnTo>
                    <a:pt x="401" y="672"/>
                  </a:lnTo>
                  <a:lnTo>
                    <a:pt x="305" y="749"/>
                  </a:lnTo>
                  <a:lnTo>
                    <a:pt x="260" y="780"/>
                  </a:lnTo>
                  <a:lnTo>
                    <a:pt x="239" y="792"/>
                  </a:lnTo>
                  <a:lnTo>
                    <a:pt x="228" y="799"/>
                  </a:lnTo>
                  <a:lnTo>
                    <a:pt x="217" y="806"/>
                  </a:lnTo>
                  <a:lnTo>
                    <a:pt x="197" y="815"/>
                  </a:lnTo>
                  <a:lnTo>
                    <a:pt x="187" y="820"/>
                  </a:lnTo>
                  <a:lnTo>
                    <a:pt x="177" y="826"/>
                  </a:lnTo>
                  <a:lnTo>
                    <a:pt x="140" y="841"/>
                  </a:lnTo>
                  <a:lnTo>
                    <a:pt x="132" y="843"/>
                  </a:lnTo>
                  <a:lnTo>
                    <a:pt x="124" y="844"/>
                  </a:lnTo>
                  <a:lnTo>
                    <a:pt x="115" y="846"/>
                  </a:lnTo>
                  <a:lnTo>
                    <a:pt x="111" y="848"/>
                  </a:lnTo>
                  <a:lnTo>
                    <a:pt x="107" y="849"/>
                  </a:lnTo>
                  <a:lnTo>
                    <a:pt x="103" y="849"/>
                  </a:lnTo>
                  <a:lnTo>
                    <a:pt x="101" y="849"/>
                  </a:lnTo>
                  <a:lnTo>
                    <a:pt x="99" y="849"/>
                  </a:lnTo>
                  <a:lnTo>
                    <a:pt x="97" y="849"/>
                  </a:lnTo>
                  <a:lnTo>
                    <a:pt x="95" y="850"/>
                  </a:lnTo>
                  <a:lnTo>
                    <a:pt x="93" y="850"/>
                  </a:lnTo>
                  <a:lnTo>
                    <a:pt x="91" y="851"/>
                  </a:lnTo>
                  <a:lnTo>
                    <a:pt x="88" y="851"/>
                  </a:lnTo>
                  <a:lnTo>
                    <a:pt x="85" y="851"/>
                  </a:lnTo>
                  <a:lnTo>
                    <a:pt x="81" y="851"/>
                  </a:lnTo>
                  <a:lnTo>
                    <a:pt x="77" y="852"/>
                  </a:lnTo>
                  <a:lnTo>
                    <a:pt x="74" y="852"/>
                  </a:lnTo>
                  <a:lnTo>
                    <a:pt x="72" y="852"/>
                  </a:lnTo>
                  <a:lnTo>
                    <a:pt x="71" y="852"/>
                  </a:lnTo>
                  <a:lnTo>
                    <a:pt x="69" y="852"/>
                  </a:lnTo>
                  <a:lnTo>
                    <a:pt x="68" y="851"/>
                  </a:lnTo>
                  <a:lnTo>
                    <a:pt x="66" y="851"/>
                  </a:lnTo>
                  <a:lnTo>
                    <a:pt x="64" y="850"/>
                  </a:lnTo>
                  <a:lnTo>
                    <a:pt x="52" y="847"/>
                  </a:lnTo>
                  <a:lnTo>
                    <a:pt x="50" y="846"/>
                  </a:lnTo>
                  <a:lnTo>
                    <a:pt x="47" y="845"/>
                  </a:lnTo>
                  <a:lnTo>
                    <a:pt x="46" y="845"/>
                  </a:lnTo>
                  <a:lnTo>
                    <a:pt x="44" y="844"/>
                  </a:lnTo>
                  <a:lnTo>
                    <a:pt x="43" y="843"/>
                  </a:lnTo>
                  <a:lnTo>
                    <a:pt x="41" y="842"/>
                  </a:lnTo>
                  <a:lnTo>
                    <a:pt x="36" y="839"/>
                  </a:lnTo>
                  <a:lnTo>
                    <a:pt x="34" y="838"/>
                  </a:lnTo>
                  <a:lnTo>
                    <a:pt x="31" y="836"/>
                  </a:lnTo>
                </a:path>
              </a:pathLst>
            </a:custGeom>
            <a:solidFill>
              <a:srgbClr val="9999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" name="Freeform 45"/>
            <p:cNvSpPr>
              <a:spLocks noChangeArrowheads="1"/>
            </p:cNvSpPr>
            <p:nvPr/>
          </p:nvSpPr>
          <p:spPr bwMode="auto">
            <a:xfrm>
              <a:off x="6648481" y="2957277"/>
              <a:ext cx="53280" cy="100811"/>
            </a:xfrm>
            <a:custGeom>
              <a:avLst/>
              <a:gdLst/>
              <a:ahLst/>
              <a:cxnLst>
                <a:cxn ang="0">
                  <a:pos x="5" y="306"/>
                </a:cxn>
                <a:cxn ang="0">
                  <a:pos x="4" y="305"/>
                </a:cxn>
                <a:cxn ang="0">
                  <a:pos x="3" y="303"/>
                </a:cxn>
                <a:cxn ang="0">
                  <a:pos x="2" y="301"/>
                </a:cxn>
                <a:cxn ang="0">
                  <a:pos x="1" y="299"/>
                </a:cxn>
                <a:cxn ang="0">
                  <a:pos x="0" y="295"/>
                </a:cxn>
                <a:cxn ang="0">
                  <a:pos x="0" y="289"/>
                </a:cxn>
                <a:cxn ang="0">
                  <a:pos x="1" y="282"/>
                </a:cxn>
                <a:cxn ang="0">
                  <a:pos x="2" y="275"/>
                </a:cxn>
                <a:cxn ang="0">
                  <a:pos x="7" y="258"/>
                </a:cxn>
                <a:cxn ang="0">
                  <a:pos x="15" y="238"/>
                </a:cxn>
                <a:cxn ang="0">
                  <a:pos x="26" y="215"/>
                </a:cxn>
                <a:cxn ang="0">
                  <a:pos x="54" y="161"/>
                </a:cxn>
                <a:cxn ang="0">
                  <a:pos x="93" y="98"/>
                </a:cxn>
                <a:cxn ang="0">
                  <a:pos x="139" y="28"/>
                </a:cxn>
                <a:cxn ang="0">
                  <a:pos x="159" y="0"/>
                </a:cxn>
                <a:cxn ang="0">
                  <a:pos x="159" y="1"/>
                </a:cxn>
                <a:cxn ang="0">
                  <a:pos x="155" y="84"/>
                </a:cxn>
                <a:cxn ang="0">
                  <a:pos x="159" y="161"/>
                </a:cxn>
                <a:cxn ang="0">
                  <a:pos x="160" y="166"/>
                </a:cxn>
                <a:cxn ang="0">
                  <a:pos x="161" y="170"/>
                </a:cxn>
                <a:cxn ang="0">
                  <a:pos x="162" y="179"/>
                </a:cxn>
                <a:cxn ang="0">
                  <a:pos x="163" y="188"/>
                </a:cxn>
                <a:cxn ang="0">
                  <a:pos x="164" y="194"/>
                </a:cxn>
                <a:cxn ang="0">
                  <a:pos x="134" y="224"/>
                </a:cxn>
                <a:cxn ang="0">
                  <a:pos x="89" y="264"/>
                </a:cxn>
                <a:cxn ang="0">
                  <a:pos x="69" y="280"/>
                </a:cxn>
                <a:cxn ang="0">
                  <a:pos x="51" y="293"/>
                </a:cxn>
                <a:cxn ang="0">
                  <a:pos x="35" y="302"/>
                </a:cxn>
                <a:cxn ang="0">
                  <a:pos x="29" y="305"/>
                </a:cxn>
                <a:cxn ang="0">
                  <a:pos x="23" y="307"/>
                </a:cxn>
                <a:cxn ang="0">
                  <a:pos x="17" y="308"/>
                </a:cxn>
                <a:cxn ang="0">
                  <a:pos x="12" y="308"/>
                </a:cxn>
                <a:cxn ang="0">
                  <a:pos x="10" y="308"/>
                </a:cxn>
                <a:cxn ang="0">
                  <a:pos x="8" y="308"/>
                </a:cxn>
                <a:cxn ang="0">
                  <a:pos x="7" y="307"/>
                </a:cxn>
                <a:cxn ang="0">
                  <a:pos x="5" y="306"/>
                </a:cxn>
              </a:cxnLst>
              <a:rect l="0" t="0" r="r" b="b"/>
              <a:pathLst>
                <a:path w="165" h="309">
                  <a:moveTo>
                    <a:pt x="5" y="306"/>
                  </a:moveTo>
                  <a:lnTo>
                    <a:pt x="4" y="305"/>
                  </a:lnTo>
                  <a:lnTo>
                    <a:pt x="3" y="303"/>
                  </a:lnTo>
                  <a:lnTo>
                    <a:pt x="2" y="301"/>
                  </a:lnTo>
                  <a:lnTo>
                    <a:pt x="1" y="299"/>
                  </a:lnTo>
                  <a:lnTo>
                    <a:pt x="0" y="295"/>
                  </a:lnTo>
                  <a:lnTo>
                    <a:pt x="0" y="289"/>
                  </a:lnTo>
                  <a:lnTo>
                    <a:pt x="1" y="282"/>
                  </a:lnTo>
                  <a:lnTo>
                    <a:pt x="2" y="275"/>
                  </a:lnTo>
                  <a:lnTo>
                    <a:pt x="7" y="258"/>
                  </a:lnTo>
                  <a:lnTo>
                    <a:pt x="15" y="238"/>
                  </a:lnTo>
                  <a:lnTo>
                    <a:pt x="26" y="215"/>
                  </a:lnTo>
                  <a:lnTo>
                    <a:pt x="54" y="161"/>
                  </a:lnTo>
                  <a:lnTo>
                    <a:pt x="93" y="98"/>
                  </a:lnTo>
                  <a:lnTo>
                    <a:pt x="139" y="28"/>
                  </a:lnTo>
                  <a:lnTo>
                    <a:pt x="159" y="0"/>
                  </a:lnTo>
                  <a:lnTo>
                    <a:pt x="159" y="1"/>
                  </a:lnTo>
                  <a:lnTo>
                    <a:pt x="155" y="84"/>
                  </a:lnTo>
                  <a:lnTo>
                    <a:pt x="159" y="161"/>
                  </a:lnTo>
                  <a:lnTo>
                    <a:pt x="160" y="166"/>
                  </a:lnTo>
                  <a:lnTo>
                    <a:pt x="161" y="170"/>
                  </a:lnTo>
                  <a:lnTo>
                    <a:pt x="162" y="179"/>
                  </a:lnTo>
                  <a:lnTo>
                    <a:pt x="163" y="188"/>
                  </a:lnTo>
                  <a:lnTo>
                    <a:pt x="164" y="194"/>
                  </a:lnTo>
                  <a:lnTo>
                    <a:pt x="134" y="224"/>
                  </a:lnTo>
                  <a:lnTo>
                    <a:pt x="89" y="264"/>
                  </a:lnTo>
                  <a:lnTo>
                    <a:pt x="69" y="280"/>
                  </a:lnTo>
                  <a:lnTo>
                    <a:pt x="51" y="293"/>
                  </a:lnTo>
                  <a:lnTo>
                    <a:pt x="35" y="302"/>
                  </a:lnTo>
                  <a:lnTo>
                    <a:pt x="29" y="305"/>
                  </a:lnTo>
                  <a:lnTo>
                    <a:pt x="23" y="307"/>
                  </a:lnTo>
                  <a:lnTo>
                    <a:pt x="17" y="308"/>
                  </a:lnTo>
                  <a:lnTo>
                    <a:pt x="12" y="308"/>
                  </a:lnTo>
                  <a:lnTo>
                    <a:pt x="10" y="308"/>
                  </a:lnTo>
                  <a:lnTo>
                    <a:pt x="8" y="308"/>
                  </a:lnTo>
                  <a:lnTo>
                    <a:pt x="7" y="307"/>
                  </a:lnTo>
                  <a:lnTo>
                    <a:pt x="5" y="306"/>
                  </a:lnTo>
                </a:path>
              </a:pathLst>
            </a:custGeom>
            <a:solidFill>
              <a:srgbClr val="B3B3B3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726955" y="3841858"/>
            <a:ext cx="1193937" cy="1300502"/>
            <a:chOff x="2051917" y="1835399"/>
            <a:chExt cx="1584615" cy="1726050"/>
          </a:xfrm>
        </p:grpSpPr>
        <p:sp>
          <p:nvSpPr>
            <p:cNvPr id="28" name="Freeform 27"/>
            <p:cNvSpPr/>
            <p:nvPr/>
          </p:nvSpPr>
          <p:spPr>
            <a:xfrm>
              <a:off x="2116533" y="2029351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1588" y="1835399"/>
              <a:ext cx="211475" cy="422950"/>
            </a:xfrm>
            <a:prstGeom prst="rect">
              <a:avLst/>
            </a:prstGeom>
          </p:spPr>
        </p:pic>
        <p:pic>
          <p:nvPicPr>
            <p:cNvPr id="30" name="Picture 29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6838" y="3020349"/>
              <a:ext cx="211475" cy="422950"/>
            </a:xfrm>
            <a:prstGeom prst="rect">
              <a:avLst/>
            </a:prstGeom>
          </p:spPr>
        </p:pic>
        <p:pic>
          <p:nvPicPr>
            <p:cNvPr id="31" name="Picture 30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7749" y="2622224"/>
              <a:ext cx="211475" cy="422950"/>
            </a:xfrm>
            <a:prstGeom prst="rect">
              <a:avLst/>
            </a:prstGeom>
          </p:spPr>
        </p:pic>
        <p:pic>
          <p:nvPicPr>
            <p:cNvPr id="32" name="Picture 31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8800" y="2385924"/>
              <a:ext cx="211475" cy="422950"/>
            </a:xfrm>
            <a:prstGeom prst="rect">
              <a:avLst/>
            </a:prstGeom>
          </p:spPr>
        </p:pic>
        <p:pic>
          <p:nvPicPr>
            <p:cNvPr id="33" name="Picture 32" descr="cell-phone.jpg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57654" y="2046874"/>
              <a:ext cx="211475" cy="422950"/>
            </a:xfrm>
            <a:prstGeom prst="rect">
              <a:avLst/>
            </a:prstGeom>
          </p:spPr>
        </p:pic>
        <p:pic>
          <p:nvPicPr>
            <p:cNvPr id="34" name="Picture 33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2576" y="2046874"/>
              <a:ext cx="211475" cy="422950"/>
            </a:xfrm>
            <a:prstGeom prst="rect">
              <a:avLst/>
            </a:prstGeom>
          </p:spPr>
        </p:pic>
        <p:pic>
          <p:nvPicPr>
            <p:cNvPr id="35" name="Picture 34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9129" y="3138499"/>
              <a:ext cx="211475" cy="422950"/>
            </a:xfrm>
            <a:prstGeom prst="rect">
              <a:avLst/>
            </a:prstGeom>
          </p:spPr>
        </p:pic>
        <p:pic>
          <p:nvPicPr>
            <p:cNvPr id="36" name="Picture 35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1917" y="2808874"/>
              <a:ext cx="211475" cy="422950"/>
            </a:xfrm>
            <a:prstGeom prst="rect">
              <a:avLst/>
            </a:prstGeom>
          </p:spPr>
        </p:pic>
        <p:pic>
          <p:nvPicPr>
            <p:cNvPr id="37" name="Picture 36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3063" y="3046963"/>
              <a:ext cx="211475" cy="422950"/>
            </a:xfrm>
            <a:prstGeom prst="rect">
              <a:avLst/>
            </a:prstGeom>
          </p:spPr>
        </p:pic>
        <p:sp>
          <p:nvSpPr>
            <p:cNvPr id="38" name="Right Arrow 37"/>
            <p:cNvSpPr/>
            <p:nvPr/>
          </p:nvSpPr>
          <p:spPr>
            <a:xfrm rot="833913">
              <a:off x="2495754" y="2258349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38"/>
            <p:cNvSpPr/>
            <p:nvPr/>
          </p:nvSpPr>
          <p:spPr>
            <a:xfrm rot="2020583">
              <a:off x="2775330" y="278730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/>
            <p:cNvSpPr/>
            <p:nvPr/>
          </p:nvSpPr>
          <p:spPr>
            <a:xfrm rot="4835277">
              <a:off x="2157284" y="2653124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/>
            <p:cNvSpPr/>
            <p:nvPr/>
          </p:nvSpPr>
          <p:spPr>
            <a:xfrm rot="379913">
              <a:off x="3209592" y="2604035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2953883" y="205699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 descr="workflow-al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3" y="2483553"/>
            <a:ext cx="1503576" cy="130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6000"/>
            <a:ext cx="8229600" cy="4525963"/>
          </a:xfrm>
        </p:spPr>
        <p:txBody>
          <a:bodyPr/>
          <a:lstStyle/>
          <a:p>
            <a:r>
              <a:rPr lang="en-US"/>
              <a:t>Major technological trends are all driving towards a world filled with distributed systems </a:t>
            </a:r>
          </a:p>
          <a:p>
            <a:r>
              <a:rPr lang="en-US"/>
              <a:t>Aggregate programming aims at rapid and reliable engineering of complex distributed systems </a:t>
            </a:r>
          </a:p>
          <a:p>
            <a:r>
              <a:rPr lang="en-US"/>
              <a:t>Field calculus provides a universal theoretical foundation for aggregate programming </a:t>
            </a:r>
          </a:p>
          <a:p>
            <a:r>
              <a:rPr lang="en-US"/>
              <a:t>Resilient systems design can be simplified by an emerging self-organization toolbox </a:t>
            </a:r>
          </a:p>
          <a:p>
            <a:r>
              <a:rPr lang="en-US"/>
              <a:t>Functional composition allows modulation, predictable convergence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4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9774"/>
            <a:ext cx="4114800" cy="1524041"/>
          </a:xfrm>
        </p:spPr>
        <p:txBody>
          <a:bodyPr/>
          <a:lstStyle/>
          <a:p>
            <a:r>
              <a:rPr lang="en-US" sz="2400" dirty="0" smtClean="0"/>
              <a:t>Shane Clark</a:t>
            </a:r>
          </a:p>
          <a:p>
            <a:r>
              <a:rPr lang="en-US" sz="2400" dirty="0" err="1" smtClean="0"/>
              <a:t>Partha</a:t>
            </a:r>
            <a:r>
              <a:rPr lang="en-US" sz="2400" dirty="0" smtClean="0"/>
              <a:t> Pal</a:t>
            </a:r>
          </a:p>
          <a:p>
            <a:r>
              <a:rPr lang="en-US" sz="2400" dirty="0" smtClean="0"/>
              <a:t>Kyle </a:t>
            </a:r>
            <a:r>
              <a:rPr lang="en-US" sz="2400" dirty="0" err="1" smtClean="0"/>
              <a:t>Usbeck</a:t>
            </a:r>
            <a:endParaRPr lang="en-US" sz="2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9179" y="2206017"/>
            <a:ext cx="4114800" cy="104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Mirko</a:t>
            </a:r>
            <a:r>
              <a:rPr lang="en-US" sz="2400" dirty="0" smtClean="0"/>
              <a:t> </a:t>
            </a:r>
            <a:r>
              <a:rPr lang="en-US" sz="2400" dirty="0" err="1" smtClean="0"/>
              <a:t>Viroli</a:t>
            </a:r>
            <a:endParaRPr lang="en-US" sz="2400" dirty="0" smtClean="0"/>
          </a:p>
          <a:p>
            <a:r>
              <a:rPr lang="en-US" sz="2400" dirty="0" err="1" smtClean="0"/>
              <a:t>Danilo</a:t>
            </a:r>
            <a:r>
              <a:rPr lang="en-US" sz="2400" dirty="0" smtClean="0"/>
              <a:t> </a:t>
            </a:r>
            <a:r>
              <a:rPr lang="en-US" sz="2400" dirty="0" err="1" smtClean="0"/>
              <a:t>Pianini</a:t>
            </a:r>
            <a:endParaRPr lang="en-US" sz="2400" dirty="0" smtClean="0"/>
          </a:p>
        </p:txBody>
      </p:sp>
      <p:pic>
        <p:nvPicPr>
          <p:cNvPr id="5" name="Picture 4" descr="darpa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15" y="5192889"/>
            <a:ext cx="2743200" cy="165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939" y="1130299"/>
            <a:ext cx="1068443" cy="1063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939" y="3103879"/>
            <a:ext cx="1020351" cy="1020351"/>
          </a:xfrm>
          <a:prstGeom prst="rect">
            <a:avLst/>
          </a:prstGeom>
        </p:spPr>
      </p:pic>
      <p:pic>
        <p:nvPicPr>
          <p:cNvPr id="8" name="Picture 4" descr="RTN_BBNtech_primary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247091"/>
            <a:ext cx="2332804" cy="72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a3pkhsacbqn0zfr-UI_DomeWdL-M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70898"/>
            <a:ext cx="2019300" cy="57366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4144563"/>
            <a:ext cx="4114800" cy="162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Soura</a:t>
            </a:r>
            <a:r>
              <a:rPr lang="en-US" sz="2400" dirty="0" smtClean="0"/>
              <a:t> </a:t>
            </a:r>
            <a:r>
              <a:rPr lang="en-US" sz="2400" dirty="0" err="1" smtClean="0"/>
              <a:t>Dasgupta</a:t>
            </a:r>
            <a:endParaRPr lang="en-US" sz="2400" dirty="0" smtClean="0"/>
          </a:p>
          <a:p>
            <a:r>
              <a:rPr lang="en-US" sz="2400" dirty="0" smtClean="0"/>
              <a:t>Raghu </a:t>
            </a:r>
            <a:r>
              <a:rPr lang="en-US" sz="2400" dirty="0" err="1" smtClean="0"/>
              <a:t>Mudumbai</a:t>
            </a:r>
            <a:endParaRPr lang="en-US" sz="2400" dirty="0" smtClean="0"/>
          </a:p>
          <a:p>
            <a:r>
              <a:rPr lang="en-US" sz="2400" dirty="0" smtClean="0"/>
              <a:t>Amy Kumar</a:t>
            </a:r>
            <a:endParaRPr lang="en-US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79179" y="4138829"/>
            <a:ext cx="4114800" cy="59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Ferruccio</a:t>
            </a:r>
            <a:r>
              <a:rPr lang="en-US" sz="2400" dirty="0" smtClean="0"/>
              <a:t> </a:t>
            </a:r>
            <a:r>
              <a:rPr lang="en-US" sz="2400" dirty="0" err="1" smtClean="0"/>
              <a:t>Damiani</a:t>
            </a:r>
            <a:endParaRPr lang="en-US" sz="2400" dirty="0" smtClean="0"/>
          </a:p>
        </p:txBody>
      </p:sp>
      <p:pic>
        <p:nvPicPr>
          <p:cNvPr id="12" name="Picture 11" descr="AFRL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22" y="5375262"/>
            <a:ext cx="1223777" cy="122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51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Services for Mass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 descr="holland-queens-day.jpg"/>
          <p:cNvPicPr>
            <a:picLocks noChangeAspect="1"/>
          </p:cNvPicPr>
          <p:nvPr/>
        </p:nvPicPr>
        <p:blipFill>
          <a:blip r:embed="rId2"/>
          <a:srcRect t="23192"/>
          <a:stretch>
            <a:fillRect/>
          </a:stretch>
        </p:blipFill>
        <p:spPr>
          <a:xfrm>
            <a:off x="205622" y="1552062"/>
            <a:ext cx="8744857" cy="448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5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Managing Crowd Danger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276350"/>
            <a:ext cx="7874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4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eft-Right Arrow 133"/>
          <p:cNvSpPr/>
          <p:nvPr/>
        </p:nvSpPr>
        <p:spPr>
          <a:xfrm>
            <a:off x="2087836" y="2685965"/>
            <a:ext cx="281960" cy="333320"/>
          </a:xfrm>
          <a:prstGeom prst="leftRightArrow">
            <a:avLst>
              <a:gd name="adj1" fmla="val 50000"/>
              <a:gd name="adj2" fmla="val 25346"/>
            </a:avLst>
          </a:prstGeom>
          <a:gradFill flip="none" rotWithShape="1">
            <a:gsLst>
              <a:gs pos="20000">
                <a:schemeClr val="accent1"/>
              </a:gs>
              <a:gs pos="80000">
                <a:schemeClr val="accent4"/>
              </a:gs>
              <a:gs pos="40000">
                <a:schemeClr val="accent2"/>
              </a:gs>
              <a:gs pos="60000">
                <a:schemeClr val="accent3"/>
              </a:gs>
            </a:gsLst>
            <a:lin ang="16200000" scaled="0"/>
            <a:tileRect/>
          </a:gradFill>
          <a:ln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Left-Right Arrow 134"/>
          <p:cNvSpPr/>
          <p:nvPr/>
        </p:nvSpPr>
        <p:spPr>
          <a:xfrm>
            <a:off x="3628252" y="2685965"/>
            <a:ext cx="281960" cy="333320"/>
          </a:xfrm>
          <a:prstGeom prst="leftRightArrow">
            <a:avLst>
              <a:gd name="adj1" fmla="val 50000"/>
              <a:gd name="adj2" fmla="val 25346"/>
            </a:avLst>
          </a:prstGeom>
          <a:gradFill flip="none" rotWithShape="1">
            <a:gsLst>
              <a:gs pos="20000">
                <a:schemeClr val="accent1"/>
              </a:gs>
              <a:gs pos="80000">
                <a:schemeClr val="accent4"/>
              </a:gs>
              <a:gs pos="40000">
                <a:schemeClr val="accent2"/>
              </a:gs>
              <a:gs pos="60000">
                <a:schemeClr val="accent3"/>
              </a:gs>
            </a:gsLst>
            <a:lin ang="16200000" scaled="0"/>
            <a:tileRect/>
          </a:gradFill>
          <a:ln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Left-Right Arrow 135"/>
          <p:cNvSpPr/>
          <p:nvPr/>
        </p:nvSpPr>
        <p:spPr>
          <a:xfrm>
            <a:off x="5181368" y="2685965"/>
            <a:ext cx="281960" cy="333320"/>
          </a:xfrm>
          <a:prstGeom prst="leftRightArrow">
            <a:avLst>
              <a:gd name="adj1" fmla="val 50000"/>
              <a:gd name="adj2" fmla="val 25346"/>
            </a:avLst>
          </a:prstGeom>
          <a:gradFill flip="none" rotWithShape="1">
            <a:gsLst>
              <a:gs pos="20000">
                <a:schemeClr val="accent1"/>
              </a:gs>
              <a:gs pos="80000">
                <a:schemeClr val="accent4"/>
              </a:gs>
              <a:gs pos="40000">
                <a:schemeClr val="accent2"/>
              </a:gs>
              <a:gs pos="60000">
                <a:schemeClr val="accent3"/>
              </a:gs>
            </a:gsLst>
            <a:lin ang="16200000" scaled="0"/>
            <a:tileRect/>
          </a:gradFill>
          <a:ln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Left-Right Arrow 136"/>
          <p:cNvSpPr/>
          <p:nvPr/>
        </p:nvSpPr>
        <p:spPr>
          <a:xfrm>
            <a:off x="6709084" y="2685965"/>
            <a:ext cx="281960" cy="333320"/>
          </a:xfrm>
          <a:prstGeom prst="leftRightArrow">
            <a:avLst>
              <a:gd name="adj1" fmla="val 50000"/>
              <a:gd name="adj2" fmla="val 25346"/>
            </a:avLst>
          </a:prstGeom>
          <a:gradFill flip="none" rotWithShape="1">
            <a:gsLst>
              <a:gs pos="20000">
                <a:schemeClr val="accent1"/>
              </a:gs>
              <a:gs pos="80000">
                <a:schemeClr val="accent4"/>
              </a:gs>
              <a:gs pos="40000">
                <a:schemeClr val="accent2"/>
              </a:gs>
              <a:gs pos="60000">
                <a:schemeClr val="accent3"/>
              </a:gs>
            </a:gsLst>
            <a:lin ang="16200000" scaled="0"/>
            <a:tileRect/>
          </a:gradFill>
          <a:ln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991045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29380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450628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910212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369796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95" y="3645576"/>
            <a:ext cx="491068" cy="982136"/>
          </a:xfrm>
          <a:prstGeom prst="rect">
            <a:avLst/>
          </a:prstGeom>
        </p:spPr>
      </p:pic>
      <p:pic>
        <p:nvPicPr>
          <p:cNvPr id="5" name="Picture 4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47" y="3645576"/>
            <a:ext cx="491068" cy="982136"/>
          </a:xfrm>
          <a:prstGeom prst="rect">
            <a:avLst/>
          </a:prstGeom>
        </p:spPr>
      </p:pic>
      <p:pic>
        <p:nvPicPr>
          <p:cNvPr id="6" name="Picture 5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21" y="3645576"/>
            <a:ext cx="491068" cy="982136"/>
          </a:xfrm>
          <a:prstGeom prst="rect">
            <a:avLst/>
          </a:prstGeom>
        </p:spPr>
      </p:pic>
      <p:pic>
        <p:nvPicPr>
          <p:cNvPr id="10" name="Picture 9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344" y="3645576"/>
            <a:ext cx="491068" cy="982136"/>
          </a:xfrm>
          <a:prstGeom prst="rect">
            <a:avLst/>
          </a:prstGeom>
        </p:spPr>
      </p:pic>
      <p:pic>
        <p:nvPicPr>
          <p:cNvPr id="11" name="Picture 10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69" y="3645576"/>
            <a:ext cx="491068" cy="98213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75144" y="2315875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77883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532815" y="190396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2815" y="276755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urved Connector 33"/>
          <p:cNvCxnSpPr>
            <a:stCxn id="30" idx="0"/>
            <a:endCxn id="29" idx="2"/>
          </p:cNvCxnSpPr>
          <p:nvPr/>
        </p:nvCxnSpPr>
        <p:spPr>
          <a:xfrm rot="16200000" flipV="1">
            <a:off x="902698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32" idx="0"/>
            <a:endCxn id="31" idx="2"/>
          </p:cNvCxnSpPr>
          <p:nvPr/>
        </p:nvCxnSpPr>
        <p:spPr>
          <a:xfrm rot="5400000" flipH="1" flipV="1">
            <a:off x="1447138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30" idx="0"/>
            <a:endCxn id="32" idx="2"/>
          </p:cNvCxnSpPr>
          <p:nvPr/>
        </p:nvCxnSpPr>
        <p:spPr>
          <a:xfrm rot="5400000" flipH="1" flipV="1">
            <a:off x="1457373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418637" y="2315875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721376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076308" y="190396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76308" y="276755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urved Connector 52"/>
          <p:cNvCxnSpPr>
            <a:stCxn id="50" idx="0"/>
            <a:endCxn id="49" idx="2"/>
          </p:cNvCxnSpPr>
          <p:nvPr/>
        </p:nvCxnSpPr>
        <p:spPr>
          <a:xfrm rot="16200000" flipV="1">
            <a:off x="2446191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52" idx="0"/>
            <a:endCxn id="51" idx="2"/>
          </p:cNvCxnSpPr>
          <p:nvPr/>
        </p:nvCxnSpPr>
        <p:spPr>
          <a:xfrm rot="5400000" flipH="1" flipV="1">
            <a:off x="2990631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50" idx="0"/>
            <a:endCxn id="52" idx="2"/>
          </p:cNvCxnSpPr>
          <p:nvPr/>
        </p:nvCxnSpPr>
        <p:spPr>
          <a:xfrm rot="5400000" flipH="1" flipV="1">
            <a:off x="3000866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962130" y="2315875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264869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619801" y="190396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619801" y="2767555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urved Connector 60"/>
          <p:cNvCxnSpPr>
            <a:stCxn id="58" idx="0"/>
            <a:endCxn id="57" idx="2"/>
          </p:cNvCxnSpPr>
          <p:nvPr/>
        </p:nvCxnSpPr>
        <p:spPr>
          <a:xfrm rot="16200000" flipV="1">
            <a:off x="3989684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60" idx="0"/>
            <a:endCxn id="59" idx="2"/>
          </p:cNvCxnSpPr>
          <p:nvPr/>
        </p:nvCxnSpPr>
        <p:spPr>
          <a:xfrm rot="5400000" flipH="1" flipV="1">
            <a:off x="4534124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58" idx="0"/>
            <a:endCxn id="60" idx="2"/>
          </p:cNvCxnSpPr>
          <p:nvPr/>
        </p:nvCxnSpPr>
        <p:spPr>
          <a:xfrm rot="5400000" flipH="1" flipV="1">
            <a:off x="4544359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5505623" y="231587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808362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163294" y="1903965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163294" y="2767555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Curved Connector 68"/>
          <p:cNvCxnSpPr>
            <a:stCxn id="66" idx="0"/>
            <a:endCxn id="65" idx="2"/>
          </p:cNvCxnSpPr>
          <p:nvPr/>
        </p:nvCxnSpPr>
        <p:spPr>
          <a:xfrm rot="16200000" flipV="1">
            <a:off x="5533177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68" idx="0"/>
            <a:endCxn id="67" idx="2"/>
          </p:cNvCxnSpPr>
          <p:nvPr/>
        </p:nvCxnSpPr>
        <p:spPr>
          <a:xfrm rot="5400000" flipH="1" flipV="1">
            <a:off x="6077617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66" idx="0"/>
            <a:endCxn id="68" idx="2"/>
          </p:cNvCxnSpPr>
          <p:nvPr/>
        </p:nvCxnSpPr>
        <p:spPr>
          <a:xfrm rot="5400000" flipH="1" flipV="1">
            <a:off x="6087852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049117" y="231587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7351856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706788" y="1903965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706788" y="2767555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Curved Connector 76"/>
          <p:cNvCxnSpPr>
            <a:stCxn id="74" idx="0"/>
            <a:endCxn id="73" idx="2"/>
          </p:cNvCxnSpPr>
          <p:nvPr/>
        </p:nvCxnSpPr>
        <p:spPr>
          <a:xfrm rot="16200000" flipV="1">
            <a:off x="7076671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76" idx="0"/>
            <a:endCxn id="75" idx="2"/>
          </p:cNvCxnSpPr>
          <p:nvPr/>
        </p:nvCxnSpPr>
        <p:spPr>
          <a:xfrm rot="5400000" flipH="1" flipV="1">
            <a:off x="7621111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74" idx="0"/>
            <a:endCxn id="76" idx="2"/>
          </p:cNvCxnSpPr>
          <p:nvPr/>
        </p:nvCxnSpPr>
        <p:spPr>
          <a:xfrm rot="5400000" flipH="1" flipV="1">
            <a:off x="7631346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3554240" y="2886676"/>
            <a:ext cx="2557110" cy="338554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2">
                    <a:lumMod val="50000"/>
                  </a:schemeClr>
                </a:solidFill>
              </a:rPr>
              <a:t>Dangerous Density Warning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4078747" y="1995988"/>
            <a:ext cx="1582484" cy="338554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4">
                    <a:lumMod val="50000"/>
                  </a:schemeClr>
                </a:solidFill>
              </a:rPr>
              <a:t>Dispersal Advice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645768" y="3369854"/>
            <a:ext cx="1692290" cy="338554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1">
                    <a:lumMod val="50000"/>
                  </a:schemeClr>
                </a:solidFill>
              </a:rPr>
              <a:t>Crowd Estimation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869045" y="2434235"/>
            <a:ext cx="2710498" cy="338554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3">
                    <a:lumMod val="50000"/>
                  </a:schemeClr>
                </a:solidFill>
              </a:rPr>
              <a:t>Congestion-Aware Navigation</a:t>
            </a:r>
          </a:p>
        </p:txBody>
      </p:sp>
      <p:sp>
        <p:nvSpPr>
          <p:cNvPr id="56" name="Title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Device-Centric Programming</a:t>
            </a:r>
          </a:p>
        </p:txBody>
      </p:sp>
      <p:sp>
        <p:nvSpPr>
          <p:cNvPr id="64" name="Content Placeholder 2"/>
          <p:cNvSpPr txBox="1">
            <a:spLocks/>
          </p:cNvSpPr>
          <p:nvPr/>
        </p:nvSpPr>
        <p:spPr bwMode="auto">
          <a:xfrm>
            <a:off x="457200" y="4906225"/>
            <a:ext cx="8229600" cy="12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Explicit</a:t>
            </a:r>
            <a:r>
              <a:rPr kumimoji="0" lang="en-US" sz="280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design of</a:t>
            </a: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adaptation and communication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Complex per-device multi-service</a:t>
            </a:r>
            <a:r>
              <a:rPr kumimoji="0" lang="en-US" sz="280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application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8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Intractable to ensure correct behavior</a:t>
            </a:r>
            <a:endParaRPr kumimoji="0" lang="en-US" sz="2800" u="none" strike="noStrike" kern="120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080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/>
          <p:cNvSpPr/>
          <p:nvPr/>
        </p:nvSpPr>
        <p:spPr>
          <a:xfrm rot="10800000">
            <a:off x="5438891" y="2883493"/>
            <a:ext cx="1086263" cy="23614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0800000">
            <a:off x="2517558" y="2303134"/>
            <a:ext cx="1086263" cy="81650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0800000">
            <a:off x="6294596" y="2185059"/>
            <a:ext cx="1086263" cy="23614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95" y="3645576"/>
            <a:ext cx="491068" cy="982136"/>
          </a:xfrm>
          <a:prstGeom prst="rect">
            <a:avLst/>
          </a:prstGeom>
        </p:spPr>
      </p:pic>
      <p:pic>
        <p:nvPicPr>
          <p:cNvPr id="5" name="Picture 4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47" y="3645576"/>
            <a:ext cx="491068" cy="982136"/>
          </a:xfrm>
          <a:prstGeom prst="rect">
            <a:avLst/>
          </a:prstGeom>
        </p:spPr>
      </p:pic>
      <p:pic>
        <p:nvPicPr>
          <p:cNvPr id="6" name="Picture 5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21" y="3645576"/>
            <a:ext cx="491068" cy="982136"/>
          </a:xfrm>
          <a:prstGeom prst="rect">
            <a:avLst/>
          </a:prstGeom>
        </p:spPr>
      </p:pic>
      <p:pic>
        <p:nvPicPr>
          <p:cNvPr id="10" name="Picture 9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344" y="3645576"/>
            <a:ext cx="491068" cy="982136"/>
          </a:xfrm>
          <a:prstGeom prst="rect">
            <a:avLst/>
          </a:prstGeom>
        </p:spPr>
      </p:pic>
      <p:pic>
        <p:nvPicPr>
          <p:cNvPr id="11" name="Picture 10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69" y="3645576"/>
            <a:ext cx="491068" cy="9821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3647" y="3131084"/>
            <a:ext cx="6627765" cy="4114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19377" y="2459669"/>
            <a:ext cx="3732035" cy="4114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3647" y="1879782"/>
            <a:ext cx="3732035" cy="4114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15000" y="1753920"/>
            <a:ext cx="2136412" cy="4114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69411" y="3152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91995" y="3149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00772" y="3152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80405" y="3152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57821" y="3152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4" idx="3"/>
            <a:endCxn id="28" idx="1"/>
          </p:cNvCxnSpPr>
          <p:nvPr/>
        </p:nvCxnSpPr>
        <p:spPr>
          <a:xfrm>
            <a:off x="1760479" y="3252963"/>
            <a:ext cx="997342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" idx="3"/>
            <a:endCxn id="25" idx="1"/>
          </p:cNvCxnSpPr>
          <p:nvPr/>
        </p:nvCxnSpPr>
        <p:spPr>
          <a:xfrm flipV="1">
            <a:off x="3248889" y="3249963"/>
            <a:ext cx="1043106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3"/>
            <a:endCxn id="27" idx="1"/>
          </p:cNvCxnSpPr>
          <p:nvPr/>
        </p:nvCxnSpPr>
        <p:spPr>
          <a:xfrm>
            <a:off x="4783063" y="3249963"/>
            <a:ext cx="997342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7" idx="3"/>
            <a:endCxn id="26" idx="1"/>
          </p:cNvCxnSpPr>
          <p:nvPr/>
        </p:nvCxnSpPr>
        <p:spPr>
          <a:xfrm>
            <a:off x="6271473" y="3252963"/>
            <a:ext cx="1029299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281856" y="1907452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304440" y="1904452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770266" y="1907452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stCxn id="41" idx="3"/>
            <a:endCxn id="45" idx="1"/>
          </p:cNvCxnSpPr>
          <p:nvPr/>
        </p:nvCxnSpPr>
        <p:spPr>
          <a:xfrm>
            <a:off x="1772924" y="2008036"/>
            <a:ext cx="997342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5" idx="3"/>
            <a:endCxn id="42" idx="1"/>
          </p:cNvCxnSpPr>
          <p:nvPr/>
        </p:nvCxnSpPr>
        <p:spPr>
          <a:xfrm flipV="1">
            <a:off x="3261334" y="2005036"/>
            <a:ext cx="1043106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803287" y="1781590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291995" y="2482553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300772" y="2485553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780405" y="2485553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303138" y="1781590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>
            <a:stCxn id="50" idx="3"/>
            <a:endCxn id="54" idx="1"/>
          </p:cNvCxnSpPr>
          <p:nvPr/>
        </p:nvCxnSpPr>
        <p:spPr>
          <a:xfrm>
            <a:off x="6294355" y="1882174"/>
            <a:ext cx="1008783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1" idx="3"/>
            <a:endCxn id="53" idx="1"/>
          </p:cNvCxnSpPr>
          <p:nvPr/>
        </p:nvCxnSpPr>
        <p:spPr>
          <a:xfrm>
            <a:off x="4783063" y="2583137"/>
            <a:ext cx="997342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3" idx="3"/>
            <a:endCxn id="52" idx="1"/>
          </p:cNvCxnSpPr>
          <p:nvPr/>
        </p:nvCxnSpPr>
        <p:spPr>
          <a:xfrm>
            <a:off x="6271473" y="2586137"/>
            <a:ext cx="1029299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752907" y="2577742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2">
                    <a:lumMod val="50000"/>
                  </a:schemeClr>
                </a:solidFill>
              </a:rPr>
              <a:t>Dangerous Density Warning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022425" y="1881568"/>
            <a:ext cx="1582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4">
                    <a:lumMod val="50000"/>
                  </a:schemeClr>
                </a:solidFill>
              </a:rPr>
              <a:t>Dispersal Advice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725855" y="3266876"/>
            <a:ext cx="1692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1">
                    <a:lumMod val="50000"/>
                  </a:schemeClr>
                </a:solidFill>
              </a:rPr>
              <a:t>Crowd Estimation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714715" y="2019437"/>
            <a:ext cx="2710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3">
                    <a:lumMod val="50000"/>
                  </a:schemeClr>
                </a:solidFill>
              </a:rPr>
              <a:t>Congestion-Aware Navigation</a:t>
            </a:r>
          </a:p>
        </p:txBody>
      </p:sp>
      <p:sp>
        <p:nvSpPr>
          <p:cNvPr id="40" name="Title 55"/>
          <p:cNvSpPr txBox="1">
            <a:spLocks/>
          </p:cNvSpPr>
          <p:nvPr/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Aggregate Programming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457200" y="4906224"/>
            <a:ext cx="8229600" cy="171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800" baseline="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Implicit</a:t>
            </a:r>
            <a:r>
              <a:rPr lang="en-US" sz="28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 adaptation and communication</a:t>
            </a:r>
            <a:endParaRPr kumimoji="0" lang="en-US" sz="28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Code each collective</a:t>
            </a:r>
            <a:r>
              <a:rPr kumimoji="0" lang="en-US" sz="2800" b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service </a:t>
            </a: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independently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8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C</a:t>
            </a:r>
            <a:r>
              <a:rPr kumimoji="0" lang="en-US" sz="2800" b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ompose via scope and information flow</a:t>
            </a:r>
          </a:p>
        </p:txBody>
      </p:sp>
    </p:spTree>
    <p:extLst>
      <p:ext uri="{BB962C8B-B14F-4D97-AF65-F5344CB8AC3E}">
        <p14:creationId xmlns:p14="http://schemas.microsoft.com/office/powerpoint/2010/main" val="2156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ggregate Programming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8" y="1171221"/>
            <a:ext cx="4103702" cy="5457923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2116666" y="5686778"/>
            <a:ext cx="1368778" cy="53622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8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b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bbn_template.potx</Template>
  <TotalTime>9651</TotalTime>
  <Words>1606</Words>
  <Application>Microsoft Macintosh PowerPoint</Application>
  <PresentationFormat>On-screen Show (4:3)</PresentationFormat>
  <Paragraphs>311</Paragraphs>
  <Slides>42</Slides>
  <Notes>7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bbn_template</vt:lpstr>
      <vt:lpstr>PowerPoint Presentation</vt:lpstr>
      <vt:lpstr>A generative approach to safety</vt:lpstr>
      <vt:lpstr>Dealing with challenging platforms</vt:lpstr>
      <vt:lpstr>Fundamentally different models</vt:lpstr>
      <vt:lpstr>Example: Services for Mass Events</vt:lpstr>
      <vt:lpstr>Example: Managing Crowd Danger</vt:lpstr>
      <vt:lpstr>Device-Centric Programming</vt:lpstr>
      <vt:lpstr>PowerPoint Presentation</vt:lpstr>
      <vt:lpstr>Aggregate Programming</vt:lpstr>
      <vt:lpstr>Aggregate Programming Stack</vt:lpstr>
      <vt:lpstr>Example: Mesh-Network Cell Phones</vt:lpstr>
      <vt:lpstr>Geometric Program: Channel</vt:lpstr>
      <vt:lpstr>Computing with fields</vt:lpstr>
      <vt:lpstr>(Higher Order) Field Calculus</vt:lpstr>
      <vt:lpstr>Field Calculus is Space-Time Universal</vt:lpstr>
      <vt:lpstr>Instantiation: Proto</vt:lpstr>
      <vt:lpstr>Instantiation: Protelis</vt:lpstr>
      <vt:lpstr>Using Protelis in your projects</vt:lpstr>
      <vt:lpstr>Aggregate Programming Stack</vt:lpstr>
      <vt:lpstr>Example: Managing Crowd Danger</vt:lpstr>
      <vt:lpstr>Example of a complex service</vt:lpstr>
      <vt:lpstr>Self-stabilization is hard to get right</vt:lpstr>
      <vt:lpstr>Self-stabilization is hard to get right</vt:lpstr>
      <vt:lpstr>Self-Stabilizing Building Blocks</vt:lpstr>
      <vt:lpstr>All combinations are self-stabilizing!</vt:lpstr>
      <vt:lpstr>Aggregate Programming Stack</vt:lpstr>
      <vt:lpstr>Applying building blocks:</vt:lpstr>
      <vt:lpstr>Complex Example: Crowd Management</vt:lpstr>
      <vt:lpstr>Generalization: Self-Stabilizing Calculus</vt:lpstr>
      <vt:lpstr>Self-Stabilization  Substitution</vt:lpstr>
      <vt:lpstr>Optimization of Dynamics</vt:lpstr>
      <vt:lpstr>Optimization Example: Crowd Alert</vt:lpstr>
      <vt:lpstr>Optimization Example: Crowd Alert</vt:lpstr>
      <vt:lpstr>Optimization Example: Crowd Alert</vt:lpstr>
      <vt:lpstr>Aggregate Programming Stack</vt:lpstr>
      <vt:lpstr>Crowd Safety Services</vt:lpstr>
      <vt:lpstr>Opportunistic Airborne Sensor Sharing</vt:lpstr>
      <vt:lpstr>Dependency-Directed Recovery </vt:lpstr>
      <vt:lpstr>Engineering Biological Systems</vt:lpstr>
      <vt:lpstr>Summary: Aggregate Methodology</vt:lpstr>
      <vt:lpstr>Summary</vt:lpstr>
      <vt:lpstr>Acknowledgements</vt:lpstr>
    </vt:vector>
  </TitlesOfParts>
  <Company>BBN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Jake Beal</dc:creator>
  <cp:lastModifiedBy>Jake Beal</cp:lastModifiedBy>
  <cp:revision>232</cp:revision>
  <dcterms:created xsi:type="dcterms:W3CDTF">2012-05-30T11:32:39Z</dcterms:created>
  <dcterms:modified xsi:type="dcterms:W3CDTF">2016-09-08T12:49:09Z</dcterms:modified>
</cp:coreProperties>
</file>