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Default Extension="emf" ContentType="image/x-emf"/>
  <Override PartName="/ppt/slides/slide86.xml" ContentType="application/vnd.openxmlformats-officedocument.presentationml.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Default Extension="m4v" ContentType="video/unknown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Default Extension="xlsx" ContentType="application/vnd.openxmlformats-officedocument.spreadsheetml.shee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Default Extension="mov" ContentType="video/unknown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98"/>
  </p:notesMasterIdLst>
  <p:handoutMasterIdLst>
    <p:handoutMasterId r:id="rId99"/>
  </p:handoutMasterIdLst>
  <p:sldIdLst>
    <p:sldId id="257" r:id="rId2"/>
    <p:sldId id="488" r:id="rId3"/>
    <p:sldId id="402" r:id="rId4"/>
    <p:sldId id="489" r:id="rId5"/>
    <p:sldId id="404" r:id="rId6"/>
    <p:sldId id="405" r:id="rId7"/>
    <p:sldId id="410" r:id="rId8"/>
    <p:sldId id="450" r:id="rId9"/>
    <p:sldId id="413" r:id="rId10"/>
    <p:sldId id="415" r:id="rId11"/>
    <p:sldId id="416" r:id="rId12"/>
    <p:sldId id="453" r:id="rId13"/>
    <p:sldId id="421" r:id="rId14"/>
    <p:sldId id="427" r:id="rId15"/>
    <p:sldId id="428" r:id="rId16"/>
    <p:sldId id="429" r:id="rId17"/>
    <p:sldId id="430" r:id="rId18"/>
    <p:sldId id="432" r:id="rId19"/>
    <p:sldId id="435" r:id="rId20"/>
    <p:sldId id="490" r:id="rId21"/>
    <p:sldId id="469" r:id="rId22"/>
    <p:sldId id="470" r:id="rId23"/>
    <p:sldId id="471" r:id="rId24"/>
    <p:sldId id="472" r:id="rId25"/>
    <p:sldId id="473" r:id="rId26"/>
    <p:sldId id="474" r:id="rId27"/>
    <p:sldId id="475" r:id="rId28"/>
    <p:sldId id="476" r:id="rId29"/>
    <p:sldId id="477" r:id="rId30"/>
    <p:sldId id="478" r:id="rId31"/>
    <p:sldId id="491" r:id="rId32"/>
    <p:sldId id="306" r:id="rId33"/>
    <p:sldId id="315" r:id="rId34"/>
    <p:sldId id="260" r:id="rId35"/>
    <p:sldId id="316" r:id="rId36"/>
    <p:sldId id="330" r:id="rId37"/>
    <p:sldId id="312" r:id="rId38"/>
    <p:sldId id="318" r:id="rId39"/>
    <p:sldId id="289" r:id="rId40"/>
    <p:sldId id="290" r:id="rId41"/>
    <p:sldId id="291" r:id="rId42"/>
    <p:sldId id="293" r:id="rId43"/>
    <p:sldId id="305" r:id="rId44"/>
    <p:sldId id="326" r:id="rId45"/>
    <p:sldId id="301" r:id="rId46"/>
    <p:sldId id="344" r:id="rId47"/>
    <p:sldId id="333" r:id="rId48"/>
    <p:sldId id="335" r:id="rId49"/>
    <p:sldId id="336" r:id="rId50"/>
    <p:sldId id="337" r:id="rId51"/>
    <p:sldId id="338" r:id="rId52"/>
    <p:sldId id="339" r:id="rId53"/>
    <p:sldId id="341" r:id="rId54"/>
    <p:sldId id="340" r:id="rId55"/>
    <p:sldId id="342" r:id="rId56"/>
    <p:sldId id="343" r:id="rId57"/>
    <p:sldId id="332" r:id="rId58"/>
    <p:sldId id="317" r:id="rId59"/>
    <p:sldId id="494" r:id="rId60"/>
    <p:sldId id="360" r:id="rId61"/>
    <p:sldId id="492" r:id="rId62"/>
    <p:sldId id="367" r:id="rId63"/>
    <p:sldId id="368" r:id="rId64"/>
    <p:sldId id="370" r:id="rId65"/>
    <p:sldId id="373" r:id="rId66"/>
    <p:sldId id="497" r:id="rId67"/>
    <p:sldId id="498" r:id="rId68"/>
    <p:sldId id="499" r:id="rId69"/>
    <p:sldId id="500" r:id="rId70"/>
    <p:sldId id="502" r:id="rId71"/>
    <p:sldId id="503" r:id="rId72"/>
    <p:sldId id="504" r:id="rId73"/>
    <p:sldId id="506" r:id="rId74"/>
    <p:sldId id="399" r:id="rId75"/>
    <p:sldId id="493" r:id="rId76"/>
    <p:sldId id="358" r:id="rId77"/>
    <p:sldId id="357" r:id="rId78"/>
    <p:sldId id="467" r:id="rId79"/>
    <p:sldId id="480" r:id="rId80"/>
    <p:sldId id="481" r:id="rId81"/>
    <p:sldId id="482" r:id="rId82"/>
    <p:sldId id="483" r:id="rId83"/>
    <p:sldId id="484" r:id="rId84"/>
    <p:sldId id="468" r:id="rId85"/>
    <p:sldId id="485" r:id="rId86"/>
    <p:sldId id="486" r:id="rId87"/>
    <p:sldId id="510" r:id="rId88"/>
    <p:sldId id="511" r:id="rId89"/>
    <p:sldId id="512" r:id="rId90"/>
    <p:sldId id="515" r:id="rId91"/>
    <p:sldId id="513" r:id="rId92"/>
    <p:sldId id="507" r:id="rId93"/>
    <p:sldId id="508" r:id="rId94"/>
    <p:sldId id="509" r:id="rId95"/>
    <p:sldId id="514" r:id="rId96"/>
    <p:sldId id="487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47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992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9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'dna-synthesis'!$B$1</c:f>
              <c:strCache>
                <c:ptCount val="1"/>
                <c:pt idx="0">
                  <c:v>Length</c:v>
                </c:pt>
              </c:strCache>
            </c:strRef>
          </c:tx>
          <c:dLbls>
            <c:dLbl>
              <c:idx val="0"/>
              <c:layout>
                <c:manualLayout>
                  <c:x val="-0.0700437635640851"/>
                  <c:y val="-0.050672988155189"/>
                </c:manualLayout>
              </c:layout>
              <c:showVal val="1"/>
            </c:dLbl>
            <c:dLbl>
              <c:idx val="1"/>
              <c:layout>
                <c:manualLayout>
                  <c:x val="-0.0825515784862433"/>
                  <c:y val="-0.0475059263954897"/>
                </c:manualLayout>
              </c:layout>
              <c:showVal val="1"/>
            </c:dLbl>
            <c:dLbl>
              <c:idx val="2"/>
              <c:layout>
                <c:manualLayout>
                  <c:x val="-0.0675422005796535"/>
                  <c:y val="-0.050672988155189"/>
                </c:manualLayout>
              </c:layout>
              <c:showVal val="1"/>
            </c:dLbl>
            <c:dLbl>
              <c:idx val="3"/>
              <c:layout>
                <c:manualLayout>
                  <c:x val="-0.0825515784862434"/>
                  <c:y val="-0.0443388646357904"/>
                </c:manualLayout>
              </c:layout>
              <c:showVal val="1"/>
            </c:dLbl>
            <c:dLbl>
              <c:idx val="5"/>
              <c:layout>
                <c:manualLayout>
                  <c:x val="-0.122576586237149"/>
                  <c:y val="-0.0380047411163918"/>
                </c:manualLayout>
              </c:layout>
              <c:showVal val="1"/>
            </c:dLbl>
            <c:dLbl>
              <c:idx val="6"/>
              <c:layout>
                <c:manualLayout>
                  <c:x val="-0.145090653097034"/>
                  <c:y val="0.0"/>
                </c:manualLayout>
              </c:layout>
              <c:showVal val="1"/>
            </c:dLbl>
            <c:dLbl>
              <c:idx val="7"/>
              <c:layout>
                <c:manualLayout>
                  <c:x val="-0.112570334299422"/>
                  <c:y val="-0.0190023705581959"/>
                </c:manualLayout>
              </c:layout>
              <c:showVal val="1"/>
            </c:dLbl>
            <c:showVal val="1"/>
          </c:dLbls>
          <c:xVal>
            <c:numRef>
              <c:f>'dna-synthesis'!$A$2:$A$9</c:f>
              <c:numCache>
                <c:formatCode>General</c:formatCode>
                <c:ptCount val="8"/>
                <c:pt idx="0">
                  <c:v>1979.0</c:v>
                </c:pt>
                <c:pt idx="1">
                  <c:v>1990.0</c:v>
                </c:pt>
                <c:pt idx="2">
                  <c:v>1995.0</c:v>
                </c:pt>
                <c:pt idx="3">
                  <c:v>2002.0</c:v>
                </c:pt>
                <c:pt idx="4">
                  <c:v>2004.4</c:v>
                </c:pt>
                <c:pt idx="5">
                  <c:v>2004.7</c:v>
                </c:pt>
                <c:pt idx="6">
                  <c:v>2008.0</c:v>
                </c:pt>
                <c:pt idx="7">
                  <c:v>2010.0</c:v>
                </c:pt>
              </c:numCache>
            </c:numRef>
          </c:xVal>
          <c:yVal>
            <c:numRef>
              <c:f>'dna-synthesis'!$B$2:$B$9</c:f>
              <c:numCache>
                <c:formatCode>#,##0</c:formatCode>
                <c:ptCount val="8"/>
                <c:pt idx="0">
                  <c:v>207.0</c:v>
                </c:pt>
                <c:pt idx="1">
                  <c:v>2100.0</c:v>
                </c:pt>
                <c:pt idx="2">
                  <c:v>2700.0</c:v>
                </c:pt>
                <c:pt idx="3">
                  <c:v>7500.0</c:v>
                </c:pt>
                <c:pt idx="4">
                  <c:v>14600.0</c:v>
                </c:pt>
                <c:pt idx="5">
                  <c:v>32000.0</c:v>
                </c:pt>
                <c:pt idx="6">
                  <c:v>583000.0</c:v>
                </c:pt>
                <c:pt idx="7">
                  <c:v>1.08E6</c:v>
                </c:pt>
              </c:numCache>
            </c:numRef>
          </c:yVal>
          <c:smooth val="1"/>
        </c:ser>
        <c:axId val="531528776"/>
        <c:axId val="531535944"/>
      </c:scatterChart>
      <c:valAx>
        <c:axId val="531528776"/>
        <c:scaling>
          <c:orientation val="minMax"/>
          <c:max val="2012.0"/>
          <c:min val="1975.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</c:title>
        <c:numFmt formatCode="General" sourceLinked="1"/>
        <c:tickLblPos val="nextTo"/>
        <c:crossAx val="531535944"/>
        <c:crosses val="autoZero"/>
        <c:crossBetween val="midCat"/>
      </c:valAx>
      <c:valAx>
        <c:axId val="531535944"/>
        <c:scaling>
          <c:logBase val="10.0"/>
          <c:orientation val="minMax"/>
          <c:max val="2.0E6"/>
          <c:min val="1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Length in base pairs</a:t>
                </a:r>
              </a:p>
            </c:rich>
          </c:tx>
        </c:title>
        <c:numFmt formatCode="#,##0" sourceLinked="1"/>
        <c:tickLblPos val="nextTo"/>
        <c:crossAx val="531528776"/>
        <c:crosses val="autoZero"/>
        <c:crossBetween val="midCat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solidFill>
            <a:schemeClr val="tx1"/>
          </a:solidFill>
        </a:ln>
      </c:spPr>
    </c:plotArea>
    <c:plotVisOnly val="1"/>
    <c:dispBlanksAs val="gap"/>
  </c:chart>
  <c:spPr>
    <a:ln>
      <a:noFill/>
    </a:ln>
  </c:spPr>
  <c:txPr>
    <a:bodyPr/>
    <a:lstStyle/>
    <a:p>
      <a:pPr>
        <a:defRPr sz="1200" b="1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F6AFA-3491-C243-8B83-12EF15496263}" type="datetimeFigureOut">
              <a:rPr lang="en-US" smtClean="0"/>
              <a:pPr/>
              <a:t>3/16/12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AE3F3-9667-F94D-82D4-0C0F17EFF7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3/16/12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C019AD-D7C7-2C4D-9872-7FE816CE71D6}" type="slidenum">
              <a:rPr lang="en-US"/>
              <a:pPr/>
              <a:t>14</a:t>
            </a:fld>
            <a:endParaRPr lang="en-US"/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45229" rIns="0" bIns="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Functional computation on time-dependent fields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0089AD-1804-A449-9742-7F9B177601FC}" type="slidenum">
              <a:rPr lang="en-US"/>
              <a:pPr/>
              <a:t>15</a:t>
            </a:fld>
            <a:endParaRPr lang="en-US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45229" rIns="0" bIns="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Note that there is a duality between the manifold and the network: either we want a particular manifold, and we look for a network that approximates it well, or we have a network and we look for a manifold that is approximated well by it.</a:t>
            </a: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This is the slide where I should show the simulator running “channel”</a:t>
            </a: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Arial Unicode MS" charset="0"/>
              <a:cs typeface="Arial Unicode MS" charset="0"/>
            </a:endParaRPr>
          </a:p>
          <a:p>
            <a:pPr>
              <a:lnSpc>
                <a:spcPct val="87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./proto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n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1000 -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r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10 -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rad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1 -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l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"(all (swim (if (sense 1) (dither) (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tup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0 0))) (green (channel (sense 1) (sense 2) 10)))"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s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0.1 -</a:t>
            </a:r>
            <a:r>
              <a:rPr lang="en-US" sz="1800" dirty="0" err="1">
                <a:latin typeface="Arial" charset="0"/>
                <a:ea typeface="Arial Unicode MS" charset="0"/>
                <a:cs typeface="Arial Unicode MS" charset="0"/>
              </a:rPr>
              <a:t>m</a:t>
            </a:r>
            <a:r>
              <a:rPr lang="en-US" sz="1800" dirty="0">
                <a:latin typeface="Arial" charset="0"/>
                <a:ea typeface="Arial Unicode MS" charset="0"/>
                <a:cs typeface="Arial Unicode MS" charset="0"/>
              </a:rPr>
              <a:t> -S 1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BC4FF6-B55C-A24D-82D6-3892A4B5D4A5}" type="slidenum">
              <a:rPr lang="en-US"/>
              <a:pPr/>
              <a:t>16</a:t>
            </a:fld>
            <a:endParaRPr lang="en-US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04AD6F-D18F-EA4C-95A2-AA599D5C6232}" type="slidenum">
              <a:rPr lang="en-US"/>
              <a:pPr/>
              <a:t>17</a:t>
            </a:fld>
            <a:endParaRPr lang="en-US"/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342D7F-2A1A-FD49-A9A3-EFF8EDFB26B1}" type="slidenum">
              <a:rPr lang="en-US"/>
              <a:pPr/>
              <a:t>18</a:t>
            </a:fld>
            <a:endParaRPr lang="en-US"/>
          </a:p>
        </p:txBody>
      </p:sp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F2B2680-3CA8-6F41-A7F0-E501CA608BB6}" type="slidenum">
              <a:rPr lang="en-US"/>
              <a:pPr/>
              <a:t>19</a:t>
            </a:fld>
            <a:endParaRPr lang="en-US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8ACCF4-AEFB-5243-BF08-C5D60CC292DD}" type="slidenum">
              <a:rPr lang="en-US"/>
              <a:pPr/>
              <a:t>22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23E3D0-290D-BE4F-A655-4F45CDE79CBB}" type="slidenum">
              <a:rPr lang="en-US"/>
              <a:pPr/>
              <a:t>23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DF1A21-87F5-CC47-B6EB-7E23AA6C3C04}" type="slidenum">
              <a:rPr lang="en-US"/>
              <a:pPr/>
              <a:t>24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BCD9D0D-8CB5-344C-890B-212379A31CB4}" type="slidenum">
              <a:rPr lang="en-US"/>
              <a:pPr/>
              <a:t>25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BDC36B-0A82-D54B-94E6-96B6D3645A03}" type="slidenum">
              <a:rPr lang="en-US"/>
              <a:pPr/>
              <a:t>3</a:t>
            </a:fld>
            <a:endParaRPr lang="en-US"/>
          </a:p>
        </p:txBody>
      </p:sp>
      <p:sp>
        <p:nvSpPr>
          <p:cNvPr id="727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5465F4-8E2C-CF47-85DE-8CB1412D94AA}" type="slidenum">
              <a:rPr lang="en-US"/>
              <a:pPr/>
              <a:t>26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47E5F0-0D6F-3B41-B90C-356A2BC5412B}" type="slidenum">
              <a:rPr lang="en-US"/>
              <a:pPr/>
              <a:t>27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CFF938-519A-E847-AC4D-DBE7B4D8F430}" type="slidenum">
              <a:rPr lang="en-US"/>
              <a:pPr/>
              <a:t>28</a:t>
            </a:fld>
            <a:endParaRPr lang="en-US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FF7896-50A7-7B44-8809-1ECA8A8D25C1}" type="slidenum">
              <a:rPr lang="en-US"/>
              <a:pPr/>
              <a:t>39</a:t>
            </a:fld>
            <a:endParaRPr lang="en-US"/>
          </a:p>
        </p:txBody>
      </p:sp>
      <p:sp>
        <p:nvSpPr>
          <p:cNvPr id="1157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83DD6B-B73F-944E-9C2F-34ECF6B535C8}" type="slidenum">
              <a:rPr lang="en-US"/>
              <a:pPr/>
              <a:t>40</a:t>
            </a:fld>
            <a:endParaRPr lang="en-US"/>
          </a:p>
        </p:txBody>
      </p:sp>
      <p:sp>
        <p:nvSpPr>
          <p:cNvPr id="1167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10248F-9C63-E14B-8D9E-99DC33BAFD2C}" type="slidenum">
              <a:rPr lang="en-US"/>
              <a:pPr/>
              <a:t>41</a:t>
            </a:fld>
            <a:endParaRPr lang="en-US"/>
          </a:p>
        </p:txBody>
      </p:sp>
      <p:sp>
        <p:nvSpPr>
          <p:cNvPr id="1177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31EE5D-5C34-EB4D-8224-8C9DA5071CA0}" type="slidenum">
              <a:rPr lang="en-US"/>
              <a:pPr/>
              <a:t>42</a:t>
            </a:fld>
            <a:endParaRPr lang="en-US"/>
          </a:p>
        </p:txBody>
      </p:sp>
      <p:sp>
        <p:nvSpPr>
          <p:cNvPr id="1198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38BC51-563B-E44D-9692-1C40536E47A0}" type="slidenum">
              <a:rPr lang="en-US"/>
              <a:pPr/>
              <a:t>43</a:t>
            </a:fld>
            <a:endParaRPr lang="en-US"/>
          </a:p>
        </p:txBody>
      </p:sp>
      <p:sp>
        <p:nvSpPr>
          <p:cNvPr id="1228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6A78F2-D0BC-0B46-BBF6-A9B09FFCB0F8}" type="slidenum">
              <a:rPr lang="en-US"/>
              <a:pPr/>
              <a:t>44</a:t>
            </a:fld>
            <a:endParaRPr lang="en-US"/>
          </a:p>
        </p:txBody>
      </p:sp>
      <p:sp>
        <p:nvSpPr>
          <p:cNvPr id="1269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45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7C92CF-7316-1E4C-8C18-55AF12DDAEF9}" type="slidenum">
              <a:rPr lang="en-US"/>
              <a:pPr/>
              <a:t>5</a:t>
            </a:fld>
            <a:endParaRPr lang="en-US"/>
          </a:p>
        </p:txBody>
      </p:sp>
      <p:sp>
        <p:nvSpPr>
          <p:cNvPr id="747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1583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MS Gothic" charset="0"/>
                <a:cs typeface="MS Gothic" charset="0"/>
              </a:rPr>
              <a:t>From my perspective, I'm more interested in the problems of spatial computing, and biological computing is one particular application domain.</a:t>
            </a: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MS Gothic" charset="0"/>
              <a:cs typeface="MS Gothic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MS Gothic" charset="0"/>
                <a:cs typeface="MS Gothic" charset="0"/>
              </a:rPr>
              <a:t>A spatial computer is any collection of devices distributed to fill space, where the difficulty of moving information between two devices is strongly dependent on the distance between them.</a:t>
            </a:r>
          </a:p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endParaRPr lang="en-US" sz="1800" dirty="0">
              <a:latin typeface="Arial" charset="0"/>
              <a:ea typeface="MS Gothic" charset="0"/>
              <a:cs typeface="MS Gothic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46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47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48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49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50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51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52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53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54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55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11CBBF-909D-2B41-9B4A-54942B2419F8}" type="slidenum">
              <a:rPr lang="en-US"/>
              <a:pPr/>
              <a:t>6</a:t>
            </a:fld>
            <a:endParaRPr lang="en-US"/>
          </a:p>
        </p:txBody>
      </p:sp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56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A3FCEB-D797-1C49-8981-11DBF8ADE21E}" type="slidenum">
              <a:rPr lang="en-US"/>
              <a:pPr/>
              <a:t>57</a:t>
            </a:fld>
            <a:endParaRPr lang="en-US"/>
          </a:p>
        </p:txBody>
      </p:sp>
      <p:sp>
        <p:nvSpPr>
          <p:cNvPr id="1280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FEEA66-0EB2-B240-B9C0-50AAF5822DBD}" type="slidenum">
              <a:rPr lang="en-US"/>
              <a:pPr/>
              <a:t>64</a:t>
            </a:fld>
            <a:endParaRPr lang="en-US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FB9E35-F36A-1B48-86BD-7EEF73E5E554}" type="slidenum">
              <a:rPr lang="en-US"/>
              <a:pPr/>
              <a:t>65</a:t>
            </a:fld>
            <a:endParaRPr lang="en-US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FEEEE3-8D57-DE4B-8AC4-064F09BF020A}" type="slidenum">
              <a:rPr lang="en-US"/>
              <a:pPr/>
              <a:t>68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528101-C15A-B04E-B434-8036F87DE43A}" type="slidenum">
              <a:rPr lang="en-US"/>
              <a:pPr/>
              <a:t>76</a:t>
            </a:fld>
            <a:endParaRPr lang="en-US"/>
          </a:p>
        </p:txBody>
      </p:sp>
      <p:sp>
        <p:nvSpPr>
          <p:cNvPr id="1331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826143-1612-C547-A759-DA987EEBBB7D}" type="slidenum">
              <a:rPr lang="en-US"/>
              <a:pPr/>
              <a:t>79</a:t>
            </a:fld>
            <a:endParaRPr lang="en-US"/>
          </a:p>
        </p:txBody>
      </p:sp>
      <p:sp>
        <p:nvSpPr>
          <p:cNvPr id="768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B00ECA-43C4-754E-99D8-665095063FCB}" type="slidenum">
              <a:rPr lang="en-US"/>
              <a:pPr/>
              <a:t>80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B00ECA-43C4-754E-99D8-665095063FCB}" type="slidenum">
              <a:rPr lang="en-US"/>
              <a:pPr/>
              <a:t>81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CFC73E-F827-EA4E-8F62-1683E49A8E6C}" type="slidenum">
              <a:rPr lang="en-US"/>
              <a:pPr/>
              <a:t>7</a:t>
            </a:fld>
            <a:endParaRPr lang="en-US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15830" rIns="0" bIns="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spcBef>
                <a:spcPct val="0"/>
              </a:spcBef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</a:tabLst>
            </a:pPr>
            <a:r>
              <a:rPr lang="en-US" sz="1800" dirty="0">
                <a:latin typeface="Arial" charset="0"/>
                <a:ea typeface="MS Gothic" charset="0"/>
                <a:cs typeface="MS Gothic" charset="0"/>
              </a:rPr>
              <a:t>Note that there is a duality between the manifold and the network: either we want a particular manifold, and we look for a network that approximates it well, or we have a network and we look for a manifold that is approximated well by it</a:t>
            </a:r>
            <a:r>
              <a:rPr lang="en-US" sz="1800" dirty="0" smtClean="0">
                <a:latin typeface="Arial" charset="0"/>
                <a:ea typeface="MS Gothic" charset="0"/>
                <a:cs typeface="MS Gothic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B00ECA-43C4-754E-99D8-665095063FCB}" type="slidenum">
              <a:rPr lang="en-US"/>
              <a:pPr/>
              <a:t>82</a:t>
            </a:fld>
            <a:endParaRPr lang="en-US"/>
          </a:p>
        </p:txBody>
      </p:sp>
      <p:sp>
        <p:nvSpPr>
          <p:cNvPr id="798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2708B-49FD-4741-8B0C-ACE6F583B523}" type="slidenum">
              <a:rPr lang="en-US"/>
              <a:pPr/>
              <a:t>84</a:t>
            </a:fld>
            <a:endParaRPr lang="en-US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2F4F4-5263-194B-8609-F63D120D738A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39D93C-BF6E-A940-BD54-7212B9D7A24D}" type="slidenum">
              <a:rPr lang="en-US"/>
              <a:pPr/>
              <a:t>9</a:t>
            </a:fld>
            <a:endParaRPr lang="en-US"/>
          </a:p>
        </p:txBody>
      </p:sp>
      <p:sp>
        <p:nvSpPr>
          <p:cNvPr id="839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6D431-6A7C-874B-A0DD-F5CE000A31E7}" type="slidenum">
              <a:rPr lang="en-US"/>
              <a:pPr/>
              <a:t>10</a:t>
            </a:fld>
            <a:endParaRPr lang="en-US"/>
          </a:p>
        </p:txBody>
      </p:sp>
      <p:sp>
        <p:nvSpPr>
          <p:cNvPr id="860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36977D-4E63-7F4D-983A-136569B5382E}" type="slidenum">
              <a:rPr lang="en-US"/>
              <a:pPr/>
              <a:t>11</a:t>
            </a:fld>
            <a:endParaRPr lang="en-US"/>
          </a:p>
        </p:txBody>
      </p:sp>
      <p:sp>
        <p:nvSpPr>
          <p:cNvPr id="870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D06675-8FD5-324D-BE10-15832D7A89E5}" type="slidenum">
              <a:rPr lang="en-US"/>
              <a:pPr/>
              <a:t>13</a:t>
            </a:fld>
            <a:endParaRPr lang="en-US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85279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097FF-45F7-9040-B893-D289582C324C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04D3-8C8F-0E47-9516-297CEFD078D2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42631-2684-8540-A7B7-9DA0F68EB1E6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40435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241" y="1604329"/>
            <a:ext cx="404496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480" y="3935934"/>
            <a:ext cx="40435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8241" y="3935934"/>
            <a:ext cx="404496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9AEDF-8F57-E549-B768-37B7C4D07441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5F0C-6DB2-7D46-81B3-1F31C7E2297D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1460E-6B6F-EF4D-BC00-E30E04E96908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E4669-7919-8B48-90A6-99CAF8214607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8DD33-4C5A-AE4B-8F16-CEB1197148C0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009B-142C-6E41-AC7B-2B6CBB2C1485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C917-8BEF-0240-B399-64D8943FAA0E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BBD96-5E75-8641-B95E-7D208B53AB78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43141D-F9F5-F042-AAE3-A010C6E27E47}" type="datetime1">
              <a:rPr lang="en-US" smtClean="0"/>
              <a:pPr>
                <a:defRPr/>
              </a:pPr>
              <a:t>3/16/12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 userDrawn="1"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539565" y="299350"/>
            <a:ext cx="1500118" cy="48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d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df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49.png"/><Relationship Id="rId7" Type="http://schemas.openxmlformats.org/officeDocument/2006/relationships/image" Target="../media/image61.gif"/><Relationship Id="rId8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df"/><Relationship Id="rId5" Type="http://schemas.openxmlformats.org/officeDocument/2006/relationships/image" Target="../media/image69.png"/><Relationship Id="rId6" Type="http://schemas.openxmlformats.org/officeDocument/2006/relationships/image" Target="../media/image70.pdf"/><Relationship Id="rId7" Type="http://schemas.openxmlformats.org/officeDocument/2006/relationships/image" Target="../media/image71.png"/><Relationship Id="rId8" Type="http://schemas.openxmlformats.org/officeDocument/2006/relationships/image" Target="../media/image72.pdf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Relationship Id="rId3" Type="http://schemas.openxmlformats.org/officeDocument/2006/relationships/image" Target="../media/image10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jpeg"/><Relationship Id="rId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stpg.csail.mit.edu/proto.html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62.jpeg"/><Relationship Id="rId5" Type="http://schemas.openxmlformats.org/officeDocument/2006/relationships/image" Target="../media/image86.jpeg"/><Relationship Id="rId6" Type="http://schemas.openxmlformats.org/officeDocument/2006/relationships/image" Target="../media/image119.png"/><Relationship Id="rId7" Type="http://schemas.openxmlformats.org/officeDocument/2006/relationships/image" Target="../media/image46.png"/><Relationship Id="rId8" Type="http://schemas.openxmlformats.org/officeDocument/2006/relationships/image" Target="../media/image12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Relationship Id="rId3" Type="http://schemas.openxmlformats.org/officeDocument/2006/relationships/image" Target="../media/image12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23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image" Target="../media/image129.png"/><Relationship Id="rId1" Type="http://schemas.openxmlformats.org/officeDocument/2006/relationships/video" Target="../media/media3.mov"/><Relationship Id="rId2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media" Target="../media/media4.m4v"/><Relationship Id="rId4" Type="http://schemas.openxmlformats.org/officeDocument/2006/relationships/image" Target="../media/image130.png"/><Relationship Id="rId1" Type="http://schemas.openxmlformats.org/officeDocument/2006/relationships/video" Target="../media/media4.m4v"/><Relationship Id="rId2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media" Target="file://localhost/Users/aadler/Documents/Projects/MADV/team-repository/Administration/Jan12PIMtg/MADV-Robogenesis-Proto-Stage1to5%201.m4v" TargetMode="External"/><Relationship Id="rId4" Type="http://schemas.openxmlformats.org/officeDocument/2006/relationships/image" Target="../media/image131.png"/><Relationship Id="rId1" Type="http://schemas.openxmlformats.org/officeDocument/2006/relationships/video" Target="file://localhost/Users/jakebeal/cur_proj/MADV/team/Administration/Jan12PIMtg/MADV-Robogenesis-Proto-Stage1to5%201.m4v" TargetMode="External"/><Relationship Id="rId2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media" Target="file://localhost/Users/aadler/Documents/Projects/MADV/team-repository/Administration/Jan12PIMtg/SofbodyModeling.m4v" TargetMode="External"/><Relationship Id="rId4" Type="http://schemas.openxmlformats.org/officeDocument/2006/relationships/image" Target="../media/image132.png"/><Relationship Id="rId1" Type="http://schemas.openxmlformats.org/officeDocument/2006/relationships/video" Target="file://localhost/Users/jakebeal/cur_proj/MADV/team/Administration/Jan12PIMtg/SofbodyModeling.m4v" TargetMode="External"/><Relationship Id="rId2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/>
              <a:t>Spatial Computing: From Manifold Geometry to Networking and Biology</a:t>
            </a:r>
            <a:endParaRPr lang="en-US" sz="3600" b="1" dirty="0"/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200" b="1" dirty="0" smtClean="0">
              <a:solidFill>
                <a:schemeClr val="bg1"/>
              </a:solidFill>
            </a:endParaRPr>
          </a:p>
          <a:p>
            <a:r>
              <a:rPr lang="en-US" sz="2200" b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February, 2012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4427" y="6359600"/>
            <a:ext cx="439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 smtClean="0">
                <a:latin typeface="Arial"/>
              </a:rPr>
              <a:t>Work partially sponsored by DARPA; the views and conclusions contained in this document are those of the authors and not DARPA or the U.S. Government.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A2600-637B-7D4B-8C94-E25C84E2823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Morphogenesis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161" y="1866436"/>
            <a:ext cx="7866720" cy="39416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program these?</a:t>
            </a:r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Desiderata for approaches:</a:t>
            </a:r>
          </a:p>
          <a:p>
            <a:pPr lvl="1"/>
            <a:r>
              <a:rPr lang="en-US" smtClean="0"/>
              <a:t>Simple, easy to understand code</a:t>
            </a:r>
          </a:p>
          <a:p>
            <a:pPr lvl="1"/>
            <a:r>
              <a:rPr lang="en-US" smtClean="0"/>
              <a:t>Robust to errors, adapt to changing environment</a:t>
            </a:r>
          </a:p>
          <a:p>
            <a:pPr lvl="1"/>
            <a:r>
              <a:rPr lang="en-US" smtClean="0"/>
              <a:t>Scalable to potentially vast numbers of devices</a:t>
            </a:r>
          </a:p>
          <a:p>
            <a:pPr lvl="1"/>
            <a:r>
              <a:rPr lang="en-US" smtClean="0"/>
              <a:t>Take advantage of spatial nature of problems</a:t>
            </a:r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Mesh-Network Cell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holland-queens-day.jpg"/>
          <p:cNvPicPr>
            <a:picLocks noChangeAspect="1"/>
          </p:cNvPicPr>
          <p:nvPr/>
        </p:nvPicPr>
        <p:blipFill>
          <a:blip r:embed="rId2"/>
          <a:srcRect t="23192"/>
          <a:stretch>
            <a:fillRect/>
          </a:stretch>
        </p:blipFill>
        <p:spPr>
          <a:xfrm>
            <a:off x="205622" y="1552062"/>
            <a:ext cx="8744857" cy="4480044"/>
          </a:xfrm>
          <a:prstGeom prst="rect">
            <a:avLst/>
          </a:prstGeom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5273524" y="4862286"/>
            <a:ext cx="2346476" cy="319313"/>
          </a:xfrm>
          <a:prstGeom prst="line">
            <a:avLst/>
          </a:prstGeom>
          <a:noFill/>
          <a:ln w="762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 flipH="1">
            <a:off x="3810000" y="2819401"/>
            <a:ext cx="266094" cy="434218"/>
          </a:xfrm>
          <a:prstGeom prst="line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3810000" y="3253620"/>
            <a:ext cx="1003905" cy="157238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 flipH="1">
            <a:off x="3810000" y="3410858"/>
            <a:ext cx="908353" cy="549123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3810000" y="3959981"/>
            <a:ext cx="1463524" cy="902305"/>
          </a:xfrm>
          <a:prstGeom prst="lin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 flipH="1">
            <a:off x="2133600" y="2819400"/>
            <a:ext cx="914400" cy="228600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 flipH="1" flipV="1">
            <a:off x="3047999" y="2819400"/>
            <a:ext cx="1028095" cy="0"/>
          </a:xfrm>
          <a:prstGeom prst="line">
            <a:avLst/>
          </a:prstGeom>
          <a:noFill/>
          <a:ln w="19050" cap="flat" cmpd="sng" algn="ctr">
            <a:solidFill>
              <a:srgbClr val="4BACC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20"/>
          <p:cNvSpPr>
            <a:spLocks noChangeArrowheads="1"/>
          </p:cNvSpPr>
          <p:nvPr/>
        </p:nvSpPr>
        <p:spPr bwMode="auto">
          <a:xfrm>
            <a:off x="5283176" y="4820996"/>
            <a:ext cx="72000" cy="7056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3778561" y="3921131"/>
            <a:ext cx="72000" cy="7056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1954593" y="2873827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7124095" y="3664858"/>
            <a:ext cx="495906" cy="1516741"/>
          </a:xfrm>
          <a:prstGeom prst="line">
            <a:avLst/>
          </a:prstGeom>
          <a:noFill/>
          <a:ln w="762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4783085" y="3396214"/>
            <a:ext cx="2341009" cy="268644"/>
          </a:xfrm>
          <a:prstGeom prst="lin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6204856" y="3253620"/>
            <a:ext cx="919239" cy="411238"/>
          </a:xfrm>
          <a:prstGeom prst="line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4614332" y="3253619"/>
            <a:ext cx="1590523" cy="1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 flipH="1" flipV="1">
            <a:off x="4614333" y="3253620"/>
            <a:ext cx="152400" cy="146352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3810000" y="2873828"/>
            <a:ext cx="804333" cy="379792"/>
          </a:xfrm>
          <a:prstGeom prst="line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3810000" y="3253619"/>
            <a:ext cx="804333" cy="0"/>
          </a:xfrm>
          <a:prstGeom prst="line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3"/>
          <p:cNvSpPr>
            <a:spLocks noChangeShapeType="1"/>
          </p:cNvSpPr>
          <p:nvPr/>
        </p:nvSpPr>
        <p:spPr bwMode="auto">
          <a:xfrm flipV="1">
            <a:off x="2133601" y="2873828"/>
            <a:ext cx="1676400" cy="174172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 flipH="1" flipV="1">
            <a:off x="3047995" y="2819399"/>
            <a:ext cx="730565" cy="54427"/>
          </a:xfrm>
          <a:prstGeom prst="line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>
            <a:off x="3778559" y="2819399"/>
            <a:ext cx="297533" cy="54429"/>
          </a:xfrm>
          <a:prstGeom prst="line">
            <a:avLst/>
          </a:prstGeom>
          <a:noFill/>
          <a:ln w="19050" cap="flat" cmpd="sng" algn="ctr">
            <a:solidFill>
              <a:srgbClr val="4BACC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>
            <a:off x="4741326" y="3359926"/>
            <a:ext cx="72000" cy="7056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0"/>
          <p:cNvSpPr>
            <a:spLocks noChangeArrowheads="1"/>
          </p:cNvSpPr>
          <p:nvPr/>
        </p:nvSpPr>
        <p:spPr bwMode="auto">
          <a:xfrm>
            <a:off x="6187998" y="3215974"/>
            <a:ext cx="72000" cy="7056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20"/>
          <p:cNvSpPr>
            <a:spLocks noChangeArrowheads="1"/>
          </p:cNvSpPr>
          <p:nvPr/>
        </p:nvSpPr>
        <p:spPr bwMode="auto">
          <a:xfrm>
            <a:off x="7090350" y="3622390"/>
            <a:ext cx="72000" cy="7056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462761" y="5007429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4076093" y="2819401"/>
            <a:ext cx="538240" cy="434219"/>
          </a:xfrm>
          <a:prstGeom prst="line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1533860" y="3107847"/>
            <a:ext cx="6131520" cy="1323499"/>
          </a:xfrm>
          <a:prstGeom prst="roundRect">
            <a:avLst>
              <a:gd name="adj" fmla="val 50000"/>
            </a:avLst>
          </a:prstGeom>
          <a:solidFill>
            <a:srgbClr val="FF3366">
              <a:alpha val="50000"/>
            </a:srgbClr>
          </a:solidFill>
          <a:ln w="36720">
            <a:solidFill>
              <a:srgbClr val="EB613D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99040" y="2193351"/>
            <a:ext cx="8013600" cy="3135209"/>
            <a:chOff x="599040" y="2193351"/>
            <a:chExt cx="8013600" cy="3135209"/>
          </a:xfrm>
        </p:grpSpPr>
        <p:sp>
          <p:nvSpPr>
            <p:cNvPr id="27" name="AutoShape 2"/>
            <p:cNvSpPr>
              <a:spLocks noChangeArrowheads="1"/>
            </p:cNvSpPr>
            <p:nvPr/>
          </p:nvSpPr>
          <p:spPr bwMode="auto">
            <a:xfrm>
              <a:off x="1546560" y="3107847"/>
              <a:ext cx="6131520" cy="1323499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>
              <a:off x="1909440" y="3400198"/>
              <a:ext cx="5392800" cy="738797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5"/>
            <p:cNvSpPr>
              <a:spLocks noChangeArrowheads="1"/>
            </p:cNvSpPr>
            <p:nvPr/>
          </p:nvSpPr>
          <p:spPr bwMode="auto">
            <a:xfrm>
              <a:off x="1114561" y="2649878"/>
              <a:ext cx="6968160" cy="2189030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599040" y="2193351"/>
              <a:ext cx="8013600" cy="3135209"/>
            </a:xfrm>
            <a:prstGeom prst="roundRect">
              <a:avLst>
                <a:gd name="adj" fmla="val 50000"/>
              </a:avLst>
            </a:prstGeom>
            <a:noFill/>
            <a:ln w="36720">
              <a:solidFill>
                <a:srgbClr val="EB613D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Geometric Program: Channel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31200" y="1932683"/>
            <a:ext cx="8555040" cy="3623420"/>
            <a:chOff x="331200" y="1932683"/>
            <a:chExt cx="8555040" cy="3623420"/>
          </a:xfrm>
        </p:grpSpPr>
        <p:sp>
          <p:nvSpPr>
            <p:cNvPr id="27649" name="Oval 1"/>
            <p:cNvSpPr>
              <a:spLocks noChangeArrowheads="1"/>
            </p:cNvSpPr>
            <p:nvPr/>
          </p:nvSpPr>
          <p:spPr bwMode="auto">
            <a:xfrm>
              <a:off x="6331680" y="2827017"/>
              <a:ext cx="1870560" cy="1870756"/>
            </a:xfrm>
            <a:prstGeom prst="ellipse">
              <a:avLst/>
            </a:pr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0" name="Oval 2"/>
            <p:cNvSpPr>
              <a:spLocks noChangeArrowheads="1"/>
            </p:cNvSpPr>
            <p:nvPr/>
          </p:nvSpPr>
          <p:spPr bwMode="auto">
            <a:xfrm>
              <a:off x="5637600" y="2137184"/>
              <a:ext cx="3248640" cy="3248981"/>
            </a:xfrm>
            <a:prstGeom prst="ellipse">
              <a:avLst/>
            </a:pr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1" name="Freeform 3"/>
            <p:cNvSpPr>
              <a:spLocks noChangeArrowheads="1"/>
            </p:cNvSpPr>
            <p:nvPr/>
          </p:nvSpPr>
          <p:spPr bwMode="auto">
            <a:xfrm>
              <a:off x="2916001" y="1932683"/>
              <a:ext cx="1003680" cy="3623420"/>
            </a:xfrm>
            <a:custGeom>
              <a:avLst/>
              <a:gdLst/>
              <a:ahLst/>
              <a:cxnLst>
                <a:cxn ang="0">
                  <a:pos x="2987" y="0"/>
                </a:cxn>
                <a:cxn ang="0">
                  <a:pos x="3072" y="11096"/>
                </a:cxn>
              </a:cxnLst>
              <a:rect l="0" t="0" r="r" b="b"/>
              <a:pathLst>
                <a:path w="3073" h="11097">
                  <a:moveTo>
                    <a:pt x="2987" y="0"/>
                  </a:moveTo>
                  <a:cubicBezTo>
                    <a:pt x="0" y="5505"/>
                    <a:pt x="3072" y="11096"/>
                    <a:pt x="3072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2" name="Freeform 4"/>
            <p:cNvSpPr>
              <a:spLocks noChangeArrowheads="1"/>
            </p:cNvSpPr>
            <p:nvPr/>
          </p:nvSpPr>
          <p:spPr bwMode="auto">
            <a:xfrm>
              <a:off x="2368800" y="1932683"/>
              <a:ext cx="868320" cy="3623420"/>
            </a:xfrm>
            <a:custGeom>
              <a:avLst/>
              <a:gdLst/>
              <a:ahLst/>
              <a:cxnLst>
                <a:cxn ang="0">
                  <a:pos x="2584" y="0"/>
                </a:cxn>
                <a:cxn ang="0">
                  <a:pos x="2658" y="11096"/>
                </a:cxn>
              </a:cxnLst>
              <a:rect l="0" t="0" r="r" b="b"/>
              <a:pathLst>
                <a:path w="2659" h="11097">
                  <a:moveTo>
                    <a:pt x="2584" y="0"/>
                  </a:moveTo>
                  <a:cubicBezTo>
                    <a:pt x="0" y="5505"/>
                    <a:pt x="2658" y="11096"/>
                    <a:pt x="265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3" name="Freeform 5"/>
            <p:cNvSpPr>
              <a:spLocks noChangeArrowheads="1"/>
            </p:cNvSpPr>
            <p:nvPr/>
          </p:nvSpPr>
          <p:spPr bwMode="auto">
            <a:xfrm>
              <a:off x="1658880" y="1932683"/>
              <a:ext cx="853920" cy="3623420"/>
            </a:xfrm>
            <a:custGeom>
              <a:avLst/>
              <a:gdLst/>
              <a:ahLst/>
              <a:cxnLst>
                <a:cxn ang="0">
                  <a:pos x="2544" y="0"/>
                </a:cxn>
                <a:cxn ang="0">
                  <a:pos x="2616" y="11096"/>
                </a:cxn>
              </a:cxnLst>
              <a:rect l="0" t="0" r="r" b="b"/>
              <a:pathLst>
                <a:path w="2617" h="11097">
                  <a:moveTo>
                    <a:pt x="2544" y="0"/>
                  </a:moveTo>
                  <a:cubicBezTo>
                    <a:pt x="0" y="5505"/>
                    <a:pt x="2616" y="11096"/>
                    <a:pt x="2616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4" name="Freeform 6"/>
            <p:cNvSpPr>
              <a:spLocks noChangeArrowheads="1"/>
            </p:cNvSpPr>
            <p:nvPr/>
          </p:nvSpPr>
          <p:spPr bwMode="auto">
            <a:xfrm>
              <a:off x="1002241" y="1932683"/>
              <a:ext cx="799200" cy="3623420"/>
            </a:xfrm>
            <a:custGeom>
              <a:avLst/>
              <a:gdLst/>
              <a:ahLst/>
              <a:cxnLst>
                <a:cxn ang="0">
                  <a:pos x="2380" y="0"/>
                </a:cxn>
                <a:cxn ang="0">
                  <a:pos x="2448" y="11096"/>
                </a:cxn>
              </a:cxnLst>
              <a:rect l="0" t="0" r="r" b="b"/>
              <a:pathLst>
                <a:path w="2449" h="11097">
                  <a:moveTo>
                    <a:pt x="2380" y="0"/>
                  </a:moveTo>
                  <a:cubicBezTo>
                    <a:pt x="0" y="5505"/>
                    <a:pt x="2448" y="11096"/>
                    <a:pt x="244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5" name="Freeform 7"/>
            <p:cNvSpPr>
              <a:spLocks noChangeArrowheads="1"/>
            </p:cNvSpPr>
            <p:nvPr/>
          </p:nvSpPr>
          <p:spPr bwMode="auto">
            <a:xfrm>
              <a:off x="3496320" y="1932683"/>
              <a:ext cx="1206720" cy="3623420"/>
            </a:xfrm>
            <a:custGeom>
              <a:avLst/>
              <a:gdLst/>
              <a:ahLst/>
              <a:cxnLst>
                <a:cxn ang="0">
                  <a:pos x="3591" y="0"/>
                </a:cxn>
                <a:cxn ang="0">
                  <a:pos x="3693" y="11096"/>
                </a:cxn>
              </a:cxnLst>
              <a:rect l="0" t="0" r="r" b="b"/>
              <a:pathLst>
                <a:path w="3694" h="11097">
                  <a:moveTo>
                    <a:pt x="3591" y="0"/>
                  </a:moveTo>
                  <a:cubicBezTo>
                    <a:pt x="0" y="5505"/>
                    <a:pt x="3693" y="11096"/>
                    <a:pt x="3693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6" name="Freeform 8"/>
            <p:cNvSpPr>
              <a:spLocks noChangeArrowheads="1"/>
            </p:cNvSpPr>
            <p:nvPr/>
          </p:nvSpPr>
          <p:spPr bwMode="auto">
            <a:xfrm>
              <a:off x="3955680" y="1932683"/>
              <a:ext cx="1726560" cy="3623420"/>
            </a:xfrm>
            <a:custGeom>
              <a:avLst/>
              <a:gdLst/>
              <a:ahLst/>
              <a:cxnLst>
                <a:cxn ang="0">
                  <a:pos x="5142" y="0"/>
                </a:cxn>
                <a:cxn ang="0">
                  <a:pos x="5288" y="11096"/>
                </a:cxn>
              </a:cxnLst>
              <a:rect l="0" t="0" r="r" b="b"/>
              <a:pathLst>
                <a:path w="5289" h="11097">
                  <a:moveTo>
                    <a:pt x="5142" y="0"/>
                  </a:moveTo>
                  <a:cubicBezTo>
                    <a:pt x="0" y="5505"/>
                    <a:pt x="5288" y="11096"/>
                    <a:pt x="5288" y="11096"/>
                  </a:cubicBezTo>
                </a:path>
              </a:pathLst>
            </a:custGeom>
            <a:noFill/>
            <a:ln w="36720">
              <a:solidFill>
                <a:srgbClr val="B3B3B3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8" name="Oval 10"/>
            <p:cNvSpPr>
              <a:spLocks noChangeArrowheads="1"/>
            </p:cNvSpPr>
            <p:nvPr/>
          </p:nvSpPr>
          <p:spPr bwMode="auto">
            <a:xfrm>
              <a:off x="1013761" y="2827017"/>
              <a:ext cx="1870560" cy="1870756"/>
            </a:xfrm>
            <a:prstGeom prst="ellipse">
              <a:avLst/>
            </a:pr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331200" y="2137184"/>
              <a:ext cx="3248640" cy="3248981"/>
            </a:xfrm>
            <a:prstGeom prst="ellipse">
              <a:avLst/>
            </a:pr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0" name="Freeform 12"/>
            <p:cNvSpPr>
              <a:spLocks noChangeArrowheads="1"/>
            </p:cNvSpPr>
            <p:nvPr/>
          </p:nvSpPr>
          <p:spPr bwMode="auto">
            <a:xfrm>
              <a:off x="5296320" y="1932683"/>
              <a:ext cx="1003680" cy="3623420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0" y="11096"/>
                </a:cxn>
              </a:cxnLst>
              <a:rect l="0" t="0" r="r" b="b"/>
              <a:pathLst>
                <a:path w="3073" h="11097">
                  <a:moveTo>
                    <a:pt x="85" y="0"/>
                  </a:moveTo>
                  <a:cubicBezTo>
                    <a:pt x="3072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1" name="Freeform 13"/>
            <p:cNvSpPr>
              <a:spLocks noChangeArrowheads="1"/>
            </p:cNvSpPr>
            <p:nvPr/>
          </p:nvSpPr>
          <p:spPr bwMode="auto">
            <a:xfrm>
              <a:off x="5978881" y="1932683"/>
              <a:ext cx="868320" cy="3623420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0" y="11096"/>
                </a:cxn>
              </a:cxnLst>
              <a:rect l="0" t="0" r="r" b="b"/>
              <a:pathLst>
                <a:path w="2659" h="11097">
                  <a:moveTo>
                    <a:pt x="74" y="0"/>
                  </a:moveTo>
                  <a:cubicBezTo>
                    <a:pt x="265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2" name="Freeform 14"/>
            <p:cNvSpPr>
              <a:spLocks noChangeArrowheads="1"/>
            </p:cNvSpPr>
            <p:nvPr/>
          </p:nvSpPr>
          <p:spPr bwMode="auto">
            <a:xfrm>
              <a:off x="6703201" y="1932683"/>
              <a:ext cx="853920" cy="3623420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0" y="11096"/>
                </a:cxn>
              </a:cxnLst>
              <a:rect l="0" t="0" r="r" b="b"/>
              <a:pathLst>
                <a:path w="2617" h="11097">
                  <a:moveTo>
                    <a:pt x="72" y="0"/>
                  </a:moveTo>
                  <a:cubicBezTo>
                    <a:pt x="2616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3" name="Freeform 15"/>
            <p:cNvSpPr>
              <a:spLocks noChangeArrowheads="1"/>
            </p:cNvSpPr>
            <p:nvPr/>
          </p:nvSpPr>
          <p:spPr bwMode="auto">
            <a:xfrm>
              <a:off x="7413121" y="1932683"/>
              <a:ext cx="799200" cy="362342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0" y="11096"/>
                </a:cxn>
              </a:cxnLst>
              <a:rect l="0" t="0" r="r" b="b"/>
              <a:pathLst>
                <a:path w="2449" h="11097">
                  <a:moveTo>
                    <a:pt x="68" y="0"/>
                  </a:moveTo>
                  <a:cubicBezTo>
                    <a:pt x="244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4" name="Freeform 16"/>
            <p:cNvSpPr>
              <a:spLocks noChangeArrowheads="1"/>
            </p:cNvSpPr>
            <p:nvPr/>
          </p:nvSpPr>
          <p:spPr bwMode="auto">
            <a:xfrm>
              <a:off x="4512960" y="1932683"/>
              <a:ext cx="1206720" cy="3623420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1096"/>
                </a:cxn>
              </a:cxnLst>
              <a:rect l="0" t="0" r="r" b="b"/>
              <a:pathLst>
                <a:path w="3694" h="11097">
                  <a:moveTo>
                    <a:pt x="102" y="0"/>
                  </a:moveTo>
                  <a:cubicBezTo>
                    <a:pt x="3693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5" name="Freeform 17"/>
            <p:cNvSpPr>
              <a:spLocks noChangeArrowheads="1"/>
            </p:cNvSpPr>
            <p:nvPr/>
          </p:nvSpPr>
          <p:spPr bwMode="auto">
            <a:xfrm>
              <a:off x="3533761" y="1932683"/>
              <a:ext cx="1726560" cy="3623420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0" y="11096"/>
                </a:cxn>
              </a:cxnLst>
              <a:rect l="0" t="0" r="r" b="b"/>
              <a:pathLst>
                <a:path w="5289" h="11097">
                  <a:moveTo>
                    <a:pt x="146" y="0"/>
                  </a:moveTo>
                  <a:cubicBezTo>
                    <a:pt x="5288" y="5505"/>
                    <a:pt x="0" y="11096"/>
                    <a:pt x="0" y="11096"/>
                  </a:cubicBezTo>
                </a:path>
              </a:pathLst>
            </a:custGeom>
            <a:noFill/>
            <a:ln w="36720">
              <a:solidFill>
                <a:srgbClr val="666666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27666" name="AutoShape 18"/>
          <p:cNvCxnSpPr>
            <a:cxnSpLocks noChangeShapeType="1"/>
            <a:stCxn id="27668" idx="2"/>
          </p:cNvCxnSpPr>
          <p:nvPr/>
        </p:nvCxnSpPr>
        <p:spPr bwMode="auto">
          <a:xfrm rot="10800000" flipV="1">
            <a:off x="2360160" y="3762394"/>
            <a:ext cx="4498560" cy="721"/>
          </a:xfrm>
          <a:prstGeom prst="straightConnector1">
            <a:avLst/>
          </a:prstGeom>
          <a:noFill/>
          <a:ln w="109800">
            <a:solidFill>
              <a:srgbClr val="800000"/>
            </a:solidFill>
            <a:round/>
            <a:headEnd/>
            <a:tailEnd/>
          </a:ln>
          <a:effectLst/>
        </p:spPr>
      </p:cxn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7251840" y="5811011"/>
            <a:ext cx="1189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(cf. </a:t>
            </a: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Butera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)</a:t>
            </a:r>
          </a:p>
        </p:txBody>
      </p:sp>
      <p:sp>
        <p:nvSpPr>
          <p:cNvPr id="32" name="AutoShape 2"/>
          <p:cNvSpPr>
            <a:spLocks noChangeArrowheads="1"/>
          </p:cNvSpPr>
          <p:nvPr/>
        </p:nvSpPr>
        <p:spPr bwMode="auto">
          <a:xfrm>
            <a:off x="1546560" y="3095147"/>
            <a:ext cx="6131520" cy="1323499"/>
          </a:xfrm>
          <a:prstGeom prst="roundRect">
            <a:avLst>
              <a:gd name="adj" fmla="val 50000"/>
            </a:avLst>
          </a:prstGeom>
          <a:solidFill>
            <a:srgbClr val="FF3366">
              <a:alpha val="50000"/>
            </a:srgbClr>
          </a:solidFill>
          <a:ln w="9144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6858720" y="3351232"/>
            <a:ext cx="822240" cy="822326"/>
          </a:xfrm>
          <a:prstGeom prst="ellipse">
            <a:avLst/>
          </a:prstGeom>
          <a:solidFill>
            <a:srgbClr val="0047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81933" rIns="81639" bIns="40820" anchor="ctr" anchorCtr="1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Desti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-</a:t>
            </a:r>
          </a:p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nation</a:t>
            </a:r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1536480" y="3351232"/>
            <a:ext cx="822240" cy="822326"/>
          </a:xfrm>
          <a:prstGeom prst="ellipse">
            <a:avLst/>
          </a:prstGeom>
          <a:solidFill>
            <a:srgbClr val="00B8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81933" rIns="81639" bIns="40820" anchor="ctr" anchorCtr="1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Source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6635520" y="5391926"/>
            <a:ext cx="1440" cy="68119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Computing with fields</a:t>
            </a: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1036800" y="1659054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source</a:t>
            </a: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3939840" y="1659054"/>
            <a:ext cx="16588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destination</a:t>
            </a: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2606780" y="3110726"/>
            <a:ext cx="14515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distance-to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4354560" y="3110726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</a:t>
            </a: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947899" y="3110726"/>
            <a:ext cx="1464221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smtClean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distance-to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3732480" y="5184544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&lt;=</a:t>
            </a: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2280960" y="4562399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6013440" y="4977162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dilate</a:t>
            </a:r>
          </a:p>
        </p:txBody>
      </p:sp>
      <p:sp>
        <p:nvSpPr>
          <p:cNvPr id="33803" name="AutoShape 11"/>
          <p:cNvSpPr>
            <a:spLocks noChangeArrowheads="1"/>
          </p:cNvSpPr>
          <p:nvPr/>
        </p:nvSpPr>
        <p:spPr bwMode="auto">
          <a:xfrm>
            <a:off x="6842880" y="1659054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width</a:t>
            </a:r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1658880" y="2073818"/>
            <a:ext cx="144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4769280" y="2073818"/>
            <a:ext cx="414720" cy="10369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270"/>
              </a:cxn>
              <a:cxn ang="0">
                <a:pos x="1270" y="1270"/>
              </a:cxn>
              <a:cxn ang="0">
                <a:pos x="1269" y="3173"/>
              </a:cxn>
            </a:cxnLst>
            <a:rect l="0" t="0" r="r" b="b"/>
            <a:pathLst>
              <a:path w="1271" h="3174">
                <a:moveTo>
                  <a:pt x="0" y="0"/>
                </a:moveTo>
                <a:lnTo>
                  <a:pt x="0" y="1270"/>
                </a:lnTo>
                <a:lnTo>
                  <a:pt x="1270" y="1270"/>
                </a:lnTo>
                <a:lnTo>
                  <a:pt x="1269" y="3173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Freeform 14"/>
          <p:cNvSpPr>
            <a:spLocks/>
          </p:cNvSpPr>
          <p:nvPr/>
        </p:nvSpPr>
        <p:spPr bwMode="auto">
          <a:xfrm>
            <a:off x="3316321" y="2488581"/>
            <a:ext cx="1452960" cy="622145"/>
          </a:xfrm>
          <a:custGeom>
            <a:avLst/>
            <a:gdLst/>
            <a:ahLst/>
            <a:cxnLst>
              <a:cxn ang="0">
                <a:pos x="4448" y="0"/>
              </a:cxn>
              <a:cxn ang="0">
                <a:pos x="3" y="0"/>
              </a:cxn>
              <a:cxn ang="0">
                <a:pos x="0" y="1906"/>
              </a:cxn>
            </a:cxnLst>
            <a:rect l="0" t="0" r="r" b="b"/>
            <a:pathLst>
              <a:path w="4449" h="1907">
                <a:moveTo>
                  <a:pt x="4448" y="0"/>
                </a:moveTo>
                <a:lnTo>
                  <a:pt x="3" y="0"/>
                </a:lnTo>
                <a:lnTo>
                  <a:pt x="0" y="1906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1658881" y="3525490"/>
            <a:ext cx="76464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H="1">
            <a:off x="2550240" y="3525490"/>
            <a:ext cx="770400" cy="1036909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H="1">
            <a:off x="4001760" y="3525490"/>
            <a:ext cx="977760" cy="16590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Freeform 18"/>
          <p:cNvSpPr>
            <a:spLocks/>
          </p:cNvSpPr>
          <p:nvPr/>
        </p:nvSpPr>
        <p:spPr bwMode="auto">
          <a:xfrm>
            <a:off x="2488320" y="4742419"/>
            <a:ext cx="1452960" cy="671110"/>
          </a:xfrm>
          <a:custGeom>
            <a:avLst/>
            <a:gdLst/>
            <a:ahLst/>
            <a:cxnLst>
              <a:cxn ang="0">
                <a:pos x="4" y="719"/>
              </a:cxn>
              <a:cxn ang="0">
                <a:pos x="638" y="1989"/>
              </a:cxn>
              <a:cxn ang="0">
                <a:pos x="3175" y="85"/>
              </a:cxn>
              <a:cxn ang="0">
                <a:pos x="4449" y="1354"/>
              </a:cxn>
            </a:cxnLst>
            <a:rect l="0" t="0" r="r" b="b"/>
            <a:pathLst>
              <a:path w="4450" h="2057">
                <a:moveTo>
                  <a:pt x="4" y="719"/>
                </a:moveTo>
                <a:cubicBezTo>
                  <a:pt x="0" y="1141"/>
                  <a:pt x="299" y="2056"/>
                  <a:pt x="638" y="1989"/>
                </a:cubicBezTo>
                <a:cubicBezTo>
                  <a:pt x="1361" y="1844"/>
                  <a:pt x="1956" y="258"/>
                  <a:pt x="3175" y="85"/>
                </a:cubicBezTo>
                <a:cubicBezTo>
                  <a:pt x="3767" y="0"/>
                  <a:pt x="4022" y="929"/>
                  <a:pt x="4449" y="135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Freeform 19"/>
          <p:cNvSpPr>
            <a:spLocks/>
          </p:cNvSpPr>
          <p:nvPr/>
        </p:nvSpPr>
        <p:spPr bwMode="auto">
          <a:xfrm>
            <a:off x="3939840" y="4468790"/>
            <a:ext cx="2488320" cy="1643212"/>
          </a:xfrm>
          <a:custGeom>
            <a:avLst/>
            <a:gdLst/>
            <a:ahLst/>
            <a:cxnLst>
              <a:cxn ang="0">
                <a:pos x="0" y="3462"/>
              </a:cxn>
              <a:cxn ang="0">
                <a:pos x="1270" y="4731"/>
              </a:cxn>
              <a:cxn ang="0">
                <a:pos x="5715" y="286"/>
              </a:cxn>
              <a:cxn ang="0">
                <a:pos x="7619" y="1554"/>
              </a:cxn>
            </a:cxnLst>
            <a:rect l="0" t="0" r="r" b="b"/>
            <a:pathLst>
              <a:path w="7620" h="5031">
                <a:moveTo>
                  <a:pt x="0" y="3462"/>
                </a:moveTo>
                <a:cubicBezTo>
                  <a:pt x="211" y="4096"/>
                  <a:pt x="671" y="5030"/>
                  <a:pt x="1270" y="4731"/>
                </a:cubicBezTo>
                <a:cubicBezTo>
                  <a:pt x="3549" y="3594"/>
                  <a:pt x="3475" y="1506"/>
                  <a:pt x="5715" y="286"/>
                </a:cubicBezTo>
                <a:cubicBezTo>
                  <a:pt x="6237" y="0"/>
                  <a:pt x="7196" y="1132"/>
                  <a:pt x="7619" y="155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6840000" y="2073818"/>
            <a:ext cx="627840" cy="290334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5" name="Freeform 33"/>
          <p:cNvSpPr>
            <a:spLocks/>
          </p:cNvSpPr>
          <p:nvPr/>
        </p:nvSpPr>
        <p:spPr bwMode="auto">
          <a:xfrm>
            <a:off x="1658880" y="2580751"/>
            <a:ext cx="3111840" cy="531416"/>
          </a:xfrm>
          <a:custGeom>
            <a:avLst/>
            <a:gdLst/>
            <a:ahLst/>
            <a:cxnLst>
              <a:cxn ang="0">
                <a:pos x="0" y="355"/>
              </a:cxn>
              <a:cxn ang="0">
                <a:pos x="4772" y="352"/>
              </a:cxn>
              <a:cxn ang="0">
                <a:pos x="4773" y="0"/>
              </a:cxn>
              <a:cxn ang="0">
                <a:pos x="5375" y="0"/>
              </a:cxn>
              <a:cxn ang="0">
                <a:pos x="5378" y="360"/>
              </a:cxn>
              <a:cxn ang="0">
                <a:pos x="7620" y="355"/>
              </a:cxn>
              <a:cxn ang="0">
                <a:pos x="9529" y="1626"/>
              </a:cxn>
            </a:cxnLst>
            <a:rect l="0" t="0" r="r" b="b"/>
            <a:pathLst>
              <a:path w="9530" h="1627">
                <a:moveTo>
                  <a:pt x="0" y="355"/>
                </a:moveTo>
                <a:lnTo>
                  <a:pt x="4772" y="352"/>
                </a:lnTo>
                <a:lnTo>
                  <a:pt x="4773" y="0"/>
                </a:lnTo>
                <a:lnTo>
                  <a:pt x="5375" y="0"/>
                </a:lnTo>
                <a:lnTo>
                  <a:pt x="5378" y="360"/>
                </a:lnTo>
                <a:lnTo>
                  <a:pt x="7620" y="355"/>
                </a:lnTo>
                <a:lnTo>
                  <a:pt x="9529" y="1626"/>
                </a:ln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1378081" y="2183270"/>
            <a:ext cx="6088319" cy="4009381"/>
            <a:chOff x="1378081" y="2183270"/>
            <a:chExt cx="6088319" cy="4009381"/>
          </a:xfrm>
        </p:grpSpPr>
        <p:grpSp>
          <p:nvGrpSpPr>
            <p:cNvPr id="2" name="Group 22"/>
            <p:cNvGrpSpPr>
              <a:grpSpLocks/>
            </p:cNvGrpSpPr>
            <p:nvPr/>
          </p:nvGrpSpPr>
          <p:grpSpPr bwMode="auto">
            <a:xfrm>
              <a:off x="4259520" y="3797680"/>
              <a:ext cx="658080" cy="692712"/>
              <a:chOff x="2958" y="2637"/>
              <a:chExt cx="457" cy="481"/>
            </a:xfrm>
          </p:grpSpPr>
          <p:sp>
            <p:nvSpPr>
              <p:cNvPr id="33815" name="Freeform 23"/>
              <p:cNvSpPr>
                <a:spLocks noChangeArrowheads="1"/>
              </p:cNvSpPr>
              <p:nvPr/>
            </p:nvSpPr>
            <p:spPr bwMode="auto">
              <a:xfrm>
                <a:off x="2958" y="2637"/>
                <a:ext cx="458" cy="482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16" name="Text Box 24"/>
              <p:cNvSpPr txBox="1">
                <a:spLocks noChangeArrowheads="1"/>
              </p:cNvSpPr>
              <p:nvPr/>
            </p:nvSpPr>
            <p:spPr bwMode="auto">
              <a:xfrm>
                <a:off x="2958" y="2637"/>
                <a:ext cx="458" cy="4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90324" rIns="90000" bIns="45000" anchor="ctr" anchorCtr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7000"/>
                  </a:lnSpc>
                  <a:tabLst>
                    <a:tab pos="656650" algn="l"/>
                  </a:tabLst>
                </a:pPr>
                <a:r>
                  <a:rPr lang="en-US" dirty="0">
                    <a:solidFill>
                      <a:srgbClr val="000000"/>
                    </a:solidFill>
                    <a:ea typeface="MS Gothic" charset="0"/>
                    <a:cs typeface="MS Gothic" charset="0"/>
                  </a:rPr>
                  <a:t>37</a:t>
                </a:r>
              </a:p>
            </p:txBody>
          </p:sp>
        </p:grp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808320" y="3253303"/>
              <a:ext cx="658080" cy="692712"/>
              <a:chOff x="4728" y="2259"/>
              <a:chExt cx="457" cy="481"/>
            </a:xfrm>
          </p:grpSpPr>
          <p:sp>
            <p:nvSpPr>
              <p:cNvPr id="33822" name="Freeform 30"/>
              <p:cNvSpPr>
                <a:spLocks noChangeArrowheads="1"/>
              </p:cNvSpPr>
              <p:nvPr/>
            </p:nvSpPr>
            <p:spPr bwMode="auto">
              <a:xfrm>
                <a:off x="4728" y="2259"/>
                <a:ext cx="458" cy="482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3" name="Text Box 31"/>
              <p:cNvSpPr txBox="1">
                <a:spLocks noChangeArrowheads="1"/>
              </p:cNvSpPr>
              <p:nvPr/>
            </p:nvSpPr>
            <p:spPr bwMode="auto">
              <a:xfrm>
                <a:off x="4728" y="2259"/>
                <a:ext cx="458" cy="4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90324" rIns="90000" bIns="45000" anchor="ctr" anchorCtr="1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7000"/>
                  </a:lnSpc>
                  <a:tabLst>
                    <a:tab pos="656650" algn="l"/>
                  </a:tabLst>
                </a:pPr>
                <a:r>
                  <a:rPr lang="en-US" dirty="0">
                    <a:solidFill>
                      <a:srgbClr val="000000"/>
                    </a:solidFill>
                    <a:ea typeface="MS Gothic" charset="0"/>
                    <a:cs typeface="MS Gothic" charset="0"/>
                  </a:rPr>
                  <a:t>10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378081" y="2183270"/>
              <a:ext cx="659520" cy="694153"/>
              <a:chOff x="1378081" y="2183270"/>
              <a:chExt cx="659520" cy="694153"/>
            </a:xfrm>
          </p:grpSpPr>
          <p:sp>
            <p:nvSpPr>
              <p:cNvPr id="33826" name="Freeform 34"/>
              <p:cNvSpPr>
                <a:spLocks noChangeArrowheads="1"/>
              </p:cNvSpPr>
              <p:nvPr/>
            </p:nvSpPr>
            <p:spPr bwMode="auto">
              <a:xfrm>
                <a:off x="1378081" y="2183270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7" name="Oval 35"/>
              <p:cNvSpPr>
                <a:spLocks noChangeArrowheads="1"/>
              </p:cNvSpPr>
              <p:nvPr/>
            </p:nvSpPr>
            <p:spPr bwMode="auto">
              <a:xfrm>
                <a:off x="1504800" y="2636917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428001" y="2195970"/>
              <a:ext cx="659520" cy="694153"/>
              <a:chOff x="4428001" y="2183270"/>
              <a:chExt cx="659520" cy="694153"/>
            </a:xfrm>
          </p:grpSpPr>
          <p:sp>
            <p:nvSpPr>
              <p:cNvPr id="33813" name="Freeform 21"/>
              <p:cNvSpPr>
                <a:spLocks noChangeArrowheads="1"/>
              </p:cNvSpPr>
              <p:nvPr/>
            </p:nvSpPr>
            <p:spPr bwMode="auto">
              <a:xfrm>
                <a:off x="4428001" y="2183270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8" name="Oval 36"/>
              <p:cNvSpPr>
                <a:spLocks noChangeArrowheads="1"/>
              </p:cNvSpPr>
              <p:nvPr/>
            </p:nvSpPr>
            <p:spPr bwMode="auto">
              <a:xfrm>
                <a:off x="4835521" y="2374810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2651041" y="3668066"/>
              <a:ext cx="659520" cy="694153"/>
              <a:chOff x="2651041" y="3668066"/>
              <a:chExt cx="659520" cy="694153"/>
            </a:xfrm>
          </p:grpSpPr>
          <p:sp>
            <p:nvSpPr>
              <p:cNvPr id="33817" name="Freeform 25"/>
              <p:cNvSpPr>
                <a:spLocks noChangeArrowheads="1"/>
              </p:cNvSpPr>
              <p:nvPr/>
            </p:nvSpPr>
            <p:spPr bwMode="auto">
              <a:xfrm>
                <a:off x="2651041" y="3668066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9" name="Freeform 37"/>
              <p:cNvSpPr>
                <a:spLocks noChangeArrowheads="1"/>
              </p:cNvSpPr>
              <p:nvPr/>
            </p:nvSpPr>
            <p:spPr bwMode="auto">
              <a:xfrm>
                <a:off x="2689920" y="3670946"/>
                <a:ext cx="619200" cy="639427"/>
              </a:xfrm>
              <a:custGeom>
                <a:avLst/>
                <a:gdLst/>
                <a:ahLst/>
                <a:cxnLst>
                  <a:cxn ang="0">
                    <a:pos x="867" y="1899"/>
                  </a:cxn>
                  <a:cxn ang="0">
                    <a:pos x="449" y="1673"/>
                  </a:cxn>
                  <a:cxn ang="0">
                    <a:pos x="149" y="1309"/>
                  </a:cxn>
                  <a:cxn ang="0">
                    <a:pos x="88" y="1163"/>
                  </a:cxn>
                  <a:cxn ang="0">
                    <a:pos x="64" y="1112"/>
                  </a:cxn>
                  <a:cxn ang="0">
                    <a:pos x="0" y="721"/>
                  </a:cxn>
                  <a:cxn ang="0">
                    <a:pos x="129" y="574"/>
                  </a:cxn>
                  <a:cxn ang="0">
                    <a:pos x="274" y="510"/>
                  </a:cxn>
                  <a:cxn ang="0">
                    <a:pos x="455" y="490"/>
                  </a:cxn>
                  <a:cxn ang="0">
                    <a:pos x="625" y="469"/>
                  </a:cxn>
                  <a:cxn ang="0">
                    <a:pos x="657" y="450"/>
                  </a:cxn>
                  <a:cxn ang="0">
                    <a:pos x="676" y="426"/>
                  </a:cxn>
                  <a:cxn ang="0">
                    <a:pos x="687" y="382"/>
                  </a:cxn>
                  <a:cxn ang="0">
                    <a:pos x="687" y="144"/>
                  </a:cxn>
                  <a:cxn ang="0">
                    <a:pos x="711" y="77"/>
                  </a:cxn>
                  <a:cxn ang="0">
                    <a:pos x="762" y="28"/>
                  </a:cxn>
                  <a:cxn ang="0">
                    <a:pos x="884" y="2"/>
                  </a:cxn>
                  <a:cxn ang="0">
                    <a:pos x="1010" y="9"/>
                  </a:cxn>
                  <a:cxn ang="0">
                    <a:pos x="1087" y="36"/>
                  </a:cxn>
                  <a:cxn ang="0">
                    <a:pos x="1191" y="119"/>
                  </a:cxn>
                  <a:cxn ang="0">
                    <a:pos x="1344" y="291"/>
                  </a:cxn>
                  <a:cxn ang="0">
                    <a:pos x="1572" y="529"/>
                  </a:cxn>
                  <a:cxn ang="0">
                    <a:pos x="1725" y="661"/>
                  </a:cxn>
                  <a:cxn ang="0">
                    <a:pos x="1765" y="707"/>
                  </a:cxn>
                  <a:cxn ang="0">
                    <a:pos x="1776" y="736"/>
                  </a:cxn>
                  <a:cxn ang="0">
                    <a:pos x="1773" y="760"/>
                  </a:cxn>
                  <a:cxn ang="0">
                    <a:pos x="1756" y="788"/>
                  </a:cxn>
                  <a:cxn ang="0">
                    <a:pos x="1742" y="822"/>
                  </a:cxn>
                  <a:cxn ang="0">
                    <a:pos x="1735" y="870"/>
                  </a:cxn>
                  <a:cxn ang="0">
                    <a:pos x="1721" y="905"/>
                  </a:cxn>
                  <a:cxn ang="0">
                    <a:pos x="1705" y="936"/>
                  </a:cxn>
                  <a:cxn ang="0">
                    <a:pos x="1713" y="962"/>
                  </a:cxn>
                  <a:cxn ang="0">
                    <a:pos x="1785" y="1020"/>
                  </a:cxn>
                  <a:cxn ang="0">
                    <a:pos x="1875" y="1090"/>
                  </a:cxn>
                  <a:cxn ang="0">
                    <a:pos x="1892" y="1121"/>
                  </a:cxn>
                  <a:cxn ang="0">
                    <a:pos x="1890" y="1172"/>
                  </a:cxn>
                  <a:cxn ang="0">
                    <a:pos x="1869" y="1240"/>
                  </a:cxn>
                  <a:cxn ang="0">
                    <a:pos x="1831" y="1303"/>
                  </a:cxn>
                  <a:cxn ang="0">
                    <a:pos x="1775" y="1348"/>
                  </a:cxn>
                  <a:cxn ang="0">
                    <a:pos x="1570" y="1402"/>
                  </a:cxn>
                  <a:cxn ang="0">
                    <a:pos x="1407" y="1411"/>
                  </a:cxn>
                  <a:cxn ang="0">
                    <a:pos x="1324" y="1425"/>
                  </a:cxn>
                  <a:cxn ang="0">
                    <a:pos x="1301" y="1442"/>
                  </a:cxn>
                  <a:cxn ang="0">
                    <a:pos x="1287" y="1467"/>
                  </a:cxn>
                  <a:cxn ang="0">
                    <a:pos x="1288" y="1504"/>
                  </a:cxn>
                  <a:cxn ang="0">
                    <a:pos x="1321" y="1633"/>
                  </a:cxn>
                  <a:cxn ang="0">
                    <a:pos x="1324" y="1779"/>
                  </a:cxn>
                  <a:cxn ang="0">
                    <a:pos x="1302" y="1877"/>
                  </a:cxn>
                  <a:cxn ang="0">
                    <a:pos x="1262" y="1954"/>
                  </a:cxn>
                </a:cxnLst>
                <a:rect l="0" t="0" r="r" b="b"/>
                <a:pathLst>
                  <a:path w="1895" h="1956">
                    <a:moveTo>
                      <a:pt x="1234" y="1955"/>
                    </a:moveTo>
                    <a:lnTo>
                      <a:pt x="1108" y="1949"/>
                    </a:lnTo>
                    <a:lnTo>
                      <a:pt x="985" y="1930"/>
                    </a:lnTo>
                    <a:lnTo>
                      <a:pt x="867" y="1899"/>
                    </a:lnTo>
                    <a:lnTo>
                      <a:pt x="754" y="1858"/>
                    </a:lnTo>
                    <a:lnTo>
                      <a:pt x="646" y="1806"/>
                    </a:lnTo>
                    <a:lnTo>
                      <a:pt x="544" y="1744"/>
                    </a:lnTo>
                    <a:lnTo>
                      <a:pt x="449" y="1673"/>
                    </a:lnTo>
                    <a:lnTo>
                      <a:pt x="362" y="1593"/>
                    </a:lnTo>
                    <a:lnTo>
                      <a:pt x="282" y="1506"/>
                    </a:lnTo>
                    <a:lnTo>
                      <a:pt x="211" y="1411"/>
                    </a:lnTo>
                    <a:lnTo>
                      <a:pt x="149" y="1309"/>
                    </a:lnTo>
                    <a:lnTo>
                      <a:pt x="98" y="1204"/>
                    </a:lnTo>
                    <a:lnTo>
                      <a:pt x="97" y="1198"/>
                    </a:lnTo>
                    <a:lnTo>
                      <a:pt x="93" y="1181"/>
                    </a:lnTo>
                    <a:lnTo>
                      <a:pt x="88" y="1163"/>
                    </a:lnTo>
                    <a:lnTo>
                      <a:pt x="81" y="1146"/>
                    </a:lnTo>
                    <a:lnTo>
                      <a:pt x="73" y="1129"/>
                    </a:lnTo>
                    <a:lnTo>
                      <a:pt x="65" y="1113"/>
                    </a:lnTo>
                    <a:lnTo>
                      <a:pt x="64" y="1112"/>
                    </a:lnTo>
                    <a:lnTo>
                      <a:pt x="56" y="1088"/>
                    </a:lnTo>
                    <a:lnTo>
                      <a:pt x="25" y="970"/>
                    </a:lnTo>
                    <a:lnTo>
                      <a:pt x="6" y="847"/>
                    </a:lnTo>
                    <a:lnTo>
                      <a:pt x="0" y="721"/>
                    </a:lnTo>
                    <a:lnTo>
                      <a:pt x="3" y="671"/>
                    </a:lnTo>
                    <a:lnTo>
                      <a:pt x="61" y="623"/>
                    </a:lnTo>
                    <a:lnTo>
                      <a:pt x="94" y="598"/>
                    </a:lnTo>
                    <a:lnTo>
                      <a:pt x="129" y="574"/>
                    </a:lnTo>
                    <a:lnTo>
                      <a:pt x="167" y="552"/>
                    </a:lnTo>
                    <a:lnTo>
                      <a:pt x="207" y="532"/>
                    </a:lnTo>
                    <a:lnTo>
                      <a:pt x="251" y="516"/>
                    </a:lnTo>
                    <a:lnTo>
                      <a:pt x="274" y="510"/>
                    </a:lnTo>
                    <a:lnTo>
                      <a:pt x="299" y="504"/>
                    </a:lnTo>
                    <a:lnTo>
                      <a:pt x="339" y="497"/>
                    </a:lnTo>
                    <a:lnTo>
                      <a:pt x="378" y="493"/>
                    </a:lnTo>
                    <a:lnTo>
                      <a:pt x="455" y="490"/>
                    </a:lnTo>
                    <a:lnTo>
                      <a:pt x="529" y="486"/>
                    </a:lnTo>
                    <a:lnTo>
                      <a:pt x="566" y="482"/>
                    </a:lnTo>
                    <a:lnTo>
                      <a:pt x="603" y="475"/>
                    </a:lnTo>
                    <a:lnTo>
                      <a:pt x="625" y="469"/>
                    </a:lnTo>
                    <a:lnTo>
                      <a:pt x="634" y="465"/>
                    </a:lnTo>
                    <a:lnTo>
                      <a:pt x="643" y="460"/>
                    </a:lnTo>
                    <a:lnTo>
                      <a:pt x="650" y="456"/>
                    </a:lnTo>
                    <a:lnTo>
                      <a:pt x="657" y="450"/>
                    </a:lnTo>
                    <a:lnTo>
                      <a:pt x="663" y="445"/>
                    </a:lnTo>
                    <a:lnTo>
                      <a:pt x="668" y="439"/>
                    </a:lnTo>
                    <a:lnTo>
                      <a:pt x="672" y="433"/>
                    </a:lnTo>
                    <a:lnTo>
                      <a:pt x="676" y="426"/>
                    </a:lnTo>
                    <a:lnTo>
                      <a:pt x="679" y="419"/>
                    </a:lnTo>
                    <a:lnTo>
                      <a:pt x="682" y="412"/>
                    </a:lnTo>
                    <a:lnTo>
                      <a:pt x="685" y="397"/>
                    </a:lnTo>
                    <a:lnTo>
                      <a:pt x="687" y="382"/>
                    </a:lnTo>
                    <a:lnTo>
                      <a:pt x="677" y="252"/>
                    </a:lnTo>
                    <a:lnTo>
                      <a:pt x="679" y="217"/>
                    </a:lnTo>
                    <a:lnTo>
                      <a:pt x="682" y="181"/>
                    </a:lnTo>
                    <a:lnTo>
                      <a:pt x="687" y="144"/>
                    </a:lnTo>
                    <a:lnTo>
                      <a:pt x="691" y="126"/>
                    </a:lnTo>
                    <a:lnTo>
                      <a:pt x="697" y="109"/>
                    </a:lnTo>
                    <a:lnTo>
                      <a:pt x="703" y="92"/>
                    </a:lnTo>
                    <a:lnTo>
                      <a:pt x="711" y="77"/>
                    </a:lnTo>
                    <a:lnTo>
                      <a:pt x="721" y="62"/>
                    </a:lnTo>
                    <a:lnTo>
                      <a:pt x="733" y="49"/>
                    </a:lnTo>
                    <a:lnTo>
                      <a:pt x="746" y="38"/>
                    </a:lnTo>
                    <a:lnTo>
                      <a:pt x="762" y="28"/>
                    </a:lnTo>
                    <a:lnTo>
                      <a:pt x="780" y="20"/>
                    </a:lnTo>
                    <a:lnTo>
                      <a:pt x="801" y="14"/>
                    </a:lnTo>
                    <a:lnTo>
                      <a:pt x="842" y="7"/>
                    </a:lnTo>
                    <a:lnTo>
                      <a:pt x="884" y="2"/>
                    </a:lnTo>
                    <a:lnTo>
                      <a:pt x="926" y="0"/>
                    </a:lnTo>
                    <a:lnTo>
                      <a:pt x="969" y="3"/>
                    </a:lnTo>
                    <a:lnTo>
                      <a:pt x="989" y="5"/>
                    </a:lnTo>
                    <a:lnTo>
                      <a:pt x="1010" y="9"/>
                    </a:lnTo>
                    <a:lnTo>
                      <a:pt x="1030" y="14"/>
                    </a:lnTo>
                    <a:lnTo>
                      <a:pt x="1050" y="20"/>
                    </a:lnTo>
                    <a:lnTo>
                      <a:pt x="1069" y="27"/>
                    </a:lnTo>
                    <a:lnTo>
                      <a:pt x="1087" y="36"/>
                    </a:lnTo>
                    <a:lnTo>
                      <a:pt x="1104" y="46"/>
                    </a:lnTo>
                    <a:lnTo>
                      <a:pt x="1121" y="57"/>
                    </a:lnTo>
                    <a:lnTo>
                      <a:pt x="1157" y="87"/>
                    </a:lnTo>
                    <a:lnTo>
                      <a:pt x="1191" y="119"/>
                    </a:lnTo>
                    <a:lnTo>
                      <a:pt x="1223" y="152"/>
                    </a:lnTo>
                    <a:lnTo>
                      <a:pt x="1253" y="186"/>
                    </a:lnTo>
                    <a:lnTo>
                      <a:pt x="1313" y="256"/>
                    </a:lnTo>
                    <a:lnTo>
                      <a:pt x="1344" y="291"/>
                    </a:lnTo>
                    <a:lnTo>
                      <a:pt x="1376" y="324"/>
                    </a:lnTo>
                    <a:lnTo>
                      <a:pt x="1443" y="392"/>
                    </a:lnTo>
                    <a:lnTo>
                      <a:pt x="1506" y="461"/>
                    </a:lnTo>
                    <a:lnTo>
                      <a:pt x="1572" y="529"/>
                    </a:lnTo>
                    <a:lnTo>
                      <a:pt x="1609" y="563"/>
                    </a:lnTo>
                    <a:lnTo>
                      <a:pt x="1648" y="597"/>
                    </a:lnTo>
                    <a:lnTo>
                      <a:pt x="1699" y="639"/>
                    </a:lnTo>
                    <a:lnTo>
                      <a:pt x="1725" y="661"/>
                    </a:lnTo>
                    <a:lnTo>
                      <a:pt x="1737" y="672"/>
                    </a:lnTo>
                    <a:lnTo>
                      <a:pt x="1748" y="683"/>
                    </a:lnTo>
                    <a:lnTo>
                      <a:pt x="1757" y="695"/>
                    </a:lnTo>
                    <a:lnTo>
                      <a:pt x="1765" y="707"/>
                    </a:lnTo>
                    <a:lnTo>
                      <a:pt x="1771" y="718"/>
                    </a:lnTo>
                    <a:lnTo>
                      <a:pt x="1773" y="724"/>
                    </a:lnTo>
                    <a:lnTo>
                      <a:pt x="1775" y="730"/>
                    </a:lnTo>
                    <a:lnTo>
                      <a:pt x="1776" y="736"/>
                    </a:lnTo>
                    <a:lnTo>
                      <a:pt x="1776" y="742"/>
                    </a:lnTo>
                    <a:lnTo>
                      <a:pt x="1776" y="748"/>
                    </a:lnTo>
                    <a:lnTo>
                      <a:pt x="1775" y="754"/>
                    </a:lnTo>
                    <a:lnTo>
                      <a:pt x="1773" y="760"/>
                    </a:lnTo>
                    <a:lnTo>
                      <a:pt x="1770" y="766"/>
                    </a:lnTo>
                    <a:lnTo>
                      <a:pt x="1767" y="772"/>
                    </a:lnTo>
                    <a:lnTo>
                      <a:pt x="1763" y="778"/>
                    </a:lnTo>
                    <a:lnTo>
                      <a:pt x="1756" y="788"/>
                    </a:lnTo>
                    <a:lnTo>
                      <a:pt x="1751" y="797"/>
                    </a:lnTo>
                    <a:lnTo>
                      <a:pt x="1747" y="805"/>
                    </a:lnTo>
                    <a:lnTo>
                      <a:pt x="1744" y="814"/>
                    </a:lnTo>
                    <a:lnTo>
                      <a:pt x="1742" y="822"/>
                    </a:lnTo>
                    <a:lnTo>
                      <a:pt x="1740" y="830"/>
                    </a:lnTo>
                    <a:lnTo>
                      <a:pt x="1739" y="846"/>
                    </a:lnTo>
                    <a:lnTo>
                      <a:pt x="1737" y="862"/>
                    </a:lnTo>
                    <a:lnTo>
                      <a:pt x="1735" y="870"/>
                    </a:lnTo>
                    <a:lnTo>
                      <a:pt x="1733" y="879"/>
                    </a:lnTo>
                    <a:lnTo>
                      <a:pt x="1730" y="887"/>
                    </a:lnTo>
                    <a:lnTo>
                      <a:pt x="1726" y="896"/>
                    </a:lnTo>
                    <a:lnTo>
                      <a:pt x="1721" y="905"/>
                    </a:lnTo>
                    <a:lnTo>
                      <a:pt x="1714" y="915"/>
                    </a:lnTo>
                    <a:lnTo>
                      <a:pt x="1709" y="922"/>
                    </a:lnTo>
                    <a:lnTo>
                      <a:pt x="1706" y="929"/>
                    </a:lnTo>
                    <a:lnTo>
                      <a:pt x="1705" y="936"/>
                    </a:lnTo>
                    <a:lnTo>
                      <a:pt x="1705" y="942"/>
                    </a:lnTo>
                    <a:lnTo>
                      <a:pt x="1707" y="949"/>
                    </a:lnTo>
                    <a:lnTo>
                      <a:pt x="1709" y="956"/>
                    </a:lnTo>
                    <a:lnTo>
                      <a:pt x="1713" y="962"/>
                    </a:lnTo>
                    <a:lnTo>
                      <a:pt x="1718" y="969"/>
                    </a:lnTo>
                    <a:lnTo>
                      <a:pt x="1731" y="981"/>
                    </a:lnTo>
                    <a:lnTo>
                      <a:pt x="1747" y="994"/>
                    </a:lnTo>
                    <a:lnTo>
                      <a:pt x="1785" y="1020"/>
                    </a:lnTo>
                    <a:lnTo>
                      <a:pt x="1825" y="1047"/>
                    </a:lnTo>
                    <a:lnTo>
                      <a:pt x="1843" y="1061"/>
                    </a:lnTo>
                    <a:lnTo>
                      <a:pt x="1861" y="1075"/>
                    </a:lnTo>
                    <a:lnTo>
                      <a:pt x="1875" y="1090"/>
                    </a:lnTo>
                    <a:lnTo>
                      <a:pt x="1881" y="1097"/>
                    </a:lnTo>
                    <a:lnTo>
                      <a:pt x="1886" y="1105"/>
                    </a:lnTo>
                    <a:lnTo>
                      <a:pt x="1890" y="1113"/>
                    </a:lnTo>
                    <a:lnTo>
                      <a:pt x="1892" y="1121"/>
                    </a:lnTo>
                    <a:lnTo>
                      <a:pt x="1894" y="1129"/>
                    </a:lnTo>
                    <a:lnTo>
                      <a:pt x="1894" y="1138"/>
                    </a:lnTo>
                    <a:lnTo>
                      <a:pt x="1892" y="1155"/>
                    </a:lnTo>
                    <a:lnTo>
                      <a:pt x="1890" y="1172"/>
                    </a:lnTo>
                    <a:lnTo>
                      <a:pt x="1886" y="1189"/>
                    </a:lnTo>
                    <a:lnTo>
                      <a:pt x="1882" y="1206"/>
                    </a:lnTo>
                    <a:lnTo>
                      <a:pt x="1876" y="1223"/>
                    </a:lnTo>
                    <a:lnTo>
                      <a:pt x="1869" y="1240"/>
                    </a:lnTo>
                    <a:lnTo>
                      <a:pt x="1861" y="1257"/>
                    </a:lnTo>
                    <a:lnTo>
                      <a:pt x="1853" y="1273"/>
                    </a:lnTo>
                    <a:lnTo>
                      <a:pt x="1842" y="1288"/>
                    </a:lnTo>
                    <a:lnTo>
                      <a:pt x="1831" y="1303"/>
                    </a:lnTo>
                    <a:lnTo>
                      <a:pt x="1819" y="1316"/>
                    </a:lnTo>
                    <a:lnTo>
                      <a:pt x="1805" y="1328"/>
                    </a:lnTo>
                    <a:lnTo>
                      <a:pt x="1791" y="1339"/>
                    </a:lnTo>
                    <a:lnTo>
                      <a:pt x="1775" y="1348"/>
                    </a:lnTo>
                    <a:lnTo>
                      <a:pt x="1757" y="1355"/>
                    </a:lnTo>
                    <a:lnTo>
                      <a:pt x="1739" y="1361"/>
                    </a:lnTo>
                    <a:lnTo>
                      <a:pt x="1603" y="1396"/>
                    </a:lnTo>
                    <a:lnTo>
                      <a:pt x="1570" y="1402"/>
                    </a:lnTo>
                    <a:lnTo>
                      <a:pt x="1537" y="1408"/>
                    </a:lnTo>
                    <a:lnTo>
                      <a:pt x="1503" y="1411"/>
                    </a:lnTo>
                    <a:lnTo>
                      <a:pt x="1467" y="1412"/>
                    </a:lnTo>
                    <a:lnTo>
                      <a:pt x="1407" y="1411"/>
                    </a:lnTo>
                    <a:lnTo>
                      <a:pt x="1372" y="1413"/>
                    </a:lnTo>
                    <a:lnTo>
                      <a:pt x="1355" y="1416"/>
                    </a:lnTo>
                    <a:lnTo>
                      <a:pt x="1339" y="1420"/>
                    </a:lnTo>
                    <a:lnTo>
                      <a:pt x="1324" y="1425"/>
                    </a:lnTo>
                    <a:lnTo>
                      <a:pt x="1318" y="1428"/>
                    </a:lnTo>
                    <a:lnTo>
                      <a:pt x="1311" y="1432"/>
                    </a:lnTo>
                    <a:lnTo>
                      <a:pt x="1306" y="1437"/>
                    </a:lnTo>
                    <a:lnTo>
                      <a:pt x="1301" y="1442"/>
                    </a:lnTo>
                    <a:lnTo>
                      <a:pt x="1296" y="1447"/>
                    </a:lnTo>
                    <a:lnTo>
                      <a:pt x="1292" y="1453"/>
                    </a:lnTo>
                    <a:lnTo>
                      <a:pt x="1289" y="1460"/>
                    </a:lnTo>
                    <a:lnTo>
                      <a:pt x="1287" y="1467"/>
                    </a:lnTo>
                    <a:lnTo>
                      <a:pt x="1286" y="1475"/>
                    </a:lnTo>
                    <a:lnTo>
                      <a:pt x="1285" y="1484"/>
                    </a:lnTo>
                    <a:lnTo>
                      <a:pt x="1286" y="1494"/>
                    </a:lnTo>
                    <a:lnTo>
                      <a:pt x="1288" y="1504"/>
                    </a:lnTo>
                    <a:lnTo>
                      <a:pt x="1294" y="1527"/>
                    </a:lnTo>
                    <a:lnTo>
                      <a:pt x="1306" y="1562"/>
                    </a:lnTo>
                    <a:lnTo>
                      <a:pt x="1315" y="1597"/>
                    </a:lnTo>
                    <a:lnTo>
                      <a:pt x="1321" y="1633"/>
                    </a:lnTo>
                    <a:lnTo>
                      <a:pt x="1326" y="1669"/>
                    </a:lnTo>
                    <a:lnTo>
                      <a:pt x="1328" y="1706"/>
                    </a:lnTo>
                    <a:lnTo>
                      <a:pt x="1327" y="1742"/>
                    </a:lnTo>
                    <a:lnTo>
                      <a:pt x="1324" y="1779"/>
                    </a:lnTo>
                    <a:lnTo>
                      <a:pt x="1319" y="1816"/>
                    </a:lnTo>
                    <a:lnTo>
                      <a:pt x="1315" y="1836"/>
                    </a:lnTo>
                    <a:lnTo>
                      <a:pt x="1309" y="1857"/>
                    </a:lnTo>
                    <a:lnTo>
                      <a:pt x="1302" y="1877"/>
                    </a:lnTo>
                    <a:lnTo>
                      <a:pt x="1294" y="1898"/>
                    </a:lnTo>
                    <a:lnTo>
                      <a:pt x="1284" y="1917"/>
                    </a:lnTo>
                    <a:lnTo>
                      <a:pt x="1273" y="1937"/>
                    </a:lnTo>
                    <a:lnTo>
                      <a:pt x="1262" y="1954"/>
                    </a:lnTo>
                    <a:lnTo>
                      <a:pt x="1234" y="1955"/>
                    </a:ln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0" name="Freeform 38"/>
              <p:cNvSpPr>
                <a:spLocks noChangeArrowheads="1"/>
              </p:cNvSpPr>
              <p:nvPr/>
            </p:nvSpPr>
            <p:spPr bwMode="auto">
              <a:xfrm>
                <a:off x="2803681" y="3670946"/>
                <a:ext cx="504000" cy="524215"/>
              </a:xfrm>
              <a:custGeom>
                <a:avLst/>
                <a:gdLst/>
                <a:ahLst/>
                <a:cxnLst>
                  <a:cxn ang="0">
                    <a:pos x="705" y="1585"/>
                  </a:cxn>
                  <a:cxn ang="0">
                    <a:pos x="462" y="1496"/>
                  </a:cxn>
                  <a:cxn ang="0">
                    <a:pos x="259" y="1344"/>
                  </a:cxn>
                  <a:cxn ang="0">
                    <a:pos x="107" y="1141"/>
                  </a:cxn>
                  <a:cxn ang="0">
                    <a:pos x="18" y="898"/>
                  </a:cxn>
                  <a:cxn ang="0">
                    <a:pos x="5" y="630"/>
                  </a:cxn>
                  <a:cxn ang="0">
                    <a:pos x="105" y="490"/>
                  </a:cxn>
                  <a:cxn ang="0">
                    <a:pos x="253" y="475"/>
                  </a:cxn>
                  <a:cxn ang="0">
                    <a:pos x="293" y="460"/>
                  </a:cxn>
                  <a:cxn ang="0">
                    <a:pos x="313" y="445"/>
                  </a:cxn>
                  <a:cxn ang="0">
                    <a:pos x="326" y="426"/>
                  </a:cxn>
                  <a:cxn ang="0">
                    <a:pos x="335" y="397"/>
                  </a:cxn>
                  <a:cxn ang="0">
                    <a:pos x="329" y="217"/>
                  </a:cxn>
                  <a:cxn ang="0">
                    <a:pos x="341" y="126"/>
                  </a:cxn>
                  <a:cxn ang="0">
                    <a:pos x="361" y="77"/>
                  </a:cxn>
                  <a:cxn ang="0">
                    <a:pos x="396" y="38"/>
                  </a:cxn>
                  <a:cxn ang="0">
                    <a:pos x="451" y="14"/>
                  </a:cxn>
                  <a:cxn ang="0">
                    <a:pos x="576" y="0"/>
                  </a:cxn>
                  <a:cxn ang="0">
                    <a:pos x="660" y="9"/>
                  </a:cxn>
                  <a:cxn ang="0">
                    <a:pos x="719" y="27"/>
                  </a:cxn>
                  <a:cxn ang="0">
                    <a:pos x="771" y="57"/>
                  </a:cxn>
                  <a:cxn ang="0">
                    <a:pos x="873" y="152"/>
                  </a:cxn>
                  <a:cxn ang="0">
                    <a:pos x="994" y="291"/>
                  </a:cxn>
                  <a:cxn ang="0">
                    <a:pos x="1156" y="461"/>
                  </a:cxn>
                  <a:cxn ang="0">
                    <a:pos x="1298" y="597"/>
                  </a:cxn>
                  <a:cxn ang="0">
                    <a:pos x="1387" y="672"/>
                  </a:cxn>
                  <a:cxn ang="0">
                    <a:pos x="1415" y="707"/>
                  </a:cxn>
                  <a:cxn ang="0">
                    <a:pos x="1425" y="730"/>
                  </a:cxn>
                  <a:cxn ang="0">
                    <a:pos x="1426" y="748"/>
                  </a:cxn>
                  <a:cxn ang="0">
                    <a:pos x="1420" y="766"/>
                  </a:cxn>
                  <a:cxn ang="0">
                    <a:pos x="1406" y="788"/>
                  </a:cxn>
                  <a:cxn ang="0">
                    <a:pos x="1394" y="814"/>
                  </a:cxn>
                  <a:cxn ang="0">
                    <a:pos x="1389" y="846"/>
                  </a:cxn>
                  <a:cxn ang="0">
                    <a:pos x="1383" y="879"/>
                  </a:cxn>
                  <a:cxn ang="0">
                    <a:pos x="1371" y="905"/>
                  </a:cxn>
                  <a:cxn ang="0">
                    <a:pos x="1356" y="929"/>
                  </a:cxn>
                  <a:cxn ang="0">
                    <a:pos x="1357" y="949"/>
                  </a:cxn>
                  <a:cxn ang="0">
                    <a:pos x="1368" y="969"/>
                  </a:cxn>
                  <a:cxn ang="0">
                    <a:pos x="1435" y="1020"/>
                  </a:cxn>
                  <a:cxn ang="0">
                    <a:pos x="1511" y="1075"/>
                  </a:cxn>
                  <a:cxn ang="0">
                    <a:pos x="1536" y="1105"/>
                  </a:cxn>
                  <a:cxn ang="0">
                    <a:pos x="1544" y="1129"/>
                  </a:cxn>
                  <a:cxn ang="0">
                    <a:pos x="1540" y="1172"/>
                  </a:cxn>
                  <a:cxn ang="0">
                    <a:pos x="1526" y="1223"/>
                  </a:cxn>
                  <a:cxn ang="0">
                    <a:pos x="1503" y="1273"/>
                  </a:cxn>
                  <a:cxn ang="0">
                    <a:pos x="1469" y="1316"/>
                  </a:cxn>
                  <a:cxn ang="0">
                    <a:pos x="1425" y="1348"/>
                  </a:cxn>
                  <a:cxn ang="0">
                    <a:pos x="1253" y="1396"/>
                  </a:cxn>
                  <a:cxn ang="0">
                    <a:pos x="1153" y="1411"/>
                  </a:cxn>
                  <a:cxn ang="0">
                    <a:pos x="1022" y="1413"/>
                  </a:cxn>
                  <a:cxn ang="0">
                    <a:pos x="974" y="1425"/>
                  </a:cxn>
                  <a:cxn ang="0">
                    <a:pos x="956" y="1437"/>
                  </a:cxn>
                  <a:cxn ang="0">
                    <a:pos x="942" y="1453"/>
                  </a:cxn>
                  <a:cxn ang="0">
                    <a:pos x="936" y="1475"/>
                  </a:cxn>
                  <a:cxn ang="0">
                    <a:pos x="938" y="1504"/>
                  </a:cxn>
                  <a:cxn ang="0">
                    <a:pos x="965" y="1597"/>
                  </a:cxn>
                </a:cxnLst>
                <a:rect l="0" t="0" r="r" b="b"/>
                <a:pathLst>
                  <a:path w="1545" h="1604">
                    <a:moveTo>
                      <a:pt x="883" y="1603"/>
                    </a:moveTo>
                    <a:lnTo>
                      <a:pt x="793" y="1598"/>
                    </a:lnTo>
                    <a:lnTo>
                      <a:pt x="705" y="1585"/>
                    </a:lnTo>
                    <a:lnTo>
                      <a:pt x="621" y="1563"/>
                    </a:lnTo>
                    <a:lnTo>
                      <a:pt x="540" y="1534"/>
                    </a:lnTo>
                    <a:lnTo>
                      <a:pt x="462" y="1496"/>
                    </a:lnTo>
                    <a:lnTo>
                      <a:pt x="390" y="1452"/>
                    </a:lnTo>
                    <a:lnTo>
                      <a:pt x="322" y="1401"/>
                    </a:lnTo>
                    <a:lnTo>
                      <a:pt x="259" y="1344"/>
                    </a:lnTo>
                    <a:lnTo>
                      <a:pt x="202" y="1281"/>
                    </a:lnTo>
                    <a:lnTo>
                      <a:pt x="151" y="1213"/>
                    </a:lnTo>
                    <a:lnTo>
                      <a:pt x="107" y="1141"/>
                    </a:lnTo>
                    <a:lnTo>
                      <a:pt x="69" y="1063"/>
                    </a:lnTo>
                    <a:lnTo>
                      <a:pt x="40" y="982"/>
                    </a:lnTo>
                    <a:lnTo>
                      <a:pt x="18" y="898"/>
                    </a:lnTo>
                    <a:lnTo>
                      <a:pt x="5" y="810"/>
                    </a:lnTo>
                    <a:lnTo>
                      <a:pt x="0" y="720"/>
                    </a:lnTo>
                    <a:lnTo>
                      <a:pt x="5" y="630"/>
                    </a:lnTo>
                    <a:lnTo>
                      <a:pt x="18" y="542"/>
                    </a:lnTo>
                    <a:lnTo>
                      <a:pt x="31" y="493"/>
                    </a:lnTo>
                    <a:lnTo>
                      <a:pt x="105" y="490"/>
                    </a:lnTo>
                    <a:lnTo>
                      <a:pt x="179" y="486"/>
                    </a:lnTo>
                    <a:lnTo>
                      <a:pt x="216" y="482"/>
                    </a:lnTo>
                    <a:lnTo>
                      <a:pt x="253" y="475"/>
                    </a:lnTo>
                    <a:lnTo>
                      <a:pt x="275" y="469"/>
                    </a:lnTo>
                    <a:lnTo>
                      <a:pt x="284" y="465"/>
                    </a:lnTo>
                    <a:lnTo>
                      <a:pt x="293" y="460"/>
                    </a:lnTo>
                    <a:lnTo>
                      <a:pt x="300" y="456"/>
                    </a:lnTo>
                    <a:lnTo>
                      <a:pt x="307" y="450"/>
                    </a:lnTo>
                    <a:lnTo>
                      <a:pt x="313" y="445"/>
                    </a:lnTo>
                    <a:lnTo>
                      <a:pt x="318" y="439"/>
                    </a:lnTo>
                    <a:lnTo>
                      <a:pt x="322" y="433"/>
                    </a:lnTo>
                    <a:lnTo>
                      <a:pt x="326" y="426"/>
                    </a:lnTo>
                    <a:lnTo>
                      <a:pt x="329" y="419"/>
                    </a:lnTo>
                    <a:lnTo>
                      <a:pt x="332" y="412"/>
                    </a:lnTo>
                    <a:lnTo>
                      <a:pt x="335" y="397"/>
                    </a:lnTo>
                    <a:lnTo>
                      <a:pt x="337" y="382"/>
                    </a:lnTo>
                    <a:lnTo>
                      <a:pt x="327" y="252"/>
                    </a:lnTo>
                    <a:lnTo>
                      <a:pt x="329" y="217"/>
                    </a:lnTo>
                    <a:lnTo>
                      <a:pt x="332" y="181"/>
                    </a:lnTo>
                    <a:lnTo>
                      <a:pt x="337" y="144"/>
                    </a:lnTo>
                    <a:lnTo>
                      <a:pt x="341" y="126"/>
                    </a:lnTo>
                    <a:lnTo>
                      <a:pt x="347" y="109"/>
                    </a:lnTo>
                    <a:lnTo>
                      <a:pt x="353" y="92"/>
                    </a:lnTo>
                    <a:lnTo>
                      <a:pt x="361" y="77"/>
                    </a:lnTo>
                    <a:lnTo>
                      <a:pt x="371" y="62"/>
                    </a:lnTo>
                    <a:lnTo>
                      <a:pt x="383" y="49"/>
                    </a:lnTo>
                    <a:lnTo>
                      <a:pt x="396" y="38"/>
                    </a:lnTo>
                    <a:lnTo>
                      <a:pt x="412" y="28"/>
                    </a:lnTo>
                    <a:lnTo>
                      <a:pt x="430" y="20"/>
                    </a:lnTo>
                    <a:lnTo>
                      <a:pt x="451" y="14"/>
                    </a:lnTo>
                    <a:lnTo>
                      <a:pt x="492" y="7"/>
                    </a:lnTo>
                    <a:lnTo>
                      <a:pt x="534" y="2"/>
                    </a:lnTo>
                    <a:lnTo>
                      <a:pt x="576" y="0"/>
                    </a:lnTo>
                    <a:lnTo>
                      <a:pt x="619" y="3"/>
                    </a:lnTo>
                    <a:lnTo>
                      <a:pt x="639" y="5"/>
                    </a:lnTo>
                    <a:lnTo>
                      <a:pt x="660" y="9"/>
                    </a:lnTo>
                    <a:lnTo>
                      <a:pt x="680" y="14"/>
                    </a:lnTo>
                    <a:lnTo>
                      <a:pt x="700" y="20"/>
                    </a:lnTo>
                    <a:lnTo>
                      <a:pt x="719" y="27"/>
                    </a:lnTo>
                    <a:lnTo>
                      <a:pt x="737" y="36"/>
                    </a:lnTo>
                    <a:lnTo>
                      <a:pt x="754" y="46"/>
                    </a:lnTo>
                    <a:lnTo>
                      <a:pt x="771" y="57"/>
                    </a:lnTo>
                    <a:lnTo>
                      <a:pt x="807" y="87"/>
                    </a:lnTo>
                    <a:lnTo>
                      <a:pt x="841" y="119"/>
                    </a:lnTo>
                    <a:lnTo>
                      <a:pt x="873" y="152"/>
                    </a:lnTo>
                    <a:lnTo>
                      <a:pt x="903" y="186"/>
                    </a:lnTo>
                    <a:lnTo>
                      <a:pt x="963" y="256"/>
                    </a:lnTo>
                    <a:lnTo>
                      <a:pt x="994" y="291"/>
                    </a:lnTo>
                    <a:lnTo>
                      <a:pt x="1026" y="324"/>
                    </a:lnTo>
                    <a:lnTo>
                      <a:pt x="1093" y="392"/>
                    </a:lnTo>
                    <a:lnTo>
                      <a:pt x="1156" y="461"/>
                    </a:lnTo>
                    <a:lnTo>
                      <a:pt x="1222" y="529"/>
                    </a:lnTo>
                    <a:lnTo>
                      <a:pt x="1259" y="563"/>
                    </a:lnTo>
                    <a:lnTo>
                      <a:pt x="1298" y="597"/>
                    </a:lnTo>
                    <a:lnTo>
                      <a:pt x="1349" y="639"/>
                    </a:lnTo>
                    <a:lnTo>
                      <a:pt x="1375" y="661"/>
                    </a:lnTo>
                    <a:lnTo>
                      <a:pt x="1387" y="672"/>
                    </a:lnTo>
                    <a:lnTo>
                      <a:pt x="1398" y="683"/>
                    </a:lnTo>
                    <a:lnTo>
                      <a:pt x="1407" y="695"/>
                    </a:lnTo>
                    <a:lnTo>
                      <a:pt x="1415" y="707"/>
                    </a:lnTo>
                    <a:lnTo>
                      <a:pt x="1421" y="718"/>
                    </a:lnTo>
                    <a:lnTo>
                      <a:pt x="1423" y="724"/>
                    </a:lnTo>
                    <a:lnTo>
                      <a:pt x="1425" y="730"/>
                    </a:lnTo>
                    <a:lnTo>
                      <a:pt x="1426" y="736"/>
                    </a:lnTo>
                    <a:lnTo>
                      <a:pt x="1426" y="742"/>
                    </a:lnTo>
                    <a:lnTo>
                      <a:pt x="1426" y="748"/>
                    </a:lnTo>
                    <a:lnTo>
                      <a:pt x="1425" y="754"/>
                    </a:lnTo>
                    <a:lnTo>
                      <a:pt x="1423" y="760"/>
                    </a:lnTo>
                    <a:lnTo>
                      <a:pt x="1420" y="766"/>
                    </a:lnTo>
                    <a:lnTo>
                      <a:pt x="1417" y="772"/>
                    </a:lnTo>
                    <a:lnTo>
                      <a:pt x="1413" y="778"/>
                    </a:lnTo>
                    <a:lnTo>
                      <a:pt x="1406" y="788"/>
                    </a:lnTo>
                    <a:lnTo>
                      <a:pt x="1401" y="797"/>
                    </a:lnTo>
                    <a:lnTo>
                      <a:pt x="1397" y="805"/>
                    </a:lnTo>
                    <a:lnTo>
                      <a:pt x="1394" y="814"/>
                    </a:lnTo>
                    <a:lnTo>
                      <a:pt x="1392" y="822"/>
                    </a:lnTo>
                    <a:lnTo>
                      <a:pt x="1390" y="830"/>
                    </a:lnTo>
                    <a:lnTo>
                      <a:pt x="1389" y="846"/>
                    </a:lnTo>
                    <a:lnTo>
                      <a:pt x="1387" y="862"/>
                    </a:lnTo>
                    <a:lnTo>
                      <a:pt x="1385" y="870"/>
                    </a:lnTo>
                    <a:lnTo>
                      <a:pt x="1383" y="879"/>
                    </a:lnTo>
                    <a:lnTo>
                      <a:pt x="1380" y="887"/>
                    </a:lnTo>
                    <a:lnTo>
                      <a:pt x="1376" y="896"/>
                    </a:lnTo>
                    <a:lnTo>
                      <a:pt x="1371" y="905"/>
                    </a:lnTo>
                    <a:lnTo>
                      <a:pt x="1364" y="915"/>
                    </a:lnTo>
                    <a:lnTo>
                      <a:pt x="1359" y="922"/>
                    </a:lnTo>
                    <a:lnTo>
                      <a:pt x="1356" y="929"/>
                    </a:lnTo>
                    <a:lnTo>
                      <a:pt x="1355" y="936"/>
                    </a:lnTo>
                    <a:lnTo>
                      <a:pt x="1355" y="942"/>
                    </a:lnTo>
                    <a:lnTo>
                      <a:pt x="1357" y="949"/>
                    </a:lnTo>
                    <a:lnTo>
                      <a:pt x="1359" y="956"/>
                    </a:lnTo>
                    <a:lnTo>
                      <a:pt x="1363" y="962"/>
                    </a:lnTo>
                    <a:lnTo>
                      <a:pt x="1368" y="969"/>
                    </a:lnTo>
                    <a:lnTo>
                      <a:pt x="1381" y="981"/>
                    </a:lnTo>
                    <a:lnTo>
                      <a:pt x="1397" y="994"/>
                    </a:lnTo>
                    <a:lnTo>
                      <a:pt x="1435" y="1020"/>
                    </a:lnTo>
                    <a:lnTo>
                      <a:pt x="1475" y="1047"/>
                    </a:lnTo>
                    <a:lnTo>
                      <a:pt x="1493" y="1061"/>
                    </a:lnTo>
                    <a:lnTo>
                      <a:pt x="1511" y="1075"/>
                    </a:lnTo>
                    <a:lnTo>
                      <a:pt x="1525" y="1090"/>
                    </a:lnTo>
                    <a:lnTo>
                      <a:pt x="1531" y="1097"/>
                    </a:lnTo>
                    <a:lnTo>
                      <a:pt x="1536" y="1105"/>
                    </a:lnTo>
                    <a:lnTo>
                      <a:pt x="1540" y="1113"/>
                    </a:lnTo>
                    <a:lnTo>
                      <a:pt x="1542" y="1121"/>
                    </a:lnTo>
                    <a:lnTo>
                      <a:pt x="1544" y="1129"/>
                    </a:lnTo>
                    <a:lnTo>
                      <a:pt x="1544" y="1138"/>
                    </a:lnTo>
                    <a:lnTo>
                      <a:pt x="1542" y="1155"/>
                    </a:lnTo>
                    <a:lnTo>
                      <a:pt x="1540" y="1172"/>
                    </a:lnTo>
                    <a:lnTo>
                      <a:pt x="1536" y="1189"/>
                    </a:lnTo>
                    <a:lnTo>
                      <a:pt x="1532" y="1206"/>
                    </a:lnTo>
                    <a:lnTo>
                      <a:pt x="1526" y="1223"/>
                    </a:lnTo>
                    <a:lnTo>
                      <a:pt x="1519" y="1240"/>
                    </a:lnTo>
                    <a:lnTo>
                      <a:pt x="1511" y="1257"/>
                    </a:lnTo>
                    <a:lnTo>
                      <a:pt x="1503" y="1273"/>
                    </a:lnTo>
                    <a:lnTo>
                      <a:pt x="1492" y="1288"/>
                    </a:lnTo>
                    <a:lnTo>
                      <a:pt x="1481" y="1303"/>
                    </a:lnTo>
                    <a:lnTo>
                      <a:pt x="1469" y="1316"/>
                    </a:lnTo>
                    <a:lnTo>
                      <a:pt x="1455" y="1328"/>
                    </a:lnTo>
                    <a:lnTo>
                      <a:pt x="1441" y="1339"/>
                    </a:lnTo>
                    <a:lnTo>
                      <a:pt x="1425" y="1348"/>
                    </a:lnTo>
                    <a:lnTo>
                      <a:pt x="1407" y="1355"/>
                    </a:lnTo>
                    <a:lnTo>
                      <a:pt x="1389" y="1361"/>
                    </a:lnTo>
                    <a:lnTo>
                      <a:pt x="1253" y="1396"/>
                    </a:lnTo>
                    <a:lnTo>
                      <a:pt x="1220" y="1402"/>
                    </a:lnTo>
                    <a:lnTo>
                      <a:pt x="1187" y="1408"/>
                    </a:lnTo>
                    <a:lnTo>
                      <a:pt x="1153" y="1411"/>
                    </a:lnTo>
                    <a:lnTo>
                      <a:pt x="1117" y="1412"/>
                    </a:lnTo>
                    <a:lnTo>
                      <a:pt x="1057" y="1411"/>
                    </a:lnTo>
                    <a:lnTo>
                      <a:pt x="1022" y="1413"/>
                    </a:lnTo>
                    <a:lnTo>
                      <a:pt x="1005" y="1416"/>
                    </a:lnTo>
                    <a:lnTo>
                      <a:pt x="989" y="1420"/>
                    </a:lnTo>
                    <a:lnTo>
                      <a:pt x="974" y="1425"/>
                    </a:lnTo>
                    <a:lnTo>
                      <a:pt x="968" y="1428"/>
                    </a:lnTo>
                    <a:lnTo>
                      <a:pt x="961" y="1432"/>
                    </a:lnTo>
                    <a:lnTo>
                      <a:pt x="956" y="1437"/>
                    </a:lnTo>
                    <a:lnTo>
                      <a:pt x="951" y="1442"/>
                    </a:lnTo>
                    <a:lnTo>
                      <a:pt x="946" y="1447"/>
                    </a:lnTo>
                    <a:lnTo>
                      <a:pt x="942" y="1453"/>
                    </a:lnTo>
                    <a:lnTo>
                      <a:pt x="939" y="1460"/>
                    </a:lnTo>
                    <a:lnTo>
                      <a:pt x="937" y="1467"/>
                    </a:lnTo>
                    <a:lnTo>
                      <a:pt x="936" y="1475"/>
                    </a:lnTo>
                    <a:lnTo>
                      <a:pt x="935" y="1484"/>
                    </a:lnTo>
                    <a:lnTo>
                      <a:pt x="936" y="1494"/>
                    </a:lnTo>
                    <a:lnTo>
                      <a:pt x="938" y="1504"/>
                    </a:lnTo>
                    <a:lnTo>
                      <a:pt x="944" y="1527"/>
                    </a:lnTo>
                    <a:lnTo>
                      <a:pt x="956" y="1562"/>
                    </a:lnTo>
                    <a:lnTo>
                      <a:pt x="965" y="1597"/>
                    </a:lnTo>
                    <a:lnTo>
                      <a:pt x="965" y="1599"/>
                    </a:lnTo>
                    <a:lnTo>
                      <a:pt x="883" y="1603"/>
                    </a:lnTo>
                  </a:path>
                </a:pathLst>
              </a:custGeom>
              <a:solidFill>
                <a:srgbClr val="CCCC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1" name="Freeform 39"/>
              <p:cNvSpPr>
                <a:spLocks noChangeArrowheads="1"/>
              </p:cNvSpPr>
              <p:nvPr/>
            </p:nvSpPr>
            <p:spPr bwMode="auto">
              <a:xfrm>
                <a:off x="2923200" y="3734312"/>
                <a:ext cx="339840" cy="339876"/>
              </a:xfrm>
              <a:custGeom>
                <a:avLst/>
                <a:gdLst/>
                <a:ahLst/>
                <a:cxnLst>
                  <a:cxn ang="0">
                    <a:pos x="467" y="1037"/>
                  </a:cxn>
                  <a:cxn ang="0">
                    <a:pos x="365" y="1017"/>
                  </a:cxn>
                  <a:cxn ang="0">
                    <a:pos x="272" y="977"/>
                  </a:cxn>
                  <a:cxn ang="0">
                    <a:pos x="189" y="921"/>
                  </a:cxn>
                  <a:cxn ang="0">
                    <a:pos x="119" y="851"/>
                  </a:cxn>
                  <a:cxn ang="0">
                    <a:pos x="63" y="768"/>
                  </a:cxn>
                  <a:cxn ang="0">
                    <a:pos x="23" y="675"/>
                  </a:cxn>
                  <a:cxn ang="0">
                    <a:pos x="3" y="573"/>
                  </a:cxn>
                  <a:cxn ang="0">
                    <a:pos x="3" y="467"/>
                  </a:cxn>
                  <a:cxn ang="0">
                    <a:pos x="23" y="365"/>
                  </a:cxn>
                  <a:cxn ang="0">
                    <a:pos x="63" y="272"/>
                  </a:cxn>
                  <a:cxn ang="0">
                    <a:pos x="119" y="189"/>
                  </a:cxn>
                  <a:cxn ang="0">
                    <a:pos x="189" y="119"/>
                  </a:cxn>
                  <a:cxn ang="0">
                    <a:pos x="272" y="63"/>
                  </a:cxn>
                  <a:cxn ang="0">
                    <a:pos x="365" y="23"/>
                  </a:cxn>
                  <a:cxn ang="0">
                    <a:pos x="467" y="3"/>
                  </a:cxn>
                  <a:cxn ang="0">
                    <a:pos x="546" y="1"/>
                  </a:cxn>
                  <a:cxn ang="0">
                    <a:pos x="628" y="96"/>
                  </a:cxn>
                  <a:cxn ang="0">
                    <a:pos x="727" y="197"/>
                  </a:cxn>
                  <a:cxn ang="0">
                    <a:pos x="856" y="334"/>
                  </a:cxn>
                  <a:cxn ang="0">
                    <a:pos x="932" y="402"/>
                  </a:cxn>
                  <a:cxn ang="0">
                    <a:pos x="1009" y="466"/>
                  </a:cxn>
                  <a:cxn ang="0">
                    <a:pos x="1032" y="488"/>
                  </a:cxn>
                  <a:cxn ang="0">
                    <a:pos x="1040" y="520"/>
                  </a:cxn>
                  <a:cxn ang="0">
                    <a:pos x="1032" y="608"/>
                  </a:cxn>
                  <a:cxn ang="0">
                    <a:pos x="1028" y="619"/>
                  </a:cxn>
                  <a:cxn ang="0">
                    <a:pos x="1024" y="635"/>
                  </a:cxn>
                  <a:cxn ang="0">
                    <a:pos x="1022" y="652"/>
                  </a:cxn>
                  <a:cxn ang="0">
                    <a:pos x="1002" y="714"/>
                  </a:cxn>
                  <a:cxn ang="0">
                    <a:pos x="993" y="727"/>
                  </a:cxn>
                  <a:cxn ang="0">
                    <a:pos x="989" y="741"/>
                  </a:cxn>
                  <a:cxn ang="0">
                    <a:pos x="977" y="768"/>
                  </a:cxn>
                  <a:cxn ang="0">
                    <a:pos x="921" y="851"/>
                  </a:cxn>
                  <a:cxn ang="0">
                    <a:pos x="851" y="921"/>
                  </a:cxn>
                  <a:cxn ang="0">
                    <a:pos x="768" y="977"/>
                  </a:cxn>
                  <a:cxn ang="0">
                    <a:pos x="675" y="1017"/>
                  </a:cxn>
                  <a:cxn ang="0">
                    <a:pos x="573" y="1037"/>
                  </a:cxn>
                </a:cxnLst>
                <a:rect l="0" t="0" r="r" b="b"/>
                <a:pathLst>
                  <a:path w="1041" h="1041">
                    <a:moveTo>
                      <a:pt x="520" y="1040"/>
                    </a:moveTo>
                    <a:lnTo>
                      <a:pt x="467" y="1037"/>
                    </a:lnTo>
                    <a:lnTo>
                      <a:pt x="415" y="1029"/>
                    </a:lnTo>
                    <a:lnTo>
                      <a:pt x="365" y="1017"/>
                    </a:lnTo>
                    <a:lnTo>
                      <a:pt x="318" y="999"/>
                    </a:lnTo>
                    <a:lnTo>
                      <a:pt x="272" y="977"/>
                    </a:lnTo>
                    <a:lnTo>
                      <a:pt x="229" y="951"/>
                    </a:lnTo>
                    <a:lnTo>
                      <a:pt x="189" y="921"/>
                    </a:lnTo>
                    <a:lnTo>
                      <a:pt x="152" y="888"/>
                    </a:lnTo>
                    <a:lnTo>
                      <a:pt x="119" y="851"/>
                    </a:lnTo>
                    <a:lnTo>
                      <a:pt x="89" y="811"/>
                    </a:lnTo>
                    <a:lnTo>
                      <a:pt x="63" y="768"/>
                    </a:lnTo>
                    <a:lnTo>
                      <a:pt x="41" y="722"/>
                    </a:lnTo>
                    <a:lnTo>
                      <a:pt x="23" y="675"/>
                    </a:lnTo>
                    <a:lnTo>
                      <a:pt x="11" y="625"/>
                    </a:lnTo>
                    <a:lnTo>
                      <a:pt x="3" y="573"/>
                    </a:lnTo>
                    <a:lnTo>
                      <a:pt x="0" y="520"/>
                    </a:lnTo>
                    <a:lnTo>
                      <a:pt x="3" y="467"/>
                    </a:lnTo>
                    <a:lnTo>
                      <a:pt x="11" y="415"/>
                    </a:lnTo>
                    <a:lnTo>
                      <a:pt x="23" y="365"/>
                    </a:lnTo>
                    <a:lnTo>
                      <a:pt x="41" y="318"/>
                    </a:lnTo>
                    <a:lnTo>
                      <a:pt x="63" y="272"/>
                    </a:lnTo>
                    <a:lnTo>
                      <a:pt x="89" y="229"/>
                    </a:lnTo>
                    <a:lnTo>
                      <a:pt x="119" y="189"/>
                    </a:lnTo>
                    <a:lnTo>
                      <a:pt x="152" y="152"/>
                    </a:lnTo>
                    <a:lnTo>
                      <a:pt x="189" y="119"/>
                    </a:lnTo>
                    <a:lnTo>
                      <a:pt x="229" y="89"/>
                    </a:lnTo>
                    <a:lnTo>
                      <a:pt x="272" y="63"/>
                    </a:lnTo>
                    <a:lnTo>
                      <a:pt x="318" y="41"/>
                    </a:lnTo>
                    <a:lnTo>
                      <a:pt x="365" y="23"/>
                    </a:lnTo>
                    <a:lnTo>
                      <a:pt x="415" y="11"/>
                    </a:lnTo>
                    <a:lnTo>
                      <a:pt x="467" y="3"/>
                    </a:lnTo>
                    <a:lnTo>
                      <a:pt x="520" y="0"/>
                    </a:lnTo>
                    <a:lnTo>
                      <a:pt x="546" y="1"/>
                    </a:lnTo>
                    <a:lnTo>
                      <a:pt x="597" y="61"/>
                    </a:lnTo>
                    <a:lnTo>
                      <a:pt x="628" y="96"/>
                    </a:lnTo>
                    <a:lnTo>
                      <a:pt x="660" y="129"/>
                    </a:lnTo>
                    <a:lnTo>
                      <a:pt x="727" y="197"/>
                    </a:lnTo>
                    <a:lnTo>
                      <a:pt x="790" y="266"/>
                    </a:lnTo>
                    <a:lnTo>
                      <a:pt x="856" y="334"/>
                    </a:lnTo>
                    <a:lnTo>
                      <a:pt x="893" y="368"/>
                    </a:lnTo>
                    <a:lnTo>
                      <a:pt x="932" y="402"/>
                    </a:lnTo>
                    <a:lnTo>
                      <a:pt x="983" y="444"/>
                    </a:lnTo>
                    <a:lnTo>
                      <a:pt x="1009" y="466"/>
                    </a:lnTo>
                    <a:lnTo>
                      <a:pt x="1021" y="477"/>
                    </a:lnTo>
                    <a:lnTo>
                      <a:pt x="1032" y="488"/>
                    </a:lnTo>
                    <a:lnTo>
                      <a:pt x="1039" y="497"/>
                    </a:lnTo>
                    <a:lnTo>
                      <a:pt x="1040" y="520"/>
                    </a:lnTo>
                    <a:lnTo>
                      <a:pt x="1037" y="573"/>
                    </a:lnTo>
                    <a:lnTo>
                      <a:pt x="1032" y="608"/>
                    </a:lnTo>
                    <a:lnTo>
                      <a:pt x="1031" y="610"/>
                    </a:lnTo>
                    <a:lnTo>
                      <a:pt x="1028" y="619"/>
                    </a:lnTo>
                    <a:lnTo>
                      <a:pt x="1026" y="627"/>
                    </a:lnTo>
                    <a:lnTo>
                      <a:pt x="1024" y="635"/>
                    </a:lnTo>
                    <a:lnTo>
                      <a:pt x="1023" y="651"/>
                    </a:lnTo>
                    <a:lnTo>
                      <a:pt x="1022" y="652"/>
                    </a:lnTo>
                    <a:lnTo>
                      <a:pt x="1017" y="675"/>
                    </a:lnTo>
                    <a:lnTo>
                      <a:pt x="1002" y="714"/>
                    </a:lnTo>
                    <a:lnTo>
                      <a:pt x="998" y="720"/>
                    </a:lnTo>
                    <a:lnTo>
                      <a:pt x="993" y="727"/>
                    </a:lnTo>
                    <a:lnTo>
                      <a:pt x="990" y="734"/>
                    </a:lnTo>
                    <a:lnTo>
                      <a:pt x="989" y="741"/>
                    </a:lnTo>
                    <a:lnTo>
                      <a:pt x="989" y="743"/>
                    </a:lnTo>
                    <a:lnTo>
                      <a:pt x="977" y="768"/>
                    </a:lnTo>
                    <a:lnTo>
                      <a:pt x="951" y="811"/>
                    </a:lnTo>
                    <a:lnTo>
                      <a:pt x="921" y="851"/>
                    </a:lnTo>
                    <a:lnTo>
                      <a:pt x="888" y="888"/>
                    </a:lnTo>
                    <a:lnTo>
                      <a:pt x="851" y="921"/>
                    </a:lnTo>
                    <a:lnTo>
                      <a:pt x="811" y="951"/>
                    </a:lnTo>
                    <a:lnTo>
                      <a:pt x="768" y="977"/>
                    </a:lnTo>
                    <a:lnTo>
                      <a:pt x="722" y="999"/>
                    </a:lnTo>
                    <a:lnTo>
                      <a:pt x="675" y="1017"/>
                    </a:lnTo>
                    <a:lnTo>
                      <a:pt x="625" y="1029"/>
                    </a:lnTo>
                    <a:lnTo>
                      <a:pt x="573" y="1037"/>
                    </a:lnTo>
                    <a:lnTo>
                      <a:pt x="520" y="1040"/>
                    </a:ln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2" name="Oval 40"/>
              <p:cNvSpPr>
                <a:spLocks noChangeArrowheads="1"/>
              </p:cNvSpPr>
              <p:nvPr/>
            </p:nvSpPr>
            <p:spPr bwMode="auto">
              <a:xfrm>
                <a:off x="3039840" y="3845204"/>
                <a:ext cx="102240" cy="102251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625280" y="5171584"/>
              <a:ext cx="659520" cy="694153"/>
              <a:chOff x="4625280" y="5171584"/>
              <a:chExt cx="659520" cy="694153"/>
            </a:xfrm>
          </p:grpSpPr>
          <p:sp>
            <p:nvSpPr>
              <p:cNvPr id="33820" name="Freeform 28"/>
              <p:cNvSpPr>
                <a:spLocks noChangeArrowheads="1"/>
              </p:cNvSpPr>
              <p:nvPr/>
            </p:nvSpPr>
            <p:spPr bwMode="auto">
              <a:xfrm>
                <a:off x="4625280" y="5171584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5" name="Line 43"/>
              <p:cNvSpPr>
                <a:spLocks noChangeShapeType="1"/>
              </p:cNvSpPr>
              <p:nvPr/>
            </p:nvSpPr>
            <p:spPr bwMode="auto">
              <a:xfrm flipV="1">
                <a:off x="4783680" y="5360243"/>
                <a:ext cx="264960" cy="332675"/>
              </a:xfrm>
              <a:prstGeom prst="line">
                <a:avLst/>
              </a:prstGeom>
              <a:noFill/>
              <a:ln w="36720">
                <a:solidFill>
                  <a:srgbClr val="EB613D"/>
                </a:solidFill>
                <a:round/>
                <a:headEnd/>
                <a:tailEnd/>
              </a:ln>
              <a:effectLst/>
            </p:spPr>
            <p:txBody>
              <a:bodyPr lIns="82945" tIns="41473" rIns="82945" bIns="41473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6354721" y="5498498"/>
              <a:ext cx="659520" cy="694153"/>
              <a:chOff x="6354721" y="5498498"/>
              <a:chExt cx="659520" cy="694153"/>
            </a:xfrm>
          </p:grpSpPr>
          <p:sp>
            <p:nvSpPr>
              <p:cNvPr id="33824" name="Freeform 32"/>
              <p:cNvSpPr>
                <a:spLocks noChangeArrowheads="1"/>
              </p:cNvSpPr>
              <p:nvPr/>
            </p:nvSpPr>
            <p:spPr bwMode="auto">
              <a:xfrm>
                <a:off x="6354721" y="5498498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6" name="AutoShape 44"/>
              <p:cNvSpPr>
                <a:spLocks noChangeArrowheads="1"/>
              </p:cNvSpPr>
              <p:nvPr/>
            </p:nvSpPr>
            <p:spPr bwMode="auto">
              <a:xfrm rot="18540000">
                <a:off x="6383493" y="5785095"/>
                <a:ext cx="528535" cy="142560"/>
              </a:xfrm>
              <a:prstGeom prst="roundRect">
                <a:avLst>
                  <a:gd name="adj" fmla="val 50000"/>
                </a:avLst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823841" y="4759701"/>
              <a:ext cx="659520" cy="694153"/>
              <a:chOff x="2823841" y="4759701"/>
              <a:chExt cx="659520" cy="694153"/>
            </a:xfrm>
          </p:grpSpPr>
          <p:sp>
            <p:nvSpPr>
              <p:cNvPr id="33819" name="Freeform 27"/>
              <p:cNvSpPr>
                <a:spLocks noChangeArrowheads="1"/>
              </p:cNvSpPr>
              <p:nvPr/>
            </p:nvSpPr>
            <p:spPr bwMode="auto">
              <a:xfrm>
                <a:off x="2823841" y="4759701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4C4C4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3" name="Oval 41"/>
              <p:cNvSpPr>
                <a:spLocks noChangeArrowheads="1"/>
              </p:cNvSpPr>
              <p:nvPr/>
            </p:nvSpPr>
            <p:spPr bwMode="auto">
              <a:xfrm>
                <a:off x="2941920" y="5249352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4" name="Oval 42"/>
              <p:cNvSpPr>
                <a:spLocks noChangeArrowheads="1"/>
              </p:cNvSpPr>
              <p:nvPr/>
            </p:nvSpPr>
            <p:spPr bwMode="auto">
              <a:xfrm>
                <a:off x="3204000" y="4923878"/>
                <a:ext cx="102240" cy="102250"/>
              </a:xfrm>
              <a:prstGeom prst="ellipse">
                <a:avLst/>
              </a:prstGeom>
              <a:solidFill>
                <a:srgbClr val="EB613D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7" name="Freeform 45"/>
              <p:cNvSpPr>
                <a:spLocks noChangeArrowheads="1"/>
              </p:cNvSpPr>
              <p:nvPr/>
            </p:nvSpPr>
            <p:spPr bwMode="auto">
              <a:xfrm>
                <a:off x="2852640" y="4762580"/>
                <a:ext cx="603360" cy="685512"/>
              </a:xfrm>
              <a:custGeom>
                <a:avLst/>
                <a:gdLst/>
                <a:ahLst/>
                <a:cxnLst>
                  <a:cxn ang="0">
                    <a:pos x="485" y="490"/>
                  </a:cxn>
                  <a:cxn ang="0">
                    <a:pos x="633" y="475"/>
                  </a:cxn>
                  <a:cxn ang="0">
                    <a:pos x="673" y="460"/>
                  </a:cxn>
                  <a:cxn ang="0">
                    <a:pos x="693" y="445"/>
                  </a:cxn>
                  <a:cxn ang="0">
                    <a:pos x="706" y="426"/>
                  </a:cxn>
                  <a:cxn ang="0">
                    <a:pos x="715" y="397"/>
                  </a:cxn>
                  <a:cxn ang="0">
                    <a:pos x="709" y="217"/>
                  </a:cxn>
                  <a:cxn ang="0">
                    <a:pos x="914" y="2"/>
                  </a:cxn>
                  <a:cxn ang="0">
                    <a:pos x="1019" y="5"/>
                  </a:cxn>
                  <a:cxn ang="0">
                    <a:pos x="1080" y="20"/>
                  </a:cxn>
                  <a:cxn ang="0">
                    <a:pos x="1134" y="46"/>
                  </a:cxn>
                  <a:cxn ang="0">
                    <a:pos x="1221" y="119"/>
                  </a:cxn>
                  <a:cxn ang="0">
                    <a:pos x="1343" y="256"/>
                  </a:cxn>
                  <a:cxn ang="0">
                    <a:pos x="1473" y="392"/>
                  </a:cxn>
                  <a:cxn ang="0">
                    <a:pos x="1639" y="563"/>
                  </a:cxn>
                  <a:cxn ang="0">
                    <a:pos x="1755" y="661"/>
                  </a:cxn>
                  <a:cxn ang="0">
                    <a:pos x="1787" y="695"/>
                  </a:cxn>
                  <a:cxn ang="0">
                    <a:pos x="1803" y="724"/>
                  </a:cxn>
                  <a:cxn ang="0">
                    <a:pos x="1806" y="742"/>
                  </a:cxn>
                  <a:cxn ang="0">
                    <a:pos x="1803" y="760"/>
                  </a:cxn>
                  <a:cxn ang="0">
                    <a:pos x="1793" y="778"/>
                  </a:cxn>
                  <a:cxn ang="0">
                    <a:pos x="1777" y="805"/>
                  </a:cxn>
                  <a:cxn ang="0">
                    <a:pos x="1770" y="830"/>
                  </a:cxn>
                  <a:cxn ang="0">
                    <a:pos x="1765" y="870"/>
                  </a:cxn>
                  <a:cxn ang="0">
                    <a:pos x="1756" y="896"/>
                  </a:cxn>
                  <a:cxn ang="0">
                    <a:pos x="1739" y="922"/>
                  </a:cxn>
                  <a:cxn ang="0">
                    <a:pos x="1735" y="942"/>
                  </a:cxn>
                  <a:cxn ang="0">
                    <a:pos x="1743" y="962"/>
                  </a:cxn>
                  <a:cxn ang="0">
                    <a:pos x="1777" y="994"/>
                  </a:cxn>
                  <a:cxn ang="0">
                    <a:pos x="1749" y="1188"/>
                  </a:cxn>
                  <a:cxn ang="0">
                    <a:pos x="1533" y="1411"/>
                  </a:cxn>
                  <a:cxn ang="0">
                    <a:pos x="1402" y="1413"/>
                  </a:cxn>
                  <a:cxn ang="0">
                    <a:pos x="1354" y="1425"/>
                  </a:cxn>
                  <a:cxn ang="0">
                    <a:pos x="1336" y="1437"/>
                  </a:cxn>
                  <a:cxn ang="0">
                    <a:pos x="1322" y="1453"/>
                  </a:cxn>
                  <a:cxn ang="0">
                    <a:pos x="1316" y="1475"/>
                  </a:cxn>
                  <a:cxn ang="0">
                    <a:pos x="1318" y="1504"/>
                  </a:cxn>
                  <a:cxn ang="0">
                    <a:pos x="1345" y="1597"/>
                  </a:cxn>
                  <a:cxn ang="0">
                    <a:pos x="1357" y="1705"/>
                  </a:cxn>
                  <a:cxn ang="0">
                    <a:pos x="1017" y="2096"/>
                  </a:cxn>
                  <a:cxn ang="0">
                    <a:pos x="958" y="2088"/>
                  </a:cxn>
                  <a:cxn ang="0">
                    <a:pos x="905" y="2069"/>
                  </a:cxn>
                  <a:cxn ang="0">
                    <a:pos x="861" y="2038"/>
                  </a:cxn>
                  <a:cxn ang="0">
                    <a:pos x="824" y="1990"/>
                  </a:cxn>
                  <a:cxn ang="0">
                    <a:pos x="770" y="1951"/>
                  </a:cxn>
                  <a:cxn ang="0">
                    <a:pos x="707" y="1938"/>
                  </a:cxn>
                  <a:cxn ang="0">
                    <a:pos x="639" y="1944"/>
                  </a:cxn>
                  <a:cxn ang="0">
                    <a:pos x="470" y="1993"/>
                  </a:cxn>
                  <a:cxn ang="0">
                    <a:pos x="345" y="2014"/>
                  </a:cxn>
                  <a:cxn ang="0">
                    <a:pos x="216" y="2014"/>
                  </a:cxn>
                  <a:cxn ang="0">
                    <a:pos x="132" y="2001"/>
                  </a:cxn>
                  <a:cxn ang="0">
                    <a:pos x="77" y="1974"/>
                  </a:cxn>
                  <a:cxn ang="0">
                    <a:pos x="35" y="1934"/>
                  </a:cxn>
                  <a:cxn ang="0">
                    <a:pos x="8" y="1884"/>
                  </a:cxn>
                  <a:cxn ang="0">
                    <a:pos x="0" y="1830"/>
                  </a:cxn>
                  <a:cxn ang="0">
                    <a:pos x="22" y="1753"/>
                  </a:cxn>
                  <a:cxn ang="0">
                    <a:pos x="74" y="1544"/>
                  </a:cxn>
                  <a:cxn ang="0">
                    <a:pos x="111" y="1427"/>
                  </a:cxn>
                  <a:cxn ang="0">
                    <a:pos x="133" y="1321"/>
                  </a:cxn>
                  <a:cxn ang="0">
                    <a:pos x="131" y="1216"/>
                  </a:cxn>
                  <a:cxn ang="0">
                    <a:pos x="118" y="1163"/>
                  </a:cxn>
                  <a:cxn ang="0">
                    <a:pos x="95" y="1113"/>
                  </a:cxn>
                  <a:cxn ang="0">
                    <a:pos x="32" y="1021"/>
                  </a:cxn>
                </a:cxnLst>
                <a:rect l="0" t="0" r="r" b="b"/>
                <a:pathLst>
                  <a:path w="1847" h="2097">
                    <a:moveTo>
                      <a:pt x="273" y="696"/>
                    </a:moveTo>
                    <a:lnTo>
                      <a:pt x="444" y="492"/>
                    </a:lnTo>
                    <a:lnTo>
                      <a:pt x="485" y="490"/>
                    </a:lnTo>
                    <a:lnTo>
                      <a:pt x="559" y="486"/>
                    </a:lnTo>
                    <a:lnTo>
                      <a:pt x="596" y="482"/>
                    </a:lnTo>
                    <a:lnTo>
                      <a:pt x="633" y="475"/>
                    </a:lnTo>
                    <a:lnTo>
                      <a:pt x="655" y="469"/>
                    </a:lnTo>
                    <a:lnTo>
                      <a:pt x="664" y="465"/>
                    </a:lnTo>
                    <a:lnTo>
                      <a:pt x="673" y="460"/>
                    </a:lnTo>
                    <a:lnTo>
                      <a:pt x="680" y="456"/>
                    </a:lnTo>
                    <a:lnTo>
                      <a:pt x="687" y="450"/>
                    </a:lnTo>
                    <a:lnTo>
                      <a:pt x="693" y="445"/>
                    </a:lnTo>
                    <a:lnTo>
                      <a:pt x="698" y="439"/>
                    </a:lnTo>
                    <a:lnTo>
                      <a:pt x="702" y="433"/>
                    </a:lnTo>
                    <a:lnTo>
                      <a:pt x="706" y="426"/>
                    </a:lnTo>
                    <a:lnTo>
                      <a:pt x="709" y="419"/>
                    </a:lnTo>
                    <a:lnTo>
                      <a:pt x="712" y="412"/>
                    </a:lnTo>
                    <a:lnTo>
                      <a:pt x="715" y="397"/>
                    </a:lnTo>
                    <a:lnTo>
                      <a:pt x="717" y="382"/>
                    </a:lnTo>
                    <a:lnTo>
                      <a:pt x="707" y="252"/>
                    </a:lnTo>
                    <a:lnTo>
                      <a:pt x="709" y="217"/>
                    </a:lnTo>
                    <a:lnTo>
                      <a:pt x="711" y="185"/>
                    </a:lnTo>
                    <a:lnTo>
                      <a:pt x="880" y="6"/>
                    </a:lnTo>
                    <a:lnTo>
                      <a:pt x="914" y="2"/>
                    </a:lnTo>
                    <a:lnTo>
                      <a:pt x="956" y="0"/>
                    </a:lnTo>
                    <a:lnTo>
                      <a:pt x="999" y="3"/>
                    </a:lnTo>
                    <a:lnTo>
                      <a:pt x="1019" y="5"/>
                    </a:lnTo>
                    <a:lnTo>
                      <a:pt x="1040" y="9"/>
                    </a:lnTo>
                    <a:lnTo>
                      <a:pt x="1060" y="14"/>
                    </a:lnTo>
                    <a:lnTo>
                      <a:pt x="1080" y="20"/>
                    </a:lnTo>
                    <a:lnTo>
                      <a:pt x="1099" y="27"/>
                    </a:lnTo>
                    <a:lnTo>
                      <a:pt x="1117" y="36"/>
                    </a:lnTo>
                    <a:lnTo>
                      <a:pt x="1134" y="46"/>
                    </a:lnTo>
                    <a:lnTo>
                      <a:pt x="1151" y="57"/>
                    </a:lnTo>
                    <a:lnTo>
                      <a:pt x="1187" y="87"/>
                    </a:lnTo>
                    <a:lnTo>
                      <a:pt x="1221" y="119"/>
                    </a:lnTo>
                    <a:lnTo>
                      <a:pt x="1253" y="152"/>
                    </a:lnTo>
                    <a:lnTo>
                      <a:pt x="1283" y="186"/>
                    </a:lnTo>
                    <a:lnTo>
                      <a:pt x="1343" y="256"/>
                    </a:lnTo>
                    <a:lnTo>
                      <a:pt x="1374" y="291"/>
                    </a:lnTo>
                    <a:lnTo>
                      <a:pt x="1406" y="324"/>
                    </a:lnTo>
                    <a:lnTo>
                      <a:pt x="1473" y="392"/>
                    </a:lnTo>
                    <a:lnTo>
                      <a:pt x="1536" y="461"/>
                    </a:lnTo>
                    <a:lnTo>
                      <a:pt x="1602" y="529"/>
                    </a:lnTo>
                    <a:lnTo>
                      <a:pt x="1639" y="563"/>
                    </a:lnTo>
                    <a:lnTo>
                      <a:pt x="1678" y="597"/>
                    </a:lnTo>
                    <a:lnTo>
                      <a:pt x="1729" y="639"/>
                    </a:lnTo>
                    <a:lnTo>
                      <a:pt x="1755" y="661"/>
                    </a:lnTo>
                    <a:lnTo>
                      <a:pt x="1767" y="672"/>
                    </a:lnTo>
                    <a:lnTo>
                      <a:pt x="1778" y="683"/>
                    </a:lnTo>
                    <a:lnTo>
                      <a:pt x="1787" y="695"/>
                    </a:lnTo>
                    <a:lnTo>
                      <a:pt x="1795" y="707"/>
                    </a:lnTo>
                    <a:lnTo>
                      <a:pt x="1801" y="718"/>
                    </a:lnTo>
                    <a:lnTo>
                      <a:pt x="1803" y="724"/>
                    </a:lnTo>
                    <a:lnTo>
                      <a:pt x="1805" y="730"/>
                    </a:lnTo>
                    <a:lnTo>
                      <a:pt x="1806" y="736"/>
                    </a:lnTo>
                    <a:lnTo>
                      <a:pt x="1806" y="742"/>
                    </a:lnTo>
                    <a:lnTo>
                      <a:pt x="1806" y="748"/>
                    </a:lnTo>
                    <a:lnTo>
                      <a:pt x="1805" y="754"/>
                    </a:lnTo>
                    <a:lnTo>
                      <a:pt x="1803" y="760"/>
                    </a:lnTo>
                    <a:lnTo>
                      <a:pt x="1800" y="766"/>
                    </a:lnTo>
                    <a:lnTo>
                      <a:pt x="1797" y="772"/>
                    </a:lnTo>
                    <a:lnTo>
                      <a:pt x="1793" y="778"/>
                    </a:lnTo>
                    <a:lnTo>
                      <a:pt x="1786" y="788"/>
                    </a:lnTo>
                    <a:lnTo>
                      <a:pt x="1781" y="797"/>
                    </a:lnTo>
                    <a:lnTo>
                      <a:pt x="1777" y="805"/>
                    </a:lnTo>
                    <a:lnTo>
                      <a:pt x="1774" y="814"/>
                    </a:lnTo>
                    <a:lnTo>
                      <a:pt x="1772" y="822"/>
                    </a:lnTo>
                    <a:lnTo>
                      <a:pt x="1770" y="830"/>
                    </a:lnTo>
                    <a:lnTo>
                      <a:pt x="1769" y="846"/>
                    </a:lnTo>
                    <a:lnTo>
                      <a:pt x="1767" y="862"/>
                    </a:lnTo>
                    <a:lnTo>
                      <a:pt x="1765" y="870"/>
                    </a:lnTo>
                    <a:lnTo>
                      <a:pt x="1763" y="879"/>
                    </a:lnTo>
                    <a:lnTo>
                      <a:pt x="1760" y="887"/>
                    </a:lnTo>
                    <a:lnTo>
                      <a:pt x="1756" y="896"/>
                    </a:lnTo>
                    <a:lnTo>
                      <a:pt x="1751" y="905"/>
                    </a:lnTo>
                    <a:lnTo>
                      <a:pt x="1744" y="915"/>
                    </a:lnTo>
                    <a:lnTo>
                      <a:pt x="1739" y="922"/>
                    </a:lnTo>
                    <a:lnTo>
                      <a:pt x="1736" y="929"/>
                    </a:lnTo>
                    <a:lnTo>
                      <a:pt x="1735" y="936"/>
                    </a:lnTo>
                    <a:lnTo>
                      <a:pt x="1735" y="942"/>
                    </a:lnTo>
                    <a:lnTo>
                      <a:pt x="1737" y="949"/>
                    </a:lnTo>
                    <a:lnTo>
                      <a:pt x="1739" y="956"/>
                    </a:lnTo>
                    <a:lnTo>
                      <a:pt x="1743" y="962"/>
                    </a:lnTo>
                    <a:lnTo>
                      <a:pt x="1748" y="969"/>
                    </a:lnTo>
                    <a:lnTo>
                      <a:pt x="1761" y="981"/>
                    </a:lnTo>
                    <a:lnTo>
                      <a:pt x="1777" y="994"/>
                    </a:lnTo>
                    <a:lnTo>
                      <a:pt x="1815" y="1020"/>
                    </a:lnTo>
                    <a:lnTo>
                      <a:pt x="1846" y="1041"/>
                    </a:lnTo>
                    <a:lnTo>
                      <a:pt x="1749" y="1188"/>
                    </a:lnTo>
                    <a:lnTo>
                      <a:pt x="1589" y="1404"/>
                    </a:lnTo>
                    <a:lnTo>
                      <a:pt x="1567" y="1408"/>
                    </a:lnTo>
                    <a:lnTo>
                      <a:pt x="1533" y="1411"/>
                    </a:lnTo>
                    <a:lnTo>
                      <a:pt x="1497" y="1412"/>
                    </a:lnTo>
                    <a:lnTo>
                      <a:pt x="1437" y="1411"/>
                    </a:lnTo>
                    <a:lnTo>
                      <a:pt x="1402" y="1413"/>
                    </a:lnTo>
                    <a:lnTo>
                      <a:pt x="1385" y="1416"/>
                    </a:lnTo>
                    <a:lnTo>
                      <a:pt x="1369" y="1420"/>
                    </a:lnTo>
                    <a:lnTo>
                      <a:pt x="1354" y="1425"/>
                    </a:lnTo>
                    <a:lnTo>
                      <a:pt x="1348" y="1428"/>
                    </a:lnTo>
                    <a:lnTo>
                      <a:pt x="1341" y="1432"/>
                    </a:lnTo>
                    <a:lnTo>
                      <a:pt x="1336" y="1437"/>
                    </a:lnTo>
                    <a:lnTo>
                      <a:pt x="1331" y="1442"/>
                    </a:lnTo>
                    <a:lnTo>
                      <a:pt x="1326" y="1447"/>
                    </a:lnTo>
                    <a:lnTo>
                      <a:pt x="1322" y="1453"/>
                    </a:lnTo>
                    <a:lnTo>
                      <a:pt x="1319" y="1460"/>
                    </a:lnTo>
                    <a:lnTo>
                      <a:pt x="1317" y="1467"/>
                    </a:lnTo>
                    <a:lnTo>
                      <a:pt x="1316" y="1475"/>
                    </a:lnTo>
                    <a:lnTo>
                      <a:pt x="1315" y="1484"/>
                    </a:lnTo>
                    <a:lnTo>
                      <a:pt x="1316" y="1494"/>
                    </a:lnTo>
                    <a:lnTo>
                      <a:pt x="1318" y="1504"/>
                    </a:lnTo>
                    <a:lnTo>
                      <a:pt x="1324" y="1527"/>
                    </a:lnTo>
                    <a:lnTo>
                      <a:pt x="1336" y="1562"/>
                    </a:lnTo>
                    <a:lnTo>
                      <a:pt x="1345" y="1597"/>
                    </a:lnTo>
                    <a:lnTo>
                      <a:pt x="1351" y="1633"/>
                    </a:lnTo>
                    <a:lnTo>
                      <a:pt x="1356" y="1669"/>
                    </a:lnTo>
                    <a:lnTo>
                      <a:pt x="1357" y="1705"/>
                    </a:lnTo>
                    <a:lnTo>
                      <a:pt x="1097" y="2017"/>
                    </a:lnTo>
                    <a:lnTo>
                      <a:pt x="1023" y="2096"/>
                    </a:lnTo>
                    <a:lnTo>
                      <a:pt x="1017" y="2096"/>
                    </a:lnTo>
                    <a:lnTo>
                      <a:pt x="997" y="2095"/>
                    </a:lnTo>
                    <a:lnTo>
                      <a:pt x="977" y="2092"/>
                    </a:lnTo>
                    <a:lnTo>
                      <a:pt x="958" y="2088"/>
                    </a:lnTo>
                    <a:lnTo>
                      <a:pt x="940" y="2083"/>
                    </a:lnTo>
                    <a:lnTo>
                      <a:pt x="922" y="2077"/>
                    </a:lnTo>
                    <a:lnTo>
                      <a:pt x="905" y="2069"/>
                    </a:lnTo>
                    <a:lnTo>
                      <a:pt x="889" y="2060"/>
                    </a:lnTo>
                    <a:lnTo>
                      <a:pt x="875" y="2049"/>
                    </a:lnTo>
                    <a:lnTo>
                      <a:pt x="861" y="2038"/>
                    </a:lnTo>
                    <a:lnTo>
                      <a:pt x="849" y="2025"/>
                    </a:lnTo>
                    <a:lnTo>
                      <a:pt x="839" y="2010"/>
                    </a:lnTo>
                    <a:lnTo>
                      <a:pt x="824" y="1990"/>
                    </a:lnTo>
                    <a:lnTo>
                      <a:pt x="807" y="1973"/>
                    </a:lnTo>
                    <a:lnTo>
                      <a:pt x="789" y="1960"/>
                    </a:lnTo>
                    <a:lnTo>
                      <a:pt x="770" y="1951"/>
                    </a:lnTo>
                    <a:lnTo>
                      <a:pt x="750" y="1944"/>
                    </a:lnTo>
                    <a:lnTo>
                      <a:pt x="728" y="1940"/>
                    </a:lnTo>
                    <a:lnTo>
                      <a:pt x="707" y="1938"/>
                    </a:lnTo>
                    <a:lnTo>
                      <a:pt x="684" y="1939"/>
                    </a:lnTo>
                    <a:lnTo>
                      <a:pt x="662" y="1941"/>
                    </a:lnTo>
                    <a:lnTo>
                      <a:pt x="639" y="1944"/>
                    </a:lnTo>
                    <a:lnTo>
                      <a:pt x="594" y="1955"/>
                    </a:lnTo>
                    <a:lnTo>
                      <a:pt x="510" y="1981"/>
                    </a:lnTo>
                    <a:lnTo>
                      <a:pt x="470" y="1993"/>
                    </a:lnTo>
                    <a:lnTo>
                      <a:pt x="429" y="2002"/>
                    </a:lnTo>
                    <a:lnTo>
                      <a:pt x="387" y="2009"/>
                    </a:lnTo>
                    <a:lnTo>
                      <a:pt x="345" y="2014"/>
                    </a:lnTo>
                    <a:lnTo>
                      <a:pt x="302" y="2016"/>
                    </a:lnTo>
                    <a:lnTo>
                      <a:pt x="259" y="2016"/>
                    </a:lnTo>
                    <a:lnTo>
                      <a:pt x="216" y="2014"/>
                    </a:lnTo>
                    <a:lnTo>
                      <a:pt x="173" y="2010"/>
                    </a:lnTo>
                    <a:lnTo>
                      <a:pt x="152" y="2007"/>
                    </a:lnTo>
                    <a:lnTo>
                      <a:pt x="132" y="2001"/>
                    </a:lnTo>
                    <a:lnTo>
                      <a:pt x="112" y="1994"/>
                    </a:lnTo>
                    <a:lnTo>
                      <a:pt x="94" y="1985"/>
                    </a:lnTo>
                    <a:lnTo>
                      <a:pt x="77" y="1974"/>
                    </a:lnTo>
                    <a:lnTo>
                      <a:pt x="61" y="1962"/>
                    </a:lnTo>
                    <a:lnTo>
                      <a:pt x="47" y="1948"/>
                    </a:lnTo>
                    <a:lnTo>
                      <a:pt x="35" y="1934"/>
                    </a:lnTo>
                    <a:lnTo>
                      <a:pt x="24" y="1918"/>
                    </a:lnTo>
                    <a:lnTo>
                      <a:pt x="15" y="1901"/>
                    </a:lnTo>
                    <a:lnTo>
                      <a:pt x="8" y="1884"/>
                    </a:lnTo>
                    <a:lnTo>
                      <a:pt x="3" y="1867"/>
                    </a:lnTo>
                    <a:lnTo>
                      <a:pt x="0" y="1849"/>
                    </a:lnTo>
                    <a:lnTo>
                      <a:pt x="0" y="1830"/>
                    </a:lnTo>
                    <a:lnTo>
                      <a:pt x="3" y="1812"/>
                    </a:lnTo>
                    <a:lnTo>
                      <a:pt x="8" y="1794"/>
                    </a:lnTo>
                    <a:lnTo>
                      <a:pt x="22" y="1753"/>
                    </a:lnTo>
                    <a:lnTo>
                      <a:pt x="34" y="1712"/>
                    </a:lnTo>
                    <a:lnTo>
                      <a:pt x="54" y="1628"/>
                    </a:lnTo>
                    <a:lnTo>
                      <a:pt x="74" y="1544"/>
                    </a:lnTo>
                    <a:lnTo>
                      <a:pt x="86" y="1503"/>
                    </a:lnTo>
                    <a:lnTo>
                      <a:pt x="99" y="1462"/>
                    </a:lnTo>
                    <a:lnTo>
                      <a:pt x="111" y="1427"/>
                    </a:lnTo>
                    <a:lnTo>
                      <a:pt x="121" y="1391"/>
                    </a:lnTo>
                    <a:lnTo>
                      <a:pt x="128" y="1356"/>
                    </a:lnTo>
                    <a:lnTo>
                      <a:pt x="133" y="1321"/>
                    </a:lnTo>
                    <a:lnTo>
                      <a:pt x="135" y="1286"/>
                    </a:lnTo>
                    <a:lnTo>
                      <a:pt x="135" y="1251"/>
                    </a:lnTo>
                    <a:lnTo>
                      <a:pt x="131" y="1216"/>
                    </a:lnTo>
                    <a:lnTo>
                      <a:pt x="127" y="1198"/>
                    </a:lnTo>
                    <a:lnTo>
                      <a:pt x="123" y="1181"/>
                    </a:lnTo>
                    <a:lnTo>
                      <a:pt x="118" y="1163"/>
                    </a:lnTo>
                    <a:lnTo>
                      <a:pt x="111" y="1146"/>
                    </a:lnTo>
                    <a:lnTo>
                      <a:pt x="103" y="1129"/>
                    </a:lnTo>
                    <a:lnTo>
                      <a:pt x="95" y="1113"/>
                    </a:lnTo>
                    <a:lnTo>
                      <a:pt x="75" y="1080"/>
                    </a:lnTo>
                    <a:lnTo>
                      <a:pt x="53" y="1049"/>
                    </a:lnTo>
                    <a:lnTo>
                      <a:pt x="32" y="1021"/>
                    </a:lnTo>
                    <a:lnTo>
                      <a:pt x="273" y="696"/>
                    </a:lnTo>
                  </a:path>
                </a:pathLst>
              </a:custGeom>
              <a:solidFill>
                <a:srgbClr val="66666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8" name="Freeform 46"/>
              <p:cNvSpPr>
                <a:spLocks noChangeArrowheads="1"/>
              </p:cNvSpPr>
              <p:nvPr/>
            </p:nvSpPr>
            <p:spPr bwMode="auto">
              <a:xfrm>
                <a:off x="2852640" y="4791384"/>
                <a:ext cx="564480" cy="629346"/>
              </a:xfrm>
              <a:custGeom>
                <a:avLst/>
                <a:gdLst/>
                <a:ahLst/>
                <a:cxnLst>
                  <a:cxn ang="0">
                    <a:pos x="460" y="756"/>
                  </a:cxn>
                  <a:cxn ang="0">
                    <a:pos x="895" y="264"/>
                  </a:cxn>
                  <a:cxn ang="0">
                    <a:pos x="1189" y="0"/>
                  </a:cxn>
                  <a:cxn ang="0">
                    <a:pos x="1253" y="64"/>
                  </a:cxn>
                  <a:cxn ang="0">
                    <a:pos x="1343" y="168"/>
                  </a:cxn>
                  <a:cxn ang="0">
                    <a:pos x="1406" y="236"/>
                  </a:cxn>
                  <a:cxn ang="0">
                    <a:pos x="1536" y="373"/>
                  </a:cxn>
                  <a:cxn ang="0">
                    <a:pos x="1639" y="475"/>
                  </a:cxn>
                  <a:cxn ang="0">
                    <a:pos x="1728" y="550"/>
                  </a:cxn>
                  <a:cxn ang="0">
                    <a:pos x="1584" y="807"/>
                  </a:cxn>
                  <a:cxn ang="0">
                    <a:pos x="1207" y="1345"/>
                  </a:cxn>
                  <a:cxn ang="0">
                    <a:pos x="772" y="1836"/>
                  </a:cxn>
                  <a:cxn ang="0">
                    <a:pos x="750" y="1856"/>
                  </a:cxn>
                  <a:cxn ang="0">
                    <a:pos x="707" y="1850"/>
                  </a:cxn>
                  <a:cxn ang="0">
                    <a:pos x="662" y="1853"/>
                  </a:cxn>
                  <a:cxn ang="0">
                    <a:pos x="594" y="1867"/>
                  </a:cxn>
                  <a:cxn ang="0">
                    <a:pos x="470" y="1905"/>
                  </a:cxn>
                  <a:cxn ang="0">
                    <a:pos x="387" y="1921"/>
                  </a:cxn>
                  <a:cxn ang="0">
                    <a:pos x="302" y="1928"/>
                  </a:cxn>
                  <a:cxn ang="0">
                    <a:pos x="216" y="1926"/>
                  </a:cxn>
                  <a:cxn ang="0">
                    <a:pos x="152" y="1919"/>
                  </a:cxn>
                  <a:cxn ang="0">
                    <a:pos x="112" y="1906"/>
                  </a:cxn>
                  <a:cxn ang="0">
                    <a:pos x="77" y="1886"/>
                  </a:cxn>
                  <a:cxn ang="0">
                    <a:pos x="47" y="1860"/>
                  </a:cxn>
                  <a:cxn ang="0">
                    <a:pos x="24" y="1830"/>
                  </a:cxn>
                  <a:cxn ang="0">
                    <a:pos x="8" y="1796"/>
                  </a:cxn>
                  <a:cxn ang="0">
                    <a:pos x="0" y="1761"/>
                  </a:cxn>
                  <a:cxn ang="0">
                    <a:pos x="3" y="1724"/>
                  </a:cxn>
                  <a:cxn ang="0">
                    <a:pos x="22" y="1665"/>
                  </a:cxn>
                  <a:cxn ang="0">
                    <a:pos x="54" y="1540"/>
                  </a:cxn>
                  <a:cxn ang="0">
                    <a:pos x="86" y="1415"/>
                  </a:cxn>
                  <a:cxn ang="0">
                    <a:pos x="111" y="1339"/>
                  </a:cxn>
                  <a:cxn ang="0">
                    <a:pos x="128" y="1268"/>
                  </a:cxn>
                  <a:cxn ang="0">
                    <a:pos x="134" y="1217"/>
                  </a:cxn>
                </a:cxnLst>
                <a:rect l="0" t="0" r="r" b="b"/>
                <a:pathLst>
                  <a:path w="1729" h="1929">
                    <a:moveTo>
                      <a:pt x="257" y="1028"/>
                    </a:moveTo>
                    <a:lnTo>
                      <a:pt x="460" y="756"/>
                    </a:lnTo>
                    <a:lnTo>
                      <a:pt x="677" y="495"/>
                    </a:lnTo>
                    <a:lnTo>
                      <a:pt x="895" y="264"/>
                    </a:lnTo>
                    <a:lnTo>
                      <a:pt x="1106" y="67"/>
                    </a:lnTo>
                    <a:lnTo>
                      <a:pt x="1189" y="0"/>
                    </a:lnTo>
                    <a:lnTo>
                      <a:pt x="1221" y="31"/>
                    </a:lnTo>
                    <a:lnTo>
                      <a:pt x="1253" y="64"/>
                    </a:lnTo>
                    <a:lnTo>
                      <a:pt x="1283" y="98"/>
                    </a:lnTo>
                    <a:lnTo>
                      <a:pt x="1343" y="168"/>
                    </a:lnTo>
                    <a:lnTo>
                      <a:pt x="1374" y="203"/>
                    </a:lnTo>
                    <a:lnTo>
                      <a:pt x="1406" y="236"/>
                    </a:lnTo>
                    <a:lnTo>
                      <a:pt x="1473" y="304"/>
                    </a:lnTo>
                    <a:lnTo>
                      <a:pt x="1536" y="373"/>
                    </a:lnTo>
                    <a:lnTo>
                      <a:pt x="1602" y="441"/>
                    </a:lnTo>
                    <a:lnTo>
                      <a:pt x="1639" y="475"/>
                    </a:lnTo>
                    <a:lnTo>
                      <a:pt x="1678" y="509"/>
                    </a:lnTo>
                    <a:lnTo>
                      <a:pt x="1728" y="550"/>
                    </a:lnTo>
                    <a:lnTo>
                      <a:pt x="1726" y="555"/>
                    </a:lnTo>
                    <a:lnTo>
                      <a:pt x="1584" y="807"/>
                    </a:lnTo>
                    <a:lnTo>
                      <a:pt x="1410" y="1072"/>
                    </a:lnTo>
                    <a:lnTo>
                      <a:pt x="1207" y="1345"/>
                    </a:lnTo>
                    <a:lnTo>
                      <a:pt x="990" y="1605"/>
                    </a:lnTo>
                    <a:lnTo>
                      <a:pt x="772" y="1836"/>
                    </a:lnTo>
                    <a:lnTo>
                      <a:pt x="751" y="1856"/>
                    </a:lnTo>
                    <a:lnTo>
                      <a:pt x="750" y="1856"/>
                    </a:lnTo>
                    <a:lnTo>
                      <a:pt x="728" y="1852"/>
                    </a:lnTo>
                    <a:lnTo>
                      <a:pt x="707" y="1850"/>
                    </a:lnTo>
                    <a:lnTo>
                      <a:pt x="684" y="1851"/>
                    </a:lnTo>
                    <a:lnTo>
                      <a:pt x="662" y="1853"/>
                    </a:lnTo>
                    <a:lnTo>
                      <a:pt x="639" y="1856"/>
                    </a:lnTo>
                    <a:lnTo>
                      <a:pt x="594" y="1867"/>
                    </a:lnTo>
                    <a:lnTo>
                      <a:pt x="510" y="1893"/>
                    </a:lnTo>
                    <a:lnTo>
                      <a:pt x="470" y="1905"/>
                    </a:lnTo>
                    <a:lnTo>
                      <a:pt x="429" y="1914"/>
                    </a:lnTo>
                    <a:lnTo>
                      <a:pt x="387" y="1921"/>
                    </a:lnTo>
                    <a:lnTo>
                      <a:pt x="345" y="1926"/>
                    </a:lnTo>
                    <a:lnTo>
                      <a:pt x="302" y="1928"/>
                    </a:lnTo>
                    <a:lnTo>
                      <a:pt x="259" y="1928"/>
                    </a:lnTo>
                    <a:lnTo>
                      <a:pt x="216" y="1926"/>
                    </a:lnTo>
                    <a:lnTo>
                      <a:pt x="173" y="1922"/>
                    </a:lnTo>
                    <a:lnTo>
                      <a:pt x="152" y="1919"/>
                    </a:lnTo>
                    <a:lnTo>
                      <a:pt x="132" y="1913"/>
                    </a:lnTo>
                    <a:lnTo>
                      <a:pt x="112" y="1906"/>
                    </a:lnTo>
                    <a:lnTo>
                      <a:pt x="94" y="1897"/>
                    </a:lnTo>
                    <a:lnTo>
                      <a:pt x="77" y="1886"/>
                    </a:lnTo>
                    <a:lnTo>
                      <a:pt x="61" y="1874"/>
                    </a:lnTo>
                    <a:lnTo>
                      <a:pt x="47" y="1860"/>
                    </a:lnTo>
                    <a:lnTo>
                      <a:pt x="35" y="1846"/>
                    </a:lnTo>
                    <a:lnTo>
                      <a:pt x="24" y="1830"/>
                    </a:lnTo>
                    <a:lnTo>
                      <a:pt x="15" y="1813"/>
                    </a:lnTo>
                    <a:lnTo>
                      <a:pt x="8" y="1796"/>
                    </a:lnTo>
                    <a:lnTo>
                      <a:pt x="3" y="1779"/>
                    </a:lnTo>
                    <a:lnTo>
                      <a:pt x="0" y="1761"/>
                    </a:lnTo>
                    <a:lnTo>
                      <a:pt x="0" y="1742"/>
                    </a:lnTo>
                    <a:lnTo>
                      <a:pt x="3" y="1724"/>
                    </a:lnTo>
                    <a:lnTo>
                      <a:pt x="8" y="1706"/>
                    </a:lnTo>
                    <a:lnTo>
                      <a:pt x="22" y="1665"/>
                    </a:lnTo>
                    <a:lnTo>
                      <a:pt x="34" y="1624"/>
                    </a:lnTo>
                    <a:lnTo>
                      <a:pt x="54" y="1540"/>
                    </a:lnTo>
                    <a:lnTo>
                      <a:pt x="74" y="1456"/>
                    </a:lnTo>
                    <a:lnTo>
                      <a:pt x="86" y="1415"/>
                    </a:lnTo>
                    <a:lnTo>
                      <a:pt x="99" y="1374"/>
                    </a:lnTo>
                    <a:lnTo>
                      <a:pt x="111" y="1339"/>
                    </a:lnTo>
                    <a:lnTo>
                      <a:pt x="121" y="1303"/>
                    </a:lnTo>
                    <a:lnTo>
                      <a:pt x="128" y="1268"/>
                    </a:lnTo>
                    <a:lnTo>
                      <a:pt x="133" y="1233"/>
                    </a:lnTo>
                    <a:lnTo>
                      <a:pt x="134" y="1217"/>
                    </a:lnTo>
                    <a:lnTo>
                      <a:pt x="257" y="1028"/>
                    </a:lnTo>
                  </a:path>
                </a:pathLst>
              </a:custGeom>
              <a:solidFill>
                <a:srgbClr val="8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9" name="Freeform 47"/>
              <p:cNvSpPr>
                <a:spLocks noChangeArrowheads="1"/>
              </p:cNvSpPr>
              <p:nvPr/>
            </p:nvSpPr>
            <p:spPr bwMode="auto">
              <a:xfrm>
                <a:off x="2953441" y="4923877"/>
                <a:ext cx="348480" cy="426285"/>
              </a:xfrm>
              <a:custGeom>
                <a:avLst/>
                <a:gdLst/>
                <a:ahLst/>
                <a:cxnLst>
                  <a:cxn ang="0">
                    <a:pos x="31" y="1290"/>
                  </a:cxn>
                  <a:cxn ang="0">
                    <a:pos x="22" y="1282"/>
                  </a:cxn>
                  <a:cxn ang="0">
                    <a:pos x="15" y="1272"/>
                  </a:cxn>
                  <a:cxn ang="0">
                    <a:pos x="9" y="1261"/>
                  </a:cxn>
                  <a:cxn ang="0">
                    <a:pos x="5" y="1249"/>
                  </a:cxn>
                  <a:cxn ang="0">
                    <a:pos x="2" y="1235"/>
                  </a:cxn>
                  <a:cxn ang="0">
                    <a:pos x="0" y="1219"/>
                  </a:cxn>
                  <a:cxn ang="0">
                    <a:pos x="1" y="1185"/>
                  </a:cxn>
                  <a:cxn ang="0">
                    <a:pos x="6" y="1145"/>
                  </a:cxn>
                  <a:cxn ang="0">
                    <a:pos x="16" y="1102"/>
                  </a:cxn>
                  <a:cxn ang="0">
                    <a:pos x="31" y="1054"/>
                  </a:cxn>
                  <a:cxn ang="0">
                    <a:pos x="51" y="1003"/>
                  </a:cxn>
                  <a:cxn ang="0">
                    <a:pos x="103" y="891"/>
                  </a:cxn>
                  <a:cxn ang="0">
                    <a:pos x="172" y="770"/>
                  </a:cxn>
                  <a:cxn ang="0">
                    <a:pos x="256" y="642"/>
                  </a:cxn>
                  <a:cxn ang="0">
                    <a:pos x="353" y="511"/>
                  </a:cxn>
                  <a:cxn ang="0">
                    <a:pos x="457" y="386"/>
                  </a:cxn>
                  <a:cxn ang="0">
                    <a:pos x="562" y="275"/>
                  </a:cxn>
                  <a:cxn ang="0">
                    <a:pos x="664" y="180"/>
                  </a:cxn>
                  <a:cxn ang="0">
                    <a:pos x="760" y="103"/>
                  </a:cxn>
                  <a:cxn ang="0">
                    <a:pos x="805" y="72"/>
                  </a:cxn>
                  <a:cxn ang="0">
                    <a:pos x="848" y="46"/>
                  </a:cxn>
                  <a:cxn ang="0">
                    <a:pos x="888" y="26"/>
                  </a:cxn>
                  <a:cxn ang="0">
                    <a:pos x="925" y="11"/>
                  </a:cxn>
                  <a:cxn ang="0">
                    <a:pos x="958" y="3"/>
                  </a:cxn>
                  <a:cxn ang="0">
                    <a:pos x="974" y="1"/>
                  </a:cxn>
                  <a:cxn ang="0">
                    <a:pos x="988" y="0"/>
                  </a:cxn>
                  <a:cxn ang="0">
                    <a:pos x="1001" y="2"/>
                  </a:cxn>
                  <a:cxn ang="0">
                    <a:pos x="1013" y="5"/>
                  </a:cxn>
                  <a:cxn ang="0">
                    <a:pos x="1024" y="10"/>
                  </a:cxn>
                  <a:cxn ang="0">
                    <a:pos x="1034" y="16"/>
                  </a:cxn>
                  <a:cxn ang="0">
                    <a:pos x="1043" y="24"/>
                  </a:cxn>
                  <a:cxn ang="0">
                    <a:pos x="1050" y="34"/>
                  </a:cxn>
                  <a:cxn ang="0">
                    <a:pos x="1056" y="45"/>
                  </a:cxn>
                  <a:cxn ang="0">
                    <a:pos x="1060" y="57"/>
                  </a:cxn>
                  <a:cxn ang="0">
                    <a:pos x="1063" y="71"/>
                  </a:cxn>
                  <a:cxn ang="0">
                    <a:pos x="1065" y="87"/>
                  </a:cxn>
                  <a:cxn ang="0">
                    <a:pos x="1064" y="121"/>
                  </a:cxn>
                  <a:cxn ang="0">
                    <a:pos x="1059" y="161"/>
                  </a:cxn>
                  <a:cxn ang="0">
                    <a:pos x="1049" y="204"/>
                  </a:cxn>
                  <a:cxn ang="0">
                    <a:pos x="1034" y="252"/>
                  </a:cxn>
                  <a:cxn ang="0">
                    <a:pos x="1014" y="303"/>
                  </a:cxn>
                  <a:cxn ang="0">
                    <a:pos x="962" y="415"/>
                  </a:cxn>
                  <a:cxn ang="0">
                    <a:pos x="893" y="536"/>
                  </a:cxn>
                  <a:cxn ang="0">
                    <a:pos x="809" y="664"/>
                  </a:cxn>
                  <a:cxn ang="0">
                    <a:pos x="712" y="795"/>
                  </a:cxn>
                  <a:cxn ang="0">
                    <a:pos x="608" y="920"/>
                  </a:cxn>
                  <a:cxn ang="0">
                    <a:pos x="503" y="1031"/>
                  </a:cxn>
                  <a:cxn ang="0">
                    <a:pos x="401" y="1126"/>
                  </a:cxn>
                  <a:cxn ang="0">
                    <a:pos x="305" y="1203"/>
                  </a:cxn>
                  <a:cxn ang="0">
                    <a:pos x="260" y="1234"/>
                  </a:cxn>
                  <a:cxn ang="0">
                    <a:pos x="217" y="1260"/>
                  </a:cxn>
                  <a:cxn ang="0">
                    <a:pos x="177" y="1280"/>
                  </a:cxn>
                  <a:cxn ang="0">
                    <a:pos x="140" y="1295"/>
                  </a:cxn>
                  <a:cxn ang="0">
                    <a:pos x="107" y="1303"/>
                  </a:cxn>
                  <a:cxn ang="0">
                    <a:pos x="91" y="1305"/>
                  </a:cxn>
                  <a:cxn ang="0">
                    <a:pos x="77" y="1306"/>
                  </a:cxn>
                  <a:cxn ang="0">
                    <a:pos x="64" y="1304"/>
                  </a:cxn>
                  <a:cxn ang="0">
                    <a:pos x="52" y="1301"/>
                  </a:cxn>
                  <a:cxn ang="0">
                    <a:pos x="41" y="1296"/>
                  </a:cxn>
                  <a:cxn ang="0">
                    <a:pos x="31" y="1290"/>
                  </a:cxn>
                </a:cxnLst>
                <a:rect l="0" t="0" r="r" b="b"/>
                <a:pathLst>
                  <a:path w="1066" h="1307">
                    <a:moveTo>
                      <a:pt x="31" y="1290"/>
                    </a:moveTo>
                    <a:lnTo>
                      <a:pt x="22" y="1282"/>
                    </a:lnTo>
                    <a:lnTo>
                      <a:pt x="15" y="1272"/>
                    </a:lnTo>
                    <a:lnTo>
                      <a:pt x="9" y="1261"/>
                    </a:lnTo>
                    <a:lnTo>
                      <a:pt x="5" y="1249"/>
                    </a:lnTo>
                    <a:lnTo>
                      <a:pt x="2" y="1235"/>
                    </a:lnTo>
                    <a:lnTo>
                      <a:pt x="0" y="1219"/>
                    </a:lnTo>
                    <a:lnTo>
                      <a:pt x="1" y="1185"/>
                    </a:lnTo>
                    <a:lnTo>
                      <a:pt x="6" y="1145"/>
                    </a:lnTo>
                    <a:lnTo>
                      <a:pt x="16" y="1102"/>
                    </a:lnTo>
                    <a:lnTo>
                      <a:pt x="31" y="1054"/>
                    </a:lnTo>
                    <a:lnTo>
                      <a:pt x="51" y="1003"/>
                    </a:lnTo>
                    <a:lnTo>
                      <a:pt x="103" y="891"/>
                    </a:lnTo>
                    <a:lnTo>
                      <a:pt x="172" y="770"/>
                    </a:lnTo>
                    <a:lnTo>
                      <a:pt x="256" y="642"/>
                    </a:lnTo>
                    <a:lnTo>
                      <a:pt x="353" y="511"/>
                    </a:lnTo>
                    <a:lnTo>
                      <a:pt x="457" y="386"/>
                    </a:lnTo>
                    <a:lnTo>
                      <a:pt x="562" y="275"/>
                    </a:lnTo>
                    <a:lnTo>
                      <a:pt x="664" y="180"/>
                    </a:lnTo>
                    <a:lnTo>
                      <a:pt x="760" y="103"/>
                    </a:lnTo>
                    <a:lnTo>
                      <a:pt x="805" y="72"/>
                    </a:lnTo>
                    <a:lnTo>
                      <a:pt x="848" y="46"/>
                    </a:lnTo>
                    <a:lnTo>
                      <a:pt x="888" y="26"/>
                    </a:lnTo>
                    <a:lnTo>
                      <a:pt x="925" y="11"/>
                    </a:lnTo>
                    <a:lnTo>
                      <a:pt x="958" y="3"/>
                    </a:lnTo>
                    <a:lnTo>
                      <a:pt x="974" y="1"/>
                    </a:lnTo>
                    <a:lnTo>
                      <a:pt x="988" y="0"/>
                    </a:lnTo>
                    <a:lnTo>
                      <a:pt x="1001" y="2"/>
                    </a:lnTo>
                    <a:lnTo>
                      <a:pt x="1013" y="5"/>
                    </a:lnTo>
                    <a:lnTo>
                      <a:pt x="1024" y="10"/>
                    </a:lnTo>
                    <a:lnTo>
                      <a:pt x="1034" y="16"/>
                    </a:lnTo>
                    <a:lnTo>
                      <a:pt x="1043" y="24"/>
                    </a:lnTo>
                    <a:lnTo>
                      <a:pt x="1050" y="34"/>
                    </a:lnTo>
                    <a:lnTo>
                      <a:pt x="1056" y="45"/>
                    </a:lnTo>
                    <a:lnTo>
                      <a:pt x="1060" y="57"/>
                    </a:lnTo>
                    <a:lnTo>
                      <a:pt x="1063" y="71"/>
                    </a:lnTo>
                    <a:lnTo>
                      <a:pt x="1065" y="87"/>
                    </a:lnTo>
                    <a:lnTo>
                      <a:pt x="1064" y="121"/>
                    </a:lnTo>
                    <a:lnTo>
                      <a:pt x="1059" y="161"/>
                    </a:lnTo>
                    <a:lnTo>
                      <a:pt x="1049" y="204"/>
                    </a:lnTo>
                    <a:lnTo>
                      <a:pt x="1034" y="252"/>
                    </a:lnTo>
                    <a:lnTo>
                      <a:pt x="1014" y="303"/>
                    </a:lnTo>
                    <a:lnTo>
                      <a:pt x="962" y="415"/>
                    </a:lnTo>
                    <a:lnTo>
                      <a:pt x="893" y="536"/>
                    </a:lnTo>
                    <a:lnTo>
                      <a:pt x="809" y="664"/>
                    </a:lnTo>
                    <a:lnTo>
                      <a:pt x="712" y="795"/>
                    </a:lnTo>
                    <a:lnTo>
                      <a:pt x="608" y="920"/>
                    </a:lnTo>
                    <a:lnTo>
                      <a:pt x="503" y="1031"/>
                    </a:lnTo>
                    <a:lnTo>
                      <a:pt x="401" y="1126"/>
                    </a:lnTo>
                    <a:lnTo>
                      <a:pt x="305" y="1203"/>
                    </a:lnTo>
                    <a:lnTo>
                      <a:pt x="260" y="1234"/>
                    </a:lnTo>
                    <a:lnTo>
                      <a:pt x="217" y="1260"/>
                    </a:lnTo>
                    <a:lnTo>
                      <a:pt x="177" y="1280"/>
                    </a:lnTo>
                    <a:lnTo>
                      <a:pt x="140" y="1295"/>
                    </a:lnTo>
                    <a:lnTo>
                      <a:pt x="107" y="1303"/>
                    </a:lnTo>
                    <a:lnTo>
                      <a:pt x="91" y="1305"/>
                    </a:lnTo>
                    <a:lnTo>
                      <a:pt x="77" y="1306"/>
                    </a:lnTo>
                    <a:lnTo>
                      <a:pt x="64" y="1304"/>
                    </a:lnTo>
                    <a:lnTo>
                      <a:pt x="52" y="1301"/>
                    </a:lnTo>
                    <a:lnTo>
                      <a:pt x="41" y="1296"/>
                    </a:lnTo>
                    <a:lnTo>
                      <a:pt x="31" y="1290"/>
                    </a:ln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0" name="Oval 48"/>
              <p:cNvSpPr>
                <a:spLocks noChangeArrowheads="1"/>
              </p:cNvSpPr>
              <p:nvPr/>
            </p:nvSpPr>
            <p:spPr bwMode="auto">
              <a:xfrm rot="2280000">
                <a:off x="3103201" y="4974283"/>
                <a:ext cx="47520" cy="321154"/>
              </a:xfrm>
              <a:prstGeom prst="ellipse">
                <a:avLst/>
              </a:pr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677601" y="3668066"/>
              <a:ext cx="659520" cy="694153"/>
              <a:chOff x="1677601" y="3668066"/>
              <a:chExt cx="659520" cy="694153"/>
            </a:xfrm>
          </p:grpSpPr>
          <p:sp>
            <p:nvSpPr>
              <p:cNvPr id="33818" name="Freeform 26"/>
              <p:cNvSpPr>
                <a:spLocks noChangeArrowheads="1"/>
              </p:cNvSpPr>
              <p:nvPr/>
            </p:nvSpPr>
            <p:spPr bwMode="auto">
              <a:xfrm>
                <a:off x="1677601" y="3668066"/>
                <a:ext cx="659520" cy="694153"/>
              </a:xfrm>
              <a:custGeom>
                <a:avLst/>
                <a:gdLst/>
                <a:ahLst/>
                <a:cxnLst>
                  <a:cxn ang="0">
                    <a:pos x="1767" y="606"/>
                  </a:cxn>
                  <a:cxn ang="0">
                    <a:pos x="1495" y="333"/>
                  </a:cxn>
                  <a:cxn ang="0">
                    <a:pos x="1240" y="66"/>
                  </a:cxn>
                  <a:cxn ang="0">
                    <a:pos x="920" y="23"/>
                  </a:cxn>
                  <a:cxn ang="0">
                    <a:pos x="796" y="261"/>
                  </a:cxn>
                  <a:cxn ang="0">
                    <a:pos x="722" y="484"/>
                  </a:cxn>
                  <a:cxn ang="0">
                    <a:pos x="418" y="513"/>
                  </a:cxn>
                  <a:cxn ang="0">
                    <a:pos x="114" y="686"/>
                  </a:cxn>
                  <a:cxn ang="0">
                    <a:pos x="48" y="931"/>
                  </a:cxn>
                  <a:cxn ang="0">
                    <a:pos x="212" y="1190"/>
                  </a:cxn>
                  <a:cxn ang="0">
                    <a:pos x="188" y="1471"/>
                  </a:cxn>
                  <a:cxn ang="0">
                    <a:pos x="97" y="1803"/>
                  </a:cxn>
                  <a:cxn ang="0">
                    <a:pos x="262" y="2019"/>
                  </a:cxn>
                  <a:cxn ang="0">
                    <a:pos x="599" y="1990"/>
                  </a:cxn>
                  <a:cxn ang="0">
                    <a:pos x="928" y="2019"/>
                  </a:cxn>
                  <a:cxn ang="0">
                    <a:pos x="1207" y="2091"/>
                  </a:cxn>
                  <a:cxn ang="0">
                    <a:pos x="1438" y="1825"/>
                  </a:cxn>
                  <a:cxn ang="0">
                    <a:pos x="1413" y="1536"/>
                  </a:cxn>
                  <a:cxn ang="0">
                    <a:pos x="1586" y="1421"/>
                  </a:cxn>
                  <a:cxn ang="0">
                    <a:pos x="1858" y="1370"/>
                  </a:cxn>
                  <a:cxn ang="0">
                    <a:pos x="2013" y="1147"/>
                  </a:cxn>
                  <a:cxn ang="0">
                    <a:pos x="1833" y="924"/>
                  </a:cxn>
                  <a:cxn ang="0">
                    <a:pos x="1882" y="787"/>
                  </a:cxn>
                  <a:cxn ang="0">
                    <a:pos x="1767" y="606"/>
                  </a:cxn>
                </a:cxnLst>
                <a:rect l="0" t="0" r="r" b="b"/>
                <a:pathLst>
                  <a:path w="2021" h="2124">
                    <a:moveTo>
                      <a:pt x="1767" y="606"/>
                    </a:moveTo>
                    <a:cubicBezTo>
                      <a:pt x="1657" y="515"/>
                      <a:pt x="1589" y="424"/>
                      <a:pt x="1495" y="333"/>
                    </a:cubicBezTo>
                    <a:cubicBezTo>
                      <a:pt x="1407" y="246"/>
                      <a:pt x="1341" y="142"/>
                      <a:pt x="1240" y="66"/>
                    </a:cubicBezTo>
                    <a:cubicBezTo>
                      <a:pt x="1154" y="1"/>
                      <a:pt x="1026" y="0"/>
                      <a:pt x="920" y="23"/>
                    </a:cubicBezTo>
                    <a:cubicBezTo>
                      <a:pt x="803" y="48"/>
                      <a:pt x="800" y="172"/>
                      <a:pt x="796" y="261"/>
                    </a:cubicBezTo>
                    <a:cubicBezTo>
                      <a:pt x="794" y="339"/>
                      <a:pt x="849" y="455"/>
                      <a:pt x="722" y="484"/>
                    </a:cubicBezTo>
                    <a:cubicBezTo>
                      <a:pt x="624" y="507"/>
                      <a:pt x="526" y="491"/>
                      <a:pt x="418" y="513"/>
                    </a:cubicBezTo>
                    <a:cubicBezTo>
                      <a:pt x="283" y="540"/>
                      <a:pt x="202" y="614"/>
                      <a:pt x="114" y="686"/>
                    </a:cubicBezTo>
                    <a:cubicBezTo>
                      <a:pt x="37" y="748"/>
                      <a:pt x="0" y="856"/>
                      <a:pt x="48" y="931"/>
                    </a:cubicBezTo>
                    <a:cubicBezTo>
                      <a:pt x="105" y="1020"/>
                      <a:pt x="187" y="1094"/>
                      <a:pt x="212" y="1190"/>
                    </a:cubicBezTo>
                    <a:cubicBezTo>
                      <a:pt x="237" y="1286"/>
                      <a:pt x="222" y="1377"/>
                      <a:pt x="188" y="1471"/>
                    </a:cubicBezTo>
                    <a:cubicBezTo>
                      <a:pt x="149" y="1579"/>
                      <a:pt x="137" y="1695"/>
                      <a:pt x="97" y="1803"/>
                    </a:cubicBezTo>
                    <a:cubicBezTo>
                      <a:pt x="62" y="1899"/>
                      <a:pt x="148" y="2007"/>
                      <a:pt x="262" y="2019"/>
                    </a:cubicBezTo>
                    <a:cubicBezTo>
                      <a:pt x="376" y="2031"/>
                      <a:pt x="493" y="2025"/>
                      <a:pt x="599" y="1990"/>
                    </a:cubicBezTo>
                    <a:cubicBezTo>
                      <a:pt x="701" y="1957"/>
                      <a:pt x="852" y="1900"/>
                      <a:pt x="928" y="2019"/>
                    </a:cubicBezTo>
                    <a:cubicBezTo>
                      <a:pt x="979" y="2100"/>
                      <a:pt x="1102" y="2123"/>
                      <a:pt x="1207" y="2091"/>
                    </a:cubicBezTo>
                    <a:cubicBezTo>
                      <a:pt x="1341" y="2051"/>
                      <a:pt x="1419" y="1933"/>
                      <a:pt x="1438" y="1825"/>
                    </a:cubicBezTo>
                    <a:cubicBezTo>
                      <a:pt x="1455" y="1726"/>
                      <a:pt x="1447" y="1629"/>
                      <a:pt x="1413" y="1536"/>
                    </a:cubicBezTo>
                    <a:cubicBezTo>
                      <a:pt x="1366" y="1404"/>
                      <a:pt x="1523" y="1420"/>
                      <a:pt x="1586" y="1421"/>
                    </a:cubicBezTo>
                    <a:cubicBezTo>
                      <a:pt x="1683" y="1422"/>
                      <a:pt x="1762" y="1393"/>
                      <a:pt x="1858" y="1370"/>
                    </a:cubicBezTo>
                    <a:cubicBezTo>
                      <a:pt x="1960" y="1346"/>
                      <a:pt x="2007" y="1234"/>
                      <a:pt x="2013" y="1147"/>
                    </a:cubicBezTo>
                    <a:cubicBezTo>
                      <a:pt x="2020" y="1055"/>
                      <a:pt x="1774" y="999"/>
                      <a:pt x="1833" y="924"/>
                    </a:cubicBezTo>
                    <a:cubicBezTo>
                      <a:pt x="1874" y="871"/>
                      <a:pt x="1841" y="839"/>
                      <a:pt x="1882" y="787"/>
                    </a:cubicBezTo>
                    <a:cubicBezTo>
                      <a:pt x="1931" y="723"/>
                      <a:pt x="1830" y="659"/>
                      <a:pt x="1767" y="606"/>
                    </a:cubicBezTo>
                  </a:path>
                </a:pathLst>
              </a:custGeom>
              <a:solidFill>
                <a:srgbClr val="999999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1" name="Freeform 49"/>
              <p:cNvSpPr>
                <a:spLocks noChangeArrowheads="1"/>
              </p:cNvSpPr>
              <p:nvPr/>
            </p:nvSpPr>
            <p:spPr bwMode="auto">
              <a:xfrm>
                <a:off x="1686241" y="3806321"/>
                <a:ext cx="561600" cy="548697"/>
              </a:xfrm>
              <a:custGeom>
                <a:avLst/>
                <a:gdLst/>
                <a:ahLst/>
                <a:cxnLst>
                  <a:cxn ang="0">
                    <a:pos x="1093" y="119"/>
                  </a:cxn>
                  <a:cxn ang="0">
                    <a:pos x="1377" y="332"/>
                  </a:cxn>
                  <a:cxn ang="0">
                    <a:pos x="1590" y="616"/>
                  </a:cxn>
                  <a:cxn ang="0">
                    <a:pos x="1714" y="955"/>
                  </a:cxn>
                  <a:cxn ang="0">
                    <a:pos x="1662" y="986"/>
                  </a:cxn>
                  <a:cxn ang="0">
                    <a:pos x="1559" y="996"/>
                  </a:cxn>
                  <a:cxn ang="0">
                    <a:pos x="1447" y="1000"/>
                  </a:cxn>
                  <a:cxn ang="0">
                    <a:pos x="1410" y="1012"/>
                  </a:cxn>
                  <a:cxn ang="0">
                    <a:pos x="1393" y="1026"/>
                  </a:cxn>
                  <a:cxn ang="0">
                    <a:pos x="1381" y="1044"/>
                  </a:cxn>
                  <a:cxn ang="0">
                    <a:pos x="1377" y="1068"/>
                  </a:cxn>
                  <a:cxn ang="0">
                    <a:pos x="1386" y="1111"/>
                  </a:cxn>
                  <a:cxn ang="0">
                    <a:pos x="1413" y="1217"/>
                  </a:cxn>
                  <a:cxn ang="0">
                    <a:pos x="1419" y="1326"/>
                  </a:cxn>
                  <a:cxn ang="0">
                    <a:pos x="1407" y="1420"/>
                  </a:cxn>
                  <a:cxn ang="0">
                    <a:pos x="1386" y="1482"/>
                  </a:cxn>
                  <a:cxn ang="0">
                    <a:pos x="1352" y="1540"/>
                  </a:cxn>
                  <a:cxn ang="0">
                    <a:pos x="1307" y="1593"/>
                  </a:cxn>
                  <a:cxn ang="0">
                    <a:pos x="1249" y="1636"/>
                  </a:cxn>
                  <a:cxn ang="0">
                    <a:pos x="1180" y="1666"/>
                  </a:cxn>
                  <a:cxn ang="0">
                    <a:pos x="1120" y="1678"/>
                  </a:cxn>
                  <a:cxn ang="0">
                    <a:pos x="1059" y="1679"/>
                  </a:cxn>
                  <a:cxn ang="0">
                    <a:pos x="1002" y="1667"/>
                  </a:cxn>
                  <a:cxn ang="0">
                    <a:pos x="951" y="1644"/>
                  </a:cxn>
                  <a:cxn ang="0">
                    <a:pos x="911" y="1609"/>
                  </a:cxn>
                  <a:cxn ang="0">
                    <a:pos x="869" y="1557"/>
                  </a:cxn>
                  <a:cxn ang="0">
                    <a:pos x="812" y="1528"/>
                  </a:cxn>
                  <a:cxn ang="0">
                    <a:pos x="746" y="1523"/>
                  </a:cxn>
                  <a:cxn ang="0">
                    <a:pos x="656" y="1539"/>
                  </a:cxn>
                  <a:cxn ang="0">
                    <a:pos x="491" y="1586"/>
                  </a:cxn>
                  <a:cxn ang="0">
                    <a:pos x="364" y="1600"/>
                  </a:cxn>
                  <a:cxn ang="0">
                    <a:pos x="235" y="1594"/>
                  </a:cxn>
                  <a:cxn ang="0">
                    <a:pos x="174" y="1578"/>
                  </a:cxn>
                  <a:cxn ang="0">
                    <a:pos x="123" y="1546"/>
                  </a:cxn>
                  <a:cxn ang="0">
                    <a:pos x="86" y="1502"/>
                  </a:cxn>
                  <a:cxn ang="0">
                    <a:pos x="65" y="1451"/>
                  </a:cxn>
                  <a:cxn ang="0">
                    <a:pos x="65" y="1396"/>
                  </a:cxn>
                  <a:cxn ang="0">
                    <a:pos x="96" y="1296"/>
                  </a:cxn>
                  <a:cxn ang="0">
                    <a:pos x="148" y="1087"/>
                  </a:cxn>
                  <a:cxn ang="0">
                    <a:pos x="183" y="975"/>
                  </a:cxn>
                  <a:cxn ang="0">
                    <a:pos x="197" y="870"/>
                  </a:cxn>
                  <a:cxn ang="0">
                    <a:pos x="189" y="782"/>
                  </a:cxn>
                  <a:cxn ang="0">
                    <a:pos x="173" y="730"/>
                  </a:cxn>
                  <a:cxn ang="0">
                    <a:pos x="137" y="664"/>
                  </a:cxn>
                  <a:cxn ang="0">
                    <a:pos x="43" y="539"/>
                  </a:cxn>
                  <a:cxn ang="0">
                    <a:pos x="7" y="476"/>
                  </a:cxn>
                  <a:cxn ang="0">
                    <a:pos x="0" y="428"/>
                  </a:cxn>
                  <a:cxn ang="0">
                    <a:pos x="7" y="379"/>
                  </a:cxn>
                  <a:cxn ang="0">
                    <a:pos x="28" y="330"/>
                  </a:cxn>
                  <a:cxn ang="0">
                    <a:pos x="60" y="286"/>
                  </a:cxn>
                  <a:cxn ang="0">
                    <a:pos x="153" y="207"/>
                  </a:cxn>
                  <a:cxn ang="0">
                    <a:pos x="259" y="136"/>
                  </a:cxn>
                  <a:cxn ang="0">
                    <a:pos x="366" y="94"/>
                  </a:cxn>
                  <a:cxn ang="0">
                    <a:pos x="470" y="77"/>
                  </a:cxn>
                  <a:cxn ang="0">
                    <a:pos x="658" y="66"/>
                  </a:cxn>
                  <a:cxn ang="0">
                    <a:pos x="726" y="49"/>
                  </a:cxn>
                  <a:cxn ang="0">
                    <a:pos x="749" y="34"/>
                  </a:cxn>
                  <a:cxn ang="0">
                    <a:pos x="764" y="17"/>
                  </a:cxn>
                  <a:cxn ang="0">
                    <a:pos x="772" y="0"/>
                  </a:cxn>
                </a:cxnLst>
                <a:rect l="0" t="0" r="r" b="b"/>
                <a:pathLst>
                  <a:path w="1718" h="1681">
                    <a:moveTo>
                      <a:pt x="872" y="26"/>
                    </a:moveTo>
                    <a:lnTo>
                      <a:pt x="985" y="67"/>
                    </a:lnTo>
                    <a:lnTo>
                      <a:pt x="1093" y="119"/>
                    </a:lnTo>
                    <a:lnTo>
                      <a:pt x="1195" y="181"/>
                    </a:lnTo>
                    <a:lnTo>
                      <a:pt x="1290" y="252"/>
                    </a:lnTo>
                    <a:lnTo>
                      <a:pt x="1377" y="332"/>
                    </a:lnTo>
                    <a:lnTo>
                      <a:pt x="1457" y="419"/>
                    </a:lnTo>
                    <a:lnTo>
                      <a:pt x="1528" y="514"/>
                    </a:lnTo>
                    <a:lnTo>
                      <a:pt x="1590" y="616"/>
                    </a:lnTo>
                    <a:lnTo>
                      <a:pt x="1642" y="724"/>
                    </a:lnTo>
                    <a:lnTo>
                      <a:pt x="1683" y="837"/>
                    </a:lnTo>
                    <a:lnTo>
                      <a:pt x="1714" y="955"/>
                    </a:lnTo>
                    <a:lnTo>
                      <a:pt x="1717" y="974"/>
                    </a:lnTo>
                    <a:lnTo>
                      <a:pt x="1695" y="980"/>
                    </a:lnTo>
                    <a:lnTo>
                      <a:pt x="1662" y="986"/>
                    </a:lnTo>
                    <a:lnTo>
                      <a:pt x="1629" y="992"/>
                    </a:lnTo>
                    <a:lnTo>
                      <a:pt x="1595" y="995"/>
                    </a:lnTo>
                    <a:lnTo>
                      <a:pt x="1559" y="996"/>
                    </a:lnTo>
                    <a:lnTo>
                      <a:pt x="1499" y="995"/>
                    </a:lnTo>
                    <a:lnTo>
                      <a:pt x="1464" y="997"/>
                    </a:lnTo>
                    <a:lnTo>
                      <a:pt x="1447" y="1000"/>
                    </a:lnTo>
                    <a:lnTo>
                      <a:pt x="1431" y="1004"/>
                    </a:lnTo>
                    <a:lnTo>
                      <a:pt x="1416" y="1009"/>
                    </a:lnTo>
                    <a:lnTo>
                      <a:pt x="1410" y="1012"/>
                    </a:lnTo>
                    <a:lnTo>
                      <a:pt x="1403" y="1016"/>
                    </a:lnTo>
                    <a:lnTo>
                      <a:pt x="1398" y="1021"/>
                    </a:lnTo>
                    <a:lnTo>
                      <a:pt x="1393" y="1026"/>
                    </a:lnTo>
                    <a:lnTo>
                      <a:pt x="1388" y="1031"/>
                    </a:lnTo>
                    <a:lnTo>
                      <a:pt x="1384" y="1037"/>
                    </a:lnTo>
                    <a:lnTo>
                      <a:pt x="1381" y="1044"/>
                    </a:lnTo>
                    <a:lnTo>
                      <a:pt x="1379" y="1051"/>
                    </a:lnTo>
                    <a:lnTo>
                      <a:pt x="1378" y="1059"/>
                    </a:lnTo>
                    <a:lnTo>
                      <a:pt x="1377" y="1068"/>
                    </a:lnTo>
                    <a:lnTo>
                      <a:pt x="1378" y="1078"/>
                    </a:lnTo>
                    <a:lnTo>
                      <a:pt x="1380" y="1088"/>
                    </a:lnTo>
                    <a:lnTo>
                      <a:pt x="1386" y="1111"/>
                    </a:lnTo>
                    <a:lnTo>
                      <a:pt x="1398" y="1146"/>
                    </a:lnTo>
                    <a:lnTo>
                      <a:pt x="1407" y="1181"/>
                    </a:lnTo>
                    <a:lnTo>
                      <a:pt x="1413" y="1217"/>
                    </a:lnTo>
                    <a:lnTo>
                      <a:pt x="1418" y="1253"/>
                    </a:lnTo>
                    <a:lnTo>
                      <a:pt x="1420" y="1290"/>
                    </a:lnTo>
                    <a:lnTo>
                      <a:pt x="1419" y="1326"/>
                    </a:lnTo>
                    <a:lnTo>
                      <a:pt x="1416" y="1363"/>
                    </a:lnTo>
                    <a:lnTo>
                      <a:pt x="1411" y="1400"/>
                    </a:lnTo>
                    <a:lnTo>
                      <a:pt x="1407" y="1420"/>
                    </a:lnTo>
                    <a:lnTo>
                      <a:pt x="1401" y="1441"/>
                    </a:lnTo>
                    <a:lnTo>
                      <a:pt x="1394" y="1461"/>
                    </a:lnTo>
                    <a:lnTo>
                      <a:pt x="1386" y="1482"/>
                    </a:lnTo>
                    <a:lnTo>
                      <a:pt x="1376" y="1501"/>
                    </a:lnTo>
                    <a:lnTo>
                      <a:pt x="1365" y="1521"/>
                    </a:lnTo>
                    <a:lnTo>
                      <a:pt x="1352" y="1540"/>
                    </a:lnTo>
                    <a:lnTo>
                      <a:pt x="1339" y="1559"/>
                    </a:lnTo>
                    <a:lnTo>
                      <a:pt x="1323" y="1576"/>
                    </a:lnTo>
                    <a:lnTo>
                      <a:pt x="1307" y="1593"/>
                    </a:lnTo>
                    <a:lnTo>
                      <a:pt x="1289" y="1608"/>
                    </a:lnTo>
                    <a:lnTo>
                      <a:pt x="1270" y="1623"/>
                    </a:lnTo>
                    <a:lnTo>
                      <a:pt x="1249" y="1636"/>
                    </a:lnTo>
                    <a:lnTo>
                      <a:pt x="1228" y="1648"/>
                    </a:lnTo>
                    <a:lnTo>
                      <a:pt x="1204" y="1658"/>
                    </a:lnTo>
                    <a:lnTo>
                      <a:pt x="1180" y="1666"/>
                    </a:lnTo>
                    <a:lnTo>
                      <a:pt x="1160" y="1671"/>
                    </a:lnTo>
                    <a:lnTo>
                      <a:pt x="1140" y="1675"/>
                    </a:lnTo>
                    <a:lnTo>
                      <a:pt x="1120" y="1678"/>
                    </a:lnTo>
                    <a:lnTo>
                      <a:pt x="1099" y="1680"/>
                    </a:lnTo>
                    <a:lnTo>
                      <a:pt x="1079" y="1680"/>
                    </a:lnTo>
                    <a:lnTo>
                      <a:pt x="1059" y="1679"/>
                    </a:lnTo>
                    <a:lnTo>
                      <a:pt x="1039" y="1676"/>
                    </a:lnTo>
                    <a:lnTo>
                      <a:pt x="1020" y="1672"/>
                    </a:lnTo>
                    <a:lnTo>
                      <a:pt x="1002" y="1667"/>
                    </a:lnTo>
                    <a:lnTo>
                      <a:pt x="984" y="1661"/>
                    </a:lnTo>
                    <a:lnTo>
                      <a:pt x="967" y="1653"/>
                    </a:lnTo>
                    <a:lnTo>
                      <a:pt x="951" y="1644"/>
                    </a:lnTo>
                    <a:lnTo>
                      <a:pt x="937" y="1633"/>
                    </a:lnTo>
                    <a:lnTo>
                      <a:pt x="923" y="1622"/>
                    </a:lnTo>
                    <a:lnTo>
                      <a:pt x="911" y="1609"/>
                    </a:lnTo>
                    <a:lnTo>
                      <a:pt x="901" y="1594"/>
                    </a:lnTo>
                    <a:lnTo>
                      <a:pt x="886" y="1574"/>
                    </a:lnTo>
                    <a:lnTo>
                      <a:pt x="869" y="1557"/>
                    </a:lnTo>
                    <a:lnTo>
                      <a:pt x="851" y="1544"/>
                    </a:lnTo>
                    <a:lnTo>
                      <a:pt x="832" y="1535"/>
                    </a:lnTo>
                    <a:lnTo>
                      <a:pt x="812" y="1528"/>
                    </a:lnTo>
                    <a:lnTo>
                      <a:pt x="790" y="1524"/>
                    </a:lnTo>
                    <a:lnTo>
                      <a:pt x="769" y="1522"/>
                    </a:lnTo>
                    <a:lnTo>
                      <a:pt x="746" y="1523"/>
                    </a:lnTo>
                    <a:lnTo>
                      <a:pt x="724" y="1525"/>
                    </a:lnTo>
                    <a:lnTo>
                      <a:pt x="701" y="1528"/>
                    </a:lnTo>
                    <a:lnTo>
                      <a:pt x="656" y="1539"/>
                    </a:lnTo>
                    <a:lnTo>
                      <a:pt x="572" y="1565"/>
                    </a:lnTo>
                    <a:lnTo>
                      <a:pt x="532" y="1577"/>
                    </a:lnTo>
                    <a:lnTo>
                      <a:pt x="491" y="1586"/>
                    </a:lnTo>
                    <a:lnTo>
                      <a:pt x="449" y="1593"/>
                    </a:lnTo>
                    <a:lnTo>
                      <a:pt x="407" y="1598"/>
                    </a:lnTo>
                    <a:lnTo>
                      <a:pt x="364" y="1600"/>
                    </a:lnTo>
                    <a:lnTo>
                      <a:pt x="321" y="1600"/>
                    </a:lnTo>
                    <a:lnTo>
                      <a:pt x="278" y="1598"/>
                    </a:lnTo>
                    <a:lnTo>
                      <a:pt x="235" y="1594"/>
                    </a:lnTo>
                    <a:lnTo>
                      <a:pt x="214" y="1591"/>
                    </a:lnTo>
                    <a:lnTo>
                      <a:pt x="194" y="1585"/>
                    </a:lnTo>
                    <a:lnTo>
                      <a:pt x="174" y="1578"/>
                    </a:lnTo>
                    <a:lnTo>
                      <a:pt x="156" y="1569"/>
                    </a:lnTo>
                    <a:lnTo>
                      <a:pt x="139" y="1558"/>
                    </a:lnTo>
                    <a:lnTo>
                      <a:pt x="123" y="1546"/>
                    </a:lnTo>
                    <a:lnTo>
                      <a:pt x="109" y="1532"/>
                    </a:lnTo>
                    <a:lnTo>
                      <a:pt x="97" y="1518"/>
                    </a:lnTo>
                    <a:lnTo>
                      <a:pt x="86" y="1502"/>
                    </a:lnTo>
                    <a:lnTo>
                      <a:pt x="77" y="1485"/>
                    </a:lnTo>
                    <a:lnTo>
                      <a:pt x="70" y="1468"/>
                    </a:lnTo>
                    <a:lnTo>
                      <a:pt x="65" y="1451"/>
                    </a:lnTo>
                    <a:lnTo>
                      <a:pt x="62" y="1433"/>
                    </a:lnTo>
                    <a:lnTo>
                      <a:pt x="62" y="1414"/>
                    </a:lnTo>
                    <a:lnTo>
                      <a:pt x="65" y="1396"/>
                    </a:lnTo>
                    <a:lnTo>
                      <a:pt x="70" y="1378"/>
                    </a:lnTo>
                    <a:lnTo>
                      <a:pt x="84" y="1337"/>
                    </a:lnTo>
                    <a:lnTo>
                      <a:pt x="96" y="1296"/>
                    </a:lnTo>
                    <a:lnTo>
                      <a:pt x="116" y="1212"/>
                    </a:lnTo>
                    <a:lnTo>
                      <a:pt x="136" y="1128"/>
                    </a:lnTo>
                    <a:lnTo>
                      <a:pt x="148" y="1087"/>
                    </a:lnTo>
                    <a:lnTo>
                      <a:pt x="161" y="1046"/>
                    </a:lnTo>
                    <a:lnTo>
                      <a:pt x="173" y="1011"/>
                    </a:lnTo>
                    <a:lnTo>
                      <a:pt x="183" y="975"/>
                    </a:lnTo>
                    <a:lnTo>
                      <a:pt x="190" y="940"/>
                    </a:lnTo>
                    <a:lnTo>
                      <a:pt x="195" y="905"/>
                    </a:lnTo>
                    <a:lnTo>
                      <a:pt x="197" y="870"/>
                    </a:lnTo>
                    <a:lnTo>
                      <a:pt x="197" y="835"/>
                    </a:lnTo>
                    <a:lnTo>
                      <a:pt x="193" y="800"/>
                    </a:lnTo>
                    <a:lnTo>
                      <a:pt x="189" y="782"/>
                    </a:lnTo>
                    <a:lnTo>
                      <a:pt x="185" y="765"/>
                    </a:lnTo>
                    <a:lnTo>
                      <a:pt x="180" y="747"/>
                    </a:lnTo>
                    <a:lnTo>
                      <a:pt x="173" y="730"/>
                    </a:lnTo>
                    <a:lnTo>
                      <a:pt x="165" y="713"/>
                    </a:lnTo>
                    <a:lnTo>
                      <a:pt x="157" y="697"/>
                    </a:lnTo>
                    <a:lnTo>
                      <a:pt x="137" y="664"/>
                    </a:lnTo>
                    <a:lnTo>
                      <a:pt x="115" y="633"/>
                    </a:lnTo>
                    <a:lnTo>
                      <a:pt x="67" y="571"/>
                    </a:lnTo>
                    <a:lnTo>
                      <a:pt x="43" y="539"/>
                    </a:lnTo>
                    <a:lnTo>
                      <a:pt x="21" y="506"/>
                    </a:lnTo>
                    <a:lnTo>
                      <a:pt x="13" y="492"/>
                    </a:lnTo>
                    <a:lnTo>
                      <a:pt x="7" y="476"/>
                    </a:lnTo>
                    <a:lnTo>
                      <a:pt x="3" y="461"/>
                    </a:lnTo>
                    <a:lnTo>
                      <a:pt x="0" y="445"/>
                    </a:lnTo>
                    <a:lnTo>
                      <a:pt x="0" y="428"/>
                    </a:lnTo>
                    <a:lnTo>
                      <a:pt x="0" y="412"/>
                    </a:lnTo>
                    <a:lnTo>
                      <a:pt x="3" y="395"/>
                    </a:lnTo>
                    <a:lnTo>
                      <a:pt x="7" y="379"/>
                    </a:lnTo>
                    <a:lnTo>
                      <a:pt x="13" y="362"/>
                    </a:lnTo>
                    <a:lnTo>
                      <a:pt x="20" y="346"/>
                    </a:lnTo>
                    <a:lnTo>
                      <a:pt x="28" y="330"/>
                    </a:lnTo>
                    <a:lnTo>
                      <a:pt x="37" y="315"/>
                    </a:lnTo>
                    <a:lnTo>
                      <a:pt x="48" y="300"/>
                    </a:lnTo>
                    <a:lnTo>
                      <a:pt x="60" y="286"/>
                    </a:lnTo>
                    <a:lnTo>
                      <a:pt x="73" y="273"/>
                    </a:lnTo>
                    <a:lnTo>
                      <a:pt x="87" y="261"/>
                    </a:lnTo>
                    <a:lnTo>
                      <a:pt x="153" y="207"/>
                    </a:lnTo>
                    <a:lnTo>
                      <a:pt x="186" y="182"/>
                    </a:lnTo>
                    <a:lnTo>
                      <a:pt x="221" y="158"/>
                    </a:lnTo>
                    <a:lnTo>
                      <a:pt x="259" y="136"/>
                    </a:lnTo>
                    <a:lnTo>
                      <a:pt x="299" y="116"/>
                    </a:lnTo>
                    <a:lnTo>
                      <a:pt x="343" y="100"/>
                    </a:lnTo>
                    <a:lnTo>
                      <a:pt x="366" y="94"/>
                    </a:lnTo>
                    <a:lnTo>
                      <a:pt x="391" y="88"/>
                    </a:lnTo>
                    <a:lnTo>
                      <a:pt x="431" y="81"/>
                    </a:lnTo>
                    <a:lnTo>
                      <a:pt x="470" y="77"/>
                    </a:lnTo>
                    <a:lnTo>
                      <a:pt x="547" y="74"/>
                    </a:lnTo>
                    <a:lnTo>
                      <a:pt x="621" y="70"/>
                    </a:lnTo>
                    <a:lnTo>
                      <a:pt x="658" y="66"/>
                    </a:lnTo>
                    <a:lnTo>
                      <a:pt x="695" y="59"/>
                    </a:lnTo>
                    <a:lnTo>
                      <a:pt x="717" y="53"/>
                    </a:lnTo>
                    <a:lnTo>
                      <a:pt x="726" y="49"/>
                    </a:lnTo>
                    <a:lnTo>
                      <a:pt x="735" y="44"/>
                    </a:lnTo>
                    <a:lnTo>
                      <a:pt x="742" y="40"/>
                    </a:lnTo>
                    <a:lnTo>
                      <a:pt x="749" y="34"/>
                    </a:lnTo>
                    <a:lnTo>
                      <a:pt x="755" y="29"/>
                    </a:lnTo>
                    <a:lnTo>
                      <a:pt x="760" y="23"/>
                    </a:lnTo>
                    <a:lnTo>
                      <a:pt x="764" y="17"/>
                    </a:lnTo>
                    <a:lnTo>
                      <a:pt x="768" y="10"/>
                    </a:lnTo>
                    <a:lnTo>
                      <a:pt x="771" y="3"/>
                    </a:lnTo>
                    <a:lnTo>
                      <a:pt x="772" y="0"/>
                    </a:lnTo>
                    <a:lnTo>
                      <a:pt x="872" y="26"/>
                    </a:lnTo>
                  </a:path>
                </a:pathLst>
              </a:custGeom>
              <a:solidFill>
                <a:srgbClr val="B3B3B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2" name="Freeform 50"/>
              <p:cNvSpPr>
                <a:spLocks noChangeArrowheads="1"/>
              </p:cNvSpPr>
              <p:nvPr/>
            </p:nvSpPr>
            <p:spPr bwMode="auto">
              <a:xfrm>
                <a:off x="1687680" y="3911451"/>
                <a:ext cx="450720" cy="445007"/>
              </a:xfrm>
              <a:custGeom>
                <a:avLst/>
                <a:gdLst/>
                <a:ahLst/>
                <a:cxnLst>
                  <a:cxn ang="0">
                    <a:pos x="77" y="107"/>
                  </a:cxn>
                  <a:cxn ang="0">
                    <a:pos x="236" y="40"/>
                  </a:cxn>
                  <a:cxn ang="0">
                    <a:pos x="408" y="5"/>
                  </a:cxn>
                  <a:cxn ang="0">
                    <a:pos x="588" y="5"/>
                  </a:cxn>
                  <a:cxn ang="0">
                    <a:pos x="760" y="40"/>
                  </a:cxn>
                  <a:cxn ang="0">
                    <a:pos x="919" y="107"/>
                  </a:cxn>
                  <a:cxn ang="0">
                    <a:pos x="1059" y="202"/>
                  </a:cxn>
                  <a:cxn ang="0">
                    <a:pos x="1179" y="322"/>
                  </a:cxn>
                  <a:cxn ang="0">
                    <a:pos x="1274" y="462"/>
                  </a:cxn>
                  <a:cxn ang="0">
                    <a:pos x="1341" y="621"/>
                  </a:cxn>
                  <a:cxn ang="0">
                    <a:pos x="1376" y="793"/>
                  </a:cxn>
                  <a:cxn ang="0">
                    <a:pos x="1376" y="973"/>
                  </a:cxn>
                  <a:cxn ang="0">
                    <a:pos x="1341" y="1145"/>
                  </a:cxn>
                  <a:cxn ang="0">
                    <a:pos x="1281" y="1290"/>
                  </a:cxn>
                  <a:cxn ang="0">
                    <a:pos x="1243" y="1316"/>
                  </a:cxn>
                  <a:cxn ang="0">
                    <a:pos x="1198" y="1338"/>
                  </a:cxn>
                  <a:cxn ang="0">
                    <a:pos x="1154" y="1351"/>
                  </a:cxn>
                  <a:cxn ang="0">
                    <a:pos x="1114" y="1358"/>
                  </a:cxn>
                  <a:cxn ang="0">
                    <a:pos x="1073" y="1360"/>
                  </a:cxn>
                  <a:cxn ang="0">
                    <a:pos x="1033" y="1356"/>
                  </a:cxn>
                  <a:cxn ang="0">
                    <a:pos x="996" y="1347"/>
                  </a:cxn>
                  <a:cxn ang="0">
                    <a:pos x="961" y="1333"/>
                  </a:cxn>
                  <a:cxn ang="0">
                    <a:pos x="931" y="1313"/>
                  </a:cxn>
                  <a:cxn ang="0">
                    <a:pos x="905" y="1289"/>
                  </a:cxn>
                  <a:cxn ang="0">
                    <a:pos x="880" y="1254"/>
                  </a:cxn>
                  <a:cxn ang="0">
                    <a:pos x="845" y="1224"/>
                  </a:cxn>
                  <a:cxn ang="0">
                    <a:pos x="806" y="1208"/>
                  </a:cxn>
                  <a:cxn ang="0">
                    <a:pos x="763" y="1202"/>
                  </a:cxn>
                  <a:cxn ang="0">
                    <a:pos x="718" y="1205"/>
                  </a:cxn>
                  <a:cxn ang="0">
                    <a:pos x="650" y="1219"/>
                  </a:cxn>
                  <a:cxn ang="0">
                    <a:pos x="526" y="1257"/>
                  </a:cxn>
                  <a:cxn ang="0">
                    <a:pos x="443" y="1273"/>
                  </a:cxn>
                  <a:cxn ang="0">
                    <a:pos x="358" y="1280"/>
                  </a:cxn>
                  <a:cxn ang="0">
                    <a:pos x="272" y="1278"/>
                  </a:cxn>
                  <a:cxn ang="0">
                    <a:pos x="208" y="1271"/>
                  </a:cxn>
                  <a:cxn ang="0">
                    <a:pos x="168" y="1258"/>
                  </a:cxn>
                  <a:cxn ang="0">
                    <a:pos x="133" y="1238"/>
                  </a:cxn>
                  <a:cxn ang="0">
                    <a:pos x="103" y="1212"/>
                  </a:cxn>
                  <a:cxn ang="0">
                    <a:pos x="80" y="1182"/>
                  </a:cxn>
                  <a:cxn ang="0">
                    <a:pos x="64" y="1148"/>
                  </a:cxn>
                  <a:cxn ang="0">
                    <a:pos x="56" y="1113"/>
                  </a:cxn>
                  <a:cxn ang="0">
                    <a:pos x="59" y="1076"/>
                  </a:cxn>
                  <a:cxn ang="0">
                    <a:pos x="78" y="1017"/>
                  </a:cxn>
                  <a:cxn ang="0">
                    <a:pos x="110" y="892"/>
                  </a:cxn>
                  <a:cxn ang="0">
                    <a:pos x="142" y="767"/>
                  </a:cxn>
                  <a:cxn ang="0">
                    <a:pos x="167" y="691"/>
                  </a:cxn>
                  <a:cxn ang="0">
                    <a:pos x="184" y="620"/>
                  </a:cxn>
                  <a:cxn ang="0">
                    <a:pos x="191" y="550"/>
                  </a:cxn>
                  <a:cxn ang="0">
                    <a:pos x="187" y="480"/>
                  </a:cxn>
                  <a:cxn ang="0">
                    <a:pos x="179" y="445"/>
                  </a:cxn>
                  <a:cxn ang="0">
                    <a:pos x="167" y="410"/>
                  </a:cxn>
                  <a:cxn ang="0">
                    <a:pos x="151" y="377"/>
                  </a:cxn>
                  <a:cxn ang="0">
                    <a:pos x="109" y="313"/>
                  </a:cxn>
                  <a:cxn ang="0">
                    <a:pos x="37" y="219"/>
                  </a:cxn>
                  <a:cxn ang="0">
                    <a:pos x="7" y="172"/>
                  </a:cxn>
                  <a:cxn ang="0">
                    <a:pos x="0" y="154"/>
                  </a:cxn>
                </a:cxnLst>
                <a:rect l="0" t="0" r="r" b="b"/>
                <a:pathLst>
                  <a:path w="1382" h="1361">
                    <a:moveTo>
                      <a:pt x="5" y="151"/>
                    </a:moveTo>
                    <a:lnTo>
                      <a:pt x="77" y="107"/>
                    </a:lnTo>
                    <a:lnTo>
                      <a:pt x="155" y="69"/>
                    </a:lnTo>
                    <a:lnTo>
                      <a:pt x="236" y="40"/>
                    </a:lnTo>
                    <a:lnTo>
                      <a:pt x="320" y="18"/>
                    </a:lnTo>
                    <a:lnTo>
                      <a:pt x="408" y="5"/>
                    </a:lnTo>
                    <a:lnTo>
                      <a:pt x="498" y="0"/>
                    </a:lnTo>
                    <a:lnTo>
                      <a:pt x="588" y="5"/>
                    </a:lnTo>
                    <a:lnTo>
                      <a:pt x="676" y="18"/>
                    </a:lnTo>
                    <a:lnTo>
                      <a:pt x="760" y="40"/>
                    </a:lnTo>
                    <a:lnTo>
                      <a:pt x="841" y="69"/>
                    </a:lnTo>
                    <a:lnTo>
                      <a:pt x="919" y="107"/>
                    </a:lnTo>
                    <a:lnTo>
                      <a:pt x="991" y="151"/>
                    </a:lnTo>
                    <a:lnTo>
                      <a:pt x="1059" y="202"/>
                    </a:lnTo>
                    <a:lnTo>
                      <a:pt x="1122" y="259"/>
                    </a:lnTo>
                    <a:lnTo>
                      <a:pt x="1179" y="322"/>
                    </a:lnTo>
                    <a:lnTo>
                      <a:pt x="1230" y="390"/>
                    </a:lnTo>
                    <a:lnTo>
                      <a:pt x="1274" y="462"/>
                    </a:lnTo>
                    <a:lnTo>
                      <a:pt x="1312" y="540"/>
                    </a:lnTo>
                    <a:lnTo>
                      <a:pt x="1341" y="621"/>
                    </a:lnTo>
                    <a:lnTo>
                      <a:pt x="1363" y="705"/>
                    </a:lnTo>
                    <a:lnTo>
                      <a:pt x="1376" y="793"/>
                    </a:lnTo>
                    <a:lnTo>
                      <a:pt x="1381" y="883"/>
                    </a:lnTo>
                    <a:lnTo>
                      <a:pt x="1376" y="973"/>
                    </a:lnTo>
                    <a:lnTo>
                      <a:pt x="1363" y="1061"/>
                    </a:lnTo>
                    <a:lnTo>
                      <a:pt x="1341" y="1145"/>
                    </a:lnTo>
                    <a:lnTo>
                      <a:pt x="1312" y="1226"/>
                    </a:lnTo>
                    <a:lnTo>
                      <a:pt x="1281" y="1290"/>
                    </a:lnTo>
                    <a:lnTo>
                      <a:pt x="1264" y="1303"/>
                    </a:lnTo>
                    <a:lnTo>
                      <a:pt x="1243" y="1316"/>
                    </a:lnTo>
                    <a:lnTo>
                      <a:pt x="1222" y="1328"/>
                    </a:lnTo>
                    <a:lnTo>
                      <a:pt x="1198" y="1338"/>
                    </a:lnTo>
                    <a:lnTo>
                      <a:pt x="1174" y="1346"/>
                    </a:lnTo>
                    <a:lnTo>
                      <a:pt x="1154" y="1351"/>
                    </a:lnTo>
                    <a:lnTo>
                      <a:pt x="1134" y="1355"/>
                    </a:lnTo>
                    <a:lnTo>
                      <a:pt x="1114" y="1358"/>
                    </a:lnTo>
                    <a:lnTo>
                      <a:pt x="1093" y="1360"/>
                    </a:lnTo>
                    <a:lnTo>
                      <a:pt x="1073" y="1360"/>
                    </a:lnTo>
                    <a:lnTo>
                      <a:pt x="1053" y="1359"/>
                    </a:lnTo>
                    <a:lnTo>
                      <a:pt x="1033" y="1356"/>
                    </a:lnTo>
                    <a:lnTo>
                      <a:pt x="1014" y="1352"/>
                    </a:lnTo>
                    <a:lnTo>
                      <a:pt x="996" y="1347"/>
                    </a:lnTo>
                    <a:lnTo>
                      <a:pt x="978" y="1341"/>
                    </a:lnTo>
                    <a:lnTo>
                      <a:pt x="961" y="1333"/>
                    </a:lnTo>
                    <a:lnTo>
                      <a:pt x="945" y="1324"/>
                    </a:lnTo>
                    <a:lnTo>
                      <a:pt x="931" y="1313"/>
                    </a:lnTo>
                    <a:lnTo>
                      <a:pt x="917" y="1302"/>
                    </a:lnTo>
                    <a:lnTo>
                      <a:pt x="905" y="1289"/>
                    </a:lnTo>
                    <a:lnTo>
                      <a:pt x="895" y="1274"/>
                    </a:lnTo>
                    <a:lnTo>
                      <a:pt x="880" y="1254"/>
                    </a:lnTo>
                    <a:lnTo>
                      <a:pt x="863" y="1237"/>
                    </a:lnTo>
                    <a:lnTo>
                      <a:pt x="845" y="1224"/>
                    </a:lnTo>
                    <a:lnTo>
                      <a:pt x="826" y="1215"/>
                    </a:lnTo>
                    <a:lnTo>
                      <a:pt x="806" y="1208"/>
                    </a:lnTo>
                    <a:lnTo>
                      <a:pt x="784" y="1204"/>
                    </a:lnTo>
                    <a:lnTo>
                      <a:pt x="763" y="1202"/>
                    </a:lnTo>
                    <a:lnTo>
                      <a:pt x="740" y="1203"/>
                    </a:lnTo>
                    <a:lnTo>
                      <a:pt x="718" y="1205"/>
                    </a:lnTo>
                    <a:lnTo>
                      <a:pt x="695" y="1208"/>
                    </a:lnTo>
                    <a:lnTo>
                      <a:pt x="650" y="1219"/>
                    </a:lnTo>
                    <a:lnTo>
                      <a:pt x="566" y="1245"/>
                    </a:lnTo>
                    <a:lnTo>
                      <a:pt x="526" y="1257"/>
                    </a:lnTo>
                    <a:lnTo>
                      <a:pt x="485" y="1266"/>
                    </a:lnTo>
                    <a:lnTo>
                      <a:pt x="443" y="1273"/>
                    </a:lnTo>
                    <a:lnTo>
                      <a:pt x="401" y="1278"/>
                    </a:lnTo>
                    <a:lnTo>
                      <a:pt x="358" y="1280"/>
                    </a:lnTo>
                    <a:lnTo>
                      <a:pt x="315" y="1280"/>
                    </a:lnTo>
                    <a:lnTo>
                      <a:pt x="272" y="1278"/>
                    </a:lnTo>
                    <a:lnTo>
                      <a:pt x="229" y="1274"/>
                    </a:lnTo>
                    <a:lnTo>
                      <a:pt x="208" y="1271"/>
                    </a:lnTo>
                    <a:lnTo>
                      <a:pt x="188" y="1265"/>
                    </a:lnTo>
                    <a:lnTo>
                      <a:pt x="168" y="1258"/>
                    </a:lnTo>
                    <a:lnTo>
                      <a:pt x="150" y="1249"/>
                    </a:lnTo>
                    <a:lnTo>
                      <a:pt x="133" y="1238"/>
                    </a:lnTo>
                    <a:lnTo>
                      <a:pt x="117" y="1226"/>
                    </a:lnTo>
                    <a:lnTo>
                      <a:pt x="103" y="1212"/>
                    </a:lnTo>
                    <a:lnTo>
                      <a:pt x="91" y="1198"/>
                    </a:lnTo>
                    <a:lnTo>
                      <a:pt x="80" y="1182"/>
                    </a:lnTo>
                    <a:lnTo>
                      <a:pt x="71" y="1165"/>
                    </a:lnTo>
                    <a:lnTo>
                      <a:pt x="64" y="1148"/>
                    </a:lnTo>
                    <a:lnTo>
                      <a:pt x="59" y="1131"/>
                    </a:lnTo>
                    <a:lnTo>
                      <a:pt x="56" y="1113"/>
                    </a:lnTo>
                    <a:lnTo>
                      <a:pt x="56" y="1094"/>
                    </a:lnTo>
                    <a:lnTo>
                      <a:pt x="59" y="1076"/>
                    </a:lnTo>
                    <a:lnTo>
                      <a:pt x="64" y="1058"/>
                    </a:lnTo>
                    <a:lnTo>
                      <a:pt x="78" y="1017"/>
                    </a:lnTo>
                    <a:lnTo>
                      <a:pt x="90" y="976"/>
                    </a:lnTo>
                    <a:lnTo>
                      <a:pt x="110" y="892"/>
                    </a:lnTo>
                    <a:lnTo>
                      <a:pt x="130" y="808"/>
                    </a:lnTo>
                    <a:lnTo>
                      <a:pt x="142" y="767"/>
                    </a:lnTo>
                    <a:lnTo>
                      <a:pt x="155" y="726"/>
                    </a:lnTo>
                    <a:lnTo>
                      <a:pt x="167" y="691"/>
                    </a:lnTo>
                    <a:lnTo>
                      <a:pt x="177" y="655"/>
                    </a:lnTo>
                    <a:lnTo>
                      <a:pt x="184" y="620"/>
                    </a:lnTo>
                    <a:lnTo>
                      <a:pt x="189" y="585"/>
                    </a:lnTo>
                    <a:lnTo>
                      <a:pt x="191" y="550"/>
                    </a:lnTo>
                    <a:lnTo>
                      <a:pt x="191" y="515"/>
                    </a:lnTo>
                    <a:lnTo>
                      <a:pt x="187" y="480"/>
                    </a:lnTo>
                    <a:lnTo>
                      <a:pt x="183" y="462"/>
                    </a:lnTo>
                    <a:lnTo>
                      <a:pt x="179" y="445"/>
                    </a:lnTo>
                    <a:lnTo>
                      <a:pt x="174" y="427"/>
                    </a:lnTo>
                    <a:lnTo>
                      <a:pt x="167" y="410"/>
                    </a:lnTo>
                    <a:lnTo>
                      <a:pt x="159" y="393"/>
                    </a:lnTo>
                    <a:lnTo>
                      <a:pt x="151" y="377"/>
                    </a:lnTo>
                    <a:lnTo>
                      <a:pt x="131" y="344"/>
                    </a:lnTo>
                    <a:lnTo>
                      <a:pt x="109" y="313"/>
                    </a:lnTo>
                    <a:lnTo>
                      <a:pt x="61" y="251"/>
                    </a:lnTo>
                    <a:lnTo>
                      <a:pt x="37" y="219"/>
                    </a:lnTo>
                    <a:lnTo>
                      <a:pt x="15" y="186"/>
                    </a:lnTo>
                    <a:lnTo>
                      <a:pt x="7" y="172"/>
                    </a:lnTo>
                    <a:lnTo>
                      <a:pt x="1" y="156"/>
                    </a:lnTo>
                    <a:lnTo>
                      <a:pt x="0" y="154"/>
                    </a:lnTo>
                    <a:lnTo>
                      <a:pt x="5" y="151"/>
                    </a:lnTo>
                  </a:path>
                </a:pathLst>
              </a:custGeom>
              <a:solidFill>
                <a:srgbClr val="CCCC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3" name="Freeform 51"/>
              <p:cNvSpPr>
                <a:spLocks noChangeArrowheads="1"/>
              </p:cNvSpPr>
              <p:nvPr/>
            </p:nvSpPr>
            <p:spPr bwMode="auto">
              <a:xfrm>
                <a:off x="1706400" y="4028104"/>
                <a:ext cx="315360" cy="300991"/>
              </a:xfrm>
              <a:custGeom>
                <a:avLst/>
                <a:gdLst/>
                <a:ahLst/>
                <a:cxnLst>
                  <a:cxn ang="0">
                    <a:pos x="24" y="824"/>
                  </a:cxn>
                  <a:cxn ang="0">
                    <a:pos x="8" y="790"/>
                  </a:cxn>
                  <a:cxn ang="0">
                    <a:pos x="0" y="755"/>
                  </a:cxn>
                  <a:cxn ang="0">
                    <a:pos x="3" y="718"/>
                  </a:cxn>
                  <a:cxn ang="0">
                    <a:pos x="22" y="659"/>
                  </a:cxn>
                  <a:cxn ang="0">
                    <a:pos x="54" y="534"/>
                  </a:cxn>
                  <a:cxn ang="0">
                    <a:pos x="86" y="409"/>
                  </a:cxn>
                  <a:cxn ang="0">
                    <a:pos x="111" y="333"/>
                  </a:cxn>
                  <a:cxn ang="0">
                    <a:pos x="128" y="262"/>
                  </a:cxn>
                  <a:cxn ang="0">
                    <a:pos x="135" y="192"/>
                  </a:cxn>
                  <a:cxn ang="0">
                    <a:pos x="131" y="122"/>
                  </a:cxn>
                  <a:cxn ang="0">
                    <a:pos x="154" y="89"/>
                  </a:cxn>
                  <a:cxn ang="0">
                    <a:pos x="243" y="41"/>
                  </a:cxn>
                  <a:cxn ang="0">
                    <a:pos x="340" y="11"/>
                  </a:cxn>
                  <a:cxn ang="0">
                    <a:pos x="445" y="0"/>
                  </a:cxn>
                  <a:cxn ang="0">
                    <a:pos x="550" y="11"/>
                  </a:cxn>
                  <a:cxn ang="0">
                    <a:pos x="647" y="41"/>
                  </a:cxn>
                  <a:cxn ang="0">
                    <a:pos x="736" y="89"/>
                  </a:cxn>
                  <a:cxn ang="0">
                    <a:pos x="813" y="152"/>
                  </a:cxn>
                  <a:cxn ang="0">
                    <a:pos x="876" y="229"/>
                  </a:cxn>
                  <a:cxn ang="0">
                    <a:pos x="924" y="318"/>
                  </a:cxn>
                  <a:cxn ang="0">
                    <a:pos x="954" y="415"/>
                  </a:cxn>
                  <a:cxn ang="0">
                    <a:pos x="965" y="520"/>
                  </a:cxn>
                  <a:cxn ang="0">
                    <a:pos x="954" y="625"/>
                  </a:cxn>
                  <a:cxn ang="0">
                    <a:pos x="924" y="722"/>
                  </a:cxn>
                  <a:cxn ang="0">
                    <a:pos x="876" y="811"/>
                  </a:cxn>
                  <a:cxn ang="0">
                    <a:pos x="814" y="886"/>
                  </a:cxn>
                  <a:cxn ang="0">
                    <a:pos x="789" y="866"/>
                  </a:cxn>
                  <a:cxn ang="0">
                    <a:pos x="750" y="850"/>
                  </a:cxn>
                  <a:cxn ang="0">
                    <a:pos x="707" y="844"/>
                  </a:cxn>
                  <a:cxn ang="0">
                    <a:pos x="662" y="847"/>
                  </a:cxn>
                  <a:cxn ang="0">
                    <a:pos x="594" y="861"/>
                  </a:cxn>
                  <a:cxn ang="0">
                    <a:pos x="470" y="899"/>
                  </a:cxn>
                  <a:cxn ang="0">
                    <a:pos x="387" y="915"/>
                  </a:cxn>
                  <a:cxn ang="0">
                    <a:pos x="302" y="922"/>
                  </a:cxn>
                  <a:cxn ang="0">
                    <a:pos x="216" y="920"/>
                  </a:cxn>
                  <a:cxn ang="0">
                    <a:pos x="152" y="913"/>
                  </a:cxn>
                  <a:cxn ang="0">
                    <a:pos x="112" y="900"/>
                  </a:cxn>
                  <a:cxn ang="0">
                    <a:pos x="77" y="880"/>
                  </a:cxn>
                  <a:cxn ang="0">
                    <a:pos x="47" y="854"/>
                  </a:cxn>
                  <a:cxn ang="0">
                    <a:pos x="24" y="824"/>
                  </a:cxn>
                </a:cxnLst>
                <a:rect l="0" t="0" r="r" b="b"/>
                <a:pathLst>
                  <a:path w="966" h="923">
                    <a:moveTo>
                      <a:pt x="24" y="824"/>
                    </a:moveTo>
                    <a:lnTo>
                      <a:pt x="24" y="824"/>
                    </a:lnTo>
                    <a:lnTo>
                      <a:pt x="15" y="807"/>
                    </a:lnTo>
                    <a:lnTo>
                      <a:pt x="8" y="790"/>
                    </a:lnTo>
                    <a:lnTo>
                      <a:pt x="3" y="773"/>
                    </a:lnTo>
                    <a:lnTo>
                      <a:pt x="0" y="755"/>
                    </a:lnTo>
                    <a:lnTo>
                      <a:pt x="0" y="736"/>
                    </a:lnTo>
                    <a:lnTo>
                      <a:pt x="3" y="718"/>
                    </a:lnTo>
                    <a:lnTo>
                      <a:pt x="8" y="700"/>
                    </a:lnTo>
                    <a:lnTo>
                      <a:pt x="22" y="659"/>
                    </a:lnTo>
                    <a:lnTo>
                      <a:pt x="34" y="618"/>
                    </a:lnTo>
                    <a:lnTo>
                      <a:pt x="54" y="534"/>
                    </a:lnTo>
                    <a:lnTo>
                      <a:pt x="74" y="450"/>
                    </a:lnTo>
                    <a:lnTo>
                      <a:pt x="86" y="409"/>
                    </a:lnTo>
                    <a:lnTo>
                      <a:pt x="99" y="368"/>
                    </a:lnTo>
                    <a:lnTo>
                      <a:pt x="111" y="333"/>
                    </a:lnTo>
                    <a:lnTo>
                      <a:pt x="121" y="297"/>
                    </a:lnTo>
                    <a:lnTo>
                      <a:pt x="128" y="262"/>
                    </a:lnTo>
                    <a:lnTo>
                      <a:pt x="133" y="227"/>
                    </a:lnTo>
                    <a:lnTo>
                      <a:pt x="135" y="192"/>
                    </a:lnTo>
                    <a:lnTo>
                      <a:pt x="135" y="157"/>
                    </a:lnTo>
                    <a:lnTo>
                      <a:pt x="131" y="122"/>
                    </a:lnTo>
                    <a:lnTo>
                      <a:pt x="128" y="109"/>
                    </a:lnTo>
                    <a:lnTo>
                      <a:pt x="154" y="89"/>
                    </a:lnTo>
                    <a:lnTo>
                      <a:pt x="197" y="63"/>
                    </a:lnTo>
                    <a:lnTo>
                      <a:pt x="243" y="41"/>
                    </a:lnTo>
                    <a:lnTo>
                      <a:pt x="290" y="23"/>
                    </a:lnTo>
                    <a:lnTo>
                      <a:pt x="340" y="11"/>
                    </a:lnTo>
                    <a:lnTo>
                      <a:pt x="392" y="3"/>
                    </a:lnTo>
                    <a:lnTo>
                      <a:pt x="445" y="0"/>
                    </a:lnTo>
                    <a:lnTo>
                      <a:pt x="498" y="3"/>
                    </a:lnTo>
                    <a:lnTo>
                      <a:pt x="550" y="11"/>
                    </a:lnTo>
                    <a:lnTo>
                      <a:pt x="600" y="23"/>
                    </a:lnTo>
                    <a:lnTo>
                      <a:pt x="647" y="41"/>
                    </a:lnTo>
                    <a:lnTo>
                      <a:pt x="693" y="63"/>
                    </a:lnTo>
                    <a:lnTo>
                      <a:pt x="736" y="89"/>
                    </a:lnTo>
                    <a:lnTo>
                      <a:pt x="776" y="119"/>
                    </a:lnTo>
                    <a:lnTo>
                      <a:pt x="813" y="152"/>
                    </a:lnTo>
                    <a:lnTo>
                      <a:pt x="846" y="189"/>
                    </a:lnTo>
                    <a:lnTo>
                      <a:pt x="876" y="229"/>
                    </a:lnTo>
                    <a:lnTo>
                      <a:pt x="902" y="272"/>
                    </a:lnTo>
                    <a:lnTo>
                      <a:pt x="924" y="318"/>
                    </a:lnTo>
                    <a:lnTo>
                      <a:pt x="942" y="365"/>
                    </a:lnTo>
                    <a:lnTo>
                      <a:pt x="954" y="415"/>
                    </a:lnTo>
                    <a:lnTo>
                      <a:pt x="962" y="467"/>
                    </a:lnTo>
                    <a:lnTo>
                      <a:pt x="965" y="520"/>
                    </a:lnTo>
                    <a:lnTo>
                      <a:pt x="962" y="573"/>
                    </a:lnTo>
                    <a:lnTo>
                      <a:pt x="954" y="625"/>
                    </a:lnTo>
                    <a:lnTo>
                      <a:pt x="942" y="675"/>
                    </a:lnTo>
                    <a:lnTo>
                      <a:pt x="924" y="722"/>
                    </a:lnTo>
                    <a:lnTo>
                      <a:pt x="902" y="768"/>
                    </a:lnTo>
                    <a:lnTo>
                      <a:pt x="876" y="811"/>
                    </a:lnTo>
                    <a:lnTo>
                      <a:pt x="846" y="851"/>
                    </a:lnTo>
                    <a:lnTo>
                      <a:pt x="814" y="886"/>
                    </a:lnTo>
                    <a:lnTo>
                      <a:pt x="807" y="879"/>
                    </a:lnTo>
                    <a:lnTo>
                      <a:pt x="789" y="866"/>
                    </a:lnTo>
                    <a:lnTo>
                      <a:pt x="770" y="857"/>
                    </a:lnTo>
                    <a:lnTo>
                      <a:pt x="750" y="850"/>
                    </a:lnTo>
                    <a:lnTo>
                      <a:pt x="728" y="846"/>
                    </a:lnTo>
                    <a:lnTo>
                      <a:pt x="707" y="844"/>
                    </a:lnTo>
                    <a:lnTo>
                      <a:pt x="684" y="845"/>
                    </a:lnTo>
                    <a:lnTo>
                      <a:pt x="662" y="847"/>
                    </a:lnTo>
                    <a:lnTo>
                      <a:pt x="639" y="850"/>
                    </a:lnTo>
                    <a:lnTo>
                      <a:pt x="594" y="861"/>
                    </a:lnTo>
                    <a:lnTo>
                      <a:pt x="510" y="887"/>
                    </a:lnTo>
                    <a:lnTo>
                      <a:pt x="470" y="899"/>
                    </a:lnTo>
                    <a:lnTo>
                      <a:pt x="429" y="908"/>
                    </a:lnTo>
                    <a:lnTo>
                      <a:pt x="387" y="915"/>
                    </a:lnTo>
                    <a:lnTo>
                      <a:pt x="345" y="920"/>
                    </a:lnTo>
                    <a:lnTo>
                      <a:pt x="302" y="922"/>
                    </a:lnTo>
                    <a:lnTo>
                      <a:pt x="259" y="922"/>
                    </a:lnTo>
                    <a:lnTo>
                      <a:pt x="216" y="920"/>
                    </a:lnTo>
                    <a:lnTo>
                      <a:pt x="173" y="916"/>
                    </a:lnTo>
                    <a:lnTo>
                      <a:pt x="152" y="913"/>
                    </a:lnTo>
                    <a:lnTo>
                      <a:pt x="132" y="907"/>
                    </a:lnTo>
                    <a:lnTo>
                      <a:pt x="112" y="900"/>
                    </a:lnTo>
                    <a:lnTo>
                      <a:pt x="94" y="891"/>
                    </a:lnTo>
                    <a:lnTo>
                      <a:pt x="77" y="880"/>
                    </a:lnTo>
                    <a:lnTo>
                      <a:pt x="61" y="868"/>
                    </a:lnTo>
                    <a:lnTo>
                      <a:pt x="47" y="854"/>
                    </a:lnTo>
                    <a:lnTo>
                      <a:pt x="41" y="847"/>
                    </a:lnTo>
                    <a:lnTo>
                      <a:pt x="24" y="824"/>
                    </a:lnTo>
                  </a:path>
                </a:pathLst>
              </a:custGeom>
              <a:solidFill>
                <a:srgbClr val="E6E6E6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44" name="Oval 52"/>
              <p:cNvSpPr>
                <a:spLocks noChangeArrowheads="1"/>
              </p:cNvSpPr>
              <p:nvPr/>
            </p:nvSpPr>
            <p:spPr bwMode="auto">
              <a:xfrm>
                <a:off x="1798560" y="4138995"/>
                <a:ext cx="102240" cy="102251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82945" tIns="41473" rIns="82945" bIns="41473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Freeform 1"/>
          <p:cNvSpPr>
            <a:spLocks noChangeArrowheads="1"/>
          </p:cNvSpPr>
          <p:nvPr/>
        </p:nvSpPr>
        <p:spPr bwMode="auto">
          <a:xfrm>
            <a:off x="5948641" y="1973008"/>
            <a:ext cx="1419840" cy="1271654"/>
          </a:xfrm>
          <a:custGeom>
            <a:avLst/>
            <a:gdLst/>
            <a:ahLst/>
            <a:cxnLst>
              <a:cxn ang="0">
                <a:pos x="0" y="2381"/>
              </a:cxn>
              <a:cxn ang="0">
                <a:pos x="719" y="3061"/>
              </a:cxn>
              <a:cxn ang="0">
                <a:pos x="1021" y="2041"/>
              </a:cxn>
              <a:cxn ang="0">
                <a:pos x="1588" y="2948"/>
              </a:cxn>
              <a:cxn ang="0">
                <a:pos x="681" y="3099"/>
              </a:cxn>
              <a:cxn ang="0">
                <a:pos x="1437" y="3893"/>
              </a:cxn>
              <a:cxn ang="0">
                <a:pos x="1550" y="2948"/>
              </a:cxn>
              <a:cxn ang="0">
                <a:pos x="1815" y="1436"/>
              </a:cxn>
              <a:cxn ang="0">
                <a:pos x="2949" y="264"/>
              </a:cxn>
              <a:cxn ang="0">
                <a:pos x="3138" y="1096"/>
              </a:cxn>
              <a:cxn ang="0">
                <a:pos x="3856" y="0"/>
              </a:cxn>
              <a:cxn ang="0">
                <a:pos x="4347" y="1209"/>
              </a:cxn>
              <a:cxn ang="0">
                <a:pos x="3175" y="1096"/>
              </a:cxn>
              <a:cxn ang="0">
                <a:pos x="2722" y="2079"/>
              </a:cxn>
              <a:cxn ang="0">
                <a:pos x="1739" y="1512"/>
              </a:cxn>
            </a:cxnLst>
            <a:rect l="0" t="0" r="r" b="b"/>
            <a:pathLst>
              <a:path w="4348" h="3894">
                <a:moveTo>
                  <a:pt x="0" y="2381"/>
                </a:moveTo>
                <a:lnTo>
                  <a:pt x="719" y="3061"/>
                </a:lnTo>
                <a:lnTo>
                  <a:pt x="1021" y="2041"/>
                </a:lnTo>
                <a:lnTo>
                  <a:pt x="1588" y="2948"/>
                </a:lnTo>
                <a:lnTo>
                  <a:pt x="681" y="3099"/>
                </a:lnTo>
                <a:lnTo>
                  <a:pt x="1437" y="3893"/>
                </a:lnTo>
                <a:lnTo>
                  <a:pt x="1550" y="2948"/>
                </a:lnTo>
                <a:lnTo>
                  <a:pt x="1815" y="1436"/>
                </a:lnTo>
                <a:lnTo>
                  <a:pt x="2949" y="264"/>
                </a:lnTo>
                <a:lnTo>
                  <a:pt x="3138" y="1096"/>
                </a:lnTo>
                <a:lnTo>
                  <a:pt x="3856" y="0"/>
                </a:lnTo>
                <a:lnTo>
                  <a:pt x="4347" y="1209"/>
                </a:lnTo>
                <a:lnTo>
                  <a:pt x="3175" y="1096"/>
                </a:lnTo>
                <a:lnTo>
                  <a:pt x="2722" y="2079"/>
                </a:lnTo>
                <a:lnTo>
                  <a:pt x="1739" y="151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8" name="Freeform 2"/>
          <p:cNvSpPr>
            <a:spLocks noChangeArrowheads="1"/>
          </p:cNvSpPr>
          <p:nvPr/>
        </p:nvSpPr>
        <p:spPr bwMode="auto">
          <a:xfrm>
            <a:off x="5286241" y="2989754"/>
            <a:ext cx="761760" cy="1173724"/>
          </a:xfrm>
          <a:custGeom>
            <a:avLst/>
            <a:gdLst/>
            <a:ahLst/>
            <a:cxnLst>
              <a:cxn ang="0">
                <a:pos x="1449" y="3591"/>
              </a:cxn>
              <a:cxn ang="0">
                <a:pos x="2142" y="2772"/>
              </a:cxn>
              <a:cxn ang="0">
                <a:pos x="1827" y="1827"/>
              </a:cxn>
              <a:cxn ang="0">
                <a:pos x="2331" y="819"/>
              </a:cxn>
              <a:cxn ang="0">
                <a:pos x="1260" y="1008"/>
              </a:cxn>
              <a:cxn ang="0">
                <a:pos x="0" y="0"/>
              </a:cxn>
            </a:cxnLst>
            <a:rect l="0" t="0" r="r" b="b"/>
            <a:pathLst>
              <a:path w="2332" h="3592">
                <a:moveTo>
                  <a:pt x="1449" y="3591"/>
                </a:moveTo>
                <a:lnTo>
                  <a:pt x="2142" y="2772"/>
                </a:lnTo>
                <a:lnTo>
                  <a:pt x="1827" y="1827"/>
                </a:lnTo>
                <a:lnTo>
                  <a:pt x="2331" y="819"/>
                </a:lnTo>
                <a:lnTo>
                  <a:pt x="1260" y="1008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19" name="Freeform 3"/>
          <p:cNvSpPr>
            <a:spLocks noChangeArrowheads="1"/>
          </p:cNvSpPr>
          <p:nvPr/>
        </p:nvSpPr>
        <p:spPr bwMode="auto">
          <a:xfrm>
            <a:off x="5533920" y="1610090"/>
            <a:ext cx="1687680" cy="1646093"/>
          </a:xfrm>
          <a:custGeom>
            <a:avLst/>
            <a:gdLst/>
            <a:ahLst/>
            <a:cxnLst>
              <a:cxn ang="0">
                <a:pos x="0" y="3591"/>
              </a:cxn>
              <a:cxn ang="0">
                <a:pos x="1386" y="3402"/>
              </a:cxn>
              <a:cxn ang="0">
                <a:pos x="819" y="2709"/>
              </a:cxn>
              <a:cxn ang="0">
                <a:pos x="2331" y="2079"/>
              </a:cxn>
              <a:cxn ang="0">
                <a:pos x="2268" y="3276"/>
              </a:cxn>
              <a:cxn ang="0">
                <a:pos x="882" y="2772"/>
              </a:cxn>
              <a:cxn ang="0">
                <a:pos x="3024" y="2520"/>
              </a:cxn>
              <a:cxn ang="0">
                <a:pos x="2268" y="2079"/>
              </a:cxn>
              <a:cxn ang="0">
                <a:pos x="2583" y="1260"/>
              </a:cxn>
              <a:cxn ang="0">
                <a:pos x="3024" y="2583"/>
              </a:cxn>
              <a:cxn ang="0">
                <a:pos x="3150" y="882"/>
              </a:cxn>
              <a:cxn ang="0">
                <a:pos x="2583" y="1197"/>
              </a:cxn>
              <a:cxn ang="0">
                <a:pos x="2520" y="0"/>
              </a:cxn>
              <a:cxn ang="0">
                <a:pos x="3276" y="819"/>
              </a:cxn>
              <a:cxn ang="0">
                <a:pos x="3969" y="252"/>
              </a:cxn>
              <a:cxn ang="0">
                <a:pos x="2646" y="126"/>
              </a:cxn>
              <a:cxn ang="0">
                <a:pos x="4284" y="1323"/>
              </a:cxn>
              <a:cxn ang="0">
                <a:pos x="3969" y="189"/>
              </a:cxn>
              <a:cxn ang="0">
                <a:pos x="5166" y="1197"/>
              </a:cxn>
              <a:cxn ang="0">
                <a:pos x="4473" y="1386"/>
              </a:cxn>
              <a:cxn ang="0">
                <a:pos x="3087" y="1008"/>
              </a:cxn>
              <a:cxn ang="0">
                <a:pos x="4410" y="2268"/>
              </a:cxn>
              <a:cxn ang="0">
                <a:pos x="3150" y="2583"/>
              </a:cxn>
              <a:cxn ang="0">
                <a:pos x="2205" y="3276"/>
              </a:cxn>
              <a:cxn ang="0">
                <a:pos x="1323" y="3402"/>
              </a:cxn>
              <a:cxn ang="0">
                <a:pos x="882" y="4221"/>
              </a:cxn>
              <a:cxn ang="0">
                <a:pos x="1512" y="5040"/>
              </a:cxn>
              <a:cxn ang="0">
                <a:pos x="1890" y="4158"/>
              </a:cxn>
              <a:cxn ang="0">
                <a:pos x="882" y="4284"/>
              </a:cxn>
            </a:cxnLst>
            <a:rect l="0" t="0" r="r" b="b"/>
            <a:pathLst>
              <a:path w="5167" h="5041">
                <a:moveTo>
                  <a:pt x="0" y="3591"/>
                </a:moveTo>
                <a:lnTo>
                  <a:pt x="1386" y="3402"/>
                </a:lnTo>
                <a:lnTo>
                  <a:pt x="819" y="2709"/>
                </a:lnTo>
                <a:lnTo>
                  <a:pt x="2331" y="2079"/>
                </a:lnTo>
                <a:lnTo>
                  <a:pt x="2268" y="3276"/>
                </a:lnTo>
                <a:lnTo>
                  <a:pt x="882" y="2772"/>
                </a:lnTo>
                <a:lnTo>
                  <a:pt x="3024" y="2520"/>
                </a:lnTo>
                <a:lnTo>
                  <a:pt x="2268" y="2079"/>
                </a:lnTo>
                <a:lnTo>
                  <a:pt x="2583" y="1260"/>
                </a:lnTo>
                <a:lnTo>
                  <a:pt x="3024" y="2583"/>
                </a:lnTo>
                <a:lnTo>
                  <a:pt x="3150" y="882"/>
                </a:lnTo>
                <a:lnTo>
                  <a:pt x="2583" y="1197"/>
                </a:lnTo>
                <a:lnTo>
                  <a:pt x="2520" y="0"/>
                </a:lnTo>
                <a:lnTo>
                  <a:pt x="3276" y="819"/>
                </a:lnTo>
                <a:lnTo>
                  <a:pt x="3969" y="252"/>
                </a:lnTo>
                <a:lnTo>
                  <a:pt x="2646" y="126"/>
                </a:lnTo>
                <a:lnTo>
                  <a:pt x="4284" y="1323"/>
                </a:lnTo>
                <a:lnTo>
                  <a:pt x="3969" y="189"/>
                </a:lnTo>
                <a:lnTo>
                  <a:pt x="5166" y="1197"/>
                </a:lnTo>
                <a:lnTo>
                  <a:pt x="4473" y="1386"/>
                </a:lnTo>
                <a:lnTo>
                  <a:pt x="3087" y="1008"/>
                </a:lnTo>
                <a:lnTo>
                  <a:pt x="4410" y="2268"/>
                </a:lnTo>
                <a:lnTo>
                  <a:pt x="3150" y="2583"/>
                </a:lnTo>
                <a:lnTo>
                  <a:pt x="2205" y="3276"/>
                </a:lnTo>
                <a:lnTo>
                  <a:pt x="1323" y="3402"/>
                </a:lnTo>
                <a:lnTo>
                  <a:pt x="882" y="4221"/>
                </a:lnTo>
                <a:lnTo>
                  <a:pt x="1512" y="5040"/>
                </a:lnTo>
                <a:lnTo>
                  <a:pt x="1890" y="4158"/>
                </a:lnTo>
                <a:lnTo>
                  <a:pt x="882" y="42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0" name="Freeform 4"/>
          <p:cNvSpPr>
            <a:spLocks noChangeArrowheads="1"/>
          </p:cNvSpPr>
          <p:nvPr/>
        </p:nvSpPr>
        <p:spPr bwMode="auto">
          <a:xfrm>
            <a:off x="5081761" y="2392091"/>
            <a:ext cx="1090080" cy="2160227"/>
          </a:xfrm>
          <a:custGeom>
            <a:avLst/>
            <a:gdLst/>
            <a:ahLst/>
            <a:cxnLst>
              <a:cxn ang="0">
                <a:pos x="1071" y="0"/>
              </a:cxn>
              <a:cxn ang="0">
                <a:pos x="2394" y="378"/>
              </a:cxn>
              <a:cxn ang="0">
                <a:pos x="1386" y="1197"/>
              </a:cxn>
              <a:cxn ang="0">
                <a:pos x="1134" y="63"/>
              </a:cxn>
              <a:cxn ang="0">
                <a:pos x="0" y="1134"/>
              </a:cxn>
              <a:cxn ang="0">
                <a:pos x="1386" y="1197"/>
              </a:cxn>
              <a:cxn ang="0">
                <a:pos x="567" y="1764"/>
              </a:cxn>
              <a:cxn ang="0">
                <a:pos x="0" y="1197"/>
              </a:cxn>
              <a:cxn ang="0">
                <a:pos x="819" y="3024"/>
              </a:cxn>
              <a:cxn ang="0">
                <a:pos x="630" y="1827"/>
              </a:cxn>
              <a:cxn ang="0">
                <a:pos x="2268" y="1953"/>
              </a:cxn>
              <a:cxn ang="0">
                <a:pos x="1386" y="1260"/>
              </a:cxn>
              <a:cxn ang="0">
                <a:pos x="1827" y="2898"/>
              </a:cxn>
              <a:cxn ang="0">
                <a:pos x="756" y="2961"/>
              </a:cxn>
              <a:cxn ang="0">
                <a:pos x="2142" y="1953"/>
              </a:cxn>
              <a:cxn ang="0">
                <a:pos x="1827" y="2835"/>
              </a:cxn>
              <a:cxn ang="0">
                <a:pos x="693" y="2961"/>
              </a:cxn>
              <a:cxn ang="0">
                <a:pos x="819" y="4788"/>
              </a:cxn>
              <a:cxn ang="0">
                <a:pos x="1386" y="3717"/>
              </a:cxn>
              <a:cxn ang="0">
                <a:pos x="819" y="2961"/>
              </a:cxn>
              <a:cxn ang="0">
                <a:pos x="2520" y="3780"/>
              </a:cxn>
              <a:cxn ang="0">
                <a:pos x="1890" y="2898"/>
              </a:cxn>
              <a:cxn ang="0">
                <a:pos x="1449" y="3654"/>
              </a:cxn>
              <a:cxn ang="0">
                <a:pos x="1638" y="4599"/>
              </a:cxn>
              <a:cxn ang="0">
                <a:pos x="756" y="4725"/>
              </a:cxn>
              <a:cxn ang="0">
                <a:pos x="189" y="5859"/>
              </a:cxn>
              <a:cxn ang="0">
                <a:pos x="819" y="6615"/>
              </a:cxn>
              <a:cxn ang="0">
                <a:pos x="1512" y="5670"/>
              </a:cxn>
              <a:cxn ang="0">
                <a:pos x="189" y="5796"/>
              </a:cxn>
              <a:cxn ang="0">
                <a:pos x="1638" y="4536"/>
              </a:cxn>
              <a:cxn ang="0">
                <a:pos x="1512" y="5733"/>
              </a:cxn>
              <a:cxn ang="0">
                <a:pos x="693" y="4788"/>
              </a:cxn>
              <a:cxn ang="0">
                <a:pos x="2142" y="5355"/>
              </a:cxn>
              <a:cxn ang="0">
                <a:pos x="1512" y="5859"/>
              </a:cxn>
              <a:cxn ang="0">
                <a:pos x="2457" y="6489"/>
              </a:cxn>
              <a:cxn ang="0">
                <a:pos x="2142" y="5292"/>
              </a:cxn>
              <a:cxn ang="0">
                <a:pos x="3339" y="6363"/>
              </a:cxn>
              <a:cxn ang="0">
                <a:pos x="2331" y="6426"/>
              </a:cxn>
              <a:cxn ang="0">
                <a:pos x="3150" y="5418"/>
              </a:cxn>
              <a:cxn ang="0">
                <a:pos x="2079" y="5418"/>
              </a:cxn>
              <a:cxn ang="0">
                <a:pos x="1701" y="4473"/>
              </a:cxn>
              <a:cxn ang="0">
                <a:pos x="2520" y="3717"/>
              </a:cxn>
              <a:cxn ang="0">
                <a:pos x="1386" y="3780"/>
              </a:cxn>
              <a:cxn ang="0">
                <a:pos x="2835" y="4599"/>
              </a:cxn>
              <a:cxn ang="0">
                <a:pos x="1638" y="4473"/>
              </a:cxn>
            </a:cxnLst>
            <a:rect l="0" t="0" r="r" b="b"/>
            <a:pathLst>
              <a:path w="3340" h="6616">
                <a:moveTo>
                  <a:pt x="1071" y="0"/>
                </a:moveTo>
                <a:lnTo>
                  <a:pt x="2394" y="378"/>
                </a:lnTo>
                <a:lnTo>
                  <a:pt x="1386" y="1197"/>
                </a:lnTo>
                <a:lnTo>
                  <a:pt x="1134" y="63"/>
                </a:lnTo>
                <a:lnTo>
                  <a:pt x="0" y="1134"/>
                </a:lnTo>
                <a:lnTo>
                  <a:pt x="1386" y="1197"/>
                </a:lnTo>
                <a:lnTo>
                  <a:pt x="567" y="1764"/>
                </a:lnTo>
                <a:lnTo>
                  <a:pt x="0" y="1197"/>
                </a:lnTo>
                <a:lnTo>
                  <a:pt x="819" y="3024"/>
                </a:lnTo>
                <a:lnTo>
                  <a:pt x="630" y="1827"/>
                </a:lnTo>
                <a:lnTo>
                  <a:pt x="2268" y="1953"/>
                </a:lnTo>
                <a:lnTo>
                  <a:pt x="1386" y="1260"/>
                </a:lnTo>
                <a:lnTo>
                  <a:pt x="1827" y="2898"/>
                </a:lnTo>
                <a:lnTo>
                  <a:pt x="756" y="2961"/>
                </a:lnTo>
                <a:lnTo>
                  <a:pt x="2142" y="1953"/>
                </a:lnTo>
                <a:lnTo>
                  <a:pt x="1827" y="2835"/>
                </a:lnTo>
                <a:lnTo>
                  <a:pt x="693" y="2961"/>
                </a:lnTo>
                <a:lnTo>
                  <a:pt x="819" y="4788"/>
                </a:lnTo>
                <a:lnTo>
                  <a:pt x="1386" y="3717"/>
                </a:lnTo>
                <a:lnTo>
                  <a:pt x="819" y="2961"/>
                </a:lnTo>
                <a:lnTo>
                  <a:pt x="2520" y="3780"/>
                </a:lnTo>
                <a:lnTo>
                  <a:pt x="1890" y="2898"/>
                </a:lnTo>
                <a:lnTo>
                  <a:pt x="1449" y="3654"/>
                </a:lnTo>
                <a:lnTo>
                  <a:pt x="1638" y="4599"/>
                </a:lnTo>
                <a:lnTo>
                  <a:pt x="756" y="4725"/>
                </a:lnTo>
                <a:lnTo>
                  <a:pt x="189" y="5859"/>
                </a:lnTo>
                <a:lnTo>
                  <a:pt x="819" y="6615"/>
                </a:lnTo>
                <a:lnTo>
                  <a:pt x="1512" y="5670"/>
                </a:lnTo>
                <a:lnTo>
                  <a:pt x="189" y="5796"/>
                </a:lnTo>
                <a:lnTo>
                  <a:pt x="1638" y="4536"/>
                </a:lnTo>
                <a:lnTo>
                  <a:pt x="1512" y="5733"/>
                </a:lnTo>
                <a:lnTo>
                  <a:pt x="693" y="4788"/>
                </a:lnTo>
                <a:lnTo>
                  <a:pt x="2142" y="5355"/>
                </a:lnTo>
                <a:lnTo>
                  <a:pt x="1512" y="5859"/>
                </a:lnTo>
                <a:lnTo>
                  <a:pt x="2457" y="6489"/>
                </a:lnTo>
                <a:lnTo>
                  <a:pt x="2142" y="5292"/>
                </a:lnTo>
                <a:lnTo>
                  <a:pt x="3339" y="6363"/>
                </a:lnTo>
                <a:lnTo>
                  <a:pt x="2331" y="6426"/>
                </a:lnTo>
                <a:lnTo>
                  <a:pt x="3150" y="5418"/>
                </a:lnTo>
                <a:lnTo>
                  <a:pt x="2079" y="5418"/>
                </a:lnTo>
                <a:lnTo>
                  <a:pt x="1701" y="4473"/>
                </a:lnTo>
                <a:lnTo>
                  <a:pt x="2520" y="3717"/>
                </a:lnTo>
                <a:lnTo>
                  <a:pt x="1386" y="3780"/>
                </a:lnTo>
                <a:lnTo>
                  <a:pt x="2835" y="4599"/>
                </a:lnTo>
                <a:lnTo>
                  <a:pt x="1638" y="4473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1" name="Freeform 5"/>
          <p:cNvSpPr>
            <a:spLocks noChangeArrowheads="1"/>
          </p:cNvSpPr>
          <p:nvPr/>
        </p:nvSpPr>
        <p:spPr bwMode="auto">
          <a:xfrm>
            <a:off x="5862240" y="3231699"/>
            <a:ext cx="1271520" cy="1371024"/>
          </a:xfrm>
          <a:custGeom>
            <a:avLst/>
            <a:gdLst/>
            <a:ahLst/>
            <a:cxnLst>
              <a:cxn ang="0">
                <a:pos x="453" y="114"/>
              </a:cxn>
              <a:cxn ang="0">
                <a:pos x="1739" y="0"/>
              </a:cxn>
              <a:cxn ang="0">
                <a:pos x="1436" y="1021"/>
              </a:cxn>
              <a:cxn ang="0">
                <a:pos x="491" y="151"/>
              </a:cxn>
              <a:cxn ang="0">
                <a:pos x="378" y="2003"/>
              </a:cxn>
              <a:cxn ang="0">
                <a:pos x="1209" y="1966"/>
              </a:cxn>
              <a:cxn ang="0">
                <a:pos x="1436" y="945"/>
              </a:cxn>
              <a:cxn ang="0">
                <a:pos x="0" y="1172"/>
              </a:cxn>
              <a:cxn ang="0">
                <a:pos x="1172" y="2041"/>
              </a:cxn>
              <a:cxn ang="0">
                <a:pos x="794" y="2911"/>
              </a:cxn>
              <a:cxn ang="0">
                <a:pos x="378" y="2003"/>
              </a:cxn>
              <a:cxn ang="0">
                <a:pos x="1398" y="983"/>
              </a:cxn>
              <a:cxn ang="0">
                <a:pos x="2192" y="2268"/>
              </a:cxn>
              <a:cxn ang="0">
                <a:pos x="1172" y="2041"/>
              </a:cxn>
              <a:cxn ang="0">
                <a:pos x="1587" y="3175"/>
              </a:cxn>
              <a:cxn ang="0">
                <a:pos x="680" y="2948"/>
              </a:cxn>
              <a:cxn ang="0">
                <a:pos x="1020" y="3818"/>
              </a:cxn>
              <a:cxn ang="0">
                <a:pos x="1587" y="3213"/>
              </a:cxn>
              <a:cxn ang="0">
                <a:pos x="2646" y="4196"/>
              </a:cxn>
              <a:cxn ang="0">
                <a:pos x="3893" y="3666"/>
              </a:cxn>
              <a:cxn ang="0">
                <a:pos x="2948" y="3213"/>
              </a:cxn>
              <a:cxn ang="0">
                <a:pos x="2646" y="4196"/>
              </a:cxn>
              <a:cxn ang="0">
                <a:pos x="2192" y="2268"/>
              </a:cxn>
              <a:cxn ang="0">
                <a:pos x="1663" y="3175"/>
              </a:cxn>
              <a:cxn ang="0">
                <a:pos x="2986" y="3213"/>
              </a:cxn>
              <a:cxn ang="0">
                <a:pos x="3666" y="2230"/>
              </a:cxn>
              <a:cxn ang="0">
                <a:pos x="2192" y="2268"/>
              </a:cxn>
              <a:cxn ang="0">
                <a:pos x="2986" y="3289"/>
              </a:cxn>
              <a:cxn ang="0">
                <a:pos x="2872" y="1739"/>
              </a:cxn>
              <a:cxn ang="0">
                <a:pos x="3628" y="2268"/>
              </a:cxn>
              <a:cxn ang="0">
                <a:pos x="3817" y="3704"/>
              </a:cxn>
            </a:cxnLst>
            <a:rect l="0" t="0" r="r" b="b"/>
            <a:pathLst>
              <a:path w="3894" h="4197">
                <a:moveTo>
                  <a:pt x="453" y="114"/>
                </a:moveTo>
                <a:lnTo>
                  <a:pt x="1739" y="0"/>
                </a:lnTo>
                <a:lnTo>
                  <a:pt x="1436" y="1021"/>
                </a:lnTo>
                <a:lnTo>
                  <a:pt x="491" y="151"/>
                </a:lnTo>
                <a:lnTo>
                  <a:pt x="378" y="2003"/>
                </a:lnTo>
                <a:lnTo>
                  <a:pt x="1209" y="1966"/>
                </a:lnTo>
                <a:lnTo>
                  <a:pt x="1436" y="945"/>
                </a:lnTo>
                <a:lnTo>
                  <a:pt x="0" y="1172"/>
                </a:lnTo>
                <a:lnTo>
                  <a:pt x="1172" y="2041"/>
                </a:lnTo>
                <a:lnTo>
                  <a:pt x="794" y="2911"/>
                </a:lnTo>
                <a:lnTo>
                  <a:pt x="378" y="2003"/>
                </a:lnTo>
                <a:lnTo>
                  <a:pt x="1398" y="983"/>
                </a:lnTo>
                <a:lnTo>
                  <a:pt x="2192" y="2268"/>
                </a:lnTo>
                <a:lnTo>
                  <a:pt x="1172" y="2041"/>
                </a:lnTo>
                <a:lnTo>
                  <a:pt x="1587" y="3175"/>
                </a:lnTo>
                <a:lnTo>
                  <a:pt x="680" y="2948"/>
                </a:lnTo>
                <a:lnTo>
                  <a:pt x="1020" y="3818"/>
                </a:lnTo>
                <a:lnTo>
                  <a:pt x="1587" y="3213"/>
                </a:lnTo>
                <a:lnTo>
                  <a:pt x="2646" y="4196"/>
                </a:lnTo>
                <a:lnTo>
                  <a:pt x="3893" y="3666"/>
                </a:lnTo>
                <a:lnTo>
                  <a:pt x="2948" y="3213"/>
                </a:lnTo>
                <a:lnTo>
                  <a:pt x="2646" y="4196"/>
                </a:lnTo>
                <a:lnTo>
                  <a:pt x="2192" y="2268"/>
                </a:lnTo>
                <a:lnTo>
                  <a:pt x="1663" y="3175"/>
                </a:lnTo>
                <a:lnTo>
                  <a:pt x="2986" y="3213"/>
                </a:lnTo>
                <a:lnTo>
                  <a:pt x="3666" y="2230"/>
                </a:lnTo>
                <a:lnTo>
                  <a:pt x="2192" y="2268"/>
                </a:lnTo>
                <a:lnTo>
                  <a:pt x="2986" y="3289"/>
                </a:lnTo>
                <a:lnTo>
                  <a:pt x="2872" y="1739"/>
                </a:lnTo>
                <a:lnTo>
                  <a:pt x="3628" y="2268"/>
                </a:lnTo>
                <a:lnTo>
                  <a:pt x="3817" y="370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Freeform 6"/>
          <p:cNvSpPr>
            <a:spLocks noChangeArrowheads="1"/>
          </p:cNvSpPr>
          <p:nvPr/>
        </p:nvSpPr>
        <p:spPr bwMode="auto">
          <a:xfrm>
            <a:off x="6331680" y="2331605"/>
            <a:ext cx="1641600" cy="1617289"/>
          </a:xfrm>
          <a:custGeom>
            <a:avLst/>
            <a:gdLst/>
            <a:ahLst/>
            <a:cxnLst>
              <a:cxn ang="0">
                <a:pos x="2268" y="4951"/>
              </a:cxn>
              <a:cxn ang="0">
                <a:pos x="2344" y="3288"/>
              </a:cxn>
              <a:cxn ang="0">
                <a:pos x="1512" y="4498"/>
              </a:cxn>
              <a:cxn ang="0">
                <a:pos x="1210" y="3477"/>
              </a:cxn>
              <a:cxn ang="0">
                <a:pos x="718" y="4951"/>
              </a:cxn>
              <a:cxn ang="0">
                <a:pos x="1512" y="4460"/>
              </a:cxn>
              <a:cxn ang="0">
                <a:pos x="0" y="3742"/>
              </a:cxn>
              <a:cxn ang="0">
                <a:pos x="1323" y="3553"/>
              </a:cxn>
              <a:cxn ang="0">
                <a:pos x="189" y="2721"/>
              </a:cxn>
              <a:cxn ang="0">
                <a:pos x="1247" y="2570"/>
              </a:cxn>
              <a:cxn ang="0">
                <a:pos x="1247" y="3591"/>
              </a:cxn>
              <a:cxn ang="0">
                <a:pos x="2381" y="3402"/>
              </a:cxn>
              <a:cxn ang="0">
                <a:pos x="1210" y="2570"/>
              </a:cxn>
              <a:cxn ang="0">
                <a:pos x="454" y="1776"/>
              </a:cxn>
              <a:cxn ang="0">
                <a:pos x="1625" y="983"/>
              </a:cxn>
              <a:cxn ang="0">
                <a:pos x="3213" y="0"/>
              </a:cxn>
              <a:cxn ang="0">
                <a:pos x="2722" y="1096"/>
              </a:cxn>
              <a:cxn ang="0">
                <a:pos x="1890" y="0"/>
              </a:cxn>
              <a:cxn ang="0">
                <a:pos x="3666" y="1020"/>
              </a:cxn>
              <a:cxn ang="0">
                <a:pos x="3175" y="113"/>
              </a:cxn>
              <a:cxn ang="0">
                <a:pos x="4498" y="1134"/>
              </a:cxn>
              <a:cxn ang="0">
                <a:pos x="3553" y="983"/>
              </a:cxn>
              <a:cxn ang="0">
                <a:pos x="4158" y="1814"/>
              </a:cxn>
              <a:cxn ang="0">
                <a:pos x="4536" y="1096"/>
              </a:cxn>
              <a:cxn ang="0">
                <a:pos x="5027" y="3061"/>
              </a:cxn>
              <a:cxn ang="0">
                <a:pos x="4120" y="1814"/>
              </a:cxn>
              <a:cxn ang="0">
                <a:pos x="3591" y="2419"/>
              </a:cxn>
              <a:cxn ang="0">
                <a:pos x="3629" y="983"/>
              </a:cxn>
              <a:cxn ang="0">
                <a:pos x="2797" y="2079"/>
              </a:cxn>
              <a:cxn ang="0">
                <a:pos x="2722" y="1134"/>
              </a:cxn>
              <a:cxn ang="0">
                <a:pos x="3591" y="2381"/>
              </a:cxn>
              <a:cxn ang="0">
                <a:pos x="2722" y="2079"/>
              </a:cxn>
              <a:cxn ang="0">
                <a:pos x="1928" y="1965"/>
              </a:cxn>
              <a:cxn ang="0">
                <a:pos x="2759" y="1096"/>
              </a:cxn>
              <a:cxn ang="0">
                <a:pos x="1625" y="1020"/>
              </a:cxn>
              <a:cxn ang="0">
                <a:pos x="1966" y="2003"/>
              </a:cxn>
              <a:cxn ang="0">
                <a:pos x="454" y="1814"/>
              </a:cxn>
            </a:cxnLst>
            <a:rect l="0" t="0" r="r" b="b"/>
            <a:pathLst>
              <a:path w="5028" h="4952">
                <a:moveTo>
                  <a:pt x="2268" y="4951"/>
                </a:moveTo>
                <a:lnTo>
                  <a:pt x="2344" y="3288"/>
                </a:lnTo>
                <a:lnTo>
                  <a:pt x="1512" y="4498"/>
                </a:lnTo>
                <a:lnTo>
                  <a:pt x="1210" y="3477"/>
                </a:lnTo>
                <a:lnTo>
                  <a:pt x="718" y="4951"/>
                </a:lnTo>
                <a:lnTo>
                  <a:pt x="1512" y="4460"/>
                </a:lnTo>
                <a:lnTo>
                  <a:pt x="0" y="3742"/>
                </a:lnTo>
                <a:lnTo>
                  <a:pt x="1323" y="3553"/>
                </a:lnTo>
                <a:lnTo>
                  <a:pt x="189" y="2721"/>
                </a:lnTo>
                <a:lnTo>
                  <a:pt x="1247" y="2570"/>
                </a:lnTo>
                <a:lnTo>
                  <a:pt x="1247" y="3591"/>
                </a:lnTo>
                <a:lnTo>
                  <a:pt x="2381" y="3402"/>
                </a:lnTo>
                <a:lnTo>
                  <a:pt x="1210" y="2570"/>
                </a:lnTo>
                <a:lnTo>
                  <a:pt x="454" y="1776"/>
                </a:lnTo>
                <a:lnTo>
                  <a:pt x="1625" y="983"/>
                </a:lnTo>
                <a:lnTo>
                  <a:pt x="3213" y="0"/>
                </a:lnTo>
                <a:lnTo>
                  <a:pt x="2722" y="1096"/>
                </a:lnTo>
                <a:lnTo>
                  <a:pt x="1890" y="0"/>
                </a:lnTo>
                <a:lnTo>
                  <a:pt x="3666" y="1020"/>
                </a:lnTo>
                <a:lnTo>
                  <a:pt x="3175" y="113"/>
                </a:lnTo>
                <a:lnTo>
                  <a:pt x="4498" y="1134"/>
                </a:lnTo>
                <a:lnTo>
                  <a:pt x="3553" y="983"/>
                </a:lnTo>
                <a:lnTo>
                  <a:pt x="4158" y="1814"/>
                </a:lnTo>
                <a:lnTo>
                  <a:pt x="4536" y="1096"/>
                </a:lnTo>
                <a:lnTo>
                  <a:pt x="5027" y="3061"/>
                </a:lnTo>
                <a:lnTo>
                  <a:pt x="4120" y="1814"/>
                </a:lnTo>
                <a:lnTo>
                  <a:pt x="3591" y="2419"/>
                </a:lnTo>
                <a:lnTo>
                  <a:pt x="3629" y="983"/>
                </a:lnTo>
                <a:lnTo>
                  <a:pt x="2797" y="2079"/>
                </a:lnTo>
                <a:lnTo>
                  <a:pt x="2722" y="1134"/>
                </a:lnTo>
                <a:lnTo>
                  <a:pt x="3591" y="2381"/>
                </a:lnTo>
                <a:lnTo>
                  <a:pt x="2722" y="2079"/>
                </a:lnTo>
                <a:lnTo>
                  <a:pt x="1928" y="1965"/>
                </a:lnTo>
                <a:lnTo>
                  <a:pt x="2759" y="1096"/>
                </a:lnTo>
                <a:lnTo>
                  <a:pt x="1625" y="1020"/>
                </a:lnTo>
                <a:lnTo>
                  <a:pt x="1966" y="2003"/>
                </a:lnTo>
                <a:lnTo>
                  <a:pt x="454" y="181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Freeform 7"/>
          <p:cNvSpPr>
            <a:spLocks noChangeArrowheads="1"/>
          </p:cNvSpPr>
          <p:nvPr/>
        </p:nvSpPr>
        <p:spPr bwMode="auto">
          <a:xfrm>
            <a:off x="6825600" y="3528371"/>
            <a:ext cx="617760" cy="432045"/>
          </a:xfrm>
          <a:custGeom>
            <a:avLst/>
            <a:gdLst/>
            <a:ahLst/>
            <a:cxnLst>
              <a:cxn ang="0">
                <a:pos x="643" y="1323"/>
              </a:cxn>
              <a:cxn ang="0">
                <a:pos x="1890" y="0"/>
              </a:cxn>
              <a:cxn ang="0">
                <a:pos x="0" y="832"/>
              </a:cxn>
            </a:cxnLst>
            <a:rect l="0" t="0" r="r" b="b"/>
            <a:pathLst>
              <a:path w="1891" h="1324">
                <a:moveTo>
                  <a:pt x="643" y="1323"/>
                </a:moveTo>
                <a:lnTo>
                  <a:pt x="1890" y="0"/>
                </a:lnTo>
                <a:lnTo>
                  <a:pt x="0" y="83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Freeform 8"/>
          <p:cNvSpPr>
            <a:spLocks noChangeArrowheads="1"/>
          </p:cNvSpPr>
          <p:nvPr/>
        </p:nvSpPr>
        <p:spPr bwMode="auto">
          <a:xfrm>
            <a:off x="6294241" y="2664280"/>
            <a:ext cx="1679040" cy="88857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38" y="0"/>
              </a:cxn>
              <a:cxn ang="0">
                <a:pos x="1360" y="1588"/>
              </a:cxn>
              <a:cxn ang="0">
                <a:pos x="2116" y="945"/>
              </a:cxn>
              <a:cxn ang="0">
                <a:pos x="2419" y="2306"/>
              </a:cxn>
              <a:cxn ang="0">
                <a:pos x="2872" y="1097"/>
              </a:cxn>
              <a:cxn ang="0">
                <a:pos x="3439" y="2722"/>
              </a:cxn>
              <a:cxn ang="0">
                <a:pos x="2381" y="2268"/>
              </a:cxn>
              <a:cxn ang="0">
                <a:pos x="3779" y="1361"/>
              </a:cxn>
              <a:cxn ang="0">
                <a:pos x="5140" y="2004"/>
              </a:cxn>
              <a:cxn ang="0">
                <a:pos x="4460" y="2722"/>
              </a:cxn>
              <a:cxn ang="0">
                <a:pos x="3742" y="1399"/>
              </a:cxn>
              <a:cxn ang="0">
                <a:pos x="3402" y="2608"/>
              </a:cxn>
              <a:cxn ang="0">
                <a:pos x="4460" y="2684"/>
              </a:cxn>
            </a:cxnLst>
            <a:rect l="0" t="0" r="r" b="b"/>
            <a:pathLst>
              <a:path w="5141" h="2723">
                <a:moveTo>
                  <a:pt x="0" y="0"/>
                </a:moveTo>
                <a:lnTo>
                  <a:pt x="1738" y="0"/>
                </a:lnTo>
                <a:lnTo>
                  <a:pt x="1360" y="1588"/>
                </a:lnTo>
                <a:lnTo>
                  <a:pt x="2116" y="945"/>
                </a:lnTo>
                <a:lnTo>
                  <a:pt x="2419" y="2306"/>
                </a:lnTo>
                <a:lnTo>
                  <a:pt x="2872" y="1097"/>
                </a:lnTo>
                <a:lnTo>
                  <a:pt x="3439" y="2722"/>
                </a:lnTo>
                <a:lnTo>
                  <a:pt x="2381" y="2268"/>
                </a:lnTo>
                <a:lnTo>
                  <a:pt x="3779" y="1361"/>
                </a:lnTo>
                <a:lnTo>
                  <a:pt x="5140" y="2004"/>
                </a:lnTo>
                <a:lnTo>
                  <a:pt x="4460" y="2722"/>
                </a:lnTo>
                <a:lnTo>
                  <a:pt x="3742" y="1399"/>
                </a:lnTo>
                <a:lnTo>
                  <a:pt x="3402" y="2608"/>
                </a:lnTo>
                <a:lnTo>
                  <a:pt x="4460" y="26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Amorphous Medium</a:t>
            </a:r>
            <a:endParaRPr lang="en-US" dirty="0"/>
          </a:p>
        </p:txBody>
      </p:sp>
      <p:sp>
        <p:nvSpPr>
          <p:cNvPr id="34826" name="Freeform 10"/>
          <p:cNvSpPr>
            <a:spLocks noChangeArrowheads="1"/>
          </p:cNvSpPr>
          <p:nvPr/>
        </p:nvSpPr>
        <p:spPr bwMode="auto">
          <a:xfrm>
            <a:off x="560161" y="1327820"/>
            <a:ext cx="3422880" cy="3598938"/>
          </a:xfrm>
          <a:custGeom>
            <a:avLst/>
            <a:gdLst/>
            <a:ahLst/>
            <a:cxnLst>
              <a:cxn ang="0">
                <a:pos x="9167" y="3148"/>
              </a:cxn>
              <a:cxn ang="0">
                <a:pos x="7759" y="1727"/>
              </a:cxn>
              <a:cxn ang="0">
                <a:pos x="6436" y="343"/>
              </a:cxn>
              <a:cxn ang="0">
                <a:pos x="4772" y="119"/>
              </a:cxn>
              <a:cxn ang="0">
                <a:pos x="4132" y="1353"/>
              </a:cxn>
              <a:cxn ang="0">
                <a:pos x="3747" y="2513"/>
              </a:cxn>
              <a:cxn ang="0">
                <a:pos x="2168" y="2663"/>
              </a:cxn>
              <a:cxn ang="0">
                <a:pos x="590" y="3560"/>
              </a:cxn>
              <a:cxn ang="0">
                <a:pos x="248" y="4832"/>
              </a:cxn>
              <a:cxn ang="0">
                <a:pos x="1102" y="6178"/>
              </a:cxn>
              <a:cxn ang="0">
                <a:pos x="974" y="7637"/>
              </a:cxn>
              <a:cxn ang="0">
                <a:pos x="504" y="9357"/>
              </a:cxn>
              <a:cxn ang="0">
                <a:pos x="1358" y="10480"/>
              </a:cxn>
              <a:cxn ang="0">
                <a:pos x="3107" y="10330"/>
              </a:cxn>
              <a:cxn ang="0">
                <a:pos x="4814" y="10480"/>
              </a:cxn>
              <a:cxn ang="0">
                <a:pos x="6265" y="10853"/>
              </a:cxn>
              <a:cxn ang="0">
                <a:pos x="7460" y="9470"/>
              </a:cxn>
              <a:cxn ang="0">
                <a:pos x="7332" y="7973"/>
              </a:cxn>
              <a:cxn ang="0">
                <a:pos x="8228" y="7375"/>
              </a:cxn>
              <a:cxn ang="0">
                <a:pos x="9637" y="7113"/>
              </a:cxn>
              <a:cxn ang="0">
                <a:pos x="10447" y="5954"/>
              </a:cxn>
              <a:cxn ang="0">
                <a:pos x="9509" y="4794"/>
              </a:cxn>
              <a:cxn ang="0">
                <a:pos x="9765" y="4084"/>
              </a:cxn>
              <a:cxn ang="0">
                <a:pos x="9167" y="3148"/>
              </a:cxn>
            </a:cxnLst>
            <a:rect l="0" t="0" r="r" b="b"/>
            <a:pathLst>
              <a:path w="10482" h="11021">
                <a:moveTo>
                  <a:pt x="9167" y="3148"/>
                </a:moveTo>
                <a:cubicBezTo>
                  <a:pt x="8599" y="2673"/>
                  <a:pt x="8242" y="2202"/>
                  <a:pt x="7759" y="1727"/>
                </a:cubicBezTo>
                <a:cubicBezTo>
                  <a:pt x="7301" y="1278"/>
                  <a:pt x="6956" y="735"/>
                  <a:pt x="6436" y="343"/>
                </a:cubicBezTo>
                <a:cubicBezTo>
                  <a:pt x="5987" y="5"/>
                  <a:pt x="5321" y="0"/>
                  <a:pt x="4772" y="119"/>
                </a:cubicBezTo>
                <a:cubicBezTo>
                  <a:pt x="4164" y="251"/>
                  <a:pt x="4148" y="890"/>
                  <a:pt x="4132" y="1353"/>
                </a:cubicBezTo>
                <a:cubicBezTo>
                  <a:pt x="4118" y="1760"/>
                  <a:pt x="4407" y="2361"/>
                  <a:pt x="3747" y="2513"/>
                </a:cubicBezTo>
                <a:cubicBezTo>
                  <a:pt x="3236" y="2630"/>
                  <a:pt x="2729" y="2549"/>
                  <a:pt x="2168" y="2663"/>
                </a:cubicBezTo>
                <a:cubicBezTo>
                  <a:pt x="1470" y="2804"/>
                  <a:pt x="1046" y="3190"/>
                  <a:pt x="590" y="3560"/>
                </a:cubicBezTo>
                <a:cubicBezTo>
                  <a:pt x="194" y="3881"/>
                  <a:pt x="0" y="4445"/>
                  <a:pt x="248" y="4832"/>
                </a:cubicBezTo>
                <a:cubicBezTo>
                  <a:pt x="544" y="5294"/>
                  <a:pt x="968" y="5676"/>
                  <a:pt x="1102" y="6178"/>
                </a:cubicBezTo>
                <a:cubicBezTo>
                  <a:pt x="1229" y="6652"/>
                  <a:pt x="1148" y="7149"/>
                  <a:pt x="974" y="7637"/>
                </a:cubicBezTo>
                <a:cubicBezTo>
                  <a:pt x="773" y="8199"/>
                  <a:pt x="711" y="8795"/>
                  <a:pt x="504" y="9357"/>
                </a:cubicBezTo>
                <a:cubicBezTo>
                  <a:pt x="320" y="9856"/>
                  <a:pt x="764" y="10414"/>
                  <a:pt x="1358" y="10480"/>
                </a:cubicBezTo>
                <a:cubicBezTo>
                  <a:pt x="1947" y="10545"/>
                  <a:pt x="2555" y="10508"/>
                  <a:pt x="3107" y="10330"/>
                </a:cubicBezTo>
                <a:cubicBezTo>
                  <a:pt x="3636" y="10158"/>
                  <a:pt x="4422" y="9859"/>
                  <a:pt x="4814" y="10480"/>
                </a:cubicBezTo>
                <a:cubicBezTo>
                  <a:pt x="5079" y="10900"/>
                  <a:pt x="5714" y="11020"/>
                  <a:pt x="6265" y="10853"/>
                </a:cubicBezTo>
                <a:cubicBezTo>
                  <a:pt x="6957" y="10644"/>
                  <a:pt x="7361" y="10034"/>
                  <a:pt x="7460" y="9470"/>
                </a:cubicBezTo>
                <a:cubicBezTo>
                  <a:pt x="7549" y="8959"/>
                  <a:pt x="7508" y="8456"/>
                  <a:pt x="7332" y="7973"/>
                </a:cubicBezTo>
                <a:cubicBezTo>
                  <a:pt x="7084" y="7291"/>
                  <a:pt x="7900" y="7372"/>
                  <a:pt x="8228" y="7375"/>
                </a:cubicBezTo>
                <a:cubicBezTo>
                  <a:pt x="8734" y="7381"/>
                  <a:pt x="9144" y="7229"/>
                  <a:pt x="9637" y="7113"/>
                </a:cubicBezTo>
                <a:cubicBezTo>
                  <a:pt x="10168" y="6987"/>
                  <a:pt x="10415" y="6404"/>
                  <a:pt x="10447" y="5954"/>
                </a:cubicBezTo>
                <a:cubicBezTo>
                  <a:pt x="10481" y="5472"/>
                  <a:pt x="9205" y="5186"/>
                  <a:pt x="9509" y="4794"/>
                </a:cubicBezTo>
                <a:cubicBezTo>
                  <a:pt x="9722" y="4521"/>
                  <a:pt x="9552" y="4357"/>
                  <a:pt x="9765" y="4084"/>
                </a:cubicBezTo>
                <a:cubicBezTo>
                  <a:pt x="10019" y="3756"/>
                  <a:pt x="9494" y="3423"/>
                  <a:pt x="9167" y="3148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426240" y="4933959"/>
            <a:ext cx="3415680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5746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Continuous space &amp; time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Infinite number of devices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See neighbors' past state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4574880" y="4933959"/>
            <a:ext cx="3644640" cy="1006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95746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Approximate with: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Discrete network of devices</a:t>
            </a:r>
          </a:p>
          <a:p>
            <a:pPr>
              <a:lnSpc>
                <a:spcPct val="87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Signals transmit state</a:t>
            </a:r>
          </a:p>
        </p:txBody>
      </p:sp>
      <p:sp>
        <p:nvSpPr>
          <p:cNvPr id="34829" name="Freeform 13"/>
          <p:cNvSpPr>
            <a:spLocks noChangeArrowheads="1"/>
          </p:cNvSpPr>
          <p:nvPr/>
        </p:nvSpPr>
        <p:spPr bwMode="auto">
          <a:xfrm>
            <a:off x="1450081" y="3231700"/>
            <a:ext cx="567360" cy="527095"/>
          </a:xfrm>
          <a:custGeom>
            <a:avLst/>
            <a:gdLst/>
            <a:ahLst/>
            <a:cxnLst>
              <a:cxn ang="0">
                <a:pos x="1238" y="1186"/>
              </a:cxn>
              <a:cxn ang="0">
                <a:pos x="1067" y="375"/>
              </a:cxn>
              <a:cxn ang="0">
                <a:pos x="86" y="973"/>
              </a:cxn>
              <a:cxn ang="0">
                <a:pos x="342" y="1570"/>
              </a:cxn>
              <a:cxn ang="0">
                <a:pos x="811" y="1485"/>
              </a:cxn>
              <a:cxn ang="0">
                <a:pos x="1238" y="1186"/>
              </a:cxn>
            </a:cxnLst>
            <a:rect l="0" t="0" r="r" b="b"/>
            <a:pathLst>
              <a:path w="1738" h="1614">
                <a:moveTo>
                  <a:pt x="1238" y="1186"/>
                </a:moveTo>
                <a:cubicBezTo>
                  <a:pt x="1487" y="1012"/>
                  <a:pt x="1737" y="714"/>
                  <a:pt x="1067" y="375"/>
                </a:cubicBezTo>
                <a:cubicBezTo>
                  <a:pt x="328" y="0"/>
                  <a:pt x="59" y="632"/>
                  <a:pt x="86" y="973"/>
                </a:cubicBezTo>
                <a:cubicBezTo>
                  <a:pt x="171" y="1172"/>
                  <a:pt x="0" y="1527"/>
                  <a:pt x="342" y="1570"/>
                </a:cubicBezTo>
                <a:cubicBezTo>
                  <a:pt x="640" y="1613"/>
                  <a:pt x="654" y="1514"/>
                  <a:pt x="811" y="1485"/>
                </a:cubicBezTo>
                <a:cubicBezTo>
                  <a:pt x="953" y="1386"/>
                  <a:pt x="989" y="1360"/>
                  <a:pt x="1238" y="1186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1644481" y="3473645"/>
            <a:ext cx="56160" cy="56166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 flipV="1">
            <a:off x="1658880" y="3122248"/>
            <a:ext cx="70560" cy="39604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811520" y="3515410"/>
            <a:ext cx="167040" cy="613504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1252801" y="4077069"/>
            <a:ext cx="14328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neighborhood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346401" y="2818377"/>
            <a:ext cx="7632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device</a:t>
            </a:r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>
            <a:off x="4403520" y="1323499"/>
            <a:ext cx="1440" cy="4625766"/>
          </a:xfrm>
          <a:prstGeom prst="line">
            <a:avLst/>
          </a:prstGeom>
          <a:noFill/>
          <a:ln w="73080">
            <a:solidFill>
              <a:srgbClr val="808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6" name="Oval 20"/>
          <p:cNvSpPr>
            <a:spLocks noChangeArrowheads="1"/>
          </p:cNvSpPr>
          <p:nvPr/>
        </p:nvSpPr>
        <p:spPr bwMode="auto">
          <a:xfrm>
            <a:off x="6275520" y="1553924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6765120" y="158560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8" name="Oval 22"/>
          <p:cNvSpPr>
            <a:spLocks noChangeArrowheads="1"/>
          </p:cNvSpPr>
          <p:nvPr/>
        </p:nvSpPr>
        <p:spPr bwMode="auto">
          <a:xfrm>
            <a:off x="6765120" y="256635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9" name="Oval 23"/>
          <p:cNvSpPr>
            <a:spLocks noChangeArrowheads="1"/>
          </p:cNvSpPr>
          <p:nvPr/>
        </p:nvSpPr>
        <p:spPr bwMode="auto">
          <a:xfrm>
            <a:off x="5721121" y="295807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0" name="Oval 24"/>
          <p:cNvSpPr>
            <a:spLocks noChangeArrowheads="1"/>
          </p:cNvSpPr>
          <p:nvPr/>
        </p:nvSpPr>
        <p:spPr bwMode="auto">
          <a:xfrm>
            <a:off x="6243840" y="3479406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6635520" y="449183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2" name="Oval 26"/>
          <p:cNvSpPr>
            <a:spLocks noChangeArrowheads="1"/>
          </p:cNvSpPr>
          <p:nvPr/>
        </p:nvSpPr>
        <p:spPr bwMode="auto">
          <a:xfrm>
            <a:off x="5263201" y="446014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3" name="Oval 27"/>
          <p:cNvSpPr>
            <a:spLocks noChangeArrowheads="1"/>
          </p:cNvSpPr>
          <p:nvPr/>
        </p:nvSpPr>
        <p:spPr bwMode="auto">
          <a:xfrm>
            <a:off x="5002560" y="26642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4" name="Oval 28"/>
          <p:cNvSpPr>
            <a:spLocks noChangeArrowheads="1"/>
          </p:cNvSpPr>
          <p:nvPr/>
        </p:nvSpPr>
        <p:spPr bwMode="auto">
          <a:xfrm>
            <a:off x="5470561" y="267724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5212800" y="288318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6" name="Oval 30"/>
          <p:cNvSpPr>
            <a:spLocks noChangeArrowheads="1"/>
          </p:cNvSpPr>
          <p:nvPr/>
        </p:nvSpPr>
        <p:spPr bwMode="auto">
          <a:xfrm>
            <a:off x="6501601" y="18001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7" name="Oval 31"/>
          <p:cNvSpPr>
            <a:spLocks noChangeArrowheads="1"/>
          </p:cNvSpPr>
          <p:nvPr/>
        </p:nvSpPr>
        <p:spPr bwMode="auto">
          <a:xfrm>
            <a:off x="5353920" y="2328726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8" name="Oval 32"/>
          <p:cNvSpPr>
            <a:spLocks noChangeArrowheads="1"/>
          </p:cNvSpPr>
          <p:nvPr/>
        </p:nvSpPr>
        <p:spPr bwMode="auto">
          <a:xfrm>
            <a:off x="5598720" y="32446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9" name="Oval 33"/>
          <p:cNvSpPr>
            <a:spLocks noChangeArrowheads="1"/>
          </p:cNvSpPr>
          <p:nvPr/>
        </p:nvSpPr>
        <p:spPr bwMode="auto">
          <a:xfrm>
            <a:off x="5250240" y="32446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0" name="Oval 34"/>
          <p:cNvSpPr>
            <a:spLocks noChangeArrowheads="1"/>
          </p:cNvSpPr>
          <p:nvPr/>
        </p:nvSpPr>
        <p:spPr bwMode="auto">
          <a:xfrm>
            <a:off x="5431680" y="351541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1" name="Oval 35"/>
          <p:cNvSpPr>
            <a:spLocks noChangeArrowheads="1"/>
          </p:cNvSpPr>
          <p:nvPr/>
        </p:nvSpPr>
        <p:spPr bwMode="auto">
          <a:xfrm>
            <a:off x="7261921" y="226391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2" name="Oval 36"/>
          <p:cNvSpPr>
            <a:spLocks noChangeArrowheads="1"/>
          </p:cNvSpPr>
          <p:nvPr/>
        </p:nvSpPr>
        <p:spPr bwMode="auto">
          <a:xfrm>
            <a:off x="7647841" y="344484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3" name="Oval 37"/>
          <p:cNvSpPr>
            <a:spLocks noChangeArrowheads="1"/>
          </p:cNvSpPr>
          <p:nvPr/>
        </p:nvSpPr>
        <p:spPr bwMode="auto">
          <a:xfrm>
            <a:off x="5778721" y="353269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4" name="Oval 38"/>
          <p:cNvSpPr>
            <a:spLocks noChangeArrowheads="1"/>
          </p:cNvSpPr>
          <p:nvPr/>
        </p:nvSpPr>
        <p:spPr bwMode="auto">
          <a:xfrm>
            <a:off x="7031521" y="432621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5" name="Oval 39"/>
          <p:cNvSpPr>
            <a:spLocks noChangeArrowheads="1"/>
          </p:cNvSpPr>
          <p:nvPr/>
        </p:nvSpPr>
        <p:spPr bwMode="auto">
          <a:xfrm>
            <a:off x="5761441" y="439678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6" name="Oval 40"/>
          <p:cNvSpPr>
            <a:spLocks noChangeArrowheads="1"/>
          </p:cNvSpPr>
          <p:nvPr/>
        </p:nvSpPr>
        <p:spPr bwMode="auto">
          <a:xfrm>
            <a:off x="7136640" y="190964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7" name="Oval 41"/>
          <p:cNvSpPr>
            <a:spLocks noChangeArrowheads="1"/>
          </p:cNvSpPr>
          <p:nvPr/>
        </p:nvSpPr>
        <p:spPr bwMode="auto">
          <a:xfrm>
            <a:off x="5250240" y="384952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8" name="Oval 42"/>
          <p:cNvSpPr>
            <a:spLocks noChangeArrowheads="1"/>
          </p:cNvSpPr>
          <p:nvPr/>
        </p:nvSpPr>
        <p:spPr bwMode="auto">
          <a:xfrm>
            <a:off x="5479201" y="41850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9" name="Oval 43"/>
          <p:cNvSpPr>
            <a:spLocks noChangeArrowheads="1"/>
          </p:cNvSpPr>
          <p:nvPr/>
        </p:nvSpPr>
        <p:spPr bwMode="auto">
          <a:xfrm>
            <a:off x="5725440" y="242089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0" name="Oval 44"/>
          <p:cNvSpPr>
            <a:spLocks noChangeArrowheads="1"/>
          </p:cNvSpPr>
          <p:nvPr/>
        </p:nvSpPr>
        <p:spPr bwMode="auto">
          <a:xfrm>
            <a:off x="7718400" y="259803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1" name="Oval 45"/>
          <p:cNvSpPr>
            <a:spLocks noChangeArrowheads="1"/>
          </p:cNvSpPr>
          <p:nvPr/>
        </p:nvSpPr>
        <p:spPr bwMode="auto">
          <a:xfrm>
            <a:off x="5073121" y="420236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2" name="Oval 46"/>
          <p:cNvSpPr>
            <a:spLocks noChangeArrowheads="1"/>
          </p:cNvSpPr>
          <p:nvPr/>
        </p:nvSpPr>
        <p:spPr bwMode="auto">
          <a:xfrm>
            <a:off x="7876800" y="325042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3" name="Oval 47"/>
          <p:cNvSpPr>
            <a:spLocks noChangeArrowheads="1"/>
          </p:cNvSpPr>
          <p:nvPr/>
        </p:nvSpPr>
        <p:spPr bwMode="auto">
          <a:xfrm>
            <a:off x="6308641" y="418508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4" name="Oval 48"/>
          <p:cNvSpPr>
            <a:spLocks noChangeArrowheads="1"/>
          </p:cNvSpPr>
          <p:nvPr/>
        </p:nvSpPr>
        <p:spPr bwMode="auto">
          <a:xfrm>
            <a:off x="6184801" y="220919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5" name="Oval 49"/>
          <p:cNvSpPr>
            <a:spLocks noChangeArrowheads="1"/>
          </p:cNvSpPr>
          <p:nvPr/>
        </p:nvSpPr>
        <p:spPr bwMode="auto">
          <a:xfrm>
            <a:off x="5908321" y="379912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6" name="Oval 50"/>
          <p:cNvSpPr>
            <a:spLocks noChangeArrowheads="1"/>
          </p:cNvSpPr>
          <p:nvPr/>
        </p:nvSpPr>
        <p:spPr bwMode="auto">
          <a:xfrm>
            <a:off x="6153121" y="379912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7" name="Oval 51"/>
          <p:cNvSpPr>
            <a:spLocks noChangeArrowheads="1"/>
          </p:cNvSpPr>
          <p:nvPr/>
        </p:nvSpPr>
        <p:spPr bwMode="auto">
          <a:xfrm>
            <a:off x="6334561" y="315393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8" name="Oval 52"/>
          <p:cNvSpPr>
            <a:spLocks noChangeArrowheads="1"/>
          </p:cNvSpPr>
          <p:nvPr/>
        </p:nvSpPr>
        <p:spPr bwMode="auto">
          <a:xfrm>
            <a:off x="6462720" y="386392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69" name="Oval 53"/>
          <p:cNvSpPr>
            <a:spLocks noChangeArrowheads="1"/>
          </p:cNvSpPr>
          <p:nvPr/>
        </p:nvSpPr>
        <p:spPr bwMode="auto">
          <a:xfrm>
            <a:off x="6966720" y="387688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0" name="Oval 54"/>
          <p:cNvSpPr>
            <a:spLocks noChangeArrowheads="1"/>
          </p:cNvSpPr>
          <p:nvPr/>
        </p:nvSpPr>
        <p:spPr bwMode="auto">
          <a:xfrm>
            <a:off x="6657121" y="339875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1" name="Oval 55"/>
          <p:cNvSpPr>
            <a:spLocks noChangeArrowheads="1"/>
          </p:cNvSpPr>
          <p:nvPr/>
        </p:nvSpPr>
        <p:spPr bwMode="auto">
          <a:xfrm>
            <a:off x="5947200" y="317985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2" name="Oval 56"/>
          <p:cNvSpPr>
            <a:spLocks noChangeArrowheads="1"/>
          </p:cNvSpPr>
          <p:nvPr/>
        </p:nvSpPr>
        <p:spPr bwMode="auto">
          <a:xfrm>
            <a:off x="7159680" y="293502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3" name="Oval 57"/>
          <p:cNvSpPr>
            <a:spLocks noChangeArrowheads="1"/>
          </p:cNvSpPr>
          <p:nvPr/>
        </p:nvSpPr>
        <p:spPr bwMode="auto">
          <a:xfrm>
            <a:off x="6631201" y="308912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4" name="Oval 58"/>
          <p:cNvSpPr>
            <a:spLocks noChangeArrowheads="1"/>
          </p:cNvSpPr>
          <p:nvPr/>
        </p:nvSpPr>
        <p:spPr bwMode="auto">
          <a:xfrm>
            <a:off x="7326720" y="3450603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5" name="Oval 59"/>
          <p:cNvSpPr>
            <a:spLocks noChangeArrowheads="1"/>
          </p:cNvSpPr>
          <p:nvPr/>
        </p:nvSpPr>
        <p:spPr bwMode="auto">
          <a:xfrm>
            <a:off x="7584481" y="281837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6" name="Oval 60"/>
          <p:cNvSpPr>
            <a:spLocks noChangeArrowheads="1"/>
          </p:cNvSpPr>
          <p:nvPr/>
        </p:nvSpPr>
        <p:spPr bwMode="auto">
          <a:xfrm>
            <a:off x="6888960" y="2896145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7" name="Oval 61"/>
          <p:cNvSpPr>
            <a:spLocks noChangeArrowheads="1"/>
          </p:cNvSpPr>
          <p:nvPr/>
        </p:nvSpPr>
        <p:spPr bwMode="auto">
          <a:xfrm>
            <a:off x="7120801" y="258651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8" name="Oval 62"/>
          <p:cNvSpPr>
            <a:spLocks noChangeArrowheads="1"/>
          </p:cNvSpPr>
          <p:nvPr/>
        </p:nvSpPr>
        <p:spPr bwMode="auto">
          <a:xfrm>
            <a:off x="7404480" y="25605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79" name="Oval 63"/>
          <p:cNvSpPr>
            <a:spLocks noChangeArrowheads="1"/>
          </p:cNvSpPr>
          <p:nvPr/>
        </p:nvSpPr>
        <p:spPr bwMode="auto">
          <a:xfrm>
            <a:off x="6876001" y="225095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0" name="Oval 64"/>
          <p:cNvSpPr>
            <a:spLocks noChangeArrowheads="1"/>
          </p:cNvSpPr>
          <p:nvPr/>
        </p:nvSpPr>
        <p:spPr bwMode="auto">
          <a:xfrm>
            <a:off x="6256801" y="190244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1" name="Oval 65"/>
          <p:cNvSpPr>
            <a:spLocks noChangeArrowheads="1"/>
          </p:cNvSpPr>
          <p:nvPr/>
        </p:nvSpPr>
        <p:spPr bwMode="auto">
          <a:xfrm>
            <a:off x="6824161" y="198020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2" name="Oval 66"/>
          <p:cNvSpPr>
            <a:spLocks noChangeArrowheads="1"/>
          </p:cNvSpPr>
          <p:nvPr/>
        </p:nvSpPr>
        <p:spPr bwMode="auto">
          <a:xfrm>
            <a:off x="6462720" y="236760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3" name="Oval 67"/>
          <p:cNvSpPr>
            <a:spLocks noChangeArrowheads="1"/>
          </p:cNvSpPr>
          <p:nvPr/>
        </p:nvSpPr>
        <p:spPr bwMode="auto">
          <a:xfrm>
            <a:off x="5869440" y="2638358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4" name="Oval 68"/>
          <p:cNvSpPr>
            <a:spLocks noChangeArrowheads="1"/>
          </p:cNvSpPr>
          <p:nvPr/>
        </p:nvSpPr>
        <p:spPr bwMode="auto">
          <a:xfrm>
            <a:off x="6063841" y="2870222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5" name="Oval 69"/>
          <p:cNvSpPr>
            <a:spLocks noChangeArrowheads="1"/>
          </p:cNvSpPr>
          <p:nvPr/>
        </p:nvSpPr>
        <p:spPr bwMode="auto">
          <a:xfrm>
            <a:off x="6192000" y="257355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6" name="Oval 70"/>
          <p:cNvSpPr>
            <a:spLocks noChangeArrowheads="1"/>
          </p:cNvSpPr>
          <p:nvPr/>
        </p:nvSpPr>
        <p:spPr bwMode="auto">
          <a:xfrm>
            <a:off x="7417441" y="302575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7" name="Oval 71"/>
          <p:cNvSpPr>
            <a:spLocks noChangeArrowheads="1"/>
          </p:cNvSpPr>
          <p:nvPr/>
        </p:nvSpPr>
        <p:spPr bwMode="auto">
          <a:xfrm>
            <a:off x="6720481" y="370839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8" name="Oval 72"/>
          <p:cNvSpPr>
            <a:spLocks noChangeArrowheads="1"/>
          </p:cNvSpPr>
          <p:nvPr/>
        </p:nvSpPr>
        <p:spPr bwMode="auto">
          <a:xfrm>
            <a:off x="6399360" y="2844300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89" name="Oval 73"/>
          <p:cNvSpPr>
            <a:spLocks noChangeArrowheads="1"/>
          </p:cNvSpPr>
          <p:nvPr/>
        </p:nvSpPr>
        <p:spPr bwMode="auto">
          <a:xfrm>
            <a:off x="6991201" y="333539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0" name="Oval 74"/>
          <p:cNvSpPr>
            <a:spLocks noChangeArrowheads="1"/>
          </p:cNvSpPr>
          <p:nvPr/>
        </p:nvSpPr>
        <p:spPr bwMode="auto">
          <a:xfrm>
            <a:off x="6759360" y="418652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1" name="Oval 75"/>
          <p:cNvSpPr>
            <a:spLocks noChangeArrowheads="1"/>
          </p:cNvSpPr>
          <p:nvPr/>
        </p:nvSpPr>
        <p:spPr bwMode="auto">
          <a:xfrm>
            <a:off x="6024960" y="4095791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2" name="Oval 76"/>
          <p:cNvSpPr>
            <a:spLocks noChangeArrowheads="1"/>
          </p:cNvSpPr>
          <p:nvPr/>
        </p:nvSpPr>
        <p:spPr bwMode="auto">
          <a:xfrm>
            <a:off x="5535360" y="377319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3" name="Oval 77"/>
          <p:cNvSpPr>
            <a:spLocks noChangeArrowheads="1"/>
          </p:cNvSpPr>
          <p:nvPr/>
        </p:nvSpPr>
        <p:spPr bwMode="auto">
          <a:xfrm>
            <a:off x="5702400" y="4056907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94" name="Oval 78"/>
          <p:cNvSpPr>
            <a:spLocks noChangeArrowheads="1"/>
          </p:cNvSpPr>
          <p:nvPr/>
        </p:nvSpPr>
        <p:spPr bwMode="auto">
          <a:xfrm>
            <a:off x="6076800" y="4366539"/>
            <a:ext cx="175680" cy="17569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Proto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19201" y="1725301"/>
            <a:ext cx="1604160" cy="1084434"/>
            <a:chOff x="3555" y="1198"/>
            <a:chExt cx="1114" cy="753"/>
          </a:xfrm>
        </p:grpSpPr>
        <p:sp>
          <p:nvSpPr>
            <p:cNvPr id="35843" name="AutoShape 3"/>
            <p:cNvSpPr>
              <a:spLocks noChangeArrowheads="1"/>
            </p:cNvSpPr>
            <p:nvPr/>
          </p:nvSpPr>
          <p:spPr bwMode="auto">
            <a:xfrm>
              <a:off x="3555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4" name="AutoShape 4"/>
            <p:cNvSpPr>
              <a:spLocks noChangeArrowheads="1"/>
            </p:cNvSpPr>
            <p:nvPr/>
          </p:nvSpPr>
          <p:spPr bwMode="auto">
            <a:xfrm>
              <a:off x="4014" y="1198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5" name="AutoShape 5"/>
            <p:cNvSpPr>
              <a:spLocks noChangeArrowheads="1"/>
            </p:cNvSpPr>
            <p:nvPr/>
          </p:nvSpPr>
          <p:spPr bwMode="auto">
            <a:xfrm>
              <a:off x="3817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6" name="AutoShape 6"/>
            <p:cNvSpPr>
              <a:spLocks noChangeArrowheads="1"/>
            </p:cNvSpPr>
            <p:nvPr/>
          </p:nvSpPr>
          <p:spPr bwMode="auto">
            <a:xfrm>
              <a:off x="4079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7" name="AutoShape 7"/>
            <p:cNvSpPr>
              <a:spLocks noChangeArrowheads="1"/>
            </p:cNvSpPr>
            <p:nvPr/>
          </p:nvSpPr>
          <p:spPr bwMode="auto">
            <a:xfrm>
              <a:off x="3555" y="142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8" name="AutoShape 8"/>
            <p:cNvSpPr>
              <a:spLocks noChangeArrowheads="1"/>
            </p:cNvSpPr>
            <p:nvPr/>
          </p:nvSpPr>
          <p:spPr bwMode="auto">
            <a:xfrm>
              <a:off x="3981" y="1755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49" name="AutoShape 9"/>
            <p:cNvSpPr>
              <a:spLocks noChangeArrowheads="1"/>
            </p:cNvSpPr>
            <p:nvPr/>
          </p:nvSpPr>
          <p:spPr bwMode="auto">
            <a:xfrm>
              <a:off x="3751" y="1657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0" name="AutoShape 10"/>
            <p:cNvSpPr>
              <a:spLocks noChangeArrowheads="1"/>
            </p:cNvSpPr>
            <p:nvPr/>
          </p:nvSpPr>
          <p:spPr bwMode="auto">
            <a:xfrm>
              <a:off x="4342" y="172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1" name="AutoShape 11"/>
            <p:cNvSpPr>
              <a:spLocks noChangeArrowheads="1"/>
            </p:cNvSpPr>
            <p:nvPr/>
          </p:nvSpPr>
          <p:spPr bwMode="auto">
            <a:xfrm>
              <a:off x="4473" y="1198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653" y="1263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auto">
            <a:xfrm>
              <a:off x="4145" y="1263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87"/>
                </a:cxn>
                <a:cxn ang="0">
                  <a:pos x="290" y="287"/>
                </a:cxn>
                <a:cxn ang="0">
                  <a:pos x="291" y="723"/>
                </a:cxn>
              </a:cxnLst>
              <a:rect l="0" t="0" r="r" b="b"/>
              <a:pathLst>
                <a:path w="292" h="724">
                  <a:moveTo>
                    <a:pt x="0" y="0"/>
                  </a:moveTo>
                  <a:lnTo>
                    <a:pt x="0" y="287"/>
                  </a:lnTo>
                  <a:lnTo>
                    <a:pt x="290" y="287"/>
                  </a:lnTo>
                  <a:lnTo>
                    <a:pt x="291" y="723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auto">
            <a:xfrm>
              <a:off x="3653" y="1343"/>
              <a:ext cx="492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5" y="83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2" y="86"/>
                </a:cxn>
                <a:cxn ang="0">
                  <a:pos x="1735" y="81"/>
                </a:cxn>
                <a:cxn ang="0">
                  <a:pos x="2169" y="370"/>
                </a:cxn>
              </a:cxnLst>
              <a:rect l="0" t="0" r="r" b="b"/>
              <a:pathLst>
                <a:path w="2170" h="371">
                  <a:moveTo>
                    <a:pt x="0" y="81"/>
                  </a:moveTo>
                  <a:lnTo>
                    <a:pt x="1085" y="83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2" y="86"/>
                  </a:lnTo>
                  <a:lnTo>
                    <a:pt x="1735" y="81"/>
                  </a:lnTo>
                  <a:lnTo>
                    <a:pt x="2169" y="370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auto">
            <a:xfrm>
              <a:off x="3915" y="1329"/>
              <a:ext cx="230" cy="99"/>
            </a:xfrm>
            <a:custGeom>
              <a:avLst/>
              <a:gdLst/>
              <a:ahLst/>
              <a:cxnLst>
                <a:cxn ang="0">
                  <a:pos x="1012" y="0"/>
                </a:cxn>
                <a:cxn ang="0">
                  <a:pos x="0" y="0"/>
                </a:cxn>
                <a:cxn ang="0">
                  <a:pos x="0" y="434"/>
                </a:cxn>
              </a:cxnLst>
              <a:rect l="0" t="0" r="r" b="b"/>
              <a:pathLst>
                <a:path w="1013" h="435">
                  <a:moveTo>
                    <a:pt x="1012" y="0"/>
                  </a:moveTo>
                  <a:lnTo>
                    <a:pt x="0" y="0"/>
                  </a:lnTo>
                  <a:lnTo>
                    <a:pt x="0" y="434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6" name="Line 16"/>
            <p:cNvSpPr>
              <a:spLocks noChangeShapeType="1"/>
            </p:cNvSpPr>
            <p:nvPr/>
          </p:nvSpPr>
          <p:spPr bwMode="auto">
            <a:xfrm>
              <a:off x="3653" y="1493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3792" y="1493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flipH="1">
              <a:off x="4022" y="1493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auto">
            <a:xfrm>
              <a:off x="3784" y="1685"/>
              <a:ext cx="230" cy="106"/>
            </a:xfrm>
            <a:custGeom>
              <a:avLst/>
              <a:gdLst/>
              <a:ahLst/>
              <a:cxnLst>
                <a:cxn ang="0">
                  <a:pos x="0" y="164"/>
                </a:cxn>
                <a:cxn ang="0">
                  <a:pos x="145" y="453"/>
                </a:cxn>
                <a:cxn ang="0">
                  <a:pos x="723" y="19"/>
                </a:cxn>
                <a:cxn ang="0">
                  <a:pos x="1013" y="308"/>
                </a:cxn>
              </a:cxnLst>
              <a:rect l="0" t="0" r="r" b="b"/>
              <a:pathLst>
                <a:path w="1014" h="469">
                  <a:moveTo>
                    <a:pt x="0" y="164"/>
                  </a:moveTo>
                  <a:cubicBezTo>
                    <a:pt x="0" y="261"/>
                    <a:pt x="67" y="468"/>
                    <a:pt x="145" y="453"/>
                  </a:cubicBezTo>
                  <a:cubicBezTo>
                    <a:pt x="310" y="422"/>
                    <a:pt x="445" y="59"/>
                    <a:pt x="723" y="19"/>
                  </a:cubicBezTo>
                  <a:cubicBezTo>
                    <a:pt x="858" y="0"/>
                    <a:pt x="916" y="212"/>
                    <a:pt x="1013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0" name="Freeform 20"/>
            <p:cNvSpPr>
              <a:spLocks/>
            </p:cNvSpPr>
            <p:nvPr/>
          </p:nvSpPr>
          <p:spPr bwMode="auto">
            <a:xfrm>
              <a:off x="4013" y="1642"/>
              <a:ext cx="394" cy="260"/>
            </a:xfrm>
            <a:custGeom>
              <a:avLst/>
              <a:gdLst/>
              <a:ahLst/>
              <a:cxnLst>
                <a:cxn ang="0">
                  <a:pos x="0" y="788"/>
                </a:cxn>
                <a:cxn ang="0">
                  <a:pos x="289" y="1080"/>
                </a:cxn>
                <a:cxn ang="0">
                  <a:pos x="1304" y="65"/>
                </a:cxn>
                <a:cxn ang="0">
                  <a:pos x="1738" y="355"/>
                </a:cxn>
              </a:cxnLst>
              <a:rect l="0" t="0" r="r" b="b"/>
              <a:pathLst>
                <a:path w="1739" h="1147">
                  <a:moveTo>
                    <a:pt x="0" y="788"/>
                  </a:moveTo>
                  <a:cubicBezTo>
                    <a:pt x="51" y="932"/>
                    <a:pt x="151" y="1146"/>
                    <a:pt x="289" y="1080"/>
                  </a:cubicBezTo>
                  <a:cubicBezTo>
                    <a:pt x="811" y="818"/>
                    <a:pt x="792" y="346"/>
                    <a:pt x="1304" y="65"/>
                  </a:cubicBezTo>
                  <a:cubicBezTo>
                    <a:pt x="1420" y="0"/>
                    <a:pt x="1637" y="258"/>
                    <a:pt x="1738" y="355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flipH="1">
              <a:off x="4471" y="1263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4440" y="1788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863" name="Text Box 23"/>
          <p:cNvSpPr txBox="1">
            <a:spLocks noChangeArrowheads="1"/>
          </p:cNvSpPr>
          <p:nvPr/>
        </p:nvSpPr>
        <p:spPr bwMode="auto">
          <a:xfrm>
            <a:off x="228960" y="1340782"/>
            <a:ext cx="2400480" cy="2253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gradient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distance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...)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dilate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(&lt;=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n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(def channel 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width)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(let* ((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(distance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(trail (&lt;= (+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src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   (gradient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dst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 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                </a:t>
            </a:r>
            <a:r>
              <a:rPr 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d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)))</a:t>
            </a:r>
          </a:p>
          <a:p>
            <a:pPr>
              <a:lnSpc>
                <a:spcPct val="125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10 Pitch" pitchFamily="1" charset="0"/>
                <a:ea typeface="MS Gothic" charset="0"/>
                <a:cs typeface="MS Gothic" charset="0"/>
              </a:rPr>
              <a:t>    (dilate trail width)))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119201" y="3423241"/>
            <a:ext cx="1604160" cy="1084433"/>
            <a:chOff x="3555" y="2377"/>
            <a:chExt cx="1114" cy="753"/>
          </a:xfrm>
        </p:grpSpPr>
        <p:sp>
          <p:nvSpPr>
            <p:cNvPr id="35865" name="AutoShape 25"/>
            <p:cNvSpPr>
              <a:spLocks noChangeArrowheads="1"/>
            </p:cNvSpPr>
            <p:nvPr/>
          </p:nvSpPr>
          <p:spPr bwMode="auto">
            <a:xfrm>
              <a:off x="3555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6" name="AutoShape 26"/>
            <p:cNvSpPr>
              <a:spLocks noChangeArrowheads="1"/>
            </p:cNvSpPr>
            <p:nvPr/>
          </p:nvSpPr>
          <p:spPr bwMode="auto">
            <a:xfrm>
              <a:off x="4014" y="2377"/>
              <a:ext cx="262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7" name="AutoShape 27"/>
            <p:cNvSpPr>
              <a:spLocks noChangeArrowheads="1"/>
            </p:cNvSpPr>
            <p:nvPr/>
          </p:nvSpPr>
          <p:spPr bwMode="auto">
            <a:xfrm>
              <a:off x="3817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8" name="AutoShape 28"/>
            <p:cNvSpPr>
              <a:spLocks noChangeArrowheads="1"/>
            </p:cNvSpPr>
            <p:nvPr/>
          </p:nvSpPr>
          <p:spPr bwMode="auto">
            <a:xfrm>
              <a:off x="4080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9" name="AutoShape 29"/>
            <p:cNvSpPr>
              <a:spLocks noChangeArrowheads="1"/>
            </p:cNvSpPr>
            <p:nvPr/>
          </p:nvSpPr>
          <p:spPr bwMode="auto">
            <a:xfrm>
              <a:off x="3555" y="2606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0" name="AutoShape 30"/>
            <p:cNvSpPr>
              <a:spLocks noChangeArrowheads="1"/>
            </p:cNvSpPr>
            <p:nvPr/>
          </p:nvSpPr>
          <p:spPr bwMode="auto">
            <a:xfrm>
              <a:off x="3981" y="2934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1" name="AutoShape 31"/>
            <p:cNvSpPr>
              <a:spLocks noChangeArrowheads="1"/>
            </p:cNvSpPr>
            <p:nvPr/>
          </p:nvSpPr>
          <p:spPr bwMode="auto">
            <a:xfrm>
              <a:off x="3752" y="2836"/>
              <a:ext cx="66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2" name="AutoShape 32"/>
            <p:cNvSpPr>
              <a:spLocks noChangeArrowheads="1"/>
            </p:cNvSpPr>
            <p:nvPr/>
          </p:nvSpPr>
          <p:spPr bwMode="auto">
            <a:xfrm>
              <a:off x="4342" y="2902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3" name="AutoShape 33"/>
            <p:cNvSpPr>
              <a:spLocks noChangeArrowheads="1"/>
            </p:cNvSpPr>
            <p:nvPr/>
          </p:nvSpPr>
          <p:spPr bwMode="auto">
            <a:xfrm>
              <a:off x="4473" y="2377"/>
              <a:ext cx="197" cy="66"/>
            </a:xfrm>
            <a:prstGeom prst="roundRect">
              <a:avLst>
                <a:gd name="adj" fmla="val 1514"/>
              </a:avLst>
            </a:prstGeom>
            <a:noFill/>
            <a:ln w="36720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4" name="Line 34"/>
            <p:cNvSpPr>
              <a:spLocks noChangeShapeType="1"/>
            </p:cNvSpPr>
            <p:nvPr/>
          </p:nvSpPr>
          <p:spPr bwMode="auto">
            <a:xfrm>
              <a:off x="3653" y="2442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auto">
            <a:xfrm>
              <a:off x="4145" y="2442"/>
              <a:ext cx="66" cy="1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89"/>
                </a:cxn>
                <a:cxn ang="0">
                  <a:pos x="290" y="288"/>
                </a:cxn>
                <a:cxn ang="0">
                  <a:pos x="292" y="722"/>
                </a:cxn>
              </a:cxnLst>
              <a:rect l="0" t="0" r="r" b="b"/>
              <a:pathLst>
                <a:path w="293" h="723">
                  <a:moveTo>
                    <a:pt x="0" y="0"/>
                  </a:moveTo>
                  <a:lnTo>
                    <a:pt x="2" y="289"/>
                  </a:lnTo>
                  <a:lnTo>
                    <a:pt x="290" y="288"/>
                  </a:lnTo>
                  <a:lnTo>
                    <a:pt x="292" y="722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auto">
            <a:xfrm>
              <a:off x="3653" y="2522"/>
              <a:ext cx="493" cy="8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087" y="80"/>
                </a:cxn>
                <a:cxn ang="0">
                  <a:pos x="1087" y="0"/>
                </a:cxn>
                <a:cxn ang="0">
                  <a:pos x="1224" y="0"/>
                </a:cxn>
                <a:cxn ang="0">
                  <a:pos x="1226" y="82"/>
                </a:cxn>
                <a:cxn ang="0">
                  <a:pos x="1735" y="81"/>
                </a:cxn>
                <a:cxn ang="0">
                  <a:pos x="2172" y="371"/>
                </a:cxn>
              </a:cxnLst>
              <a:rect l="0" t="0" r="r" b="b"/>
              <a:pathLst>
                <a:path w="2173" h="372">
                  <a:moveTo>
                    <a:pt x="0" y="81"/>
                  </a:moveTo>
                  <a:lnTo>
                    <a:pt x="1087" y="80"/>
                  </a:lnTo>
                  <a:lnTo>
                    <a:pt x="1087" y="0"/>
                  </a:lnTo>
                  <a:lnTo>
                    <a:pt x="1224" y="0"/>
                  </a:lnTo>
                  <a:lnTo>
                    <a:pt x="1226" y="82"/>
                  </a:lnTo>
                  <a:lnTo>
                    <a:pt x="1735" y="81"/>
                  </a:lnTo>
                  <a:lnTo>
                    <a:pt x="2172" y="371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auto">
            <a:xfrm>
              <a:off x="3916" y="2508"/>
              <a:ext cx="230" cy="99"/>
            </a:xfrm>
            <a:custGeom>
              <a:avLst/>
              <a:gdLst/>
              <a:ahLst/>
              <a:cxnLst>
                <a:cxn ang="0">
                  <a:pos x="1012" y="1"/>
                </a:cxn>
                <a:cxn ang="0">
                  <a:pos x="0" y="0"/>
                </a:cxn>
                <a:cxn ang="0">
                  <a:pos x="0" y="435"/>
                </a:cxn>
              </a:cxnLst>
              <a:rect l="0" t="0" r="r" b="b"/>
              <a:pathLst>
                <a:path w="1013" h="436">
                  <a:moveTo>
                    <a:pt x="1012" y="1"/>
                  </a:moveTo>
                  <a:lnTo>
                    <a:pt x="0" y="0"/>
                  </a:lnTo>
                  <a:lnTo>
                    <a:pt x="0" y="435"/>
                  </a:ln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8" name="Line 38"/>
            <p:cNvSpPr>
              <a:spLocks noChangeShapeType="1"/>
            </p:cNvSpPr>
            <p:nvPr/>
          </p:nvSpPr>
          <p:spPr bwMode="auto">
            <a:xfrm>
              <a:off x="3653" y="2672"/>
              <a:ext cx="12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79" name="Line 39"/>
            <p:cNvSpPr>
              <a:spLocks noChangeShapeType="1"/>
            </p:cNvSpPr>
            <p:nvPr/>
          </p:nvSpPr>
          <p:spPr bwMode="auto">
            <a:xfrm flipH="1">
              <a:off x="3793" y="2672"/>
              <a:ext cx="125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0" name="Line 40"/>
            <p:cNvSpPr>
              <a:spLocks noChangeShapeType="1"/>
            </p:cNvSpPr>
            <p:nvPr/>
          </p:nvSpPr>
          <p:spPr bwMode="auto">
            <a:xfrm flipH="1">
              <a:off x="4022" y="2672"/>
              <a:ext cx="158" cy="262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1" name="Freeform 41"/>
            <p:cNvSpPr>
              <a:spLocks/>
            </p:cNvSpPr>
            <p:nvPr/>
          </p:nvSpPr>
          <p:spPr bwMode="auto">
            <a:xfrm>
              <a:off x="3784" y="2864"/>
              <a:ext cx="229" cy="107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141" y="455"/>
                </a:cxn>
                <a:cxn ang="0">
                  <a:pos x="719" y="19"/>
                </a:cxn>
                <a:cxn ang="0">
                  <a:pos x="1010" y="308"/>
                </a:cxn>
              </a:cxnLst>
              <a:rect l="0" t="0" r="r" b="b"/>
              <a:pathLst>
                <a:path w="1011" h="470">
                  <a:moveTo>
                    <a:pt x="0" y="165"/>
                  </a:moveTo>
                  <a:cubicBezTo>
                    <a:pt x="0" y="262"/>
                    <a:pt x="63" y="469"/>
                    <a:pt x="141" y="455"/>
                  </a:cubicBezTo>
                  <a:cubicBezTo>
                    <a:pt x="310" y="420"/>
                    <a:pt x="445" y="60"/>
                    <a:pt x="719" y="19"/>
                  </a:cubicBezTo>
                  <a:cubicBezTo>
                    <a:pt x="854" y="0"/>
                    <a:pt x="916" y="213"/>
                    <a:pt x="1010" y="30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2" name="Freeform 42"/>
            <p:cNvSpPr>
              <a:spLocks/>
            </p:cNvSpPr>
            <p:nvPr/>
          </p:nvSpPr>
          <p:spPr bwMode="auto">
            <a:xfrm>
              <a:off x="4014" y="2821"/>
              <a:ext cx="394" cy="260"/>
            </a:xfrm>
            <a:custGeom>
              <a:avLst/>
              <a:gdLst/>
              <a:ahLst/>
              <a:cxnLst>
                <a:cxn ang="0">
                  <a:pos x="0" y="789"/>
                </a:cxn>
                <a:cxn ang="0">
                  <a:pos x="289" y="1080"/>
                </a:cxn>
                <a:cxn ang="0">
                  <a:pos x="1301" y="66"/>
                </a:cxn>
                <a:cxn ang="0">
                  <a:pos x="1736" y="358"/>
                </a:cxn>
              </a:cxnLst>
              <a:rect l="0" t="0" r="r" b="b"/>
              <a:pathLst>
                <a:path w="1737" h="1147">
                  <a:moveTo>
                    <a:pt x="0" y="789"/>
                  </a:moveTo>
                  <a:cubicBezTo>
                    <a:pt x="48" y="933"/>
                    <a:pt x="152" y="1146"/>
                    <a:pt x="289" y="1080"/>
                  </a:cubicBezTo>
                  <a:cubicBezTo>
                    <a:pt x="808" y="819"/>
                    <a:pt x="792" y="344"/>
                    <a:pt x="1301" y="66"/>
                  </a:cubicBezTo>
                  <a:cubicBezTo>
                    <a:pt x="1421" y="0"/>
                    <a:pt x="1638" y="258"/>
                    <a:pt x="1736" y="358"/>
                  </a:cubicBezTo>
                </a:path>
              </a:pathLst>
            </a:cu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3" name="Line 43"/>
            <p:cNvSpPr>
              <a:spLocks noChangeShapeType="1"/>
            </p:cNvSpPr>
            <p:nvPr/>
          </p:nvSpPr>
          <p:spPr bwMode="auto">
            <a:xfrm flipH="1">
              <a:off x="4471" y="2442"/>
              <a:ext cx="102" cy="459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4" name="Line 44"/>
            <p:cNvSpPr>
              <a:spLocks noChangeShapeType="1"/>
            </p:cNvSpPr>
            <p:nvPr/>
          </p:nvSpPr>
          <p:spPr bwMode="auto">
            <a:xfrm>
              <a:off x="4440" y="2967"/>
              <a:ext cx="1" cy="164"/>
            </a:xfrm>
            <a:prstGeom prst="line">
              <a:avLst/>
            </a:prstGeom>
            <a:noFill/>
            <a:ln w="18360">
              <a:solidFill>
                <a:srgbClr val="80808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6884640" y="2952311"/>
            <a:ext cx="1467360" cy="1542402"/>
            <a:chOff x="4781" y="2050"/>
            <a:chExt cx="1019" cy="1071"/>
          </a:xfrm>
        </p:grpSpPr>
        <p:sp>
          <p:nvSpPr>
            <p:cNvPr id="35886" name="Freeform 46"/>
            <p:cNvSpPr>
              <a:spLocks noChangeArrowheads="1"/>
            </p:cNvSpPr>
            <p:nvPr/>
          </p:nvSpPr>
          <p:spPr bwMode="auto">
            <a:xfrm>
              <a:off x="4781" y="2050"/>
              <a:ext cx="1020" cy="1072"/>
            </a:xfrm>
            <a:custGeom>
              <a:avLst/>
              <a:gdLst/>
              <a:ahLst/>
              <a:cxnLst>
                <a:cxn ang="0">
                  <a:pos x="3933" y="1350"/>
                </a:cxn>
                <a:cxn ang="0">
                  <a:pos x="3329" y="741"/>
                </a:cxn>
                <a:cxn ang="0">
                  <a:pos x="2761" y="147"/>
                </a:cxn>
                <a:cxn ang="0">
                  <a:pos x="2047" y="51"/>
                </a:cxn>
                <a:cxn ang="0">
                  <a:pos x="1773" y="581"/>
                </a:cxn>
                <a:cxn ang="0">
                  <a:pos x="1607" y="1078"/>
                </a:cxn>
                <a:cxn ang="0">
                  <a:pos x="930" y="1142"/>
                </a:cxn>
                <a:cxn ang="0">
                  <a:pos x="254" y="1527"/>
                </a:cxn>
                <a:cxn ang="0">
                  <a:pos x="107" y="2073"/>
                </a:cxn>
                <a:cxn ang="0">
                  <a:pos x="473" y="2650"/>
                </a:cxn>
                <a:cxn ang="0">
                  <a:pos x="418" y="3276"/>
                </a:cxn>
                <a:cxn ang="0">
                  <a:pos x="216" y="4014"/>
                </a:cxn>
                <a:cxn ang="0">
                  <a:pos x="583" y="4495"/>
                </a:cxn>
                <a:cxn ang="0">
                  <a:pos x="1333" y="4431"/>
                </a:cxn>
                <a:cxn ang="0">
                  <a:pos x="2065" y="4495"/>
                </a:cxn>
                <a:cxn ang="0">
                  <a:pos x="2688" y="4656"/>
                </a:cxn>
                <a:cxn ang="0">
                  <a:pos x="3201" y="4062"/>
                </a:cxn>
                <a:cxn ang="0">
                  <a:pos x="3145" y="3420"/>
                </a:cxn>
                <a:cxn ang="0">
                  <a:pos x="3530" y="3164"/>
                </a:cxn>
                <a:cxn ang="0">
                  <a:pos x="4135" y="3051"/>
                </a:cxn>
                <a:cxn ang="0">
                  <a:pos x="4482" y="2554"/>
                </a:cxn>
                <a:cxn ang="0">
                  <a:pos x="4079" y="2056"/>
                </a:cxn>
                <a:cxn ang="0">
                  <a:pos x="4189" y="1752"/>
                </a:cxn>
                <a:cxn ang="0">
                  <a:pos x="3933" y="1350"/>
                </a:cxn>
              </a:cxnLst>
              <a:rect l="0" t="0" r="r" b="b"/>
              <a:pathLst>
                <a:path w="4497" h="4728">
                  <a:moveTo>
                    <a:pt x="3933" y="1350"/>
                  </a:moveTo>
                  <a:cubicBezTo>
                    <a:pt x="3689" y="1147"/>
                    <a:pt x="3536" y="945"/>
                    <a:pt x="3329" y="741"/>
                  </a:cubicBezTo>
                  <a:cubicBezTo>
                    <a:pt x="3133" y="548"/>
                    <a:pt x="2985" y="315"/>
                    <a:pt x="2761" y="147"/>
                  </a:cubicBezTo>
                  <a:cubicBezTo>
                    <a:pt x="2568" y="2"/>
                    <a:pt x="2283" y="0"/>
                    <a:pt x="2047" y="51"/>
                  </a:cubicBezTo>
                  <a:cubicBezTo>
                    <a:pt x="1787" y="108"/>
                    <a:pt x="1780" y="382"/>
                    <a:pt x="1773" y="581"/>
                  </a:cubicBezTo>
                  <a:cubicBezTo>
                    <a:pt x="1767" y="755"/>
                    <a:pt x="1891" y="1013"/>
                    <a:pt x="1607" y="1078"/>
                  </a:cubicBezTo>
                  <a:cubicBezTo>
                    <a:pt x="1389" y="1129"/>
                    <a:pt x="1171" y="1094"/>
                    <a:pt x="930" y="1142"/>
                  </a:cubicBezTo>
                  <a:cubicBezTo>
                    <a:pt x="631" y="1203"/>
                    <a:pt x="449" y="1368"/>
                    <a:pt x="254" y="1527"/>
                  </a:cubicBezTo>
                  <a:cubicBezTo>
                    <a:pt x="83" y="1665"/>
                    <a:pt x="0" y="1906"/>
                    <a:pt x="107" y="2073"/>
                  </a:cubicBezTo>
                  <a:cubicBezTo>
                    <a:pt x="234" y="2271"/>
                    <a:pt x="415" y="2435"/>
                    <a:pt x="473" y="2650"/>
                  </a:cubicBezTo>
                  <a:cubicBezTo>
                    <a:pt x="527" y="2854"/>
                    <a:pt x="492" y="3066"/>
                    <a:pt x="418" y="3276"/>
                  </a:cubicBezTo>
                  <a:cubicBezTo>
                    <a:pt x="332" y="3518"/>
                    <a:pt x="305" y="3773"/>
                    <a:pt x="216" y="4014"/>
                  </a:cubicBezTo>
                  <a:cubicBezTo>
                    <a:pt x="137" y="4228"/>
                    <a:pt x="328" y="4468"/>
                    <a:pt x="583" y="4495"/>
                  </a:cubicBezTo>
                  <a:cubicBezTo>
                    <a:pt x="838" y="4522"/>
                    <a:pt x="1096" y="4508"/>
                    <a:pt x="1333" y="4431"/>
                  </a:cubicBezTo>
                  <a:cubicBezTo>
                    <a:pt x="1560" y="4357"/>
                    <a:pt x="1897" y="4229"/>
                    <a:pt x="2065" y="4495"/>
                  </a:cubicBezTo>
                  <a:cubicBezTo>
                    <a:pt x="2179" y="4676"/>
                    <a:pt x="2452" y="4727"/>
                    <a:pt x="2688" y="4656"/>
                  </a:cubicBezTo>
                  <a:cubicBezTo>
                    <a:pt x="2985" y="4566"/>
                    <a:pt x="3158" y="4304"/>
                    <a:pt x="3201" y="4062"/>
                  </a:cubicBezTo>
                  <a:cubicBezTo>
                    <a:pt x="3238" y="3843"/>
                    <a:pt x="3221" y="3627"/>
                    <a:pt x="3145" y="3420"/>
                  </a:cubicBezTo>
                  <a:cubicBezTo>
                    <a:pt x="3039" y="3127"/>
                    <a:pt x="3389" y="3162"/>
                    <a:pt x="3530" y="3164"/>
                  </a:cubicBezTo>
                  <a:cubicBezTo>
                    <a:pt x="3747" y="3166"/>
                    <a:pt x="3923" y="3101"/>
                    <a:pt x="4135" y="3051"/>
                  </a:cubicBezTo>
                  <a:cubicBezTo>
                    <a:pt x="4362" y="2997"/>
                    <a:pt x="4468" y="2747"/>
                    <a:pt x="4482" y="2554"/>
                  </a:cubicBezTo>
                  <a:cubicBezTo>
                    <a:pt x="4496" y="2348"/>
                    <a:pt x="3949" y="2225"/>
                    <a:pt x="4079" y="2056"/>
                  </a:cubicBezTo>
                  <a:cubicBezTo>
                    <a:pt x="4170" y="1940"/>
                    <a:pt x="4098" y="1869"/>
                    <a:pt x="4189" y="1752"/>
                  </a:cubicBezTo>
                  <a:cubicBezTo>
                    <a:pt x="4298" y="1611"/>
                    <a:pt x="4073" y="1469"/>
                    <a:pt x="3933" y="1350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7" name="Freeform 47"/>
            <p:cNvSpPr>
              <a:spLocks noChangeArrowheads="1"/>
            </p:cNvSpPr>
            <p:nvPr/>
          </p:nvSpPr>
          <p:spPr bwMode="auto">
            <a:xfrm>
              <a:off x="5046" y="2618"/>
              <a:ext cx="169" cy="157"/>
            </a:xfrm>
            <a:custGeom>
              <a:avLst/>
              <a:gdLst/>
              <a:ahLst/>
              <a:cxnLst>
                <a:cxn ang="0">
                  <a:pos x="531" y="509"/>
                </a:cxn>
                <a:cxn ang="0">
                  <a:pos x="458" y="161"/>
                </a:cxn>
                <a:cxn ang="0">
                  <a:pos x="37" y="417"/>
                </a:cxn>
                <a:cxn ang="0">
                  <a:pos x="147" y="674"/>
                </a:cxn>
                <a:cxn ang="0">
                  <a:pos x="348" y="637"/>
                </a:cxn>
                <a:cxn ang="0">
                  <a:pos x="531" y="509"/>
                </a:cxn>
              </a:cxnLst>
              <a:rect l="0" t="0" r="r" b="b"/>
              <a:pathLst>
                <a:path w="746" h="693">
                  <a:moveTo>
                    <a:pt x="531" y="509"/>
                  </a:moveTo>
                  <a:cubicBezTo>
                    <a:pt x="639" y="434"/>
                    <a:pt x="745" y="307"/>
                    <a:pt x="458" y="161"/>
                  </a:cubicBezTo>
                  <a:cubicBezTo>
                    <a:pt x="141" y="0"/>
                    <a:pt x="26" y="271"/>
                    <a:pt x="37" y="417"/>
                  </a:cubicBezTo>
                  <a:cubicBezTo>
                    <a:pt x="73" y="503"/>
                    <a:pt x="0" y="655"/>
                    <a:pt x="147" y="674"/>
                  </a:cubicBezTo>
                  <a:cubicBezTo>
                    <a:pt x="275" y="692"/>
                    <a:pt x="281" y="650"/>
                    <a:pt x="348" y="637"/>
                  </a:cubicBezTo>
                  <a:cubicBezTo>
                    <a:pt x="409" y="595"/>
                    <a:pt x="424" y="583"/>
                    <a:pt x="531" y="509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8" name="Oval 48"/>
            <p:cNvSpPr>
              <a:spLocks noChangeArrowheads="1"/>
            </p:cNvSpPr>
            <p:nvPr/>
          </p:nvSpPr>
          <p:spPr bwMode="auto">
            <a:xfrm>
              <a:off x="5103" y="2690"/>
              <a:ext cx="17" cy="1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89" name="Line 49"/>
            <p:cNvSpPr>
              <a:spLocks noChangeShapeType="1"/>
            </p:cNvSpPr>
            <p:nvPr/>
          </p:nvSpPr>
          <p:spPr bwMode="auto">
            <a:xfrm flipV="1">
              <a:off x="5108" y="2584"/>
              <a:ext cx="21" cy="12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0" name="Line 50"/>
            <p:cNvSpPr>
              <a:spLocks noChangeShapeType="1"/>
            </p:cNvSpPr>
            <p:nvPr/>
          </p:nvSpPr>
          <p:spPr bwMode="auto">
            <a:xfrm>
              <a:off x="5153" y="2702"/>
              <a:ext cx="50" cy="18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91" name="Text Box 51"/>
            <p:cNvSpPr txBox="1">
              <a:spLocks noChangeArrowheads="1"/>
            </p:cNvSpPr>
            <p:nvPr/>
          </p:nvSpPr>
          <p:spPr bwMode="auto">
            <a:xfrm>
              <a:off x="4867" y="2870"/>
              <a:ext cx="711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35892" name="Text Box 52"/>
            <p:cNvSpPr txBox="1">
              <a:spLocks noChangeArrowheads="1"/>
            </p:cNvSpPr>
            <p:nvPr/>
          </p:nvSpPr>
          <p:spPr bwMode="auto">
            <a:xfrm>
              <a:off x="5015" y="2495"/>
              <a:ext cx="517" cy="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70380" rIns="90000" bIns="4500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9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35893" name="Freeform 53"/>
          <p:cNvSpPr>
            <a:spLocks noChangeArrowheads="1"/>
          </p:cNvSpPr>
          <p:nvPr/>
        </p:nvSpPr>
        <p:spPr bwMode="auto">
          <a:xfrm>
            <a:off x="6848640" y="1261573"/>
            <a:ext cx="1532160" cy="1610089"/>
          </a:xfrm>
          <a:custGeom>
            <a:avLst/>
            <a:gdLst/>
            <a:ahLst/>
            <a:cxnLst>
              <a:cxn ang="0">
                <a:pos x="4103" y="1407"/>
              </a:cxn>
              <a:cxn ang="0">
                <a:pos x="3471" y="773"/>
              </a:cxn>
              <a:cxn ang="0">
                <a:pos x="2879" y="154"/>
              </a:cxn>
              <a:cxn ang="0">
                <a:pos x="2136" y="53"/>
              </a:cxn>
              <a:cxn ang="0">
                <a:pos x="1848" y="606"/>
              </a:cxn>
              <a:cxn ang="0">
                <a:pos x="1677" y="1123"/>
              </a:cxn>
              <a:cxn ang="0">
                <a:pos x="971" y="1191"/>
              </a:cxn>
              <a:cxn ang="0">
                <a:pos x="265" y="1593"/>
              </a:cxn>
              <a:cxn ang="0">
                <a:pos x="111" y="2161"/>
              </a:cxn>
              <a:cxn ang="0">
                <a:pos x="493" y="2763"/>
              </a:cxn>
              <a:cxn ang="0">
                <a:pos x="437" y="3415"/>
              </a:cxn>
              <a:cxn ang="0">
                <a:pos x="225" y="4186"/>
              </a:cxn>
              <a:cxn ang="0">
                <a:pos x="608" y="4688"/>
              </a:cxn>
              <a:cxn ang="0">
                <a:pos x="1391" y="4620"/>
              </a:cxn>
              <a:cxn ang="0">
                <a:pos x="2155" y="4688"/>
              </a:cxn>
              <a:cxn ang="0">
                <a:pos x="2803" y="4855"/>
              </a:cxn>
              <a:cxn ang="0">
                <a:pos x="3339" y="4237"/>
              </a:cxn>
              <a:cxn ang="0">
                <a:pos x="3281" y="3566"/>
              </a:cxn>
              <a:cxn ang="0">
                <a:pos x="3683" y="3300"/>
              </a:cxn>
              <a:cxn ang="0">
                <a:pos x="4314" y="3181"/>
              </a:cxn>
              <a:cxn ang="0">
                <a:pos x="4674" y="2663"/>
              </a:cxn>
              <a:cxn ang="0">
                <a:pos x="4256" y="2145"/>
              </a:cxn>
              <a:cxn ang="0">
                <a:pos x="4370" y="1828"/>
              </a:cxn>
              <a:cxn ang="0">
                <a:pos x="4103" y="1407"/>
              </a:cxn>
            </a:cxnLst>
            <a:rect l="0" t="0" r="r" b="b"/>
            <a:pathLst>
              <a:path w="4691" h="4931">
                <a:moveTo>
                  <a:pt x="4103" y="1407"/>
                </a:moveTo>
                <a:cubicBezTo>
                  <a:pt x="3848" y="1196"/>
                  <a:pt x="3690" y="984"/>
                  <a:pt x="3471" y="773"/>
                </a:cubicBezTo>
                <a:cubicBezTo>
                  <a:pt x="3267" y="571"/>
                  <a:pt x="3114" y="329"/>
                  <a:pt x="2879" y="154"/>
                </a:cubicBezTo>
                <a:cubicBezTo>
                  <a:pt x="2680" y="2"/>
                  <a:pt x="2383" y="0"/>
                  <a:pt x="2136" y="53"/>
                </a:cubicBezTo>
                <a:cubicBezTo>
                  <a:pt x="1864" y="111"/>
                  <a:pt x="1858" y="399"/>
                  <a:pt x="1848" y="606"/>
                </a:cubicBezTo>
                <a:cubicBezTo>
                  <a:pt x="1844" y="787"/>
                  <a:pt x="1971" y="1056"/>
                  <a:pt x="1677" y="1123"/>
                </a:cubicBezTo>
                <a:cubicBezTo>
                  <a:pt x="1449" y="1177"/>
                  <a:pt x="1221" y="1140"/>
                  <a:pt x="971" y="1191"/>
                </a:cubicBezTo>
                <a:cubicBezTo>
                  <a:pt x="657" y="1253"/>
                  <a:pt x="469" y="1426"/>
                  <a:pt x="265" y="1593"/>
                </a:cubicBezTo>
                <a:cubicBezTo>
                  <a:pt x="86" y="1737"/>
                  <a:pt x="0" y="1987"/>
                  <a:pt x="111" y="2161"/>
                </a:cubicBezTo>
                <a:cubicBezTo>
                  <a:pt x="244" y="2369"/>
                  <a:pt x="434" y="2540"/>
                  <a:pt x="493" y="2763"/>
                </a:cubicBezTo>
                <a:cubicBezTo>
                  <a:pt x="550" y="2977"/>
                  <a:pt x="516" y="3197"/>
                  <a:pt x="437" y="3415"/>
                </a:cubicBezTo>
                <a:cubicBezTo>
                  <a:pt x="346" y="3667"/>
                  <a:pt x="319" y="3936"/>
                  <a:pt x="225" y="4186"/>
                </a:cubicBezTo>
                <a:cubicBezTo>
                  <a:pt x="144" y="4409"/>
                  <a:pt x="344" y="4660"/>
                  <a:pt x="608" y="4688"/>
                </a:cubicBezTo>
                <a:cubicBezTo>
                  <a:pt x="872" y="4716"/>
                  <a:pt x="1145" y="4702"/>
                  <a:pt x="1391" y="4620"/>
                </a:cubicBezTo>
                <a:cubicBezTo>
                  <a:pt x="1627" y="4544"/>
                  <a:pt x="1978" y="4411"/>
                  <a:pt x="2155" y="4688"/>
                </a:cubicBezTo>
                <a:cubicBezTo>
                  <a:pt x="2273" y="4876"/>
                  <a:pt x="2559" y="4930"/>
                  <a:pt x="2803" y="4855"/>
                </a:cubicBezTo>
                <a:cubicBezTo>
                  <a:pt x="3114" y="4762"/>
                  <a:pt x="3295" y="4488"/>
                  <a:pt x="3339" y="4237"/>
                </a:cubicBezTo>
                <a:cubicBezTo>
                  <a:pt x="3379" y="4008"/>
                  <a:pt x="3360" y="3782"/>
                  <a:pt x="3281" y="3566"/>
                </a:cubicBezTo>
                <a:cubicBezTo>
                  <a:pt x="3172" y="3260"/>
                  <a:pt x="3536" y="3297"/>
                  <a:pt x="3683" y="3300"/>
                </a:cubicBezTo>
                <a:cubicBezTo>
                  <a:pt x="3908" y="3302"/>
                  <a:pt x="4091" y="3234"/>
                  <a:pt x="4314" y="3181"/>
                </a:cubicBezTo>
                <a:cubicBezTo>
                  <a:pt x="4551" y="3126"/>
                  <a:pt x="4661" y="2866"/>
                  <a:pt x="4674" y="2663"/>
                </a:cubicBezTo>
                <a:cubicBezTo>
                  <a:pt x="4690" y="2449"/>
                  <a:pt x="4120" y="2319"/>
                  <a:pt x="4256" y="2145"/>
                </a:cubicBezTo>
                <a:cubicBezTo>
                  <a:pt x="4351" y="2022"/>
                  <a:pt x="4275" y="1948"/>
                  <a:pt x="4370" y="1828"/>
                </a:cubicBezTo>
                <a:cubicBezTo>
                  <a:pt x="4484" y="1679"/>
                  <a:pt x="4249" y="1530"/>
                  <a:pt x="4103" y="1407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4" name="AutoShape 54"/>
          <p:cNvSpPr>
            <a:spLocks noChangeArrowheads="1"/>
          </p:cNvSpPr>
          <p:nvPr/>
        </p:nvSpPr>
        <p:spPr bwMode="auto">
          <a:xfrm rot="18540000">
            <a:off x="6945056" y="1924060"/>
            <a:ext cx="1228449" cy="329760"/>
          </a:xfrm>
          <a:prstGeom prst="roundRect">
            <a:avLst>
              <a:gd name="adj" fmla="val 50000"/>
            </a:avLst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5" name="Text Box 55"/>
          <p:cNvSpPr txBox="1">
            <a:spLocks noChangeArrowheads="1"/>
          </p:cNvSpPr>
          <p:nvPr/>
        </p:nvSpPr>
        <p:spPr bwMode="auto">
          <a:xfrm>
            <a:off x="5371200" y="5282475"/>
            <a:ext cx="79776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81933" rIns="81639" bIns="40820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Device</a:t>
            </a:r>
          </a:p>
          <a:p>
            <a:pPr algn="ctr">
              <a:lnSpc>
                <a:spcPct val="87000"/>
              </a:lnSpc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Kernel</a:t>
            </a:r>
          </a:p>
        </p:txBody>
      </p:sp>
      <p:sp>
        <p:nvSpPr>
          <p:cNvPr id="35896" name="Line 56"/>
          <p:cNvSpPr>
            <a:spLocks noChangeShapeType="1"/>
          </p:cNvSpPr>
          <p:nvPr/>
        </p:nvSpPr>
        <p:spPr bwMode="auto">
          <a:xfrm>
            <a:off x="5824801" y="2744928"/>
            <a:ext cx="1440" cy="599103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7" name="Line 57"/>
          <p:cNvSpPr>
            <a:spLocks noChangeShapeType="1"/>
          </p:cNvSpPr>
          <p:nvPr/>
        </p:nvSpPr>
        <p:spPr bwMode="auto">
          <a:xfrm flipV="1">
            <a:off x="5824801" y="4572480"/>
            <a:ext cx="1440" cy="604864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8" name="Line 58"/>
          <p:cNvSpPr>
            <a:spLocks noChangeShapeType="1"/>
          </p:cNvSpPr>
          <p:nvPr/>
        </p:nvSpPr>
        <p:spPr bwMode="auto">
          <a:xfrm>
            <a:off x="3386880" y="2174628"/>
            <a:ext cx="1560960" cy="1441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3320641" y="1784348"/>
            <a:ext cx="1306080" cy="4306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evaluation</a:t>
            </a:r>
          </a:p>
        </p:txBody>
      </p:sp>
      <p:sp>
        <p:nvSpPr>
          <p:cNvPr id="35900" name="Text Box 60"/>
          <p:cNvSpPr txBox="1">
            <a:spLocks noChangeArrowheads="1"/>
          </p:cNvSpPr>
          <p:nvPr/>
        </p:nvSpPr>
        <p:spPr bwMode="auto">
          <a:xfrm>
            <a:off x="3974400" y="2730526"/>
            <a:ext cx="167328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to local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compilation</a:t>
            </a:r>
          </a:p>
        </p:txBody>
      </p:sp>
      <p:sp>
        <p:nvSpPr>
          <p:cNvPr id="35901" name="Text Box 61"/>
          <p:cNvSpPr txBox="1">
            <a:spLocks noChangeArrowheads="1"/>
          </p:cNvSpPr>
          <p:nvPr/>
        </p:nvSpPr>
        <p:spPr bwMode="auto">
          <a:xfrm>
            <a:off x="3908160" y="4494712"/>
            <a:ext cx="1707840" cy="6624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discrete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approximation</a:t>
            </a:r>
          </a:p>
        </p:txBody>
      </p:sp>
      <p:sp>
        <p:nvSpPr>
          <p:cNvPr id="35902" name="Freeform 62"/>
          <p:cNvSpPr>
            <a:spLocks/>
          </p:cNvSpPr>
          <p:nvPr/>
        </p:nvSpPr>
        <p:spPr bwMode="auto">
          <a:xfrm>
            <a:off x="4288321" y="3490927"/>
            <a:ext cx="747360" cy="856890"/>
          </a:xfrm>
          <a:custGeom>
            <a:avLst/>
            <a:gdLst/>
            <a:ahLst/>
            <a:cxnLst>
              <a:cxn ang="0">
                <a:pos x="2036" y="219"/>
              </a:cxn>
              <a:cxn ang="0">
                <a:pos x="1924" y="152"/>
              </a:cxn>
              <a:cxn ang="0">
                <a:pos x="1806" y="97"/>
              </a:cxn>
              <a:cxn ang="0">
                <a:pos x="1683" y="54"/>
              </a:cxn>
              <a:cxn ang="0">
                <a:pos x="1557" y="23"/>
              </a:cxn>
              <a:cxn ang="0">
                <a:pos x="1428" y="5"/>
              </a:cxn>
              <a:cxn ang="0">
                <a:pos x="1298" y="0"/>
              </a:cxn>
              <a:cxn ang="0">
                <a:pos x="1168" y="8"/>
              </a:cxn>
              <a:cxn ang="0">
                <a:pos x="1039" y="29"/>
              </a:cxn>
              <a:cxn ang="0">
                <a:pos x="913" y="62"/>
              </a:cxn>
              <a:cxn ang="0">
                <a:pos x="791" y="107"/>
              </a:cxn>
              <a:cxn ang="0">
                <a:pos x="674" y="165"/>
              </a:cxn>
              <a:cxn ang="0">
                <a:pos x="564" y="234"/>
              </a:cxn>
              <a:cxn ang="0">
                <a:pos x="461" y="313"/>
              </a:cxn>
              <a:cxn ang="0">
                <a:pos x="366" y="402"/>
              </a:cxn>
              <a:cxn ang="0">
                <a:pos x="280" y="501"/>
              </a:cxn>
              <a:cxn ang="0">
                <a:pos x="205" y="607"/>
              </a:cxn>
              <a:cxn ang="0">
                <a:pos x="141" y="720"/>
              </a:cxn>
              <a:cxn ang="0">
                <a:pos x="88" y="839"/>
              </a:cxn>
              <a:cxn ang="0">
                <a:pos x="47" y="963"/>
              </a:cxn>
              <a:cxn ang="0">
                <a:pos x="19" y="1090"/>
              </a:cxn>
              <a:cxn ang="0">
                <a:pos x="3" y="1219"/>
              </a:cxn>
              <a:cxn ang="0">
                <a:pos x="1" y="1349"/>
              </a:cxn>
              <a:cxn ang="0">
                <a:pos x="11" y="1479"/>
              </a:cxn>
              <a:cxn ang="0">
                <a:pos x="34" y="1607"/>
              </a:cxn>
              <a:cxn ang="0">
                <a:pos x="69" y="1732"/>
              </a:cxn>
              <a:cxn ang="0">
                <a:pos x="117" y="1853"/>
              </a:cxn>
              <a:cxn ang="0">
                <a:pos x="177" y="1969"/>
              </a:cxn>
              <a:cxn ang="0">
                <a:pos x="248" y="2078"/>
              </a:cxn>
              <a:cxn ang="0">
                <a:pos x="329" y="2180"/>
              </a:cxn>
              <a:cxn ang="0">
                <a:pos x="420" y="2273"/>
              </a:cxn>
              <a:cxn ang="0">
                <a:pos x="520" y="2356"/>
              </a:cxn>
              <a:cxn ang="0">
                <a:pos x="628" y="2430"/>
              </a:cxn>
              <a:cxn ang="0">
                <a:pos x="742" y="2492"/>
              </a:cxn>
              <a:cxn ang="0">
                <a:pos x="862" y="2543"/>
              </a:cxn>
              <a:cxn ang="0">
                <a:pos x="986" y="2581"/>
              </a:cxn>
              <a:cxn ang="0">
                <a:pos x="1114" y="2607"/>
              </a:cxn>
              <a:cxn ang="0">
                <a:pos x="1243" y="2620"/>
              </a:cxn>
              <a:cxn ang="0">
                <a:pos x="1374" y="2621"/>
              </a:cxn>
              <a:cxn ang="0">
                <a:pos x="1503" y="2608"/>
              </a:cxn>
              <a:cxn ang="0">
                <a:pos x="1631" y="2582"/>
              </a:cxn>
              <a:cxn ang="0">
                <a:pos x="1755" y="2544"/>
              </a:cxn>
              <a:cxn ang="0">
                <a:pos x="1875" y="2494"/>
              </a:cxn>
              <a:cxn ang="0">
                <a:pos x="1990" y="2432"/>
              </a:cxn>
              <a:cxn ang="0">
                <a:pos x="2098" y="2360"/>
              </a:cxn>
              <a:cxn ang="0">
                <a:pos x="2198" y="2276"/>
              </a:cxn>
              <a:cxn ang="0">
                <a:pos x="2289" y="2184"/>
              </a:cxn>
            </a:cxnLst>
            <a:rect l="0" t="0" r="r" b="b"/>
            <a:pathLst>
              <a:path w="2290" h="2623">
                <a:moveTo>
                  <a:pt x="2089" y="256"/>
                </a:moveTo>
                <a:lnTo>
                  <a:pt x="2036" y="219"/>
                </a:lnTo>
                <a:lnTo>
                  <a:pt x="1981" y="184"/>
                </a:lnTo>
                <a:lnTo>
                  <a:pt x="1924" y="152"/>
                </a:lnTo>
                <a:lnTo>
                  <a:pt x="1866" y="123"/>
                </a:lnTo>
                <a:lnTo>
                  <a:pt x="1806" y="97"/>
                </a:lnTo>
                <a:lnTo>
                  <a:pt x="1745" y="74"/>
                </a:lnTo>
                <a:lnTo>
                  <a:pt x="1683" y="54"/>
                </a:lnTo>
                <a:lnTo>
                  <a:pt x="1620" y="37"/>
                </a:lnTo>
                <a:lnTo>
                  <a:pt x="1557" y="23"/>
                </a:lnTo>
                <a:lnTo>
                  <a:pt x="1492" y="13"/>
                </a:lnTo>
                <a:lnTo>
                  <a:pt x="1428" y="5"/>
                </a:lnTo>
                <a:lnTo>
                  <a:pt x="1363" y="1"/>
                </a:lnTo>
                <a:lnTo>
                  <a:pt x="1298" y="0"/>
                </a:lnTo>
                <a:lnTo>
                  <a:pt x="1232" y="2"/>
                </a:lnTo>
                <a:lnTo>
                  <a:pt x="1168" y="8"/>
                </a:lnTo>
                <a:lnTo>
                  <a:pt x="1103" y="17"/>
                </a:lnTo>
                <a:lnTo>
                  <a:pt x="1039" y="29"/>
                </a:lnTo>
                <a:lnTo>
                  <a:pt x="976" y="44"/>
                </a:lnTo>
                <a:lnTo>
                  <a:pt x="913" y="62"/>
                </a:lnTo>
                <a:lnTo>
                  <a:pt x="852" y="83"/>
                </a:lnTo>
                <a:lnTo>
                  <a:pt x="791" y="107"/>
                </a:lnTo>
                <a:lnTo>
                  <a:pt x="732" y="135"/>
                </a:lnTo>
                <a:lnTo>
                  <a:pt x="674" y="165"/>
                </a:lnTo>
                <a:lnTo>
                  <a:pt x="618" y="198"/>
                </a:lnTo>
                <a:lnTo>
                  <a:pt x="564" y="234"/>
                </a:lnTo>
                <a:lnTo>
                  <a:pt x="511" y="272"/>
                </a:lnTo>
                <a:lnTo>
                  <a:pt x="461" y="313"/>
                </a:lnTo>
                <a:lnTo>
                  <a:pt x="412" y="357"/>
                </a:lnTo>
                <a:lnTo>
                  <a:pt x="366" y="402"/>
                </a:lnTo>
                <a:lnTo>
                  <a:pt x="322" y="450"/>
                </a:lnTo>
                <a:lnTo>
                  <a:pt x="280" y="501"/>
                </a:lnTo>
                <a:lnTo>
                  <a:pt x="242" y="553"/>
                </a:lnTo>
                <a:lnTo>
                  <a:pt x="205" y="607"/>
                </a:lnTo>
                <a:lnTo>
                  <a:pt x="172" y="663"/>
                </a:lnTo>
                <a:lnTo>
                  <a:pt x="141" y="720"/>
                </a:lnTo>
                <a:lnTo>
                  <a:pt x="113" y="779"/>
                </a:lnTo>
                <a:lnTo>
                  <a:pt x="88" y="839"/>
                </a:lnTo>
                <a:lnTo>
                  <a:pt x="66" y="900"/>
                </a:lnTo>
                <a:lnTo>
                  <a:pt x="47" y="963"/>
                </a:lnTo>
                <a:lnTo>
                  <a:pt x="31" y="1026"/>
                </a:lnTo>
                <a:lnTo>
                  <a:pt x="19" y="1090"/>
                </a:lnTo>
                <a:lnTo>
                  <a:pt x="9" y="1154"/>
                </a:lnTo>
                <a:lnTo>
                  <a:pt x="3" y="1219"/>
                </a:lnTo>
                <a:lnTo>
                  <a:pt x="0" y="1284"/>
                </a:lnTo>
                <a:lnTo>
                  <a:pt x="1" y="1349"/>
                </a:lnTo>
                <a:lnTo>
                  <a:pt x="4" y="1414"/>
                </a:lnTo>
                <a:lnTo>
                  <a:pt x="11" y="1479"/>
                </a:lnTo>
                <a:lnTo>
                  <a:pt x="21" y="1543"/>
                </a:lnTo>
                <a:lnTo>
                  <a:pt x="34" y="1607"/>
                </a:lnTo>
                <a:lnTo>
                  <a:pt x="50" y="1670"/>
                </a:lnTo>
                <a:lnTo>
                  <a:pt x="69" y="1732"/>
                </a:lnTo>
                <a:lnTo>
                  <a:pt x="92" y="1793"/>
                </a:lnTo>
                <a:lnTo>
                  <a:pt x="117" y="1853"/>
                </a:lnTo>
                <a:lnTo>
                  <a:pt x="146" y="1912"/>
                </a:lnTo>
                <a:lnTo>
                  <a:pt x="177" y="1969"/>
                </a:lnTo>
                <a:lnTo>
                  <a:pt x="211" y="2024"/>
                </a:lnTo>
                <a:lnTo>
                  <a:pt x="248" y="2078"/>
                </a:lnTo>
                <a:lnTo>
                  <a:pt x="287" y="2130"/>
                </a:lnTo>
                <a:lnTo>
                  <a:pt x="329" y="2180"/>
                </a:lnTo>
                <a:lnTo>
                  <a:pt x="374" y="2227"/>
                </a:lnTo>
                <a:lnTo>
                  <a:pt x="420" y="2273"/>
                </a:lnTo>
                <a:lnTo>
                  <a:pt x="469" y="2316"/>
                </a:lnTo>
                <a:lnTo>
                  <a:pt x="520" y="2356"/>
                </a:lnTo>
                <a:lnTo>
                  <a:pt x="573" y="2394"/>
                </a:lnTo>
                <a:lnTo>
                  <a:pt x="628" y="2430"/>
                </a:lnTo>
                <a:lnTo>
                  <a:pt x="684" y="2462"/>
                </a:lnTo>
                <a:lnTo>
                  <a:pt x="742" y="2492"/>
                </a:lnTo>
                <a:lnTo>
                  <a:pt x="801" y="2519"/>
                </a:lnTo>
                <a:lnTo>
                  <a:pt x="862" y="2543"/>
                </a:lnTo>
                <a:lnTo>
                  <a:pt x="924" y="2563"/>
                </a:lnTo>
                <a:lnTo>
                  <a:pt x="986" y="2581"/>
                </a:lnTo>
                <a:lnTo>
                  <a:pt x="1050" y="2596"/>
                </a:lnTo>
                <a:lnTo>
                  <a:pt x="1114" y="2607"/>
                </a:lnTo>
                <a:lnTo>
                  <a:pt x="1178" y="2615"/>
                </a:lnTo>
                <a:lnTo>
                  <a:pt x="1243" y="2620"/>
                </a:lnTo>
                <a:lnTo>
                  <a:pt x="1308" y="2622"/>
                </a:lnTo>
                <a:lnTo>
                  <a:pt x="1374" y="2621"/>
                </a:lnTo>
                <a:lnTo>
                  <a:pt x="1438" y="2616"/>
                </a:lnTo>
                <a:lnTo>
                  <a:pt x="1503" y="2608"/>
                </a:lnTo>
                <a:lnTo>
                  <a:pt x="1567" y="2597"/>
                </a:lnTo>
                <a:lnTo>
                  <a:pt x="1631" y="2582"/>
                </a:lnTo>
                <a:lnTo>
                  <a:pt x="1694" y="2565"/>
                </a:lnTo>
                <a:lnTo>
                  <a:pt x="1755" y="2544"/>
                </a:lnTo>
                <a:lnTo>
                  <a:pt x="1816" y="2521"/>
                </a:lnTo>
                <a:lnTo>
                  <a:pt x="1875" y="2494"/>
                </a:lnTo>
                <a:lnTo>
                  <a:pt x="1934" y="2465"/>
                </a:lnTo>
                <a:lnTo>
                  <a:pt x="1990" y="2432"/>
                </a:lnTo>
                <a:lnTo>
                  <a:pt x="2045" y="2397"/>
                </a:lnTo>
                <a:lnTo>
                  <a:pt x="2098" y="2360"/>
                </a:lnTo>
                <a:lnTo>
                  <a:pt x="2149" y="2319"/>
                </a:lnTo>
                <a:lnTo>
                  <a:pt x="2198" y="2276"/>
                </a:lnTo>
                <a:lnTo>
                  <a:pt x="2245" y="2231"/>
                </a:lnTo>
                <a:lnTo>
                  <a:pt x="2289" y="2184"/>
                </a:lnTo>
              </a:path>
            </a:pathLst>
          </a:custGeom>
          <a:noFill/>
          <a:ln w="9144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3" name="Text Box 63"/>
          <p:cNvSpPr txBox="1">
            <a:spLocks noChangeArrowheads="1"/>
          </p:cNvSpPr>
          <p:nvPr/>
        </p:nvSpPr>
        <p:spPr bwMode="auto">
          <a:xfrm>
            <a:off x="2635201" y="3449163"/>
            <a:ext cx="1501920" cy="8943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0060" rIns="139766" bIns="98946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platform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specificity &amp;</a:t>
            </a:r>
          </a:p>
          <a:p>
            <a:pPr algn="ctr"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optimization</a:t>
            </a:r>
          </a:p>
        </p:txBody>
      </p:sp>
      <p:sp>
        <p:nvSpPr>
          <p:cNvPr id="35904" name="Text Box 64"/>
          <p:cNvSpPr txBox="1">
            <a:spLocks noChangeArrowheads="1"/>
          </p:cNvSpPr>
          <p:nvPr/>
        </p:nvSpPr>
        <p:spPr bwMode="auto">
          <a:xfrm rot="5400000">
            <a:off x="6351608" y="3282929"/>
            <a:ext cx="4798584" cy="66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81173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4000" dirty="0">
                <a:solidFill>
                  <a:srgbClr val="000000"/>
                </a:solidFill>
                <a:ea typeface="MS Gothic" charset="0"/>
                <a:cs typeface="MS Gothic" charset="0"/>
              </a:rPr>
              <a:t>Global    Local   Discrete</a:t>
            </a:r>
          </a:p>
        </p:txBody>
      </p:sp>
      <p:sp>
        <p:nvSpPr>
          <p:cNvPr id="35905" name="Freeform 65"/>
          <p:cNvSpPr>
            <a:spLocks noChangeArrowheads="1"/>
          </p:cNvSpPr>
          <p:nvPr/>
        </p:nvSpPr>
        <p:spPr bwMode="auto">
          <a:xfrm>
            <a:off x="7372800" y="4837469"/>
            <a:ext cx="658080" cy="589021"/>
          </a:xfrm>
          <a:custGeom>
            <a:avLst/>
            <a:gdLst/>
            <a:ahLst/>
            <a:cxnLst>
              <a:cxn ang="0">
                <a:pos x="0" y="1103"/>
              </a:cxn>
              <a:cxn ang="0">
                <a:pos x="333" y="1418"/>
              </a:cxn>
              <a:cxn ang="0">
                <a:pos x="473" y="946"/>
              </a:cxn>
              <a:cxn ang="0">
                <a:pos x="736" y="1366"/>
              </a:cxn>
              <a:cxn ang="0">
                <a:pos x="315" y="1436"/>
              </a:cxn>
              <a:cxn ang="0">
                <a:pos x="666" y="1803"/>
              </a:cxn>
              <a:cxn ang="0">
                <a:pos x="718" y="1366"/>
              </a:cxn>
              <a:cxn ang="0">
                <a:pos x="841" y="665"/>
              </a:cxn>
              <a:cxn ang="0">
                <a:pos x="1366" y="122"/>
              </a:cxn>
              <a:cxn ang="0">
                <a:pos x="1454" y="508"/>
              </a:cxn>
              <a:cxn ang="0">
                <a:pos x="1786" y="0"/>
              </a:cxn>
              <a:cxn ang="0">
                <a:pos x="2014" y="560"/>
              </a:cxn>
              <a:cxn ang="0">
                <a:pos x="1471" y="508"/>
              </a:cxn>
              <a:cxn ang="0">
                <a:pos x="1261" y="963"/>
              </a:cxn>
              <a:cxn ang="0">
                <a:pos x="805" y="701"/>
              </a:cxn>
            </a:cxnLst>
            <a:rect l="0" t="0" r="r" b="b"/>
            <a:pathLst>
              <a:path w="2015" h="1804">
                <a:moveTo>
                  <a:pt x="0" y="1103"/>
                </a:moveTo>
                <a:lnTo>
                  <a:pt x="333" y="1418"/>
                </a:lnTo>
                <a:lnTo>
                  <a:pt x="473" y="946"/>
                </a:lnTo>
                <a:lnTo>
                  <a:pt x="736" y="1366"/>
                </a:lnTo>
                <a:lnTo>
                  <a:pt x="315" y="1436"/>
                </a:lnTo>
                <a:lnTo>
                  <a:pt x="666" y="1803"/>
                </a:lnTo>
                <a:lnTo>
                  <a:pt x="718" y="1366"/>
                </a:lnTo>
                <a:lnTo>
                  <a:pt x="841" y="665"/>
                </a:lnTo>
                <a:lnTo>
                  <a:pt x="1366" y="122"/>
                </a:lnTo>
                <a:lnTo>
                  <a:pt x="1454" y="508"/>
                </a:lnTo>
                <a:lnTo>
                  <a:pt x="1786" y="0"/>
                </a:lnTo>
                <a:lnTo>
                  <a:pt x="2014" y="560"/>
                </a:lnTo>
                <a:lnTo>
                  <a:pt x="1471" y="508"/>
                </a:lnTo>
                <a:lnTo>
                  <a:pt x="1261" y="963"/>
                </a:lnTo>
                <a:lnTo>
                  <a:pt x="805" y="701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6" name="Freeform 66"/>
          <p:cNvSpPr>
            <a:spLocks noChangeArrowheads="1"/>
          </p:cNvSpPr>
          <p:nvPr/>
        </p:nvSpPr>
        <p:spPr bwMode="auto">
          <a:xfrm>
            <a:off x="7066081" y="5308398"/>
            <a:ext cx="352800" cy="544377"/>
          </a:xfrm>
          <a:custGeom>
            <a:avLst/>
            <a:gdLst/>
            <a:ahLst/>
            <a:cxnLst>
              <a:cxn ang="0">
                <a:pos x="672" y="1664"/>
              </a:cxn>
              <a:cxn ang="0">
                <a:pos x="993" y="1284"/>
              </a:cxn>
              <a:cxn ang="0">
                <a:pos x="847" y="847"/>
              </a:cxn>
              <a:cxn ang="0">
                <a:pos x="1080" y="380"/>
              </a:cxn>
              <a:cxn ang="0">
                <a:pos x="584" y="467"/>
              </a:cxn>
              <a:cxn ang="0">
                <a:pos x="0" y="0"/>
              </a:cxn>
            </a:cxnLst>
            <a:rect l="0" t="0" r="r" b="b"/>
            <a:pathLst>
              <a:path w="1081" h="1665">
                <a:moveTo>
                  <a:pt x="672" y="1664"/>
                </a:moveTo>
                <a:lnTo>
                  <a:pt x="993" y="1284"/>
                </a:lnTo>
                <a:lnTo>
                  <a:pt x="847" y="847"/>
                </a:lnTo>
                <a:lnTo>
                  <a:pt x="1080" y="380"/>
                </a:lnTo>
                <a:lnTo>
                  <a:pt x="584" y="467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7" name="Freeform 67"/>
          <p:cNvSpPr>
            <a:spLocks noChangeArrowheads="1"/>
          </p:cNvSpPr>
          <p:nvPr/>
        </p:nvSpPr>
        <p:spPr bwMode="auto">
          <a:xfrm>
            <a:off x="7179841" y="4668971"/>
            <a:ext cx="781920" cy="763280"/>
          </a:xfrm>
          <a:custGeom>
            <a:avLst/>
            <a:gdLst/>
            <a:ahLst/>
            <a:cxnLst>
              <a:cxn ang="0">
                <a:pos x="0" y="1663"/>
              </a:cxn>
              <a:cxn ang="0">
                <a:pos x="642" y="1576"/>
              </a:cxn>
              <a:cxn ang="0">
                <a:pos x="379" y="1255"/>
              </a:cxn>
              <a:cxn ang="0">
                <a:pos x="1079" y="963"/>
              </a:cxn>
              <a:cxn ang="0">
                <a:pos x="1050" y="1517"/>
              </a:cxn>
              <a:cxn ang="0">
                <a:pos x="408" y="1284"/>
              </a:cxn>
              <a:cxn ang="0">
                <a:pos x="1401" y="1167"/>
              </a:cxn>
              <a:cxn ang="0">
                <a:pos x="1050" y="963"/>
              </a:cxn>
              <a:cxn ang="0">
                <a:pos x="1196" y="584"/>
              </a:cxn>
              <a:cxn ang="0">
                <a:pos x="1401" y="1196"/>
              </a:cxn>
              <a:cxn ang="0">
                <a:pos x="1459" y="408"/>
              </a:cxn>
              <a:cxn ang="0">
                <a:pos x="1196" y="554"/>
              </a:cxn>
              <a:cxn ang="0">
                <a:pos x="1167" y="0"/>
              </a:cxn>
              <a:cxn ang="0">
                <a:pos x="1517" y="379"/>
              </a:cxn>
              <a:cxn ang="0">
                <a:pos x="1838" y="117"/>
              </a:cxn>
              <a:cxn ang="0">
                <a:pos x="1225" y="58"/>
              </a:cxn>
              <a:cxn ang="0">
                <a:pos x="1984" y="613"/>
              </a:cxn>
              <a:cxn ang="0">
                <a:pos x="1838" y="87"/>
              </a:cxn>
              <a:cxn ang="0">
                <a:pos x="2393" y="554"/>
              </a:cxn>
              <a:cxn ang="0">
                <a:pos x="2072" y="642"/>
              </a:cxn>
              <a:cxn ang="0">
                <a:pos x="1430" y="467"/>
              </a:cxn>
              <a:cxn ang="0">
                <a:pos x="2043" y="1051"/>
              </a:cxn>
              <a:cxn ang="0">
                <a:pos x="1459" y="1196"/>
              </a:cxn>
              <a:cxn ang="0">
                <a:pos x="1021" y="1517"/>
              </a:cxn>
              <a:cxn ang="0">
                <a:pos x="613" y="1576"/>
              </a:cxn>
              <a:cxn ang="0">
                <a:pos x="408" y="1955"/>
              </a:cxn>
              <a:cxn ang="0">
                <a:pos x="700" y="2335"/>
              </a:cxn>
              <a:cxn ang="0">
                <a:pos x="875" y="1926"/>
              </a:cxn>
              <a:cxn ang="0">
                <a:pos x="408" y="1984"/>
              </a:cxn>
            </a:cxnLst>
            <a:rect l="0" t="0" r="r" b="b"/>
            <a:pathLst>
              <a:path w="2394" h="2336">
                <a:moveTo>
                  <a:pt x="0" y="1663"/>
                </a:moveTo>
                <a:lnTo>
                  <a:pt x="642" y="1576"/>
                </a:lnTo>
                <a:lnTo>
                  <a:pt x="379" y="1255"/>
                </a:lnTo>
                <a:lnTo>
                  <a:pt x="1079" y="963"/>
                </a:lnTo>
                <a:lnTo>
                  <a:pt x="1050" y="1517"/>
                </a:lnTo>
                <a:lnTo>
                  <a:pt x="408" y="1284"/>
                </a:lnTo>
                <a:lnTo>
                  <a:pt x="1401" y="1167"/>
                </a:lnTo>
                <a:lnTo>
                  <a:pt x="1050" y="963"/>
                </a:lnTo>
                <a:lnTo>
                  <a:pt x="1196" y="584"/>
                </a:lnTo>
                <a:lnTo>
                  <a:pt x="1401" y="1196"/>
                </a:lnTo>
                <a:lnTo>
                  <a:pt x="1459" y="408"/>
                </a:lnTo>
                <a:lnTo>
                  <a:pt x="1196" y="554"/>
                </a:lnTo>
                <a:lnTo>
                  <a:pt x="1167" y="0"/>
                </a:lnTo>
                <a:lnTo>
                  <a:pt x="1517" y="379"/>
                </a:lnTo>
                <a:lnTo>
                  <a:pt x="1838" y="117"/>
                </a:lnTo>
                <a:lnTo>
                  <a:pt x="1225" y="58"/>
                </a:lnTo>
                <a:lnTo>
                  <a:pt x="1984" y="613"/>
                </a:lnTo>
                <a:lnTo>
                  <a:pt x="1838" y="87"/>
                </a:lnTo>
                <a:lnTo>
                  <a:pt x="2393" y="554"/>
                </a:lnTo>
                <a:lnTo>
                  <a:pt x="2072" y="642"/>
                </a:lnTo>
                <a:lnTo>
                  <a:pt x="1430" y="467"/>
                </a:lnTo>
                <a:lnTo>
                  <a:pt x="2043" y="1051"/>
                </a:lnTo>
                <a:lnTo>
                  <a:pt x="1459" y="1196"/>
                </a:lnTo>
                <a:lnTo>
                  <a:pt x="1021" y="1517"/>
                </a:lnTo>
                <a:lnTo>
                  <a:pt x="613" y="1576"/>
                </a:lnTo>
                <a:lnTo>
                  <a:pt x="408" y="1955"/>
                </a:lnTo>
                <a:lnTo>
                  <a:pt x="700" y="2335"/>
                </a:lnTo>
                <a:lnTo>
                  <a:pt x="875" y="1926"/>
                </a:lnTo>
                <a:lnTo>
                  <a:pt x="408" y="19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8" name="Freeform 68"/>
          <p:cNvSpPr>
            <a:spLocks noChangeArrowheads="1"/>
          </p:cNvSpPr>
          <p:nvPr/>
        </p:nvSpPr>
        <p:spPr bwMode="auto">
          <a:xfrm>
            <a:off x="6971040" y="5031889"/>
            <a:ext cx="505440" cy="1000906"/>
          </a:xfrm>
          <a:custGeom>
            <a:avLst/>
            <a:gdLst/>
            <a:ahLst/>
            <a:cxnLst>
              <a:cxn ang="0">
                <a:pos x="496" y="0"/>
              </a:cxn>
              <a:cxn ang="0">
                <a:pos x="1109" y="175"/>
              </a:cxn>
              <a:cxn ang="0">
                <a:pos x="642" y="554"/>
              </a:cxn>
              <a:cxn ang="0">
                <a:pos x="525" y="29"/>
              </a:cxn>
              <a:cxn ang="0">
                <a:pos x="0" y="525"/>
              </a:cxn>
              <a:cxn ang="0">
                <a:pos x="642" y="554"/>
              </a:cxn>
              <a:cxn ang="0">
                <a:pos x="262" y="817"/>
              </a:cxn>
              <a:cxn ang="0">
                <a:pos x="0" y="554"/>
              </a:cxn>
              <a:cxn ang="0">
                <a:pos x="379" y="1401"/>
              </a:cxn>
              <a:cxn ang="0">
                <a:pos x="291" y="846"/>
              </a:cxn>
              <a:cxn ang="0">
                <a:pos x="1050" y="905"/>
              </a:cxn>
              <a:cxn ang="0">
                <a:pos x="642" y="584"/>
              </a:cxn>
              <a:cxn ang="0">
                <a:pos x="846" y="1342"/>
              </a:cxn>
              <a:cxn ang="0">
                <a:pos x="350" y="1372"/>
              </a:cxn>
              <a:cxn ang="0">
                <a:pos x="992" y="905"/>
              </a:cxn>
              <a:cxn ang="0">
                <a:pos x="846" y="1313"/>
              </a:cxn>
              <a:cxn ang="0">
                <a:pos x="321" y="1372"/>
              </a:cxn>
              <a:cxn ang="0">
                <a:pos x="379" y="2218"/>
              </a:cxn>
              <a:cxn ang="0">
                <a:pos x="642" y="1722"/>
              </a:cxn>
              <a:cxn ang="0">
                <a:pos x="379" y="1372"/>
              </a:cxn>
              <a:cxn ang="0">
                <a:pos x="1167" y="1751"/>
              </a:cxn>
              <a:cxn ang="0">
                <a:pos x="875" y="1342"/>
              </a:cxn>
              <a:cxn ang="0">
                <a:pos x="671" y="1693"/>
              </a:cxn>
              <a:cxn ang="0">
                <a:pos x="758" y="2130"/>
              </a:cxn>
              <a:cxn ang="0">
                <a:pos x="350" y="2189"/>
              </a:cxn>
              <a:cxn ang="0">
                <a:pos x="87" y="2714"/>
              </a:cxn>
              <a:cxn ang="0">
                <a:pos x="379" y="3064"/>
              </a:cxn>
              <a:cxn ang="0">
                <a:pos x="700" y="2626"/>
              </a:cxn>
              <a:cxn ang="0">
                <a:pos x="87" y="2685"/>
              </a:cxn>
              <a:cxn ang="0">
                <a:pos x="758" y="2101"/>
              </a:cxn>
              <a:cxn ang="0">
                <a:pos x="700" y="2656"/>
              </a:cxn>
              <a:cxn ang="0">
                <a:pos x="321" y="2218"/>
              </a:cxn>
              <a:cxn ang="0">
                <a:pos x="992" y="2481"/>
              </a:cxn>
              <a:cxn ang="0">
                <a:pos x="700" y="2714"/>
              </a:cxn>
              <a:cxn ang="0">
                <a:pos x="1138" y="3006"/>
              </a:cxn>
              <a:cxn ang="0">
                <a:pos x="992" y="2451"/>
              </a:cxn>
              <a:cxn ang="0">
                <a:pos x="1546" y="2947"/>
              </a:cxn>
              <a:cxn ang="0">
                <a:pos x="1079" y="2977"/>
              </a:cxn>
              <a:cxn ang="0">
                <a:pos x="1459" y="2510"/>
              </a:cxn>
              <a:cxn ang="0">
                <a:pos x="963" y="2510"/>
              </a:cxn>
              <a:cxn ang="0">
                <a:pos x="788" y="2072"/>
              </a:cxn>
              <a:cxn ang="0">
                <a:pos x="1167" y="1722"/>
              </a:cxn>
              <a:cxn ang="0">
                <a:pos x="642" y="1751"/>
              </a:cxn>
              <a:cxn ang="0">
                <a:pos x="1313" y="2130"/>
              </a:cxn>
              <a:cxn ang="0">
                <a:pos x="758" y="2072"/>
              </a:cxn>
            </a:cxnLst>
            <a:rect l="0" t="0" r="r" b="b"/>
            <a:pathLst>
              <a:path w="1547" h="3065">
                <a:moveTo>
                  <a:pt x="496" y="0"/>
                </a:moveTo>
                <a:lnTo>
                  <a:pt x="1109" y="175"/>
                </a:lnTo>
                <a:lnTo>
                  <a:pt x="642" y="554"/>
                </a:lnTo>
                <a:lnTo>
                  <a:pt x="525" y="29"/>
                </a:lnTo>
                <a:lnTo>
                  <a:pt x="0" y="525"/>
                </a:lnTo>
                <a:lnTo>
                  <a:pt x="642" y="554"/>
                </a:lnTo>
                <a:lnTo>
                  <a:pt x="262" y="817"/>
                </a:lnTo>
                <a:lnTo>
                  <a:pt x="0" y="554"/>
                </a:lnTo>
                <a:lnTo>
                  <a:pt x="379" y="1401"/>
                </a:lnTo>
                <a:lnTo>
                  <a:pt x="291" y="846"/>
                </a:lnTo>
                <a:lnTo>
                  <a:pt x="1050" y="905"/>
                </a:lnTo>
                <a:lnTo>
                  <a:pt x="642" y="584"/>
                </a:lnTo>
                <a:lnTo>
                  <a:pt x="846" y="1342"/>
                </a:lnTo>
                <a:lnTo>
                  <a:pt x="350" y="1372"/>
                </a:lnTo>
                <a:lnTo>
                  <a:pt x="992" y="905"/>
                </a:lnTo>
                <a:lnTo>
                  <a:pt x="846" y="1313"/>
                </a:lnTo>
                <a:lnTo>
                  <a:pt x="321" y="1372"/>
                </a:lnTo>
                <a:lnTo>
                  <a:pt x="379" y="2218"/>
                </a:lnTo>
                <a:lnTo>
                  <a:pt x="642" y="1722"/>
                </a:lnTo>
                <a:lnTo>
                  <a:pt x="379" y="1372"/>
                </a:lnTo>
                <a:lnTo>
                  <a:pt x="1167" y="1751"/>
                </a:lnTo>
                <a:lnTo>
                  <a:pt x="875" y="1342"/>
                </a:lnTo>
                <a:lnTo>
                  <a:pt x="671" y="1693"/>
                </a:lnTo>
                <a:lnTo>
                  <a:pt x="758" y="2130"/>
                </a:lnTo>
                <a:lnTo>
                  <a:pt x="350" y="2189"/>
                </a:lnTo>
                <a:lnTo>
                  <a:pt x="87" y="2714"/>
                </a:lnTo>
                <a:lnTo>
                  <a:pt x="379" y="3064"/>
                </a:lnTo>
                <a:lnTo>
                  <a:pt x="700" y="2626"/>
                </a:lnTo>
                <a:lnTo>
                  <a:pt x="87" y="2685"/>
                </a:lnTo>
                <a:lnTo>
                  <a:pt x="758" y="2101"/>
                </a:lnTo>
                <a:lnTo>
                  <a:pt x="700" y="2656"/>
                </a:lnTo>
                <a:lnTo>
                  <a:pt x="321" y="2218"/>
                </a:lnTo>
                <a:lnTo>
                  <a:pt x="992" y="2481"/>
                </a:lnTo>
                <a:lnTo>
                  <a:pt x="700" y="2714"/>
                </a:lnTo>
                <a:lnTo>
                  <a:pt x="1138" y="3006"/>
                </a:lnTo>
                <a:lnTo>
                  <a:pt x="992" y="2451"/>
                </a:lnTo>
                <a:lnTo>
                  <a:pt x="1546" y="2947"/>
                </a:lnTo>
                <a:lnTo>
                  <a:pt x="1079" y="2977"/>
                </a:lnTo>
                <a:lnTo>
                  <a:pt x="1459" y="2510"/>
                </a:lnTo>
                <a:lnTo>
                  <a:pt x="963" y="2510"/>
                </a:lnTo>
                <a:lnTo>
                  <a:pt x="788" y="2072"/>
                </a:lnTo>
                <a:lnTo>
                  <a:pt x="1167" y="1722"/>
                </a:lnTo>
                <a:lnTo>
                  <a:pt x="642" y="1751"/>
                </a:lnTo>
                <a:lnTo>
                  <a:pt x="1313" y="2130"/>
                </a:lnTo>
                <a:lnTo>
                  <a:pt x="758" y="207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09" name="Freeform 69"/>
          <p:cNvSpPr>
            <a:spLocks noChangeArrowheads="1"/>
          </p:cNvSpPr>
          <p:nvPr/>
        </p:nvSpPr>
        <p:spPr bwMode="auto">
          <a:xfrm>
            <a:off x="7332480" y="5420729"/>
            <a:ext cx="588960" cy="635107"/>
          </a:xfrm>
          <a:custGeom>
            <a:avLst/>
            <a:gdLst/>
            <a:ahLst/>
            <a:cxnLst>
              <a:cxn ang="0">
                <a:pos x="209" y="53"/>
              </a:cxn>
              <a:cxn ang="0">
                <a:pos x="805" y="0"/>
              </a:cxn>
              <a:cxn ang="0">
                <a:pos x="665" y="473"/>
              </a:cxn>
              <a:cxn ang="0">
                <a:pos x="227" y="70"/>
              </a:cxn>
              <a:cxn ang="0">
                <a:pos x="175" y="928"/>
              </a:cxn>
              <a:cxn ang="0">
                <a:pos x="560" y="911"/>
              </a:cxn>
              <a:cxn ang="0">
                <a:pos x="665" y="438"/>
              </a:cxn>
              <a:cxn ang="0">
                <a:pos x="0" y="543"/>
              </a:cxn>
              <a:cxn ang="0">
                <a:pos x="543" y="945"/>
              </a:cxn>
              <a:cxn ang="0">
                <a:pos x="367" y="1348"/>
              </a:cxn>
              <a:cxn ang="0">
                <a:pos x="175" y="928"/>
              </a:cxn>
              <a:cxn ang="0">
                <a:pos x="647" y="455"/>
              </a:cxn>
              <a:cxn ang="0">
                <a:pos x="1015" y="1050"/>
              </a:cxn>
              <a:cxn ang="0">
                <a:pos x="543" y="945"/>
              </a:cxn>
              <a:cxn ang="0">
                <a:pos x="735" y="1471"/>
              </a:cxn>
              <a:cxn ang="0">
                <a:pos x="315" y="1365"/>
              </a:cxn>
              <a:cxn ang="0">
                <a:pos x="472" y="1768"/>
              </a:cxn>
              <a:cxn ang="0">
                <a:pos x="735" y="1488"/>
              </a:cxn>
              <a:cxn ang="0">
                <a:pos x="1225" y="1944"/>
              </a:cxn>
              <a:cxn ang="0">
                <a:pos x="1803" y="1698"/>
              </a:cxn>
              <a:cxn ang="0">
                <a:pos x="1365" y="1488"/>
              </a:cxn>
              <a:cxn ang="0">
                <a:pos x="1225" y="1944"/>
              </a:cxn>
              <a:cxn ang="0">
                <a:pos x="1015" y="1050"/>
              </a:cxn>
              <a:cxn ang="0">
                <a:pos x="770" y="1471"/>
              </a:cxn>
              <a:cxn ang="0">
                <a:pos x="1383" y="1488"/>
              </a:cxn>
              <a:cxn ang="0">
                <a:pos x="1698" y="1033"/>
              </a:cxn>
              <a:cxn ang="0">
                <a:pos x="1015" y="1050"/>
              </a:cxn>
              <a:cxn ang="0">
                <a:pos x="1383" y="1523"/>
              </a:cxn>
              <a:cxn ang="0">
                <a:pos x="1330" y="805"/>
              </a:cxn>
              <a:cxn ang="0">
                <a:pos x="1680" y="1050"/>
              </a:cxn>
              <a:cxn ang="0">
                <a:pos x="1768" y="1716"/>
              </a:cxn>
            </a:cxnLst>
            <a:rect l="0" t="0" r="r" b="b"/>
            <a:pathLst>
              <a:path w="1804" h="1945">
                <a:moveTo>
                  <a:pt x="209" y="53"/>
                </a:moveTo>
                <a:lnTo>
                  <a:pt x="805" y="0"/>
                </a:lnTo>
                <a:lnTo>
                  <a:pt x="665" y="473"/>
                </a:lnTo>
                <a:lnTo>
                  <a:pt x="227" y="70"/>
                </a:lnTo>
                <a:lnTo>
                  <a:pt x="175" y="928"/>
                </a:lnTo>
                <a:lnTo>
                  <a:pt x="560" y="911"/>
                </a:lnTo>
                <a:lnTo>
                  <a:pt x="665" y="438"/>
                </a:lnTo>
                <a:lnTo>
                  <a:pt x="0" y="543"/>
                </a:lnTo>
                <a:lnTo>
                  <a:pt x="543" y="945"/>
                </a:lnTo>
                <a:lnTo>
                  <a:pt x="367" y="1348"/>
                </a:lnTo>
                <a:lnTo>
                  <a:pt x="175" y="928"/>
                </a:lnTo>
                <a:lnTo>
                  <a:pt x="647" y="455"/>
                </a:lnTo>
                <a:lnTo>
                  <a:pt x="1015" y="1050"/>
                </a:lnTo>
                <a:lnTo>
                  <a:pt x="543" y="945"/>
                </a:lnTo>
                <a:lnTo>
                  <a:pt x="735" y="1471"/>
                </a:lnTo>
                <a:lnTo>
                  <a:pt x="315" y="1365"/>
                </a:lnTo>
                <a:lnTo>
                  <a:pt x="472" y="1768"/>
                </a:lnTo>
                <a:lnTo>
                  <a:pt x="735" y="1488"/>
                </a:lnTo>
                <a:lnTo>
                  <a:pt x="1225" y="1944"/>
                </a:lnTo>
                <a:lnTo>
                  <a:pt x="1803" y="1698"/>
                </a:lnTo>
                <a:lnTo>
                  <a:pt x="1365" y="1488"/>
                </a:lnTo>
                <a:lnTo>
                  <a:pt x="1225" y="1944"/>
                </a:lnTo>
                <a:lnTo>
                  <a:pt x="1015" y="1050"/>
                </a:lnTo>
                <a:lnTo>
                  <a:pt x="770" y="1471"/>
                </a:lnTo>
                <a:lnTo>
                  <a:pt x="1383" y="1488"/>
                </a:lnTo>
                <a:lnTo>
                  <a:pt x="1698" y="1033"/>
                </a:lnTo>
                <a:lnTo>
                  <a:pt x="1015" y="1050"/>
                </a:lnTo>
                <a:lnTo>
                  <a:pt x="1383" y="1523"/>
                </a:lnTo>
                <a:lnTo>
                  <a:pt x="1330" y="805"/>
                </a:lnTo>
                <a:lnTo>
                  <a:pt x="1680" y="1050"/>
                </a:lnTo>
                <a:lnTo>
                  <a:pt x="1768" y="171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0" name="Freeform 70"/>
          <p:cNvSpPr>
            <a:spLocks noChangeArrowheads="1"/>
          </p:cNvSpPr>
          <p:nvPr/>
        </p:nvSpPr>
        <p:spPr bwMode="auto">
          <a:xfrm>
            <a:off x="7549920" y="5003085"/>
            <a:ext cx="760320" cy="748879"/>
          </a:xfrm>
          <a:custGeom>
            <a:avLst/>
            <a:gdLst/>
            <a:ahLst/>
            <a:cxnLst>
              <a:cxn ang="0">
                <a:pos x="1050" y="2293"/>
              </a:cxn>
              <a:cxn ang="0">
                <a:pos x="1086" y="1523"/>
              </a:cxn>
              <a:cxn ang="0">
                <a:pos x="700" y="2083"/>
              </a:cxn>
              <a:cxn ang="0">
                <a:pos x="560" y="1610"/>
              </a:cxn>
              <a:cxn ang="0">
                <a:pos x="332" y="2293"/>
              </a:cxn>
              <a:cxn ang="0">
                <a:pos x="700" y="2066"/>
              </a:cxn>
              <a:cxn ang="0">
                <a:pos x="0" y="1733"/>
              </a:cxn>
              <a:cxn ang="0">
                <a:pos x="613" y="1646"/>
              </a:cxn>
              <a:cxn ang="0">
                <a:pos x="87" y="1260"/>
              </a:cxn>
              <a:cxn ang="0">
                <a:pos x="577" y="1190"/>
              </a:cxn>
              <a:cxn ang="0">
                <a:pos x="577" y="1663"/>
              </a:cxn>
              <a:cxn ang="0">
                <a:pos x="1103" y="1576"/>
              </a:cxn>
              <a:cxn ang="0">
                <a:pos x="560" y="1190"/>
              </a:cxn>
              <a:cxn ang="0">
                <a:pos x="210" y="823"/>
              </a:cxn>
              <a:cxn ang="0">
                <a:pos x="753" y="455"/>
              </a:cxn>
              <a:cxn ang="0">
                <a:pos x="1488" y="0"/>
              </a:cxn>
              <a:cxn ang="0">
                <a:pos x="1261" y="508"/>
              </a:cxn>
              <a:cxn ang="0">
                <a:pos x="875" y="0"/>
              </a:cxn>
              <a:cxn ang="0">
                <a:pos x="1698" y="472"/>
              </a:cxn>
              <a:cxn ang="0">
                <a:pos x="1471" y="52"/>
              </a:cxn>
              <a:cxn ang="0">
                <a:pos x="2083" y="525"/>
              </a:cxn>
              <a:cxn ang="0">
                <a:pos x="1646" y="455"/>
              </a:cxn>
              <a:cxn ang="0">
                <a:pos x="1926" y="840"/>
              </a:cxn>
              <a:cxn ang="0">
                <a:pos x="2101" y="508"/>
              </a:cxn>
              <a:cxn ang="0">
                <a:pos x="2329" y="1418"/>
              </a:cxn>
              <a:cxn ang="0">
                <a:pos x="1908" y="840"/>
              </a:cxn>
              <a:cxn ang="0">
                <a:pos x="1663" y="1120"/>
              </a:cxn>
              <a:cxn ang="0">
                <a:pos x="1681" y="455"/>
              </a:cxn>
              <a:cxn ang="0">
                <a:pos x="1295" y="963"/>
              </a:cxn>
              <a:cxn ang="0">
                <a:pos x="1261" y="525"/>
              </a:cxn>
              <a:cxn ang="0">
                <a:pos x="1663" y="1103"/>
              </a:cxn>
              <a:cxn ang="0">
                <a:pos x="1261" y="963"/>
              </a:cxn>
              <a:cxn ang="0">
                <a:pos x="893" y="910"/>
              </a:cxn>
              <a:cxn ang="0">
                <a:pos x="1278" y="508"/>
              </a:cxn>
              <a:cxn ang="0">
                <a:pos x="753" y="472"/>
              </a:cxn>
              <a:cxn ang="0">
                <a:pos x="911" y="928"/>
              </a:cxn>
              <a:cxn ang="0">
                <a:pos x="210" y="840"/>
              </a:cxn>
            </a:cxnLst>
            <a:rect l="0" t="0" r="r" b="b"/>
            <a:pathLst>
              <a:path w="2330" h="2294">
                <a:moveTo>
                  <a:pt x="1050" y="2293"/>
                </a:moveTo>
                <a:lnTo>
                  <a:pt x="1086" y="1523"/>
                </a:lnTo>
                <a:lnTo>
                  <a:pt x="700" y="2083"/>
                </a:lnTo>
                <a:lnTo>
                  <a:pt x="560" y="1610"/>
                </a:lnTo>
                <a:lnTo>
                  <a:pt x="332" y="2293"/>
                </a:lnTo>
                <a:lnTo>
                  <a:pt x="700" y="2066"/>
                </a:lnTo>
                <a:lnTo>
                  <a:pt x="0" y="1733"/>
                </a:lnTo>
                <a:lnTo>
                  <a:pt x="613" y="1646"/>
                </a:lnTo>
                <a:lnTo>
                  <a:pt x="87" y="1260"/>
                </a:lnTo>
                <a:lnTo>
                  <a:pt x="577" y="1190"/>
                </a:lnTo>
                <a:lnTo>
                  <a:pt x="577" y="1663"/>
                </a:lnTo>
                <a:lnTo>
                  <a:pt x="1103" y="1576"/>
                </a:lnTo>
                <a:lnTo>
                  <a:pt x="560" y="1190"/>
                </a:lnTo>
                <a:lnTo>
                  <a:pt x="210" y="823"/>
                </a:lnTo>
                <a:lnTo>
                  <a:pt x="753" y="455"/>
                </a:lnTo>
                <a:lnTo>
                  <a:pt x="1488" y="0"/>
                </a:lnTo>
                <a:lnTo>
                  <a:pt x="1261" y="508"/>
                </a:lnTo>
                <a:lnTo>
                  <a:pt x="875" y="0"/>
                </a:lnTo>
                <a:lnTo>
                  <a:pt x="1698" y="472"/>
                </a:lnTo>
                <a:lnTo>
                  <a:pt x="1471" y="52"/>
                </a:lnTo>
                <a:lnTo>
                  <a:pt x="2083" y="525"/>
                </a:lnTo>
                <a:lnTo>
                  <a:pt x="1646" y="455"/>
                </a:lnTo>
                <a:lnTo>
                  <a:pt x="1926" y="840"/>
                </a:lnTo>
                <a:lnTo>
                  <a:pt x="2101" y="508"/>
                </a:lnTo>
                <a:lnTo>
                  <a:pt x="2329" y="1418"/>
                </a:lnTo>
                <a:lnTo>
                  <a:pt x="1908" y="840"/>
                </a:lnTo>
                <a:lnTo>
                  <a:pt x="1663" y="1120"/>
                </a:lnTo>
                <a:lnTo>
                  <a:pt x="1681" y="455"/>
                </a:lnTo>
                <a:lnTo>
                  <a:pt x="1295" y="963"/>
                </a:lnTo>
                <a:lnTo>
                  <a:pt x="1261" y="525"/>
                </a:lnTo>
                <a:lnTo>
                  <a:pt x="1663" y="1103"/>
                </a:lnTo>
                <a:lnTo>
                  <a:pt x="1261" y="963"/>
                </a:lnTo>
                <a:lnTo>
                  <a:pt x="893" y="910"/>
                </a:lnTo>
                <a:lnTo>
                  <a:pt x="1278" y="508"/>
                </a:lnTo>
                <a:lnTo>
                  <a:pt x="753" y="472"/>
                </a:lnTo>
                <a:lnTo>
                  <a:pt x="911" y="928"/>
                </a:lnTo>
                <a:lnTo>
                  <a:pt x="210" y="84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1" name="Freeform 71"/>
          <p:cNvSpPr>
            <a:spLocks noChangeArrowheads="1"/>
          </p:cNvSpPr>
          <p:nvPr/>
        </p:nvSpPr>
        <p:spPr bwMode="auto">
          <a:xfrm>
            <a:off x="7778881" y="5557544"/>
            <a:ext cx="286560" cy="200181"/>
          </a:xfrm>
          <a:custGeom>
            <a:avLst/>
            <a:gdLst/>
            <a:ahLst/>
            <a:cxnLst>
              <a:cxn ang="0">
                <a:pos x="298" y="613"/>
              </a:cxn>
              <a:cxn ang="0">
                <a:pos x="876" y="0"/>
              </a:cxn>
              <a:cxn ang="0">
                <a:pos x="0" y="385"/>
              </a:cxn>
            </a:cxnLst>
            <a:rect l="0" t="0" r="r" b="b"/>
            <a:pathLst>
              <a:path w="877" h="614">
                <a:moveTo>
                  <a:pt x="298" y="613"/>
                </a:moveTo>
                <a:lnTo>
                  <a:pt x="876" y="0"/>
                </a:lnTo>
                <a:lnTo>
                  <a:pt x="0" y="385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2" name="Freeform 72"/>
          <p:cNvSpPr>
            <a:spLocks noChangeArrowheads="1"/>
          </p:cNvSpPr>
          <p:nvPr/>
        </p:nvSpPr>
        <p:spPr bwMode="auto">
          <a:xfrm>
            <a:off x="7532640" y="5157182"/>
            <a:ext cx="777600" cy="41188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6" y="0"/>
              </a:cxn>
              <a:cxn ang="0">
                <a:pos x="630" y="736"/>
              </a:cxn>
              <a:cxn ang="0">
                <a:pos x="981" y="438"/>
              </a:cxn>
              <a:cxn ang="0">
                <a:pos x="1121" y="1069"/>
              </a:cxn>
              <a:cxn ang="0">
                <a:pos x="1331" y="508"/>
              </a:cxn>
              <a:cxn ang="0">
                <a:pos x="1594" y="1261"/>
              </a:cxn>
              <a:cxn ang="0">
                <a:pos x="1103" y="1051"/>
              </a:cxn>
              <a:cxn ang="0">
                <a:pos x="1751" y="631"/>
              </a:cxn>
              <a:cxn ang="0">
                <a:pos x="2382" y="929"/>
              </a:cxn>
              <a:cxn ang="0">
                <a:pos x="2067" y="1261"/>
              </a:cxn>
              <a:cxn ang="0">
                <a:pos x="1734" y="648"/>
              </a:cxn>
              <a:cxn ang="0">
                <a:pos x="1576" y="1208"/>
              </a:cxn>
              <a:cxn ang="0">
                <a:pos x="2067" y="1244"/>
              </a:cxn>
            </a:cxnLst>
            <a:rect l="0" t="0" r="r" b="b"/>
            <a:pathLst>
              <a:path w="2383" h="1262">
                <a:moveTo>
                  <a:pt x="0" y="0"/>
                </a:moveTo>
                <a:lnTo>
                  <a:pt x="806" y="0"/>
                </a:lnTo>
                <a:lnTo>
                  <a:pt x="630" y="736"/>
                </a:lnTo>
                <a:lnTo>
                  <a:pt x="981" y="438"/>
                </a:lnTo>
                <a:lnTo>
                  <a:pt x="1121" y="1069"/>
                </a:lnTo>
                <a:lnTo>
                  <a:pt x="1331" y="508"/>
                </a:lnTo>
                <a:lnTo>
                  <a:pt x="1594" y="1261"/>
                </a:lnTo>
                <a:lnTo>
                  <a:pt x="1103" y="1051"/>
                </a:lnTo>
                <a:lnTo>
                  <a:pt x="1751" y="631"/>
                </a:lnTo>
                <a:lnTo>
                  <a:pt x="2382" y="929"/>
                </a:lnTo>
                <a:lnTo>
                  <a:pt x="2067" y="1261"/>
                </a:lnTo>
                <a:lnTo>
                  <a:pt x="1734" y="648"/>
                </a:lnTo>
                <a:lnTo>
                  <a:pt x="1576" y="1208"/>
                </a:lnTo>
                <a:lnTo>
                  <a:pt x="2067" y="124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3" name="Oval 73"/>
          <p:cNvSpPr>
            <a:spLocks noChangeArrowheads="1"/>
          </p:cNvSpPr>
          <p:nvPr/>
        </p:nvSpPr>
        <p:spPr bwMode="auto">
          <a:xfrm>
            <a:off x="7524001" y="464304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4" name="Oval 74"/>
          <p:cNvSpPr>
            <a:spLocks noChangeArrowheads="1"/>
          </p:cNvSpPr>
          <p:nvPr/>
        </p:nvSpPr>
        <p:spPr bwMode="auto">
          <a:xfrm>
            <a:off x="7751521" y="465744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5" name="Oval 75"/>
          <p:cNvSpPr>
            <a:spLocks noChangeArrowheads="1"/>
          </p:cNvSpPr>
          <p:nvPr/>
        </p:nvSpPr>
        <p:spPr bwMode="auto">
          <a:xfrm>
            <a:off x="7751521" y="511109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6" name="Oval 76"/>
          <p:cNvSpPr>
            <a:spLocks noChangeArrowheads="1"/>
          </p:cNvSpPr>
          <p:nvPr/>
        </p:nvSpPr>
        <p:spPr bwMode="auto">
          <a:xfrm>
            <a:off x="7267681" y="529399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7" name="Oval 77"/>
          <p:cNvSpPr>
            <a:spLocks noChangeArrowheads="1"/>
          </p:cNvSpPr>
          <p:nvPr/>
        </p:nvSpPr>
        <p:spPr bwMode="auto">
          <a:xfrm>
            <a:off x="7509601" y="55359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8" name="Oval 78"/>
          <p:cNvSpPr>
            <a:spLocks noChangeArrowheads="1"/>
          </p:cNvSpPr>
          <p:nvPr/>
        </p:nvSpPr>
        <p:spPr bwMode="auto">
          <a:xfrm>
            <a:off x="7691041" y="600399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19" name="Oval 79"/>
          <p:cNvSpPr>
            <a:spLocks noChangeArrowheads="1"/>
          </p:cNvSpPr>
          <p:nvPr/>
        </p:nvSpPr>
        <p:spPr bwMode="auto">
          <a:xfrm>
            <a:off x="7056000" y="59895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0" name="Oval 80"/>
          <p:cNvSpPr>
            <a:spLocks noChangeArrowheads="1"/>
          </p:cNvSpPr>
          <p:nvPr/>
        </p:nvSpPr>
        <p:spPr bwMode="auto">
          <a:xfrm>
            <a:off x="6933601" y="5157182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1" name="Oval 81"/>
          <p:cNvSpPr>
            <a:spLocks noChangeArrowheads="1"/>
          </p:cNvSpPr>
          <p:nvPr/>
        </p:nvSpPr>
        <p:spPr bwMode="auto">
          <a:xfrm>
            <a:off x="7151040" y="51629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2" name="Oval 82"/>
          <p:cNvSpPr>
            <a:spLocks noChangeArrowheads="1"/>
          </p:cNvSpPr>
          <p:nvPr/>
        </p:nvSpPr>
        <p:spPr bwMode="auto">
          <a:xfrm>
            <a:off x="7031521" y="525943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3" name="Oval 83"/>
          <p:cNvSpPr>
            <a:spLocks noChangeArrowheads="1"/>
          </p:cNvSpPr>
          <p:nvPr/>
        </p:nvSpPr>
        <p:spPr bwMode="auto">
          <a:xfrm>
            <a:off x="7629120" y="47568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4" name="Oval 84"/>
          <p:cNvSpPr>
            <a:spLocks noChangeArrowheads="1"/>
          </p:cNvSpPr>
          <p:nvPr/>
        </p:nvSpPr>
        <p:spPr bwMode="auto">
          <a:xfrm>
            <a:off x="7097761" y="500164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5" name="Oval 85"/>
          <p:cNvSpPr>
            <a:spLocks noChangeArrowheads="1"/>
          </p:cNvSpPr>
          <p:nvPr/>
        </p:nvSpPr>
        <p:spPr bwMode="auto">
          <a:xfrm>
            <a:off x="7210081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6" name="Oval 86"/>
          <p:cNvSpPr>
            <a:spLocks noChangeArrowheads="1"/>
          </p:cNvSpPr>
          <p:nvPr/>
        </p:nvSpPr>
        <p:spPr bwMode="auto">
          <a:xfrm>
            <a:off x="7050240" y="542649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7" name="Oval 87"/>
          <p:cNvSpPr>
            <a:spLocks noChangeArrowheads="1"/>
          </p:cNvSpPr>
          <p:nvPr/>
        </p:nvSpPr>
        <p:spPr bwMode="auto">
          <a:xfrm>
            <a:off x="7133760" y="5551784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8" name="Oval 88"/>
          <p:cNvSpPr>
            <a:spLocks noChangeArrowheads="1"/>
          </p:cNvSpPr>
          <p:nvPr/>
        </p:nvSpPr>
        <p:spPr bwMode="auto">
          <a:xfrm>
            <a:off x="7981921" y="497284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9" name="Oval 89"/>
          <p:cNvSpPr>
            <a:spLocks noChangeArrowheads="1"/>
          </p:cNvSpPr>
          <p:nvPr/>
        </p:nvSpPr>
        <p:spPr bwMode="auto">
          <a:xfrm>
            <a:off x="8160481" y="5518659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0" name="Oval 90"/>
          <p:cNvSpPr>
            <a:spLocks noChangeArrowheads="1"/>
          </p:cNvSpPr>
          <p:nvPr/>
        </p:nvSpPr>
        <p:spPr bwMode="auto">
          <a:xfrm>
            <a:off x="7293601" y="556042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1" name="Oval 91"/>
          <p:cNvSpPr>
            <a:spLocks noChangeArrowheads="1"/>
          </p:cNvSpPr>
          <p:nvPr/>
        </p:nvSpPr>
        <p:spPr bwMode="auto">
          <a:xfrm>
            <a:off x="7873920" y="592766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2" name="Oval 92"/>
          <p:cNvSpPr>
            <a:spLocks noChangeArrowheads="1"/>
          </p:cNvSpPr>
          <p:nvPr/>
        </p:nvSpPr>
        <p:spPr bwMode="auto">
          <a:xfrm>
            <a:off x="7286400" y="595934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3" name="Oval 93"/>
          <p:cNvSpPr>
            <a:spLocks noChangeArrowheads="1"/>
          </p:cNvSpPr>
          <p:nvPr/>
        </p:nvSpPr>
        <p:spPr bwMode="auto">
          <a:xfrm>
            <a:off x="7922880" y="480866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4" name="Oval 94"/>
          <p:cNvSpPr>
            <a:spLocks noChangeArrowheads="1"/>
          </p:cNvSpPr>
          <p:nvPr/>
        </p:nvSpPr>
        <p:spPr bwMode="auto">
          <a:xfrm>
            <a:off x="7048801" y="57073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5" name="Oval 95"/>
          <p:cNvSpPr>
            <a:spLocks noChangeArrowheads="1"/>
          </p:cNvSpPr>
          <p:nvPr/>
        </p:nvSpPr>
        <p:spPr bwMode="auto">
          <a:xfrm>
            <a:off x="715536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6" name="Oval 96"/>
          <p:cNvSpPr>
            <a:spLocks noChangeArrowheads="1"/>
          </p:cNvSpPr>
          <p:nvPr/>
        </p:nvSpPr>
        <p:spPr bwMode="auto">
          <a:xfrm>
            <a:off x="7269120" y="504485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7" name="Oval 97"/>
          <p:cNvSpPr>
            <a:spLocks noChangeArrowheads="1"/>
          </p:cNvSpPr>
          <p:nvPr/>
        </p:nvSpPr>
        <p:spPr bwMode="auto">
          <a:xfrm>
            <a:off x="8192161" y="512693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8" name="Oval 98"/>
          <p:cNvSpPr>
            <a:spLocks noChangeArrowheads="1"/>
          </p:cNvSpPr>
          <p:nvPr/>
        </p:nvSpPr>
        <p:spPr bwMode="auto">
          <a:xfrm>
            <a:off x="6966720" y="58700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39" name="Oval 99"/>
          <p:cNvSpPr>
            <a:spLocks noChangeArrowheads="1"/>
          </p:cNvSpPr>
          <p:nvPr/>
        </p:nvSpPr>
        <p:spPr bwMode="auto">
          <a:xfrm>
            <a:off x="8265600" y="542937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0" name="Oval 100"/>
          <p:cNvSpPr>
            <a:spLocks noChangeArrowheads="1"/>
          </p:cNvSpPr>
          <p:nvPr/>
        </p:nvSpPr>
        <p:spPr bwMode="auto">
          <a:xfrm>
            <a:off x="7538401" y="58614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1" name="Oval 101"/>
          <p:cNvSpPr>
            <a:spLocks noChangeArrowheads="1"/>
          </p:cNvSpPr>
          <p:nvPr/>
        </p:nvSpPr>
        <p:spPr bwMode="auto">
          <a:xfrm>
            <a:off x="7482240" y="494692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2" name="Oval 102"/>
          <p:cNvSpPr>
            <a:spLocks noChangeArrowheads="1"/>
          </p:cNvSpPr>
          <p:nvPr/>
        </p:nvSpPr>
        <p:spPr bwMode="auto">
          <a:xfrm>
            <a:off x="7354081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3" name="Oval 103"/>
          <p:cNvSpPr>
            <a:spLocks noChangeArrowheads="1"/>
          </p:cNvSpPr>
          <p:nvPr/>
        </p:nvSpPr>
        <p:spPr bwMode="auto">
          <a:xfrm>
            <a:off x="7467840" y="568283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4" name="Oval 104"/>
          <p:cNvSpPr>
            <a:spLocks noChangeArrowheads="1"/>
          </p:cNvSpPr>
          <p:nvPr/>
        </p:nvSpPr>
        <p:spPr bwMode="auto">
          <a:xfrm>
            <a:off x="7551360" y="5384726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5" name="Oval 105"/>
          <p:cNvSpPr>
            <a:spLocks noChangeArrowheads="1"/>
          </p:cNvSpPr>
          <p:nvPr/>
        </p:nvSpPr>
        <p:spPr bwMode="auto">
          <a:xfrm>
            <a:off x="7611840" y="571308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6" name="Oval 106"/>
          <p:cNvSpPr>
            <a:spLocks noChangeArrowheads="1"/>
          </p:cNvSpPr>
          <p:nvPr/>
        </p:nvSpPr>
        <p:spPr bwMode="auto">
          <a:xfrm>
            <a:off x="7843681" y="571884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7" name="Oval 107"/>
          <p:cNvSpPr>
            <a:spLocks noChangeArrowheads="1"/>
          </p:cNvSpPr>
          <p:nvPr/>
        </p:nvSpPr>
        <p:spPr bwMode="auto">
          <a:xfrm>
            <a:off x="7701120" y="549849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8" name="Oval 108"/>
          <p:cNvSpPr>
            <a:spLocks noChangeArrowheads="1"/>
          </p:cNvSpPr>
          <p:nvPr/>
        </p:nvSpPr>
        <p:spPr bwMode="auto">
          <a:xfrm>
            <a:off x="7371361" y="5396248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49" name="Oval 109"/>
          <p:cNvSpPr>
            <a:spLocks noChangeArrowheads="1"/>
          </p:cNvSpPr>
          <p:nvPr/>
        </p:nvSpPr>
        <p:spPr bwMode="auto">
          <a:xfrm>
            <a:off x="7932961" y="528247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0" name="Oval 110"/>
          <p:cNvSpPr>
            <a:spLocks noChangeArrowheads="1"/>
          </p:cNvSpPr>
          <p:nvPr/>
        </p:nvSpPr>
        <p:spPr bwMode="auto">
          <a:xfrm>
            <a:off x="7688161" y="535448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1" name="Oval 111"/>
          <p:cNvSpPr>
            <a:spLocks noChangeArrowheads="1"/>
          </p:cNvSpPr>
          <p:nvPr/>
        </p:nvSpPr>
        <p:spPr bwMode="auto">
          <a:xfrm>
            <a:off x="8010721" y="5521540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2" name="Oval 112"/>
          <p:cNvSpPr>
            <a:spLocks noChangeArrowheads="1"/>
          </p:cNvSpPr>
          <p:nvPr/>
        </p:nvSpPr>
        <p:spPr bwMode="auto">
          <a:xfrm>
            <a:off x="8130240" y="522919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3" name="Oval 113"/>
          <p:cNvSpPr>
            <a:spLocks noChangeArrowheads="1"/>
          </p:cNvSpPr>
          <p:nvPr/>
        </p:nvSpPr>
        <p:spPr bwMode="auto">
          <a:xfrm>
            <a:off x="7807680" y="5265193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4" name="Oval 114"/>
          <p:cNvSpPr>
            <a:spLocks noChangeArrowheads="1"/>
          </p:cNvSpPr>
          <p:nvPr/>
        </p:nvSpPr>
        <p:spPr bwMode="auto">
          <a:xfrm>
            <a:off x="7915681" y="5121178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5" name="Oval 115"/>
          <p:cNvSpPr>
            <a:spLocks noChangeArrowheads="1"/>
          </p:cNvSpPr>
          <p:nvPr/>
        </p:nvSpPr>
        <p:spPr bwMode="auto">
          <a:xfrm>
            <a:off x="8046720" y="5109656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6" name="Oval 116"/>
          <p:cNvSpPr>
            <a:spLocks noChangeArrowheads="1"/>
          </p:cNvSpPr>
          <p:nvPr/>
        </p:nvSpPr>
        <p:spPr bwMode="auto">
          <a:xfrm>
            <a:off x="7801920" y="496564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7" name="Oval 117"/>
          <p:cNvSpPr>
            <a:spLocks noChangeArrowheads="1"/>
          </p:cNvSpPr>
          <p:nvPr/>
        </p:nvSpPr>
        <p:spPr bwMode="auto">
          <a:xfrm>
            <a:off x="7515361" y="4804344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8" name="Oval 118"/>
          <p:cNvSpPr>
            <a:spLocks noChangeArrowheads="1"/>
          </p:cNvSpPr>
          <p:nvPr/>
        </p:nvSpPr>
        <p:spPr bwMode="auto">
          <a:xfrm>
            <a:off x="7777441" y="4840349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59" name="Oval 119"/>
          <p:cNvSpPr>
            <a:spLocks noChangeArrowheads="1"/>
          </p:cNvSpPr>
          <p:nvPr/>
        </p:nvSpPr>
        <p:spPr bwMode="auto">
          <a:xfrm>
            <a:off x="7611840" y="502036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0" name="Oval 120"/>
          <p:cNvSpPr>
            <a:spLocks noChangeArrowheads="1"/>
          </p:cNvSpPr>
          <p:nvPr/>
        </p:nvSpPr>
        <p:spPr bwMode="auto">
          <a:xfrm>
            <a:off x="7336801" y="514566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1" name="Oval 121"/>
          <p:cNvSpPr>
            <a:spLocks noChangeArrowheads="1"/>
          </p:cNvSpPr>
          <p:nvPr/>
        </p:nvSpPr>
        <p:spPr bwMode="auto">
          <a:xfrm>
            <a:off x="7426081" y="5253672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2" name="Oval 122"/>
          <p:cNvSpPr>
            <a:spLocks noChangeArrowheads="1"/>
          </p:cNvSpPr>
          <p:nvPr/>
        </p:nvSpPr>
        <p:spPr bwMode="auto">
          <a:xfrm>
            <a:off x="7485120" y="5115417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3" name="Oval 123"/>
          <p:cNvSpPr>
            <a:spLocks noChangeArrowheads="1"/>
          </p:cNvSpPr>
          <p:nvPr/>
        </p:nvSpPr>
        <p:spPr bwMode="auto">
          <a:xfrm>
            <a:off x="8052480" y="532424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4" name="Oval 124"/>
          <p:cNvSpPr>
            <a:spLocks noChangeArrowheads="1"/>
          </p:cNvSpPr>
          <p:nvPr/>
        </p:nvSpPr>
        <p:spPr bwMode="auto">
          <a:xfrm>
            <a:off x="7729920" y="5641073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5" name="Oval 125"/>
          <p:cNvSpPr>
            <a:spLocks noChangeArrowheads="1"/>
          </p:cNvSpPr>
          <p:nvPr/>
        </p:nvSpPr>
        <p:spPr bwMode="auto">
          <a:xfrm>
            <a:off x="7581601" y="5240711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6" name="Oval 126"/>
          <p:cNvSpPr>
            <a:spLocks noChangeArrowheads="1"/>
          </p:cNvSpPr>
          <p:nvPr/>
        </p:nvSpPr>
        <p:spPr bwMode="auto">
          <a:xfrm>
            <a:off x="7855201" y="546825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7" name="Oval 127"/>
          <p:cNvSpPr>
            <a:spLocks noChangeArrowheads="1"/>
          </p:cNvSpPr>
          <p:nvPr/>
        </p:nvSpPr>
        <p:spPr bwMode="auto">
          <a:xfrm>
            <a:off x="7748641" y="5862857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8" name="Oval 128"/>
          <p:cNvSpPr>
            <a:spLocks noChangeArrowheads="1"/>
          </p:cNvSpPr>
          <p:nvPr/>
        </p:nvSpPr>
        <p:spPr bwMode="auto">
          <a:xfrm>
            <a:off x="7407360" y="5821091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69" name="Oval 129"/>
          <p:cNvSpPr>
            <a:spLocks noChangeArrowheads="1"/>
          </p:cNvSpPr>
          <p:nvPr/>
        </p:nvSpPr>
        <p:spPr bwMode="auto">
          <a:xfrm>
            <a:off x="7181281" y="5671315"/>
            <a:ext cx="82080" cy="82089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0" name="Oval 130"/>
          <p:cNvSpPr>
            <a:spLocks noChangeArrowheads="1"/>
          </p:cNvSpPr>
          <p:nvPr/>
        </p:nvSpPr>
        <p:spPr bwMode="auto">
          <a:xfrm>
            <a:off x="7259041" y="5802370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1" name="Oval 131"/>
          <p:cNvSpPr>
            <a:spLocks noChangeArrowheads="1"/>
          </p:cNvSpPr>
          <p:nvPr/>
        </p:nvSpPr>
        <p:spPr bwMode="auto">
          <a:xfrm>
            <a:off x="7431841" y="5946385"/>
            <a:ext cx="82080" cy="820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72" name="Text Box 132"/>
          <p:cNvSpPr txBox="1">
            <a:spLocks noChangeArrowheads="1"/>
          </p:cNvSpPr>
          <p:nvPr/>
        </p:nvSpPr>
        <p:spPr bwMode="auto">
          <a:xfrm>
            <a:off x="6459840" y="6297782"/>
            <a:ext cx="22089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[Beal &amp; </a:t>
            </a:r>
            <a:r>
              <a:rPr lang="en-US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Bachrach</a:t>
            </a: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, '06]</a:t>
            </a:r>
          </a:p>
        </p:txBody>
      </p:sp>
      <p:sp>
        <p:nvSpPr>
          <p:cNvPr id="136" name="Slide Number Placeholder 1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Line 1"/>
          <p:cNvSpPr>
            <a:spLocks noChangeShapeType="1"/>
          </p:cNvSpPr>
          <p:nvPr/>
        </p:nvSpPr>
        <p:spPr bwMode="auto">
          <a:xfrm>
            <a:off x="2488320" y="2799655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1713600" y="1638892"/>
            <a:ext cx="708480" cy="73591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H="1">
            <a:off x="2550240" y="1666256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err="1"/>
              <a:t>Proto's</a:t>
            </a:r>
            <a:r>
              <a:rPr lang="en-US" dirty="0"/>
              <a:t> Families of Primitives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648800" y="1183805"/>
            <a:ext cx="146304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Pointwise</a:t>
            </a:r>
            <a:endParaRPr lang="en-US" sz="2000" b="1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860800" y="1185246"/>
            <a:ext cx="160272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Restriction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648800" y="3601819"/>
            <a:ext cx="145008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Feedback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598720" y="3601819"/>
            <a:ext cx="2010240" cy="481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139766" tIns="149269" rIns="139766" bIns="98946">
            <a:prstTxWarp prst="textNoShape">
              <a:avLst/>
            </a:prstTxWarp>
          </a:bodyPr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2000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Neighborhood</a:t>
            </a:r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2280960" y="2374810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sp>
        <p:nvSpPr>
          <p:cNvPr id="36874" name="Freeform 10"/>
          <p:cNvSpPr>
            <a:spLocks noChangeArrowheads="1"/>
          </p:cNvSpPr>
          <p:nvPr/>
        </p:nvSpPr>
        <p:spPr bwMode="auto">
          <a:xfrm>
            <a:off x="2715840" y="1610089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Freeform 11"/>
          <p:cNvSpPr>
            <a:spLocks noChangeArrowheads="1"/>
          </p:cNvSpPr>
          <p:nvPr/>
        </p:nvSpPr>
        <p:spPr bwMode="auto">
          <a:xfrm>
            <a:off x="1677601" y="1610089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Freeform 12"/>
          <p:cNvSpPr>
            <a:spLocks noChangeArrowheads="1"/>
          </p:cNvSpPr>
          <p:nvPr/>
        </p:nvSpPr>
        <p:spPr bwMode="auto">
          <a:xfrm>
            <a:off x="2754721" y="1612969"/>
            <a:ext cx="619200" cy="639427"/>
          </a:xfrm>
          <a:custGeom>
            <a:avLst/>
            <a:gdLst/>
            <a:ahLst/>
            <a:cxnLst>
              <a:cxn ang="0">
                <a:pos x="867" y="1899"/>
              </a:cxn>
              <a:cxn ang="0">
                <a:pos x="449" y="1673"/>
              </a:cxn>
              <a:cxn ang="0">
                <a:pos x="149" y="1309"/>
              </a:cxn>
              <a:cxn ang="0">
                <a:pos x="88" y="1163"/>
              </a:cxn>
              <a:cxn ang="0">
                <a:pos x="64" y="1112"/>
              </a:cxn>
              <a:cxn ang="0">
                <a:pos x="0" y="721"/>
              </a:cxn>
              <a:cxn ang="0">
                <a:pos x="129" y="574"/>
              </a:cxn>
              <a:cxn ang="0">
                <a:pos x="274" y="510"/>
              </a:cxn>
              <a:cxn ang="0">
                <a:pos x="455" y="490"/>
              </a:cxn>
              <a:cxn ang="0">
                <a:pos x="625" y="469"/>
              </a:cxn>
              <a:cxn ang="0">
                <a:pos x="657" y="450"/>
              </a:cxn>
              <a:cxn ang="0">
                <a:pos x="676" y="426"/>
              </a:cxn>
              <a:cxn ang="0">
                <a:pos x="687" y="382"/>
              </a:cxn>
              <a:cxn ang="0">
                <a:pos x="687" y="144"/>
              </a:cxn>
              <a:cxn ang="0">
                <a:pos x="711" y="77"/>
              </a:cxn>
              <a:cxn ang="0">
                <a:pos x="762" y="28"/>
              </a:cxn>
              <a:cxn ang="0">
                <a:pos x="884" y="2"/>
              </a:cxn>
              <a:cxn ang="0">
                <a:pos x="1010" y="9"/>
              </a:cxn>
              <a:cxn ang="0">
                <a:pos x="1087" y="36"/>
              </a:cxn>
              <a:cxn ang="0">
                <a:pos x="1191" y="119"/>
              </a:cxn>
              <a:cxn ang="0">
                <a:pos x="1344" y="291"/>
              </a:cxn>
              <a:cxn ang="0">
                <a:pos x="1572" y="529"/>
              </a:cxn>
              <a:cxn ang="0">
                <a:pos x="1725" y="661"/>
              </a:cxn>
              <a:cxn ang="0">
                <a:pos x="1765" y="707"/>
              </a:cxn>
              <a:cxn ang="0">
                <a:pos x="1776" y="736"/>
              </a:cxn>
              <a:cxn ang="0">
                <a:pos x="1773" y="760"/>
              </a:cxn>
              <a:cxn ang="0">
                <a:pos x="1756" y="788"/>
              </a:cxn>
              <a:cxn ang="0">
                <a:pos x="1742" y="822"/>
              </a:cxn>
              <a:cxn ang="0">
                <a:pos x="1735" y="870"/>
              </a:cxn>
              <a:cxn ang="0">
                <a:pos x="1721" y="905"/>
              </a:cxn>
              <a:cxn ang="0">
                <a:pos x="1705" y="936"/>
              </a:cxn>
              <a:cxn ang="0">
                <a:pos x="1713" y="962"/>
              </a:cxn>
              <a:cxn ang="0">
                <a:pos x="1785" y="1020"/>
              </a:cxn>
              <a:cxn ang="0">
                <a:pos x="1875" y="1090"/>
              </a:cxn>
              <a:cxn ang="0">
                <a:pos x="1892" y="1121"/>
              </a:cxn>
              <a:cxn ang="0">
                <a:pos x="1890" y="1172"/>
              </a:cxn>
              <a:cxn ang="0">
                <a:pos x="1869" y="1240"/>
              </a:cxn>
              <a:cxn ang="0">
                <a:pos x="1831" y="1303"/>
              </a:cxn>
              <a:cxn ang="0">
                <a:pos x="1775" y="1348"/>
              </a:cxn>
              <a:cxn ang="0">
                <a:pos x="1570" y="1402"/>
              </a:cxn>
              <a:cxn ang="0">
                <a:pos x="1407" y="1411"/>
              </a:cxn>
              <a:cxn ang="0">
                <a:pos x="1324" y="1425"/>
              </a:cxn>
              <a:cxn ang="0">
                <a:pos x="1301" y="1442"/>
              </a:cxn>
              <a:cxn ang="0">
                <a:pos x="1287" y="1467"/>
              </a:cxn>
              <a:cxn ang="0">
                <a:pos x="1288" y="1504"/>
              </a:cxn>
              <a:cxn ang="0">
                <a:pos x="1321" y="1633"/>
              </a:cxn>
              <a:cxn ang="0">
                <a:pos x="1324" y="1779"/>
              </a:cxn>
              <a:cxn ang="0">
                <a:pos x="1302" y="1877"/>
              </a:cxn>
              <a:cxn ang="0">
                <a:pos x="1262" y="1954"/>
              </a:cxn>
            </a:cxnLst>
            <a:rect l="0" t="0" r="r" b="b"/>
            <a:pathLst>
              <a:path w="1895" h="1956">
                <a:moveTo>
                  <a:pt x="1234" y="1955"/>
                </a:moveTo>
                <a:lnTo>
                  <a:pt x="1108" y="1949"/>
                </a:lnTo>
                <a:lnTo>
                  <a:pt x="985" y="1930"/>
                </a:lnTo>
                <a:lnTo>
                  <a:pt x="867" y="1899"/>
                </a:lnTo>
                <a:lnTo>
                  <a:pt x="754" y="1858"/>
                </a:lnTo>
                <a:lnTo>
                  <a:pt x="646" y="1806"/>
                </a:lnTo>
                <a:lnTo>
                  <a:pt x="544" y="1744"/>
                </a:lnTo>
                <a:lnTo>
                  <a:pt x="449" y="1673"/>
                </a:lnTo>
                <a:lnTo>
                  <a:pt x="362" y="1593"/>
                </a:lnTo>
                <a:lnTo>
                  <a:pt x="282" y="1506"/>
                </a:lnTo>
                <a:lnTo>
                  <a:pt x="211" y="1411"/>
                </a:lnTo>
                <a:lnTo>
                  <a:pt x="149" y="1309"/>
                </a:lnTo>
                <a:lnTo>
                  <a:pt x="98" y="1204"/>
                </a:lnTo>
                <a:lnTo>
                  <a:pt x="97" y="1198"/>
                </a:lnTo>
                <a:lnTo>
                  <a:pt x="93" y="1181"/>
                </a:lnTo>
                <a:lnTo>
                  <a:pt x="88" y="1163"/>
                </a:lnTo>
                <a:lnTo>
                  <a:pt x="81" y="1146"/>
                </a:lnTo>
                <a:lnTo>
                  <a:pt x="73" y="1129"/>
                </a:lnTo>
                <a:lnTo>
                  <a:pt x="65" y="1113"/>
                </a:lnTo>
                <a:lnTo>
                  <a:pt x="64" y="1112"/>
                </a:lnTo>
                <a:lnTo>
                  <a:pt x="56" y="1088"/>
                </a:lnTo>
                <a:lnTo>
                  <a:pt x="25" y="970"/>
                </a:lnTo>
                <a:lnTo>
                  <a:pt x="6" y="847"/>
                </a:lnTo>
                <a:lnTo>
                  <a:pt x="0" y="721"/>
                </a:lnTo>
                <a:lnTo>
                  <a:pt x="3" y="671"/>
                </a:lnTo>
                <a:lnTo>
                  <a:pt x="61" y="623"/>
                </a:lnTo>
                <a:lnTo>
                  <a:pt x="94" y="598"/>
                </a:lnTo>
                <a:lnTo>
                  <a:pt x="129" y="574"/>
                </a:lnTo>
                <a:lnTo>
                  <a:pt x="167" y="552"/>
                </a:lnTo>
                <a:lnTo>
                  <a:pt x="207" y="532"/>
                </a:lnTo>
                <a:lnTo>
                  <a:pt x="251" y="516"/>
                </a:lnTo>
                <a:lnTo>
                  <a:pt x="274" y="510"/>
                </a:lnTo>
                <a:lnTo>
                  <a:pt x="299" y="504"/>
                </a:lnTo>
                <a:lnTo>
                  <a:pt x="339" y="497"/>
                </a:lnTo>
                <a:lnTo>
                  <a:pt x="378" y="493"/>
                </a:lnTo>
                <a:lnTo>
                  <a:pt x="455" y="490"/>
                </a:lnTo>
                <a:lnTo>
                  <a:pt x="529" y="486"/>
                </a:lnTo>
                <a:lnTo>
                  <a:pt x="566" y="482"/>
                </a:lnTo>
                <a:lnTo>
                  <a:pt x="603" y="475"/>
                </a:lnTo>
                <a:lnTo>
                  <a:pt x="625" y="469"/>
                </a:lnTo>
                <a:lnTo>
                  <a:pt x="634" y="465"/>
                </a:lnTo>
                <a:lnTo>
                  <a:pt x="643" y="460"/>
                </a:lnTo>
                <a:lnTo>
                  <a:pt x="650" y="456"/>
                </a:lnTo>
                <a:lnTo>
                  <a:pt x="657" y="450"/>
                </a:lnTo>
                <a:lnTo>
                  <a:pt x="663" y="445"/>
                </a:lnTo>
                <a:lnTo>
                  <a:pt x="668" y="439"/>
                </a:lnTo>
                <a:lnTo>
                  <a:pt x="672" y="433"/>
                </a:lnTo>
                <a:lnTo>
                  <a:pt x="676" y="426"/>
                </a:lnTo>
                <a:lnTo>
                  <a:pt x="679" y="419"/>
                </a:lnTo>
                <a:lnTo>
                  <a:pt x="682" y="412"/>
                </a:lnTo>
                <a:lnTo>
                  <a:pt x="685" y="397"/>
                </a:lnTo>
                <a:lnTo>
                  <a:pt x="687" y="382"/>
                </a:lnTo>
                <a:lnTo>
                  <a:pt x="677" y="252"/>
                </a:lnTo>
                <a:lnTo>
                  <a:pt x="679" y="217"/>
                </a:lnTo>
                <a:lnTo>
                  <a:pt x="682" y="181"/>
                </a:lnTo>
                <a:lnTo>
                  <a:pt x="687" y="144"/>
                </a:lnTo>
                <a:lnTo>
                  <a:pt x="691" y="126"/>
                </a:lnTo>
                <a:lnTo>
                  <a:pt x="697" y="109"/>
                </a:lnTo>
                <a:lnTo>
                  <a:pt x="703" y="92"/>
                </a:lnTo>
                <a:lnTo>
                  <a:pt x="711" y="77"/>
                </a:lnTo>
                <a:lnTo>
                  <a:pt x="721" y="62"/>
                </a:lnTo>
                <a:lnTo>
                  <a:pt x="733" y="49"/>
                </a:lnTo>
                <a:lnTo>
                  <a:pt x="746" y="38"/>
                </a:lnTo>
                <a:lnTo>
                  <a:pt x="762" y="28"/>
                </a:lnTo>
                <a:lnTo>
                  <a:pt x="780" y="20"/>
                </a:lnTo>
                <a:lnTo>
                  <a:pt x="801" y="14"/>
                </a:lnTo>
                <a:lnTo>
                  <a:pt x="842" y="7"/>
                </a:lnTo>
                <a:lnTo>
                  <a:pt x="884" y="2"/>
                </a:lnTo>
                <a:lnTo>
                  <a:pt x="926" y="0"/>
                </a:lnTo>
                <a:lnTo>
                  <a:pt x="969" y="3"/>
                </a:lnTo>
                <a:lnTo>
                  <a:pt x="989" y="5"/>
                </a:lnTo>
                <a:lnTo>
                  <a:pt x="1010" y="9"/>
                </a:lnTo>
                <a:lnTo>
                  <a:pt x="1030" y="14"/>
                </a:lnTo>
                <a:lnTo>
                  <a:pt x="1050" y="20"/>
                </a:lnTo>
                <a:lnTo>
                  <a:pt x="1069" y="27"/>
                </a:lnTo>
                <a:lnTo>
                  <a:pt x="1087" y="36"/>
                </a:lnTo>
                <a:lnTo>
                  <a:pt x="1104" y="46"/>
                </a:lnTo>
                <a:lnTo>
                  <a:pt x="1121" y="57"/>
                </a:lnTo>
                <a:lnTo>
                  <a:pt x="1157" y="87"/>
                </a:lnTo>
                <a:lnTo>
                  <a:pt x="1191" y="119"/>
                </a:lnTo>
                <a:lnTo>
                  <a:pt x="1223" y="152"/>
                </a:lnTo>
                <a:lnTo>
                  <a:pt x="1253" y="186"/>
                </a:lnTo>
                <a:lnTo>
                  <a:pt x="1313" y="256"/>
                </a:lnTo>
                <a:lnTo>
                  <a:pt x="1344" y="291"/>
                </a:lnTo>
                <a:lnTo>
                  <a:pt x="1376" y="324"/>
                </a:lnTo>
                <a:lnTo>
                  <a:pt x="1443" y="392"/>
                </a:lnTo>
                <a:lnTo>
                  <a:pt x="1506" y="461"/>
                </a:lnTo>
                <a:lnTo>
                  <a:pt x="1572" y="529"/>
                </a:lnTo>
                <a:lnTo>
                  <a:pt x="1609" y="563"/>
                </a:lnTo>
                <a:lnTo>
                  <a:pt x="1648" y="597"/>
                </a:lnTo>
                <a:lnTo>
                  <a:pt x="1699" y="639"/>
                </a:lnTo>
                <a:lnTo>
                  <a:pt x="1725" y="661"/>
                </a:lnTo>
                <a:lnTo>
                  <a:pt x="1737" y="672"/>
                </a:lnTo>
                <a:lnTo>
                  <a:pt x="1748" y="683"/>
                </a:lnTo>
                <a:lnTo>
                  <a:pt x="1757" y="695"/>
                </a:lnTo>
                <a:lnTo>
                  <a:pt x="1765" y="707"/>
                </a:lnTo>
                <a:lnTo>
                  <a:pt x="1771" y="718"/>
                </a:lnTo>
                <a:lnTo>
                  <a:pt x="1773" y="724"/>
                </a:lnTo>
                <a:lnTo>
                  <a:pt x="1775" y="730"/>
                </a:lnTo>
                <a:lnTo>
                  <a:pt x="1776" y="736"/>
                </a:lnTo>
                <a:lnTo>
                  <a:pt x="1776" y="742"/>
                </a:lnTo>
                <a:lnTo>
                  <a:pt x="1776" y="748"/>
                </a:lnTo>
                <a:lnTo>
                  <a:pt x="1775" y="754"/>
                </a:lnTo>
                <a:lnTo>
                  <a:pt x="1773" y="760"/>
                </a:lnTo>
                <a:lnTo>
                  <a:pt x="1770" y="766"/>
                </a:lnTo>
                <a:lnTo>
                  <a:pt x="1767" y="772"/>
                </a:lnTo>
                <a:lnTo>
                  <a:pt x="1763" y="778"/>
                </a:lnTo>
                <a:lnTo>
                  <a:pt x="1756" y="788"/>
                </a:lnTo>
                <a:lnTo>
                  <a:pt x="1751" y="797"/>
                </a:lnTo>
                <a:lnTo>
                  <a:pt x="1747" y="805"/>
                </a:lnTo>
                <a:lnTo>
                  <a:pt x="1744" y="814"/>
                </a:lnTo>
                <a:lnTo>
                  <a:pt x="1742" y="822"/>
                </a:lnTo>
                <a:lnTo>
                  <a:pt x="1740" y="830"/>
                </a:lnTo>
                <a:lnTo>
                  <a:pt x="1739" y="846"/>
                </a:lnTo>
                <a:lnTo>
                  <a:pt x="1737" y="862"/>
                </a:lnTo>
                <a:lnTo>
                  <a:pt x="1735" y="870"/>
                </a:lnTo>
                <a:lnTo>
                  <a:pt x="1733" y="879"/>
                </a:lnTo>
                <a:lnTo>
                  <a:pt x="1730" y="887"/>
                </a:lnTo>
                <a:lnTo>
                  <a:pt x="1726" y="896"/>
                </a:lnTo>
                <a:lnTo>
                  <a:pt x="1721" y="905"/>
                </a:lnTo>
                <a:lnTo>
                  <a:pt x="1714" y="915"/>
                </a:lnTo>
                <a:lnTo>
                  <a:pt x="1709" y="922"/>
                </a:lnTo>
                <a:lnTo>
                  <a:pt x="1706" y="929"/>
                </a:lnTo>
                <a:lnTo>
                  <a:pt x="1705" y="936"/>
                </a:lnTo>
                <a:lnTo>
                  <a:pt x="1705" y="942"/>
                </a:lnTo>
                <a:lnTo>
                  <a:pt x="1707" y="949"/>
                </a:lnTo>
                <a:lnTo>
                  <a:pt x="1709" y="956"/>
                </a:lnTo>
                <a:lnTo>
                  <a:pt x="1713" y="962"/>
                </a:lnTo>
                <a:lnTo>
                  <a:pt x="1718" y="969"/>
                </a:lnTo>
                <a:lnTo>
                  <a:pt x="1731" y="981"/>
                </a:lnTo>
                <a:lnTo>
                  <a:pt x="1747" y="994"/>
                </a:lnTo>
                <a:lnTo>
                  <a:pt x="1785" y="1020"/>
                </a:lnTo>
                <a:lnTo>
                  <a:pt x="1825" y="1047"/>
                </a:lnTo>
                <a:lnTo>
                  <a:pt x="1843" y="1061"/>
                </a:lnTo>
                <a:lnTo>
                  <a:pt x="1861" y="1075"/>
                </a:lnTo>
                <a:lnTo>
                  <a:pt x="1875" y="1090"/>
                </a:lnTo>
                <a:lnTo>
                  <a:pt x="1881" y="1097"/>
                </a:lnTo>
                <a:lnTo>
                  <a:pt x="1886" y="1105"/>
                </a:lnTo>
                <a:lnTo>
                  <a:pt x="1890" y="1113"/>
                </a:lnTo>
                <a:lnTo>
                  <a:pt x="1892" y="1121"/>
                </a:lnTo>
                <a:lnTo>
                  <a:pt x="1894" y="1129"/>
                </a:lnTo>
                <a:lnTo>
                  <a:pt x="1894" y="1138"/>
                </a:lnTo>
                <a:lnTo>
                  <a:pt x="1892" y="1155"/>
                </a:lnTo>
                <a:lnTo>
                  <a:pt x="1890" y="1172"/>
                </a:lnTo>
                <a:lnTo>
                  <a:pt x="1886" y="1189"/>
                </a:lnTo>
                <a:lnTo>
                  <a:pt x="1882" y="1206"/>
                </a:lnTo>
                <a:lnTo>
                  <a:pt x="1876" y="1223"/>
                </a:lnTo>
                <a:lnTo>
                  <a:pt x="1869" y="1240"/>
                </a:lnTo>
                <a:lnTo>
                  <a:pt x="1861" y="1257"/>
                </a:lnTo>
                <a:lnTo>
                  <a:pt x="1853" y="1273"/>
                </a:lnTo>
                <a:lnTo>
                  <a:pt x="1842" y="1288"/>
                </a:lnTo>
                <a:lnTo>
                  <a:pt x="1831" y="1303"/>
                </a:lnTo>
                <a:lnTo>
                  <a:pt x="1819" y="1316"/>
                </a:lnTo>
                <a:lnTo>
                  <a:pt x="1805" y="1328"/>
                </a:lnTo>
                <a:lnTo>
                  <a:pt x="1791" y="1339"/>
                </a:lnTo>
                <a:lnTo>
                  <a:pt x="1775" y="1348"/>
                </a:lnTo>
                <a:lnTo>
                  <a:pt x="1757" y="1355"/>
                </a:lnTo>
                <a:lnTo>
                  <a:pt x="1739" y="1361"/>
                </a:lnTo>
                <a:lnTo>
                  <a:pt x="1603" y="1396"/>
                </a:lnTo>
                <a:lnTo>
                  <a:pt x="1570" y="1402"/>
                </a:lnTo>
                <a:lnTo>
                  <a:pt x="1537" y="1408"/>
                </a:lnTo>
                <a:lnTo>
                  <a:pt x="1503" y="1411"/>
                </a:lnTo>
                <a:lnTo>
                  <a:pt x="1467" y="1412"/>
                </a:lnTo>
                <a:lnTo>
                  <a:pt x="1407" y="1411"/>
                </a:lnTo>
                <a:lnTo>
                  <a:pt x="1372" y="1413"/>
                </a:lnTo>
                <a:lnTo>
                  <a:pt x="1355" y="1416"/>
                </a:lnTo>
                <a:lnTo>
                  <a:pt x="1339" y="1420"/>
                </a:lnTo>
                <a:lnTo>
                  <a:pt x="1324" y="1425"/>
                </a:lnTo>
                <a:lnTo>
                  <a:pt x="1318" y="1428"/>
                </a:lnTo>
                <a:lnTo>
                  <a:pt x="1311" y="1432"/>
                </a:lnTo>
                <a:lnTo>
                  <a:pt x="1306" y="1437"/>
                </a:lnTo>
                <a:lnTo>
                  <a:pt x="1301" y="1442"/>
                </a:lnTo>
                <a:lnTo>
                  <a:pt x="1296" y="1447"/>
                </a:lnTo>
                <a:lnTo>
                  <a:pt x="1292" y="1453"/>
                </a:lnTo>
                <a:lnTo>
                  <a:pt x="1289" y="1460"/>
                </a:lnTo>
                <a:lnTo>
                  <a:pt x="1287" y="1467"/>
                </a:lnTo>
                <a:lnTo>
                  <a:pt x="1286" y="1475"/>
                </a:lnTo>
                <a:lnTo>
                  <a:pt x="1285" y="1484"/>
                </a:lnTo>
                <a:lnTo>
                  <a:pt x="1286" y="1494"/>
                </a:lnTo>
                <a:lnTo>
                  <a:pt x="1288" y="1504"/>
                </a:lnTo>
                <a:lnTo>
                  <a:pt x="1294" y="1527"/>
                </a:lnTo>
                <a:lnTo>
                  <a:pt x="1306" y="1562"/>
                </a:lnTo>
                <a:lnTo>
                  <a:pt x="1315" y="1597"/>
                </a:lnTo>
                <a:lnTo>
                  <a:pt x="1321" y="1633"/>
                </a:lnTo>
                <a:lnTo>
                  <a:pt x="1326" y="1669"/>
                </a:lnTo>
                <a:lnTo>
                  <a:pt x="1328" y="1706"/>
                </a:lnTo>
                <a:lnTo>
                  <a:pt x="1327" y="1742"/>
                </a:lnTo>
                <a:lnTo>
                  <a:pt x="1324" y="1779"/>
                </a:lnTo>
                <a:lnTo>
                  <a:pt x="1319" y="1816"/>
                </a:lnTo>
                <a:lnTo>
                  <a:pt x="1315" y="1836"/>
                </a:lnTo>
                <a:lnTo>
                  <a:pt x="1309" y="1857"/>
                </a:lnTo>
                <a:lnTo>
                  <a:pt x="1302" y="1877"/>
                </a:lnTo>
                <a:lnTo>
                  <a:pt x="1294" y="1898"/>
                </a:lnTo>
                <a:lnTo>
                  <a:pt x="1284" y="1917"/>
                </a:lnTo>
                <a:lnTo>
                  <a:pt x="1273" y="1937"/>
                </a:lnTo>
                <a:lnTo>
                  <a:pt x="1262" y="1954"/>
                </a:lnTo>
                <a:lnTo>
                  <a:pt x="1234" y="1955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7" name="Freeform 13"/>
          <p:cNvSpPr>
            <a:spLocks noChangeArrowheads="1"/>
          </p:cNvSpPr>
          <p:nvPr/>
        </p:nvSpPr>
        <p:spPr bwMode="auto">
          <a:xfrm>
            <a:off x="2868480" y="1612969"/>
            <a:ext cx="504000" cy="524215"/>
          </a:xfrm>
          <a:custGeom>
            <a:avLst/>
            <a:gdLst/>
            <a:ahLst/>
            <a:cxnLst>
              <a:cxn ang="0">
                <a:pos x="705" y="1585"/>
              </a:cxn>
              <a:cxn ang="0">
                <a:pos x="462" y="1496"/>
              </a:cxn>
              <a:cxn ang="0">
                <a:pos x="259" y="1344"/>
              </a:cxn>
              <a:cxn ang="0">
                <a:pos x="107" y="1141"/>
              </a:cxn>
              <a:cxn ang="0">
                <a:pos x="18" y="898"/>
              </a:cxn>
              <a:cxn ang="0">
                <a:pos x="5" y="630"/>
              </a:cxn>
              <a:cxn ang="0">
                <a:pos x="105" y="490"/>
              </a:cxn>
              <a:cxn ang="0">
                <a:pos x="253" y="475"/>
              </a:cxn>
              <a:cxn ang="0">
                <a:pos x="293" y="460"/>
              </a:cxn>
              <a:cxn ang="0">
                <a:pos x="313" y="445"/>
              </a:cxn>
              <a:cxn ang="0">
                <a:pos x="326" y="426"/>
              </a:cxn>
              <a:cxn ang="0">
                <a:pos x="335" y="397"/>
              </a:cxn>
              <a:cxn ang="0">
                <a:pos x="329" y="217"/>
              </a:cxn>
              <a:cxn ang="0">
                <a:pos x="341" y="126"/>
              </a:cxn>
              <a:cxn ang="0">
                <a:pos x="361" y="77"/>
              </a:cxn>
              <a:cxn ang="0">
                <a:pos x="396" y="38"/>
              </a:cxn>
              <a:cxn ang="0">
                <a:pos x="451" y="14"/>
              </a:cxn>
              <a:cxn ang="0">
                <a:pos x="576" y="0"/>
              </a:cxn>
              <a:cxn ang="0">
                <a:pos x="660" y="9"/>
              </a:cxn>
              <a:cxn ang="0">
                <a:pos x="719" y="27"/>
              </a:cxn>
              <a:cxn ang="0">
                <a:pos x="771" y="57"/>
              </a:cxn>
              <a:cxn ang="0">
                <a:pos x="873" y="152"/>
              </a:cxn>
              <a:cxn ang="0">
                <a:pos x="994" y="291"/>
              </a:cxn>
              <a:cxn ang="0">
                <a:pos x="1156" y="461"/>
              </a:cxn>
              <a:cxn ang="0">
                <a:pos x="1298" y="597"/>
              </a:cxn>
              <a:cxn ang="0">
                <a:pos x="1387" y="672"/>
              </a:cxn>
              <a:cxn ang="0">
                <a:pos x="1415" y="707"/>
              </a:cxn>
              <a:cxn ang="0">
                <a:pos x="1425" y="730"/>
              </a:cxn>
              <a:cxn ang="0">
                <a:pos x="1426" y="748"/>
              </a:cxn>
              <a:cxn ang="0">
                <a:pos x="1420" y="766"/>
              </a:cxn>
              <a:cxn ang="0">
                <a:pos x="1406" y="788"/>
              </a:cxn>
              <a:cxn ang="0">
                <a:pos x="1394" y="814"/>
              </a:cxn>
              <a:cxn ang="0">
                <a:pos x="1389" y="846"/>
              </a:cxn>
              <a:cxn ang="0">
                <a:pos x="1383" y="879"/>
              </a:cxn>
              <a:cxn ang="0">
                <a:pos x="1371" y="905"/>
              </a:cxn>
              <a:cxn ang="0">
                <a:pos x="1356" y="929"/>
              </a:cxn>
              <a:cxn ang="0">
                <a:pos x="1357" y="949"/>
              </a:cxn>
              <a:cxn ang="0">
                <a:pos x="1368" y="969"/>
              </a:cxn>
              <a:cxn ang="0">
                <a:pos x="1435" y="1020"/>
              </a:cxn>
              <a:cxn ang="0">
                <a:pos x="1511" y="1075"/>
              </a:cxn>
              <a:cxn ang="0">
                <a:pos x="1536" y="1105"/>
              </a:cxn>
              <a:cxn ang="0">
                <a:pos x="1544" y="1129"/>
              </a:cxn>
              <a:cxn ang="0">
                <a:pos x="1540" y="1172"/>
              </a:cxn>
              <a:cxn ang="0">
                <a:pos x="1526" y="1223"/>
              </a:cxn>
              <a:cxn ang="0">
                <a:pos x="1503" y="1273"/>
              </a:cxn>
              <a:cxn ang="0">
                <a:pos x="1469" y="1316"/>
              </a:cxn>
              <a:cxn ang="0">
                <a:pos x="1425" y="1348"/>
              </a:cxn>
              <a:cxn ang="0">
                <a:pos x="1253" y="1396"/>
              </a:cxn>
              <a:cxn ang="0">
                <a:pos x="1153" y="1411"/>
              </a:cxn>
              <a:cxn ang="0">
                <a:pos x="1022" y="1413"/>
              </a:cxn>
              <a:cxn ang="0">
                <a:pos x="974" y="1425"/>
              </a:cxn>
              <a:cxn ang="0">
                <a:pos x="956" y="1437"/>
              </a:cxn>
              <a:cxn ang="0">
                <a:pos x="942" y="1453"/>
              </a:cxn>
              <a:cxn ang="0">
                <a:pos x="936" y="1475"/>
              </a:cxn>
              <a:cxn ang="0">
                <a:pos x="938" y="1504"/>
              </a:cxn>
              <a:cxn ang="0">
                <a:pos x="965" y="1597"/>
              </a:cxn>
            </a:cxnLst>
            <a:rect l="0" t="0" r="r" b="b"/>
            <a:pathLst>
              <a:path w="1545" h="1604">
                <a:moveTo>
                  <a:pt x="883" y="1603"/>
                </a:moveTo>
                <a:lnTo>
                  <a:pt x="793" y="1598"/>
                </a:lnTo>
                <a:lnTo>
                  <a:pt x="705" y="1585"/>
                </a:lnTo>
                <a:lnTo>
                  <a:pt x="621" y="1563"/>
                </a:lnTo>
                <a:lnTo>
                  <a:pt x="540" y="1534"/>
                </a:lnTo>
                <a:lnTo>
                  <a:pt x="462" y="1496"/>
                </a:lnTo>
                <a:lnTo>
                  <a:pt x="390" y="1452"/>
                </a:lnTo>
                <a:lnTo>
                  <a:pt x="322" y="1401"/>
                </a:lnTo>
                <a:lnTo>
                  <a:pt x="259" y="1344"/>
                </a:lnTo>
                <a:lnTo>
                  <a:pt x="202" y="1281"/>
                </a:lnTo>
                <a:lnTo>
                  <a:pt x="151" y="1213"/>
                </a:lnTo>
                <a:lnTo>
                  <a:pt x="107" y="1141"/>
                </a:lnTo>
                <a:lnTo>
                  <a:pt x="69" y="1063"/>
                </a:lnTo>
                <a:lnTo>
                  <a:pt x="40" y="982"/>
                </a:lnTo>
                <a:lnTo>
                  <a:pt x="18" y="898"/>
                </a:lnTo>
                <a:lnTo>
                  <a:pt x="5" y="810"/>
                </a:lnTo>
                <a:lnTo>
                  <a:pt x="0" y="720"/>
                </a:lnTo>
                <a:lnTo>
                  <a:pt x="5" y="630"/>
                </a:lnTo>
                <a:lnTo>
                  <a:pt x="18" y="542"/>
                </a:lnTo>
                <a:lnTo>
                  <a:pt x="31" y="493"/>
                </a:lnTo>
                <a:lnTo>
                  <a:pt x="105" y="490"/>
                </a:lnTo>
                <a:lnTo>
                  <a:pt x="179" y="486"/>
                </a:lnTo>
                <a:lnTo>
                  <a:pt x="216" y="482"/>
                </a:lnTo>
                <a:lnTo>
                  <a:pt x="253" y="475"/>
                </a:lnTo>
                <a:lnTo>
                  <a:pt x="275" y="469"/>
                </a:lnTo>
                <a:lnTo>
                  <a:pt x="284" y="465"/>
                </a:lnTo>
                <a:lnTo>
                  <a:pt x="293" y="460"/>
                </a:lnTo>
                <a:lnTo>
                  <a:pt x="300" y="456"/>
                </a:lnTo>
                <a:lnTo>
                  <a:pt x="307" y="450"/>
                </a:lnTo>
                <a:lnTo>
                  <a:pt x="313" y="445"/>
                </a:lnTo>
                <a:lnTo>
                  <a:pt x="318" y="439"/>
                </a:lnTo>
                <a:lnTo>
                  <a:pt x="322" y="433"/>
                </a:lnTo>
                <a:lnTo>
                  <a:pt x="326" y="426"/>
                </a:lnTo>
                <a:lnTo>
                  <a:pt x="329" y="419"/>
                </a:lnTo>
                <a:lnTo>
                  <a:pt x="332" y="412"/>
                </a:lnTo>
                <a:lnTo>
                  <a:pt x="335" y="397"/>
                </a:lnTo>
                <a:lnTo>
                  <a:pt x="337" y="382"/>
                </a:lnTo>
                <a:lnTo>
                  <a:pt x="327" y="252"/>
                </a:lnTo>
                <a:lnTo>
                  <a:pt x="329" y="217"/>
                </a:lnTo>
                <a:lnTo>
                  <a:pt x="332" y="181"/>
                </a:lnTo>
                <a:lnTo>
                  <a:pt x="337" y="144"/>
                </a:lnTo>
                <a:lnTo>
                  <a:pt x="341" y="126"/>
                </a:lnTo>
                <a:lnTo>
                  <a:pt x="347" y="109"/>
                </a:lnTo>
                <a:lnTo>
                  <a:pt x="353" y="92"/>
                </a:lnTo>
                <a:lnTo>
                  <a:pt x="361" y="77"/>
                </a:lnTo>
                <a:lnTo>
                  <a:pt x="371" y="62"/>
                </a:lnTo>
                <a:lnTo>
                  <a:pt x="383" y="49"/>
                </a:lnTo>
                <a:lnTo>
                  <a:pt x="396" y="38"/>
                </a:lnTo>
                <a:lnTo>
                  <a:pt x="412" y="28"/>
                </a:lnTo>
                <a:lnTo>
                  <a:pt x="430" y="20"/>
                </a:lnTo>
                <a:lnTo>
                  <a:pt x="451" y="14"/>
                </a:lnTo>
                <a:lnTo>
                  <a:pt x="492" y="7"/>
                </a:lnTo>
                <a:lnTo>
                  <a:pt x="534" y="2"/>
                </a:lnTo>
                <a:lnTo>
                  <a:pt x="576" y="0"/>
                </a:lnTo>
                <a:lnTo>
                  <a:pt x="619" y="3"/>
                </a:lnTo>
                <a:lnTo>
                  <a:pt x="639" y="5"/>
                </a:lnTo>
                <a:lnTo>
                  <a:pt x="660" y="9"/>
                </a:lnTo>
                <a:lnTo>
                  <a:pt x="680" y="14"/>
                </a:lnTo>
                <a:lnTo>
                  <a:pt x="700" y="20"/>
                </a:lnTo>
                <a:lnTo>
                  <a:pt x="719" y="27"/>
                </a:lnTo>
                <a:lnTo>
                  <a:pt x="737" y="36"/>
                </a:lnTo>
                <a:lnTo>
                  <a:pt x="754" y="46"/>
                </a:lnTo>
                <a:lnTo>
                  <a:pt x="771" y="57"/>
                </a:lnTo>
                <a:lnTo>
                  <a:pt x="807" y="87"/>
                </a:lnTo>
                <a:lnTo>
                  <a:pt x="841" y="119"/>
                </a:lnTo>
                <a:lnTo>
                  <a:pt x="873" y="152"/>
                </a:lnTo>
                <a:lnTo>
                  <a:pt x="903" y="186"/>
                </a:lnTo>
                <a:lnTo>
                  <a:pt x="963" y="256"/>
                </a:lnTo>
                <a:lnTo>
                  <a:pt x="994" y="291"/>
                </a:lnTo>
                <a:lnTo>
                  <a:pt x="1026" y="324"/>
                </a:lnTo>
                <a:lnTo>
                  <a:pt x="1093" y="392"/>
                </a:lnTo>
                <a:lnTo>
                  <a:pt x="1156" y="461"/>
                </a:lnTo>
                <a:lnTo>
                  <a:pt x="1222" y="529"/>
                </a:lnTo>
                <a:lnTo>
                  <a:pt x="1259" y="563"/>
                </a:lnTo>
                <a:lnTo>
                  <a:pt x="1298" y="597"/>
                </a:lnTo>
                <a:lnTo>
                  <a:pt x="1349" y="639"/>
                </a:lnTo>
                <a:lnTo>
                  <a:pt x="1375" y="661"/>
                </a:lnTo>
                <a:lnTo>
                  <a:pt x="1387" y="672"/>
                </a:lnTo>
                <a:lnTo>
                  <a:pt x="1398" y="683"/>
                </a:lnTo>
                <a:lnTo>
                  <a:pt x="1407" y="695"/>
                </a:lnTo>
                <a:lnTo>
                  <a:pt x="1415" y="707"/>
                </a:lnTo>
                <a:lnTo>
                  <a:pt x="1421" y="718"/>
                </a:lnTo>
                <a:lnTo>
                  <a:pt x="1423" y="724"/>
                </a:lnTo>
                <a:lnTo>
                  <a:pt x="1425" y="730"/>
                </a:lnTo>
                <a:lnTo>
                  <a:pt x="1426" y="736"/>
                </a:lnTo>
                <a:lnTo>
                  <a:pt x="1426" y="742"/>
                </a:lnTo>
                <a:lnTo>
                  <a:pt x="1426" y="748"/>
                </a:lnTo>
                <a:lnTo>
                  <a:pt x="1425" y="754"/>
                </a:lnTo>
                <a:lnTo>
                  <a:pt x="1423" y="760"/>
                </a:lnTo>
                <a:lnTo>
                  <a:pt x="1420" y="766"/>
                </a:lnTo>
                <a:lnTo>
                  <a:pt x="1417" y="772"/>
                </a:lnTo>
                <a:lnTo>
                  <a:pt x="1413" y="778"/>
                </a:lnTo>
                <a:lnTo>
                  <a:pt x="1406" y="788"/>
                </a:lnTo>
                <a:lnTo>
                  <a:pt x="1401" y="797"/>
                </a:lnTo>
                <a:lnTo>
                  <a:pt x="1397" y="805"/>
                </a:lnTo>
                <a:lnTo>
                  <a:pt x="1394" y="814"/>
                </a:lnTo>
                <a:lnTo>
                  <a:pt x="1392" y="822"/>
                </a:lnTo>
                <a:lnTo>
                  <a:pt x="1390" y="830"/>
                </a:lnTo>
                <a:lnTo>
                  <a:pt x="1389" y="846"/>
                </a:lnTo>
                <a:lnTo>
                  <a:pt x="1387" y="862"/>
                </a:lnTo>
                <a:lnTo>
                  <a:pt x="1385" y="870"/>
                </a:lnTo>
                <a:lnTo>
                  <a:pt x="1383" y="879"/>
                </a:lnTo>
                <a:lnTo>
                  <a:pt x="1380" y="887"/>
                </a:lnTo>
                <a:lnTo>
                  <a:pt x="1376" y="896"/>
                </a:lnTo>
                <a:lnTo>
                  <a:pt x="1371" y="905"/>
                </a:lnTo>
                <a:lnTo>
                  <a:pt x="1364" y="915"/>
                </a:lnTo>
                <a:lnTo>
                  <a:pt x="1359" y="922"/>
                </a:lnTo>
                <a:lnTo>
                  <a:pt x="1356" y="929"/>
                </a:lnTo>
                <a:lnTo>
                  <a:pt x="1355" y="936"/>
                </a:lnTo>
                <a:lnTo>
                  <a:pt x="1355" y="942"/>
                </a:lnTo>
                <a:lnTo>
                  <a:pt x="1357" y="949"/>
                </a:lnTo>
                <a:lnTo>
                  <a:pt x="1359" y="956"/>
                </a:lnTo>
                <a:lnTo>
                  <a:pt x="1363" y="962"/>
                </a:lnTo>
                <a:lnTo>
                  <a:pt x="1368" y="969"/>
                </a:lnTo>
                <a:lnTo>
                  <a:pt x="1381" y="981"/>
                </a:lnTo>
                <a:lnTo>
                  <a:pt x="1397" y="994"/>
                </a:lnTo>
                <a:lnTo>
                  <a:pt x="1435" y="1020"/>
                </a:lnTo>
                <a:lnTo>
                  <a:pt x="1475" y="1047"/>
                </a:lnTo>
                <a:lnTo>
                  <a:pt x="1493" y="1061"/>
                </a:lnTo>
                <a:lnTo>
                  <a:pt x="1511" y="1075"/>
                </a:lnTo>
                <a:lnTo>
                  <a:pt x="1525" y="1090"/>
                </a:lnTo>
                <a:lnTo>
                  <a:pt x="1531" y="1097"/>
                </a:lnTo>
                <a:lnTo>
                  <a:pt x="1536" y="1105"/>
                </a:lnTo>
                <a:lnTo>
                  <a:pt x="1540" y="1113"/>
                </a:lnTo>
                <a:lnTo>
                  <a:pt x="1542" y="1121"/>
                </a:lnTo>
                <a:lnTo>
                  <a:pt x="1544" y="1129"/>
                </a:lnTo>
                <a:lnTo>
                  <a:pt x="1544" y="1138"/>
                </a:lnTo>
                <a:lnTo>
                  <a:pt x="1542" y="1155"/>
                </a:lnTo>
                <a:lnTo>
                  <a:pt x="1540" y="1172"/>
                </a:lnTo>
                <a:lnTo>
                  <a:pt x="1536" y="1189"/>
                </a:lnTo>
                <a:lnTo>
                  <a:pt x="1532" y="1206"/>
                </a:lnTo>
                <a:lnTo>
                  <a:pt x="1526" y="1223"/>
                </a:lnTo>
                <a:lnTo>
                  <a:pt x="1519" y="1240"/>
                </a:lnTo>
                <a:lnTo>
                  <a:pt x="1511" y="1257"/>
                </a:lnTo>
                <a:lnTo>
                  <a:pt x="1503" y="1273"/>
                </a:lnTo>
                <a:lnTo>
                  <a:pt x="1492" y="1288"/>
                </a:lnTo>
                <a:lnTo>
                  <a:pt x="1481" y="1303"/>
                </a:lnTo>
                <a:lnTo>
                  <a:pt x="1469" y="1316"/>
                </a:lnTo>
                <a:lnTo>
                  <a:pt x="1455" y="1328"/>
                </a:lnTo>
                <a:lnTo>
                  <a:pt x="1441" y="1339"/>
                </a:lnTo>
                <a:lnTo>
                  <a:pt x="1425" y="1348"/>
                </a:lnTo>
                <a:lnTo>
                  <a:pt x="1407" y="1355"/>
                </a:lnTo>
                <a:lnTo>
                  <a:pt x="1389" y="1361"/>
                </a:lnTo>
                <a:lnTo>
                  <a:pt x="1253" y="1396"/>
                </a:lnTo>
                <a:lnTo>
                  <a:pt x="1220" y="1402"/>
                </a:lnTo>
                <a:lnTo>
                  <a:pt x="1187" y="1408"/>
                </a:lnTo>
                <a:lnTo>
                  <a:pt x="1153" y="1411"/>
                </a:lnTo>
                <a:lnTo>
                  <a:pt x="1117" y="1412"/>
                </a:lnTo>
                <a:lnTo>
                  <a:pt x="1057" y="1411"/>
                </a:lnTo>
                <a:lnTo>
                  <a:pt x="1022" y="1413"/>
                </a:lnTo>
                <a:lnTo>
                  <a:pt x="1005" y="1416"/>
                </a:lnTo>
                <a:lnTo>
                  <a:pt x="989" y="1420"/>
                </a:lnTo>
                <a:lnTo>
                  <a:pt x="974" y="1425"/>
                </a:lnTo>
                <a:lnTo>
                  <a:pt x="968" y="1428"/>
                </a:lnTo>
                <a:lnTo>
                  <a:pt x="961" y="1432"/>
                </a:lnTo>
                <a:lnTo>
                  <a:pt x="956" y="1437"/>
                </a:lnTo>
                <a:lnTo>
                  <a:pt x="951" y="1442"/>
                </a:lnTo>
                <a:lnTo>
                  <a:pt x="946" y="1447"/>
                </a:lnTo>
                <a:lnTo>
                  <a:pt x="942" y="1453"/>
                </a:lnTo>
                <a:lnTo>
                  <a:pt x="939" y="1460"/>
                </a:lnTo>
                <a:lnTo>
                  <a:pt x="937" y="1467"/>
                </a:lnTo>
                <a:lnTo>
                  <a:pt x="936" y="1475"/>
                </a:lnTo>
                <a:lnTo>
                  <a:pt x="935" y="1484"/>
                </a:lnTo>
                <a:lnTo>
                  <a:pt x="936" y="1494"/>
                </a:lnTo>
                <a:lnTo>
                  <a:pt x="938" y="1504"/>
                </a:lnTo>
                <a:lnTo>
                  <a:pt x="944" y="1527"/>
                </a:lnTo>
                <a:lnTo>
                  <a:pt x="956" y="1562"/>
                </a:lnTo>
                <a:lnTo>
                  <a:pt x="965" y="1597"/>
                </a:lnTo>
                <a:lnTo>
                  <a:pt x="965" y="1599"/>
                </a:lnTo>
                <a:lnTo>
                  <a:pt x="883" y="1603"/>
                </a:lnTo>
              </a:path>
            </a:pathLst>
          </a:custGeom>
          <a:solidFill>
            <a:srgbClr val="CCCCC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Freeform 14"/>
          <p:cNvSpPr>
            <a:spLocks noChangeArrowheads="1"/>
          </p:cNvSpPr>
          <p:nvPr/>
        </p:nvSpPr>
        <p:spPr bwMode="auto">
          <a:xfrm>
            <a:off x="2988000" y="1676336"/>
            <a:ext cx="339840" cy="339876"/>
          </a:xfrm>
          <a:custGeom>
            <a:avLst/>
            <a:gdLst/>
            <a:ahLst/>
            <a:cxnLst>
              <a:cxn ang="0">
                <a:pos x="467" y="1037"/>
              </a:cxn>
              <a:cxn ang="0">
                <a:pos x="365" y="1017"/>
              </a:cxn>
              <a:cxn ang="0">
                <a:pos x="272" y="977"/>
              </a:cxn>
              <a:cxn ang="0">
                <a:pos x="189" y="921"/>
              </a:cxn>
              <a:cxn ang="0">
                <a:pos x="119" y="851"/>
              </a:cxn>
              <a:cxn ang="0">
                <a:pos x="63" y="768"/>
              </a:cxn>
              <a:cxn ang="0">
                <a:pos x="23" y="675"/>
              </a:cxn>
              <a:cxn ang="0">
                <a:pos x="3" y="573"/>
              </a:cxn>
              <a:cxn ang="0">
                <a:pos x="3" y="467"/>
              </a:cxn>
              <a:cxn ang="0">
                <a:pos x="23" y="365"/>
              </a:cxn>
              <a:cxn ang="0">
                <a:pos x="63" y="272"/>
              </a:cxn>
              <a:cxn ang="0">
                <a:pos x="119" y="189"/>
              </a:cxn>
              <a:cxn ang="0">
                <a:pos x="189" y="119"/>
              </a:cxn>
              <a:cxn ang="0">
                <a:pos x="272" y="63"/>
              </a:cxn>
              <a:cxn ang="0">
                <a:pos x="365" y="23"/>
              </a:cxn>
              <a:cxn ang="0">
                <a:pos x="467" y="3"/>
              </a:cxn>
              <a:cxn ang="0">
                <a:pos x="546" y="1"/>
              </a:cxn>
              <a:cxn ang="0">
                <a:pos x="628" y="96"/>
              </a:cxn>
              <a:cxn ang="0">
                <a:pos x="727" y="197"/>
              </a:cxn>
              <a:cxn ang="0">
                <a:pos x="856" y="334"/>
              </a:cxn>
              <a:cxn ang="0">
                <a:pos x="932" y="402"/>
              </a:cxn>
              <a:cxn ang="0">
                <a:pos x="1009" y="466"/>
              </a:cxn>
              <a:cxn ang="0">
                <a:pos x="1032" y="488"/>
              </a:cxn>
              <a:cxn ang="0">
                <a:pos x="1040" y="520"/>
              </a:cxn>
              <a:cxn ang="0">
                <a:pos x="1032" y="608"/>
              </a:cxn>
              <a:cxn ang="0">
                <a:pos x="1028" y="619"/>
              </a:cxn>
              <a:cxn ang="0">
                <a:pos x="1024" y="635"/>
              </a:cxn>
              <a:cxn ang="0">
                <a:pos x="1022" y="652"/>
              </a:cxn>
              <a:cxn ang="0">
                <a:pos x="1002" y="714"/>
              </a:cxn>
              <a:cxn ang="0">
                <a:pos x="993" y="727"/>
              </a:cxn>
              <a:cxn ang="0">
                <a:pos x="989" y="741"/>
              </a:cxn>
              <a:cxn ang="0">
                <a:pos x="977" y="768"/>
              </a:cxn>
              <a:cxn ang="0">
                <a:pos x="921" y="851"/>
              </a:cxn>
              <a:cxn ang="0">
                <a:pos x="851" y="921"/>
              </a:cxn>
              <a:cxn ang="0">
                <a:pos x="768" y="977"/>
              </a:cxn>
              <a:cxn ang="0">
                <a:pos x="675" y="1017"/>
              </a:cxn>
              <a:cxn ang="0">
                <a:pos x="573" y="1037"/>
              </a:cxn>
            </a:cxnLst>
            <a:rect l="0" t="0" r="r" b="b"/>
            <a:pathLst>
              <a:path w="1041" h="1041">
                <a:moveTo>
                  <a:pt x="520" y="1040"/>
                </a:moveTo>
                <a:lnTo>
                  <a:pt x="467" y="1037"/>
                </a:lnTo>
                <a:lnTo>
                  <a:pt x="415" y="1029"/>
                </a:lnTo>
                <a:lnTo>
                  <a:pt x="365" y="1017"/>
                </a:lnTo>
                <a:lnTo>
                  <a:pt x="318" y="999"/>
                </a:lnTo>
                <a:lnTo>
                  <a:pt x="272" y="977"/>
                </a:lnTo>
                <a:lnTo>
                  <a:pt x="229" y="951"/>
                </a:lnTo>
                <a:lnTo>
                  <a:pt x="189" y="921"/>
                </a:lnTo>
                <a:lnTo>
                  <a:pt x="152" y="888"/>
                </a:lnTo>
                <a:lnTo>
                  <a:pt x="119" y="851"/>
                </a:lnTo>
                <a:lnTo>
                  <a:pt x="89" y="811"/>
                </a:lnTo>
                <a:lnTo>
                  <a:pt x="63" y="768"/>
                </a:lnTo>
                <a:lnTo>
                  <a:pt x="41" y="722"/>
                </a:lnTo>
                <a:lnTo>
                  <a:pt x="23" y="675"/>
                </a:lnTo>
                <a:lnTo>
                  <a:pt x="11" y="625"/>
                </a:lnTo>
                <a:lnTo>
                  <a:pt x="3" y="573"/>
                </a:lnTo>
                <a:lnTo>
                  <a:pt x="0" y="520"/>
                </a:lnTo>
                <a:lnTo>
                  <a:pt x="3" y="467"/>
                </a:lnTo>
                <a:lnTo>
                  <a:pt x="11" y="415"/>
                </a:lnTo>
                <a:lnTo>
                  <a:pt x="23" y="365"/>
                </a:lnTo>
                <a:lnTo>
                  <a:pt x="41" y="318"/>
                </a:lnTo>
                <a:lnTo>
                  <a:pt x="63" y="272"/>
                </a:lnTo>
                <a:lnTo>
                  <a:pt x="89" y="229"/>
                </a:lnTo>
                <a:lnTo>
                  <a:pt x="119" y="189"/>
                </a:lnTo>
                <a:lnTo>
                  <a:pt x="152" y="152"/>
                </a:lnTo>
                <a:lnTo>
                  <a:pt x="189" y="119"/>
                </a:lnTo>
                <a:lnTo>
                  <a:pt x="229" y="89"/>
                </a:lnTo>
                <a:lnTo>
                  <a:pt x="272" y="63"/>
                </a:lnTo>
                <a:lnTo>
                  <a:pt x="318" y="41"/>
                </a:lnTo>
                <a:lnTo>
                  <a:pt x="365" y="23"/>
                </a:lnTo>
                <a:lnTo>
                  <a:pt x="415" y="11"/>
                </a:lnTo>
                <a:lnTo>
                  <a:pt x="467" y="3"/>
                </a:lnTo>
                <a:lnTo>
                  <a:pt x="520" y="0"/>
                </a:lnTo>
                <a:lnTo>
                  <a:pt x="546" y="1"/>
                </a:lnTo>
                <a:lnTo>
                  <a:pt x="597" y="61"/>
                </a:lnTo>
                <a:lnTo>
                  <a:pt x="628" y="96"/>
                </a:lnTo>
                <a:lnTo>
                  <a:pt x="660" y="129"/>
                </a:lnTo>
                <a:lnTo>
                  <a:pt x="727" y="197"/>
                </a:lnTo>
                <a:lnTo>
                  <a:pt x="790" y="266"/>
                </a:lnTo>
                <a:lnTo>
                  <a:pt x="856" y="334"/>
                </a:lnTo>
                <a:lnTo>
                  <a:pt x="893" y="368"/>
                </a:lnTo>
                <a:lnTo>
                  <a:pt x="932" y="402"/>
                </a:lnTo>
                <a:lnTo>
                  <a:pt x="983" y="444"/>
                </a:lnTo>
                <a:lnTo>
                  <a:pt x="1009" y="466"/>
                </a:lnTo>
                <a:lnTo>
                  <a:pt x="1021" y="477"/>
                </a:lnTo>
                <a:lnTo>
                  <a:pt x="1032" y="488"/>
                </a:lnTo>
                <a:lnTo>
                  <a:pt x="1039" y="497"/>
                </a:lnTo>
                <a:lnTo>
                  <a:pt x="1040" y="520"/>
                </a:lnTo>
                <a:lnTo>
                  <a:pt x="1037" y="573"/>
                </a:lnTo>
                <a:lnTo>
                  <a:pt x="1032" y="608"/>
                </a:lnTo>
                <a:lnTo>
                  <a:pt x="1031" y="610"/>
                </a:lnTo>
                <a:lnTo>
                  <a:pt x="1028" y="619"/>
                </a:lnTo>
                <a:lnTo>
                  <a:pt x="1026" y="627"/>
                </a:lnTo>
                <a:lnTo>
                  <a:pt x="1024" y="635"/>
                </a:lnTo>
                <a:lnTo>
                  <a:pt x="1023" y="651"/>
                </a:lnTo>
                <a:lnTo>
                  <a:pt x="1022" y="652"/>
                </a:lnTo>
                <a:lnTo>
                  <a:pt x="1017" y="675"/>
                </a:lnTo>
                <a:lnTo>
                  <a:pt x="1002" y="714"/>
                </a:lnTo>
                <a:lnTo>
                  <a:pt x="998" y="720"/>
                </a:lnTo>
                <a:lnTo>
                  <a:pt x="993" y="727"/>
                </a:lnTo>
                <a:lnTo>
                  <a:pt x="990" y="734"/>
                </a:lnTo>
                <a:lnTo>
                  <a:pt x="989" y="741"/>
                </a:lnTo>
                <a:lnTo>
                  <a:pt x="989" y="743"/>
                </a:lnTo>
                <a:lnTo>
                  <a:pt x="977" y="768"/>
                </a:lnTo>
                <a:lnTo>
                  <a:pt x="951" y="811"/>
                </a:lnTo>
                <a:lnTo>
                  <a:pt x="921" y="851"/>
                </a:lnTo>
                <a:lnTo>
                  <a:pt x="888" y="888"/>
                </a:lnTo>
                <a:lnTo>
                  <a:pt x="851" y="921"/>
                </a:lnTo>
                <a:lnTo>
                  <a:pt x="811" y="951"/>
                </a:lnTo>
                <a:lnTo>
                  <a:pt x="768" y="977"/>
                </a:lnTo>
                <a:lnTo>
                  <a:pt x="722" y="999"/>
                </a:lnTo>
                <a:lnTo>
                  <a:pt x="675" y="1017"/>
                </a:lnTo>
                <a:lnTo>
                  <a:pt x="625" y="1029"/>
                </a:lnTo>
                <a:lnTo>
                  <a:pt x="573" y="1037"/>
                </a:lnTo>
                <a:lnTo>
                  <a:pt x="520" y="1040"/>
                </a:lnTo>
              </a:path>
            </a:pathLst>
          </a:cu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3104641" y="1788668"/>
            <a:ext cx="102240" cy="102251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Freeform 16"/>
          <p:cNvSpPr>
            <a:spLocks noChangeArrowheads="1"/>
          </p:cNvSpPr>
          <p:nvPr/>
        </p:nvSpPr>
        <p:spPr bwMode="auto">
          <a:xfrm>
            <a:off x="1686241" y="1749785"/>
            <a:ext cx="561600" cy="548697"/>
          </a:xfrm>
          <a:custGeom>
            <a:avLst/>
            <a:gdLst/>
            <a:ahLst/>
            <a:cxnLst>
              <a:cxn ang="0">
                <a:pos x="1093" y="119"/>
              </a:cxn>
              <a:cxn ang="0">
                <a:pos x="1377" y="332"/>
              </a:cxn>
              <a:cxn ang="0">
                <a:pos x="1590" y="616"/>
              </a:cxn>
              <a:cxn ang="0">
                <a:pos x="1714" y="955"/>
              </a:cxn>
              <a:cxn ang="0">
                <a:pos x="1662" y="986"/>
              </a:cxn>
              <a:cxn ang="0">
                <a:pos x="1559" y="996"/>
              </a:cxn>
              <a:cxn ang="0">
                <a:pos x="1447" y="1000"/>
              </a:cxn>
              <a:cxn ang="0">
                <a:pos x="1410" y="1012"/>
              </a:cxn>
              <a:cxn ang="0">
                <a:pos x="1393" y="1026"/>
              </a:cxn>
              <a:cxn ang="0">
                <a:pos x="1381" y="1044"/>
              </a:cxn>
              <a:cxn ang="0">
                <a:pos x="1377" y="1068"/>
              </a:cxn>
              <a:cxn ang="0">
                <a:pos x="1386" y="1111"/>
              </a:cxn>
              <a:cxn ang="0">
                <a:pos x="1413" y="1217"/>
              </a:cxn>
              <a:cxn ang="0">
                <a:pos x="1419" y="1326"/>
              </a:cxn>
              <a:cxn ang="0">
                <a:pos x="1407" y="1420"/>
              </a:cxn>
              <a:cxn ang="0">
                <a:pos x="1386" y="1482"/>
              </a:cxn>
              <a:cxn ang="0">
                <a:pos x="1352" y="1540"/>
              </a:cxn>
              <a:cxn ang="0">
                <a:pos x="1307" y="1593"/>
              </a:cxn>
              <a:cxn ang="0">
                <a:pos x="1249" y="1636"/>
              </a:cxn>
              <a:cxn ang="0">
                <a:pos x="1180" y="1666"/>
              </a:cxn>
              <a:cxn ang="0">
                <a:pos x="1120" y="1678"/>
              </a:cxn>
              <a:cxn ang="0">
                <a:pos x="1059" y="1679"/>
              </a:cxn>
              <a:cxn ang="0">
                <a:pos x="1002" y="1667"/>
              </a:cxn>
              <a:cxn ang="0">
                <a:pos x="951" y="1644"/>
              </a:cxn>
              <a:cxn ang="0">
                <a:pos x="911" y="1609"/>
              </a:cxn>
              <a:cxn ang="0">
                <a:pos x="869" y="1557"/>
              </a:cxn>
              <a:cxn ang="0">
                <a:pos x="812" y="1528"/>
              </a:cxn>
              <a:cxn ang="0">
                <a:pos x="746" y="1523"/>
              </a:cxn>
              <a:cxn ang="0">
                <a:pos x="656" y="1539"/>
              </a:cxn>
              <a:cxn ang="0">
                <a:pos x="491" y="1586"/>
              </a:cxn>
              <a:cxn ang="0">
                <a:pos x="364" y="1600"/>
              </a:cxn>
              <a:cxn ang="0">
                <a:pos x="235" y="1594"/>
              </a:cxn>
              <a:cxn ang="0">
                <a:pos x="174" y="1578"/>
              </a:cxn>
              <a:cxn ang="0">
                <a:pos x="123" y="1546"/>
              </a:cxn>
              <a:cxn ang="0">
                <a:pos x="86" y="1502"/>
              </a:cxn>
              <a:cxn ang="0">
                <a:pos x="65" y="1451"/>
              </a:cxn>
              <a:cxn ang="0">
                <a:pos x="65" y="1396"/>
              </a:cxn>
              <a:cxn ang="0">
                <a:pos x="96" y="1296"/>
              </a:cxn>
              <a:cxn ang="0">
                <a:pos x="148" y="1087"/>
              </a:cxn>
              <a:cxn ang="0">
                <a:pos x="183" y="975"/>
              </a:cxn>
              <a:cxn ang="0">
                <a:pos x="197" y="870"/>
              </a:cxn>
              <a:cxn ang="0">
                <a:pos x="189" y="782"/>
              </a:cxn>
              <a:cxn ang="0">
                <a:pos x="173" y="730"/>
              </a:cxn>
              <a:cxn ang="0">
                <a:pos x="137" y="664"/>
              </a:cxn>
              <a:cxn ang="0">
                <a:pos x="43" y="539"/>
              </a:cxn>
              <a:cxn ang="0">
                <a:pos x="7" y="476"/>
              </a:cxn>
              <a:cxn ang="0">
                <a:pos x="0" y="428"/>
              </a:cxn>
              <a:cxn ang="0">
                <a:pos x="7" y="379"/>
              </a:cxn>
              <a:cxn ang="0">
                <a:pos x="28" y="330"/>
              </a:cxn>
              <a:cxn ang="0">
                <a:pos x="60" y="286"/>
              </a:cxn>
              <a:cxn ang="0">
                <a:pos x="153" y="207"/>
              </a:cxn>
              <a:cxn ang="0">
                <a:pos x="259" y="136"/>
              </a:cxn>
              <a:cxn ang="0">
                <a:pos x="366" y="94"/>
              </a:cxn>
              <a:cxn ang="0">
                <a:pos x="470" y="77"/>
              </a:cxn>
              <a:cxn ang="0">
                <a:pos x="658" y="66"/>
              </a:cxn>
              <a:cxn ang="0">
                <a:pos x="726" y="49"/>
              </a:cxn>
              <a:cxn ang="0">
                <a:pos x="749" y="34"/>
              </a:cxn>
              <a:cxn ang="0">
                <a:pos x="764" y="17"/>
              </a:cxn>
              <a:cxn ang="0">
                <a:pos x="772" y="0"/>
              </a:cxn>
            </a:cxnLst>
            <a:rect l="0" t="0" r="r" b="b"/>
            <a:pathLst>
              <a:path w="1718" h="1681">
                <a:moveTo>
                  <a:pt x="872" y="26"/>
                </a:moveTo>
                <a:lnTo>
                  <a:pt x="985" y="67"/>
                </a:lnTo>
                <a:lnTo>
                  <a:pt x="1093" y="119"/>
                </a:lnTo>
                <a:lnTo>
                  <a:pt x="1195" y="181"/>
                </a:lnTo>
                <a:lnTo>
                  <a:pt x="1290" y="252"/>
                </a:lnTo>
                <a:lnTo>
                  <a:pt x="1377" y="332"/>
                </a:lnTo>
                <a:lnTo>
                  <a:pt x="1457" y="419"/>
                </a:lnTo>
                <a:lnTo>
                  <a:pt x="1528" y="514"/>
                </a:lnTo>
                <a:lnTo>
                  <a:pt x="1590" y="616"/>
                </a:lnTo>
                <a:lnTo>
                  <a:pt x="1642" y="724"/>
                </a:lnTo>
                <a:lnTo>
                  <a:pt x="1683" y="837"/>
                </a:lnTo>
                <a:lnTo>
                  <a:pt x="1714" y="955"/>
                </a:lnTo>
                <a:lnTo>
                  <a:pt x="1717" y="974"/>
                </a:lnTo>
                <a:lnTo>
                  <a:pt x="1695" y="980"/>
                </a:lnTo>
                <a:lnTo>
                  <a:pt x="1662" y="986"/>
                </a:lnTo>
                <a:lnTo>
                  <a:pt x="1629" y="992"/>
                </a:lnTo>
                <a:lnTo>
                  <a:pt x="1595" y="995"/>
                </a:lnTo>
                <a:lnTo>
                  <a:pt x="1559" y="996"/>
                </a:lnTo>
                <a:lnTo>
                  <a:pt x="1499" y="995"/>
                </a:lnTo>
                <a:lnTo>
                  <a:pt x="1464" y="997"/>
                </a:lnTo>
                <a:lnTo>
                  <a:pt x="1447" y="1000"/>
                </a:lnTo>
                <a:lnTo>
                  <a:pt x="1431" y="1004"/>
                </a:lnTo>
                <a:lnTo>
                  <a:pt x="1416" y="1009"/>
                </a:lnTo>
                <a:lnTo>
                  <a:pt x="1410" y="1012"/>
                </a:lnTo>
                <a:lnTo>
                  <a:pt x="1403" y="1016"/>
                </a:lnTo>
                <a:lnTo>
                  <a:pt x="1398" y="1021"/>
                </a:lnTo>
                <a:lnTo>
                  <a:pt x="1393" y="1026"/>
                </a:lnTo>
                <a:lnTo>
                  <a:pt x="1388" y="1031"/>
                </a:lnTo>
                <a:lnTo>
                  <a:pt x="1384" y="1037"/>
                </a:lnTo>
                <a:lnTo>
                  <a:pt x="1381" y="1044"/>
                </a:lnTo>
                <a:lnTo>
                  <a:pt x="1379" y="1051"/>
                </a:lnTo>
                <a:lnTo>
                  <a:pt x="1378" y="1059"/>
                </a:lnTo>
                <a:lnTo>
                  <a:pt x="1377" y="1068"/>
                </a:lnTo>
                <a:lnTo>
                  <a:pt x="1378" y="1078"/>
                </a:lnTo>
                <a:lnTo>
                  <a:pt x="1380" y="1088"/>
                </a:lnTo>
                <a:lnTo>
                  <a:pt x="1386" y="1111"/>
                </a:lnTo>
                <a:lnTo>
                  <a:pt x="1398" y="1146"/>
                </a:lnTo>
                <a:lnTo>
                  <a:pt x="1407" y="1181"/>
                </a:lnTo>
                <a:lnTo>
                  <a:pt x="1413" y="1217"/>
                </a:lnTo>
                <a:lnTo>
                  <a:pt x="1418" y="1253"/>
                </a:lnTo>
                <a:lnTo>
                  <a:pt x="1420" y="1290"/>
                </a:lnTo>
                <a:lnTo>
                  <a:pt x="1419" y="1326"/>
                </a:lnTo>
                <a:lnTo>
                  <a:pt x="1416" y="1363"/>
                </a:lnTo>
                <a:lnTo>
                  <a:pt x="1411" y="1400"/>
                </a:lnTo>
                <a:lnTo>
                  <a:pt x="1407" y="1420"/>
                </a:lnTo>
                <a:lnTo>
                  <a:pt x="1401" y="1441"/>
                </a:lnTo>
                <a:lnTo>
                  <a:pt x="1394" y="1461"/>
                </a:lnTo>
                <a:lnTo>
                  <a:pt x="1386" y="1482"/>
                </a:lnTo>
                <a:lnTo>
                  <a:pt x="1376" y="1501"/>
                </a:lnTo>
                <a:lnTo>
                  <a:pt x="1365" y="1521"/>
                </a:lnTo>
                <a:lnTo>
                  <a:pt x="1352" y="1540"/>
                </a:lnTo>
                <a:lnTo>
                  <a:pt x="1339" y="1559"/>
                </a:lnTo>
                <a:lnTo>
                  <a:pt x="1323" y="1576"/>
                </a:lnTo>
                <a:lnTo>
                  <a:pt x="1307" y="1593"/>
                </a:lnTo>
                <a:lnTo>
                  <a:pt x="1289" y="1608"/>
                </a:lnTo>
                <a:lnTo>
                  <a:pt x="1270" y="1623"/>
                </a:lnTo>
                <a:lnTo>
                  <a:pt x="1249" y="1636"/>
                </a:lnTo>
                <a:lnTo>
                  <a:pt x="1228" y="1648"/>
                </a:lnTo>
                <a:lnTo>
                  <a:pt x="1204" y="1658"/>
                </a:lnTo>
                <a:lnTo>
                  <a:pt x="1180" y="1666"/>
                </a:lnTo>
                <a:lnTo>
                  <a:pt x="1160" y="1671"/>
                </a:lnTo>
                <a:lnTo>
                  <a:pt x="1140" y="1675"/>
                </a:lnTo>
                <a:lnTo>
                  <a:pt x="1120" y="1678"/>
                </a:lnTo>
                <a:lnTo>
                  <a:pt x="1099" y="1680"/>
                </a:lnTo>
                <a:lnTo>
                  <a:pt x="1079" y="1680"/>
                </a:lnTo>
                <a:lnTo>
                  <a:pt x="1059" y="1679"/>
                </a:lnTo>
                <a:lnTo>
                  <a:pt x="1039" y="1676"/>
                </a:lnTo>
                <a:lnTo>
                  <a:pt x="1020" y="1672"/>
                </a:lnTo>
                <a:lnTo>
                  <a:pt x="1002" y="1667"/>
                </a:lnTo>
                <a:lnTo>
                  <a:pt x="984" y="1661"/>
                </a:lnTo>
                <a:lnTo>
                  <a:pt x="967" y="1653"/>
                </a:lnTo>
                <a:lnTo>
                  <a:pt x="951" y="1644"/>
                </a:lnTo>
                <a:lnTo>
                  <a:pt x="937" y="1633"/>
                </a:lnTo>
                <a:lnTo>
                  <a:pt x="923" y="1622"/>
                </a:lnTo>
                <a:lnTo>
                  <a:pt x="911" y="1609"/>
                </a:lnTo>
                <a:lnTo>
                  <a:pt x="901" y="1594"/>
                </a:lnTo>
                <a:lnTo>
                  <a:pt x="886" y="1574"/>
                </a:lnTo>
                <a:lnTo>
                  <a:pt x="869" y="1557"/>
                </a:lnTo>
                <a:lnTo>
                  <a:pt x="851" y="1544"/>
                </a:lnTo>
                <a:lnTo>
                  <a:pt x="832" y="1535"/>
                </a:lnTo>
                <a:lnTo>
                  <a:pt x="812" y="1528"/>
                </a:lnTo>
                <a:lnTo>
                  <a:pt x="790" y="1524"/>
                </a:lnTo>
                <a:lnTo>
                  <a:pt x="769" y="1522"/>
                </a:lnTo>
                <a:lnTo>
                  <a:pt x="746" y="1523"/>
                </a:lnTo>
                <a:lnTo>
                  <a:pt x="724" y="1525"/>
                </a:lnTo>
                <a:lnTo>
                  <a:pt x="701" y="1528"/>
                </a:lnTo>
                <a:lnTo>
                  <a:pt x="656" y="1539"/>
                </a:lnTo>
                <a:lnTo>
                  <a:pt x="572" y="1565"/>
                </a:lnTo>
                <a:lnTo>
                  <a:pt x="532" y="1577"/>
                </a:lnTo>
                <a:lnTo>
                  <a:pt x="491" y="1586"/>
                </a:lnTo>
                <a:lnTo>
                  <a:pt x="449" y="1593"/>
                </a:lnTo>
                <a:lnTo>
                  <a:pt x="407" y="1598"/>
                </a:lnTo>
                <a:lnTo>
                  <a:pt x="364" y="1600"/>
                </a:lnTo>
                <a:lnTo>
                  <a:pt x="321" y="1600"/>
                </a:lnTo>
                <a:lnTo>
                  <a:pt x="278" y="1598"/>
                </a:lnTo>
                <a:lnTo>
                  <a:pt x="235" y="1594"/>
                </a:lnTo>
                <a:lnTo>
                  <a:pt x="214" y="1591"/>
                </a:lnTo>
                <a:lnTo>
                  <a:pt x="194" y="1585"/>
                </a:lnTo>
                <a:lnTo>
                  <a:pt x="174" y="1578"/>
                </a:lnTo>
                <a:lnTo>
                  <a:pt x="156" y="1569"/>
                </a:lnTo>
                <a:lnTo>
                  <a:pt x="139" y="1558"/>
                </a:lnTo>
                <a:lnTo>
                  <a:pt x="123" y="1546"/>
                </a:lnTo>
                <a:lnTo>
                  <a:pt x="109" y="1532"/>
                </a:lnTo>
                <a:lnTo>
                  <a:pt x="97" y="1518"/>
                </a:lnTo>
                <a:lnTo>
                  <a:pt x="86" y="1502"/>
                </a:lnTo>
                <a:lnTo>
                  <a:pt x="77" y="1485"/>
                </a:lnTo>
                <a:lnTo>
                  <a:pt x="70" y="1468"/>
                </a:lnTo>
                <a:lnTo>
                  <a:pt x="65" y="1451"/>
                </a:lnTo>
                <a:lnTo>
                  <a:pt x="62" y="1433"/>
                </a:lnTo>
                <a:lnTo>
                  <a:pt x="62" y="1414"/>
                </a:lnTo>
                <a:lnTo>
                  <a:pt x="65" y="1396"/>
                </a:lnTo>
                <a:lnTo>
                  <a:pt x="70" y="1378"/>
                </a:lnTo>
                <a:lnTo>
                  <a:pt x="84" y="1337"/>
                </a:lnTo>
                <a:lnTo>
                  <a:pt x="96" y="1296"/>
                </a:lnTo>
                <a:lnTo>
                  <a:pt x="116" y="1212"/>
                </a:lnTo>
                <a:lnTo>
                  <a:pt x="136" y="1128"/>
                </a:lnTo>
                <a:lnTo>
                  <a:pt x="148" y="1087"/>
                </a:lnTo>
                <a:lnTo>
                  <a:pt x="161" y="1046"/>
                </a:lnTo>
                <a:lnTo>
                  <a:pt x="173" y="1011"/>
                </a:lnTo>
                <a:lnTo>
                  <a:pt x="183" y="975"/>
                </a:lnTo>
                <a:lnTo>
                  <a:pt x="190" y="940"/>
                </a:lnTo>
                <a:lnTo>
                  <a:pt x="195" y="905"/>
                </a:lnTo>
                <a:lnTo>
                  <a:pt x="197" y="870"/>
                </a:lnTo>
                <a:lnTo>
                  <a:pt x="197" y="835"/>
                </a:lnTo>
                <a:lnTo>
                  <a:pt x="193" y="800"/>
                </a:lnTo>
                <a:lnTo>
                  <a:pt x="189" y="782"/>
                </a:lnTo>
                <a:lnTo>
                  <a:pt x="185" y="765"/>
                </a:lnTo>
                <a:lnTo>
                  <a:pt x="180" y="747"/>
                </a:lnTo>
                <a:lnTo>
                  <a:pt x="173" y="730"/>
                </a:lnTo>
                <a:lnTo>
                  <a:pt x="165" y="713"/>
                </a:lnTo>
                <a:lnTo>
                  <a:pt x="157" y="697"/>
                </a:lnTo>
                <a:lnTo>
                  <a:pt x="137" y="664"/>
                </a:lnTo>
                <a:lnTo>
                  <a:pt x="115" y="633"/>
                </a:lnTo>
                <a:lnTo>
                  <a:pt x="67" y="571"/>
                </a:lnTo>
                <a:lnTo>
                  <a:pt x="43" y="539"/>
                </a:lnTo>
                <a:lnTo>
                  <a:pt x="21" y="506"/>
                </a:lnTo>
                <a:lnTo>
                  <a:pt x="13" y="492"/>
                </a:lnTo>
                <a:lnTo>
                  <a:pt x="7" y="476"/>
                </a:lnTo>
                <a:lnTo>
                  <a:pt x="3" y="461"/>
                </a:lnTo>
                <a:lnTo>
                  <a:pt x="0" y="445"/>
                </a:lnTo>
                <a:lnTo>
                  <a:pt x="0" y="428"/>
                </a:lnTo>
                <a:lnTo>
                  <a:pt x="0" y="412"/>
                </a:lnTo>
                <a:lnTo>
                  <a:pt x="3" y="395"/>
                </a:lnTo>
                <a:lnTo>
                  <a:pt x="7" y="379"/>
                </a:lnTo>
                <a:lnTo>
                  <a:pt x="13" y="362"/>
                </a:lnTo>
                <a:lnTo>
                  <a:pt x="20" y="346"/>
                </a:lnTo>
                <a:lnTo>
                  <a:pt x="28" y="330"/>
                </a:lnTo>
                <a:lnTo>
                  <a:pt x="37" y="315"/>
                </a:lnTo>
                <a:lnTo>
                  <a:pt x="48" y="300"/>
                </a:lnTo>
                <a:lnTo>
                  <a:pt x="60" y="286"/>
                </a:lnTo>
                <a:lnTo>
                  <a:pt x="73" y="273"/>
                </a:lnTo>
                <a:lnTo>
                  <a:pt x="87" y="261"/>
                </a:lnTo>
                <a:lnTo>
                  <a:pt x="153" y="207"/>
                </a:lnTo>
                <a:lnTo>
                  <a:pt x="186" y="182"/>
                </a:lnTo>
                <a:lnTo>
                  <a:pt x="221" y="158"/>
                </a:lnTo>
                <a:lnTo>
                  <a:pt x="259" y="136"/>
                </a:lnTo>
                <a:lnTo>
                  <a:pt x="299" y="116"/>
                </a:lnTo>
                <a:lnTo>
                  <a:pt x="343" y="100"/>
                </a:lnTo>
                <a:lnTo>
                  <a:pt x="366" y="94"/>
                </a:lnTo>
                <a:lnTo>
                  <a:pt x="391" y="88"/>
                </a:lnTo>
                <a:lnTo>
                  <a:pt x="431" y="81"/>
                </a:lnTo>
                <a:lnTo>
                  <a:pt x="470" y="77"/>
                </a:lnTo>
                <a:lnTo>
                  <a:pt x="547" y="74"/>
                </a:lnTo>
                <a:lnTo>
                  <a:pt x="621" y="70"/>
                </a:lnTo>
                <a:lnTo>
                  <a:pt x="658" y="66"/>
                </a:lnTo>
                <a:lnTo>
                  <a:pt x="695" y="59"/>
                </a:lnTo>
                <a:lnTo>
                  <a:pt x="717" y="53"/>
                </a:lnTo>
                <a:lnTo>
                  <a:pt x="726" y="49"/>
                </a:lnTo>
                <a:lnTo>
                  <a:pt x="735" y="44"/>
                </a:lnTo>
                <a:lnTo>
                  <a:pt x="742" y="40"/>
                </a:lnTo>
                <a:lnTo>
                  <a:pt x="749" y="34"/>
                </a:lnTo>
                <a:lnTo>
                  <a:pt x="755" y="29"/>
                </a:lnTo>
                <a:lnTo>
                  <a:pt x="760" y="23"/>
                </a:lnTo>
                <a:lnTo>
                  <a:pt x="764" y="17"/>
                </a:lnTo>
                <a:lnTo>
                  <a:pt x="768" y="10"/>
                </a:lnTo>
                <a:lnTo>
                  <a:pt x="771" y="3"/>
                </a:lnTo>
                <a:lnTo>
                  <a:pt x="772" y="0"/>
                </a:lnTo>
                <a:lnTo>
                  <a:pt x="872" y="26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Freeform 17"/>
          <p:cNvSpPr>
            <a:spLocks noChangeArrowheads="1"/>
          </p:cNvSpPr>
          <p:nvPr/>
        </p:nvSpPr>
        <p:spPr bwMode="auto">
          <a:xfrm>
            <a:off x="1687680" y="1853476"/>
            <a:ext cx="450720" cy="445006"/>
          </a:xfrm>
          <a:custGeom>
            <a:avLst/>
            <a:gdLst/>
            <a:ahLst/>
            <a:cxnLst>
              <a:cxn ang="0">
                <a:pos x="77" y="107"/>
              </a:cxn>
              <a:cxn ang="0">
                <a:pos x="236" y="40"/>
              </a:cxn>
              <a:cxn ang="0">
                <a:pos x="408" y="5"/>
              </a:cxn>
              <a:cxn ang="0">
                <a:pos x="588" y="5"/>
              </a:cxn>
              <a:cxn ang="0">
                <a:pos x="760" y="40"/>
              </a:cxn>
              <a:cxn ang="0">
                <a:pos x="919" y="107"/>
              </a:cxn>
              <a:cxn ang="0">
                <a:pos x="1059" y="202"/>
              </a:cxn>
              <a:cxn ang="0">
                <a:pos x="1179" y="322"/>
              </a:cxn>
              <a:cxn ang="0">
                <a:pos x="1274" y="462"/>
              </a:cxn>
              <a:cxn ang="0">
                <a:pos x="1341" y="621"/>
              </a:cxn>
              <a:cxn ang="0">
                <a:pos x="1376" y="793"/>
              </a:cxn>
              <a:cxn ang="0">
                <a:pos x="1376" y="973"/>
              </a:cxn>
              <a:cxn ang="0">
                <a:pos x="1341" y="1145"/>
              </a:cxn>
              <a:cxn ang="0">
                <a:pos x="1281" y="1290"/>
              </a:cxn>
              <a:cxn ang="0">
                <a:pos x="1243" y="1316"/>
              </a:cxn>
              <a:cxn ang="0">
                <a:pos x="1198" y="1338"/>
              </a:cxn>
              <a:cxn ang="0">
                <a:pos x="1154" y="1351"/>
              </a:cxn>
              <a:cxn ang="0">
                <a:pos x="1114" y="1358"/>
              </a:cxn>
              <a:cxn ang="0">
                <a:pos x="1073" y="1360"/>
              </a:cxn>
              <a:cxn ang="0">
                <a:pos x="1033" y="1356"/>
              </a:cxn>
              <a:cxn ang="0">
                <a:pos x="996" y="1347"/>
              </a:cxn>
              <a:cxn ang="0">
                <a:pos x="961" y="1333"/>
              </a:cxn>
              <a:cxn ang="0">
                <a:pos x="931" y="1313"/>
              </a:cxn>
              <a:cxn ang="0">
                <a:pos x="905" y="1289"/>
              </a:cxn>
              <a:cxn ang="0">
                <a:pos x="880" y="1254"/>
              </a:cxn>
              <a:cxn ang="0">
                <a:pos x="845" y="1224"/>
              </a:cxn>
              <a:cxn ang="0">
                <a:pos x="806" y="1208"/>
              </a:cxn>
              <a:cxn ang="0">
                <a:pos x="763" y="1202"/>
              </a:cxn>
              <a:cxn ang="0">
                <a:pos x="718" y="1205"/>
              </a:cxn>
              <a:cxn ang="0">
                <a:pos x="650" y="1219"/>
              </a:cxn>
              <a:cxn ang="0">
                <a:pos x="526" y="1257"/>
              </a:cxn>
              <a:cxn ang="0">
                <a:pos x="443" y="1273"/>
              </a:cxn>
              <a:cxn ang="0">
                <a:pos x="358" y="1280"/>
              </a:cxn>
              <a:cxn ang="0">
                <a:pos x="272" y="1278"/>
              </a:cxn>
              <a:cxn ang="0">
                <a:pos x="208" y="1271"/>
              </a:cxn>
              <a:cxn ang="0">
                <a:pos x="168" y="1258"/>
              </a:cxn>
              <a:cxn ang="0">
                <a:pos x="133" y="1238"/>
              </a:cxn>
              <a:cxn ang="0">
                <a:pos x="103" y="1212"/>
              </a:cxn>
              <a:cxn ang="0">
                <a:pos x="80" y="1182"/>
              </a:cxn>
              <a:cxn ang="0">
                <a:pos x="64" y="1148"/>
              </a:cxn>
              <a:cxn ang="0">
                <a:pos x="56" y="1113"/>
              </a:cxn>
              <a:cxn ang="0">
                <a:pos x="59" y="1076"/>
              </a:cxn>
              <a:cxn ang="0">
                <a:pos x="78" y="1017"/>
              </a:cxn>
              <a:cxn ang="0">
                <a:pos x="110" y="892"/>
              </a:cxn>
              <a:cxn ang="0">
                <a:pos x="142" y="767"/>
              </a:cxn>
              <a:cxn ang="0">
                <a:pos x="167" y="691"/>
              </a:cxn>
              <a:cxn ang="0">
                <a:pos x="184" y="620"/>
              </a:cxn>
              <a:cxn ang="0">
                <a:pos x="191" y="550"/>
              </a:cxn>
              <a:cxn ang="0">
                <a:pos x="187" y="480"/>
              </a:cxn>
              <a:cxn ang="0">
                <a:pos x="179" y="445"/>
              </a:cxn>
              <a:cxn ang="0">
                <a:pos x="167" y="410"/>
              </a:cxn>
              <a:cxn ang="0">
                <a:pos x="151" y="377"/>
              </a:cxn>
              <a:cxn ang="0">
                <a:pos x="109" y="313"/>
              </a:cxn>
              <a:cxn ang="0">
                <a:pos x="37" y="219"/>
              </a:cxn>
              <a:cxn ang="0">
                <a:pos x="7" y="172"/>
              </a:cxn>
              <a:cxn ang="0">
                <a:pos x="0" y="154"/>
              </a:cxn>
            </a:cxnLst>
            <a:rect l="0" t="0" r="r" b="b"/>
            <a:pathLst>
              <a:path w="1382" h="1361">
                <a:moveTo>
                  <a:pt x="5" y="151"/>
                </a:moveTo>
                <a:lnTo>
                  <a:pt x="77" y="107"/>
                </a:lnTo>
                <a:lnTo>
                  <a:pt x="155" y="69"/>
                </a:lnTo>
                <a:lnTo>
                  <a:pt x="236" y="40"/>
                </a:lnTo>
                <a:lnTo>
                  <a:pt x="320" y="18"/>
                </a:lnTo>
                <a:lnTo>
                  <a:pt x="408" y="5"/>
                </a:lnTo>
                <a:lnTo>
                  <a:pt x="498" y="0"/>
                </a:lnTo>
                <a:lnTo>
                  <a:pt x="588" y="5"/>
                </a:lnTo>
                <a:lnTo>
                  <a:pt x="676" y="18"/>
                </a:lnTo>
                <a:lnTo>
                  <a:pt x="760" y="40"/>
                </a:lnTo>
                <a:lnTo>
                  <a:pt x="841" y="69"/>
                </a:lnTo>
                <a:lnTo>
                  <a:pt x="919" y="107"/>
                </a:lnTo>
                <a:lnTo>
                  <a:pt x="991" y="151"/>
                </a:lnTo>
                <a:lnTo>
                  <a:pt x="1059" y="202"/>
                </a:lnTo>
                <a:lnTo>
                  <a:pt x="1122" y="259"/>
                </a:lnTo>
                <a:lnTo>
                  <a:pt x="1179" y="322"/>
                </a:lnTo>
                <a:lnTo>
                  <a:pt x="1230" y="390"/>
                </a:lnTo>
                <a:lnTo>
                  <a:pt x="1274" y="462"/>
                </a:lnTo>
                <a:lnTo>
                  <a:pt x="1312" y="540"/>
                </a:lnTo>
                <a:lnTo>
                  <a:pt x="1341" y="621"/>
                </a:lnTo>
                <a:lnTo>
                  <a:pt x="1363" y="705"/>
                </a:lnTo>
                <a:lnTo>
                  <a:pt x="1376" y="793"/>
                </a:lnTo>
                <a:lnTo>
                  <a:pt x="1381" y="883"/>
                </a:lnTo>
                <a:lnTo>
                  <a:pt x="1376" y="973"/>
                </a:lnTo>
                <a:lnTo>
                  <a:pt x="1363" y="1061"/>
                </a:lnTo>
                <a:lnTo>
                  <a:pt x="1341" y="1145"/>
                </a:lnTo>
                <a:lnTo>
                  <a:pt x="1312" y="1226"/>
                </a:lnTo>
                <a:lnTo>
                  <a:pt x="1281" y="1290"/>
                </a:lnTo>
                <a:lnTo>
                  <a:pt x="1264" y="1303"/>
                </a:lnTo>
                <a:lnTo>
                  <a:pt x="1243" y="1316"/>
                </a:lnTo>
                <a:lnTo>
                  <a:pt x="1222" y="1328"/>
                </a:lnTo>
                <a:lnTo>
                  <a:pt x="1198" y="1338"/>
                </a:lnTo>
                <a:lnTo>
                  <a:pt x="1174" y="1346"/>
                </a:lnTo>
                <a:lnTo>
                  <a:pt x="1154" y="1351"/>
                </a:lnTo>
                <a:lnTo>
                  <a:pt x="1134" y="1355"/>
                </a:lnTo>
                <a:lnTo>
                  <a:pt x="1114" y="1358"/>
                </a:lnTo>
                <a:lnTo>
                  <a:pt x="1093" y="1360"/>
                </a:lnTo>
                <a:lnTo>
                  <a:pt x="1073" y="1360"/>
                </a:lnTo>
                <a:lnTo>
                  <a:pt x="1053" y="1359"/>
                </a:lnTo>
                <a:lnTo>
                  <a:pt x="1033" y="1356"/>
                </a:lnTo>
                <a:lnTo>
                  <a:pt x="1014" y="1352"/>
                </a:lnTo>
                <a:lnTo>
                  <a:pt x="996" y="1347"/>
                </a:lnTo>
                <a:lnTo>
                  <a:pt x="978" y="1341"/>
                </a:lnTo>
                <a:lnTo>
                  <a:pt x="961" y="1333"/>
                </a:lnTo>
                <a:lnTo>
                  <a:pt x="945" y="1324"/>
                </a:lnTo>
                <a:lnTo>
                  <a:pt x="931" y="1313"/>
                </a:lnTo>
                <a:lnTo>
                  <a:pt x="917" y="1302"/>
                </a:lnTo>
                <a:lnTo>
                  <a:pt x="905" y="1289"/>
                </a:lnTo>
                <a:lnTo>
                  <a:pt x="895" y="1274"/>
                </a:lnTo>
                <a:lnTo>
                  <a:pt x="880" y="1254"/>
                </a:lnTo>
                <a:lnTo>
                  <a:pt x="863" y="1237"/>
                </a:lnTo>
                <a:lnTo>
                  <a:pt x="845" y="1224"/>
                </a:lnTo>
                <a:lnTo>
                  <a:pt x="826" y="1215"/>
                </a:lnTo>
                <a:lnTo>
                  <a:pt x="806" y="1208"/>
                </a:lnTo>
                <a:lnTo>
                  <a:pt x="784" y="1204"/>
                </a:lnTo>
                <a:lnTo>
                  <a:pt x="763" y="1202"/>
                </a:lnTo>
                <a:lnTo>
                  <a:pt x="740" y="1203"/>
                </a:lnTo>
                <a:lnTo>
                  <a:pt x="718" y="1205"/>
                </a:lnTo>
                <a:lnTo>
                  <a:pt x="695" y="1208"/>
                </a:lnTo>
                <a:lnTo>
                  <a:pt x="650" y="1219"/>
                </a:lnTo>
                <a:lnTo>
                  <a:pt x="566" y="1245"/>
                </a:lnTo>
                <a:lnTo>
                  <a:pt x="526" y="1257"/>
                </a:lnTo>
                <a:lnTo>
                  <a:pt x="485" y="1266"/>
                </a:lnTo>
                <a:lnTo>
                  <a:pt x="443" y="1273"/>
                </a:lnTo>
                <a:lnTo>
                  <a:pt x="401" y="1278"/>
                </a:lnTo>
                <a:lnTo>
                  <a:pt x="358" y="1280"/>
                </a:lnTo>
                <a:lnTo>
                  <a:pt x="315" y="1280"/>
                </a:lnTo>
                <a:lnTo>
                  <a:pt x="272" y="1278"/>
                </a:lnTo>
                <a:lnTo>
                  <a:pt x="229" y="1274"/>
                </a:lnTo>
                <a:lnTo>
                  <a:pt x="208" y="1271"/>
                </a:lnTo>
                <a:lnTo>
                  <a:pt x="188" y="1265"/>
                </a:lnTo>
                <a:lnTo>
                  <a:pt x="168" y="1258"/>
                </a:lnTo>
                <a:lnTo>
                  <a:pt x="150" y="1249"/>
                </a:lnTo>
                <a:lnTo>
                  <a:pt x="133" y="1238"/>
                </a:lnTo>
                <a:lnTo>
                  <a:pt x="117" y="1226"/>
                </a:lnTo>
                <a:lnTo>
                  <a:pt x="103" y="1212"/>
                </a:lnTo>
                <a:lnTo>
                  <a:pt x="91" y="1198"/>
                </a:lnTo>
                <a:lnTo>
                  <a:pt x="80" y="1182"/>
                </a:lnTo>
                <a:lnTo>
                  <a:pt x="71" y="1165"/>
                </a:lnTo>
                <a:lnTo>
                  <a:pt x="64" y="1148"/>
                </a:lnTo>
                <a:lnTo>
                  <a:pt x="59" y="1131"/>
                </a:lnTo>
                <a:lnTo>
                  <a:pt x="56" y="1113"/>
                </a:lnTo>
                <a:lnTo>
                  <a:pt x="56" y="1094"/>
                </a:lnTo>
                <a:lnTo>
                  <a:pt x="59" y="1076"/>
                </a:lnTo>
                <a:lnTo>
                  <a:pt x="64" y="1058"/>
                </a:lnTo>
                <a:lnTo>
                  <a:pt x="78" y="1017"/>
                </a:lnTo>
                <a:lnTo>
                  <a:pt x="90" y="976"/>
                </a:lnTo>
                <a:lnTo>
                  <a:pt x="110" y="892"/>
                </a:lnTo>
                <a:lnTo>
                  <a:pt x="130" y="808"/>
                </a:lnTo>
                <a:lnTo>
                  <a:pt x="142" y="767"/>
                </a:lnTo>
                <a:lnTo>
                  <a:pt x="155" y="726"/>
                </a:lnTo>
                <a:lnTo>
                  <a:pt x="167" y="691"/>
                </a:lnTo>
                <a:lnTo>
                  <a:pt x="177" y="655"/>
                </a:lnTo>
                <a:lnTo>
                  <a:pt x="184" y="620"/>
                </a:lnTo>
                <a:lnTo>
                  <a:pt x="189" y="585"/>
                </a:lnTo>
                <a:lnTo>
                  <a:pt x="191" y="550"/>
                </a:lnTo>
                <a:lnTo>
                  <a:pt x="191" y="515"/>
                </a:lnTo>
                <a:lnTo>
                  <a:pt x="187" y="480"/>
                </a:lnTo>
                <a:lnTo>
                  <a:pt x="183" y="462"/>
                </a:lnTo>
                <a:lnTo>
                  <a:pt x="179" y="445"/>
                </a:lnTo>
                <a:lnTo>
                  <a:pt x="174" y="427"/>
                </a:lnTo>
                <a:lnTo>
                  <a:pt x="167" y="410"/>
                </a:lnTo>
                <a:lnTo>
                  <a:pt x="159" y="393"/>
                </a:lnTo>
                <a:lnTo>
                  <a:pt x="151" y="377"/>
                </a:lnTo>
                <a:lnTo>
                  <a:pt x="131" y="344"/>
                </a:lnTo>
                <a:lnTo>
                  <a:pt x="109" y="313"/>
                </a:lnTo>
                <a:lnTo>
                  <a:pt x="61" y="251"/>
                </a:lnTo>
                <a:lnTo>
                  <a:pt x="37" y="219"/>
                </a:lnTo>
                <a:lnTo>
                  <a:pt x="15" y="186"/>
                </a:lnTo>
                <a:lnTo>
                  <a:pt x="7" y="172"/>
                </a:lnTo>
                <a:lnTo>
                  <a:pt x="1" y="156"/>
                </a:lnTo>
                <a:lnTo>
                  <a:pt x="0" y="154"/>
                </a:lnTo>
                <a:lnTo>
                  <a:pt x="5" y="151"/>
                </a:lnTo>
              </a:path>
            </a:pathLst>
          </a:custGeom>
          <a:solidFill>
            <a:srgbClr val="CCCCC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Freeform 18"/>
          <p:cNvSpPr>
            <a:spLocks noChangeArrowheads="1"/>
          </p:cNvSpPr>
          <p:nvPr/>
        </p:nvSpPr>
        <p:spPr bwMode="auto">
          <a:xfrm>
            <a:off x="1706400" y="1970127"/>
            <a:ext cx="315360" cy="300992"/>
          </a:xfrm>
          <a:custGeom>
            <a:avLst/>
            <a:gdLst/>
            <a:ahLst/>
            <a:cxnLst>
              <a:cxn ang="0">
                <a:pos x="24" y="824"/>
              </a:cxn>
              <a:cxn ang="0">
                <a:pos x="8" y="790"/>
              </a:cxn>
              <a:cxn ang="0">
                <a:pos x="0" y="755"/>
              </a:cxn>
              <a:cxn ang="0">
                <a:pos x="3" y="718"/>
              </a:cxn>
              <a:cxn ang="0">
                <a:pos x="22" y="659"/>
              </a:cxn>
              <a:cxn ang="0">
                <a:pos x="54" y="534"/>
              </a:cxn>
              <a:cxn ang="0">
                <a:pos x="86" y="409"/>
              </a:cxn>
              <a:cxn ang="0">
                <a:pos x="111" y="333"/>
              </a:cxn>
              <a:cxn ang="0">
                <a:pos x="128" y="262"/>
              </a:cxn>
              <a:cxn ang="0">
                <a:pos x="135" y="192"/>
              </a:cxn>
              <a:cxn ang="0">
                <a:pos x="131" y="122"/>
              </a:cxn>
              <a:cxn ang="0">
                <a:pos x="154" y="89"/>
              </a:cxn>
              <a:cxn ang="0">
                <a:pos x="243" y="41"/>
              </a:cxn>
              <a:cxn ang="0">
                <a:pos x="340" y="11"/>
              </a:cxn>
              <a:cxn ang="0">
                <a:pos x="445" y="0"/>
              </a:cxn>
              <a:cxn ang="0">
                <a:pos x="550" y="11"/>
              </a:cxn>
              <a:cxn ang="0">
                <a:pos x="647" y="41"/>
              </a:cxn>
              <a:cxn ang="0">
                <a:pos x="736" y="89"/>
              </a:cxn>
              <a:cxn ang="0">
                <a:pos x="813" y="152"/>
              </a:cxn>
              <a:cxn ang="0">
                <a:pos x="876" y="229"/>
              </a:cxn>
              <a:cxn ang="0">
                <a:pos x="924" y="318"/>
              </a:cxn>
              <a:cxn ang="0">
                <a:pos x="954" y="415"/>
              </a:cxn>
              <a:cxn ang="0">
                <a:pos x="965" y="520"/>
              </a:cxn>
              <a:cxn ang="0">
                <a:pos x="954" y="625"/>
              </a:cxn>
              <a:cxn ang="0">
                <a:pos x="924" y="722"/>
              </a:cxn>
              <a:cxn ang="0">
                <a:pos x="876" y="811"/>
              </a:cxn>
              <a:cxn ang="0">
                <a:pos x="814" y="886"/>
              </a:cxn>
              <a:cxn ang="0">
                <a:pos x="789" y="866"/>
              </a:cxn>
              <a:cxn ang="0">
                <a:pos x="750" y="850"/>
              </a:cxn>
              <a:cxn ang="0">
                <a:pos x="707" y="844"/>
              </a:cxn>
              <a:cxn ang="0">
                <a:pos x="662" y="847"/>
              </a:cxn>
              <a:cxn ang="0">
                <a:pos x="594" y="861"/>
              </a:cxn>
              <a:cxn ang="0">
                <a:pos x="470" y="899"/>
              </a:cxn>
              <a:cxn ang="0">
                <a:pos x="387" y="915"/>
              </a:cxn>
              <a:cxn ang="0">
                <a:pos x="302" y="922"/>
              </a:cxn>
              <a:cxn ang="0">
                <a:pos x="216" y="920"/>
              </a:cxn>
              <a:cxn ang="0">
                <a:pos x="152" y="913"/>
              </a:cxn>
              <a:cxn ang="0">
                <a:pos x="112" y="900"/>
              </a:cxn>
              <a:cxn ang="0">
                <a:pos x="77" y="880"/>
              </a:cxn>
              <a:cxn ang="0">
                <a:pos x="47" y="854"/>
              </a:cxn>
              <a:cxn ang="0">
                <a:pos x="24" y="824"/>
              </a:cxn>
            </a:cxnLst>
            <a:rect l="0" t="0" r="r" b="b"/>
            <a:pathLst>
              <a:path w="966" h="923">
                <a:moveTo>
                  <a:pt x="24" y="824"/>
                </a:moveTo>
                <a:lnTo>
                  <a:pt x="24" y="824"/>
                </a:lnTo>
                <a:lnTo>
                  <a:pt x="15" y="807"/>
                </a:lnTo>
                <a:lnTo>
                  <a:pt x="8" y="790"/>
                </a:lnTo>
                <a:lnTo>
                  <a:pt x="3" y="773"/>
                </a:lnTo>
                <a:lnTo>
                  <a:pt x="0" y="755"/>
                </a:lnTo>
                <a:lnTo>
                  <a:pt x="0" y="736"/>
                </a:lnTo>
                <a:lnTo>
                  <a:pt x="3" y="718"/>
                </a:lnTo>
                <a:lnTo>
                  <a:pt x="8" y="700"/>
                </a:lnTo>
                <a:lnTo>
                  <a:pt x="22" y="659"/>
                </a:lnTo>
                <a:lnTo>
                  <a:pt x="34" y="618"/>
                </a:lnTo>
                <a:lnTo>
                  <a:pt x="54" y="534"/>
                </a:lnTo>
                <a:lnTo>
                  <a:pt x="74" y="450"/>
                </a:lnTo>
                <a:lnTo>
                  <a:pt x="86" y="409"/>
                </a:lnTo>
                <a:lnTo>
                  <a:pt x="99" y="368"/>
                </a:lnTo>
                <a:lnTo>
                  <a:pt x="111" y="333"/>
                </a:lnTo>
                <a:lnTo>
                  <a:pt x="121" y="297"/>
                </a:lnTo>
                <a:lnTo>
                  <a:pt x="128" y="262"/>
                </a:lnTo>
                <a:lnTo>
                  <a:pt x="133" y="227"/>
                </a:lnTo>
                <a:lnTo>
                  <a:pt x="135" y="192"/>
                </a:lnTo>
                <a:lnTo>
                  <a:pt x="135" y="157"/>
                </a:lnTo>
                <a:lnTo>
                  <a:pt x="131" y="122"/>
                </a:lnTo>
                <a:lnTo>
                  <a:pt x="128" y="109"/>
                </a:lnTo>
                <a:lnTo>
                  <a:pt x="154" y="89"/>
                </a:lnTo>
                <a:lnTo>
                  <a:pt x="197" y="63"/>
                </a:lnTo>
                <a:lnTo>
                  <a:pt x="243" y="41"/>
                </a:lnTo>
                <a:lnTo>
                  <a:pt x="290" y="23"/>
                </a:lnTo>
                <a:lnTo>
                  <a:pt x="340" y="11"/>
                </a:lnTo>
                <a:lnTo>
                  <a:pt x="392" y="3"/>
                </a:lnTo>
                <a:lnTo>
                  <a:pt x="445" y="0"/>
                </a:lnTo>
                <a:lnTo>
                  <a:pt x="498" y="3"/>
                </a:lnTo>
                <a:lnTo>
                  <a:pt x="550" y="11"/>
                </a:lnTo>
                <a:lnTo>
                  <a:pt x="600" y="23"/>
                </a:lnTo>
                <a:lnTo>
                  <a:pt x="647" y="41"/>
                </a:lnTo>
                <a:lnTo>
                  <a:pt x="693" y="63"/>
                </a:lnTo>
                <a:lnTo>
                  <a:pt x="736" y="89"/>
                </a:lnTo>
                <a:lnTo>
                  <a:pt x="776" y="119"/>
                </a:lnTo>
                <a:lnTo>
                  <a:pt x="813" y="152"/>
                </a:lnTo>
                <a:lnTo>
                  <a:pt x="846" y="189"/>
                </a:lnTo>
                <a:lnTo>
                  <a:pt x="876" y="229"/>
                </a:lnTo>
                <a:lnTo>
                  <a:pt x="902" y="272"/>
                </a:lnTo>
                <a:lnTo>
                  <a:pt x="924" y="318"/>
                </a:lnTo>
                <a:lnTo>
                  <a:pt x="942" y="365"/>
                </a:lnTo>
                <a:lnTo>
                  <a:pt x="954" y="415"/>
                </a:lnTo>
                <a:lnTo>
                  <a:pt x="962" y="467"/>
                </a:lnTo>
                <a:lnTo>
                  <a:pt x="965" y="520"/>
                </a:lnTo>
                <a:lnTo>
                  <a:pt x="962" y="573"/>
                </a:lnTo>
                <a:lnTo>
                  <a:pt x="954" y="625"/>
                </a:lnTo>
                <a:lnTo>
                  <a:pt x="942" y="675"/>
                </a:lnTo>
                <a:lnTo>
                  <a:pt x="924" y="722"/>
                </a:lnTo>
                <a:lnTo>
                  <a:pt x="902" y="768"/>
                </a:lnTo>
                <a:lnTo>
                  <a:pt x="876" y="811"/>
                </a:lnTo>
                <a:lnTo>
                  <a:pt x="846" y="851"/>
                </a:lnTo>
                <a:lnTo>
                  <a:pt x="814" y="886"/>
                </a:lnTo>
                <a:lnTo>
                  <a:pt x="807" y="879"/>
                </a:lnTo>
                <a:lnTo>
                  <a:pt x="789" y="866"/>
                </a:lnTo>
                <a:lnTo>
                  <a:pt x="770" y="857"/>
                </a:lnTo>
                <a:lnTo>
                  <a:pt x="750" y="850"/>
                </a:lnTo>
                <a:lnTo>
                  <a:pt x="728" y="846"/>
                </a:lnTo>
                <a:lnTo>
                  <a:pt x="707" y="844"/>
                </a:lnTo>
                <a:lnTo>
                  <a:pt x="684" y="845"/>
                </a:lnTo>
                <a:lnTo>
                  <a:pt x="662" y="847"/>
                </a:lnTo>
                <a:lnTo>
                  <a:pt x="639" y="850"/>
                </a:lnTo>
                <a:lnTo>
                  <a:pt x="594" y="861"/>
                </a:lnTo>
                <a:lnTo>
                  <a:pt x="510" y="887"/>
                </a:lnTo>
                <a:lnTo>
                  <a:pt x="470" y="899"/>
                </a:lnTo>
                <a:lnTo>
                  <a:pt x="429" y="908"/>
                </a:lnTo>
                <a:lnTo>
                  <a:pt x="387" y="915"/>
                </a:lnTo>
                <a:lnTo>
                  <a:pt x="345" y="920"/>
                </a:lnTo>
                <a:lnTo>
                  <a:pt x="302" y="922"/>
                </a:lnTo>
                <a:lnTo>
                  <a:pt x="259" y="922"/>
                </a:lnTo>
                <a:lnTo>
                  <a:pt x="216" y="920"/>
                </a:lnTo>
                <a:lnTo>
                  <a:pt x="173" y="916"/>
                </a:lnTo>
                <a:lnTo>
                  <a:pt x="152" y="913"/>
                </a:lnTo>
                <a:lnTo>
                  <a:pt x="132" y="907"/>
                </a:lnTo>
                <a:lnTo>
                  <a:pt x="112" y="900"/>
                </a:lnTo>
                <a:lnTo>
                  <a:pt x="94" y="891"/>
                </a:lnTo>
                <a:lnTo>
                  <a:pt x="77" y="880"/>
                </a:lnTo>
                <a:lnTo>
                  <a:pt x="61" y="868"/>
                </a:lnTo>
                <a:lnTo>
                  <a:pt x="47" y="854"/>
                </a:lnTo>
                <a:lnTo>
                  <a:pt x="41" y="847"/>
                </a:lnTo>
                <a:lnTo>
                  <a:pt x="24" y="824"/>
                </a:lnTo>
              </a:path>
            </a:pathLst>
          </a:custGeom>
          <a:solidFill>
            <a:srgbClr val="E6E6E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1798560" y="2081019"/>
            <a:ext cx="102240" cy="10225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4" name="Freeform 20"/>
          <p:cNvSpPr>
            <a:spLocks noChangeArrowheads="1"/>
          </p:cNvSpPr>
          <p:nvPr/>
        </p:nvSpPr>
        <p:spPr bwMode="auto">
          <a:xfrm>
            <a:off x="2268001" y="2865901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2386080" y="3355553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2648160" y="3030079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7" name="Freeform 23"/>
          <p:cNvSpPr>
            <a:spLocks noChangeArrowheads="1"/>
          </p:cNvSpPr>
          <p:nvPr/>
        </p:nvSpPr>
        <p:spPr bwMode="auto">
          <a:xfrm>
            <a:off x="2298241" y="2868781"/>
            <a:ext cx="603360" cy="685512"/>
          </a:xfrm>
          <a:custGeom>
            <a:avLst/>
            <a:gdLst/>
            <a:ahLst/>
            <a:cxnLst>
              <a:cxn ang="0">
                <a:pos x="485" y="490"/>
              </a:cxn>
              <a:cxn ang="0">
                <a:pos x="633" y="475"/>
              </a:cxn>
              <a:cxn ang="0">
                <a:pos x="673" y="460"/>
              </a:cxn>
              <a:cxn ang="0">
                <a:pos x="693" y="445"/>
              </a:cxn>
              <a:cxn ang="0">
                <a:pos x="706" y="426"/>
              </a:cxn>
              <a:cxn ang="0">
                <a:pos x="715" y="397"/>
              </a:cxn>
              <a:cxn ang="0">
                <a:pos x="709" y="217"/>
              </a:cxn>
              <a:cxn ang="0">
                <a:pos x="914" y="2"/>
              </a:cxn>
              <a:cxn ang="0">
                <a:pos x="1019" y="5"/>
              </a:cxn>
              <a:cxn ang="0">
                <a:pos x="1080" y="20"/>
              </a:cxn>
              <a:cxn ang="0">
                <a:pos x="1134" y="46"/>
              </a:cxn>
              <a:cxn ang="0">
                <a:pos x="1221" y="119"/>
              </a:cxn>
              <a:cxn ang="0">
                <a:pos x="1343" y="256"/>
              </a:cxn>
              <a:cxn ang="0">
                <a:pos x="1473" y="392"/>
              </a:cxn>
              <a:cxn ang="0">
                <a:pos x="1639" y="563"/>
              </a:cxn>
              <a:cxn ang="0">
                <a:pos x="1755" y="661"/>
              </a:cxn>
              <a:cxn ang="0">
                <a:pos x="1787" y="695"/>
              </a:cxn>
              <a:cxn ang="0">
                <a:pos x="1803" y="724"/>
              </a:cxn>
              <a:cxn ang="0">
                <a:pos x="1806" y="742"/>
              </a:cxn>
              <a:cxn ang="0">
                <a:pos x="1803" y="760"/>
              </a:cxn>
              <a:cxn ang="0">
                <a:pos x="1793" y="778"/>
              </a:cxn>
              <a:cxn ang="0">
                <a:pos x="1777" y="805"/>
              </a:cxn>
              <a:cxn ang="0">
                <a:pos x="1770" y="830"/>
              </a:cxn>
              <a:cxn ang="0">
                <a:pos x="1765" y="870"/>
              </a:cxn>
              <a:cxn ang="0">
                <a:pos x="1756" y="896"/>
              </a:cxn>
              <a:cxn ang="0">
                <a:pos x="1739" y="922"/>
              </a:cxn>
              <a:cxn ang="0">
                <a:pos x="1735" y="942"/>
              </a:cxn>
              <a:cxn ang="0">
                <a:pos x="1743" y="962"/>
              </a:cxn>
              <a:cxn ang="0">
                <a:pos x="1777" y="994"/>
              </a:cxn>
              <a:cxn ang="0">
                <a:pos x="1749" y="1188"/>
              </a:cxn>
              <a:cxn ang="0">
                <a:pos x="1533" y="1411"/>
              </a:cxn>
              <a:cxn ang="0">
                <a:pos x="1402" y="1413"/>
              </a:cxn>
              <a:cxn ang="0">
                <a:pos x="1354" y="1425"/>
              </a:cxn>
              <a:cxn ang="0">
                <a:pos x="1336" y="1437"/>
              </a:cxn>
              <a:cxn ang="0">
                <a:pos x="1322" y="1453"/>
              </a:cxn>
              <a:cxn ang="0">
                <a:pos x="1316" y="1475"/>
              </a:cxn>
              <a:cxn ang="0">
                <a:pos x="1318" y="1504"/>
              </a:cxn>
              <a:cxn ang="0">
                <a:pos x="1345" y="1597"/>
              </a:cxn>
              <a:cxn ang="0">
                <a:pos x="1357" y="1705"/>
              </a:cxn>
              <a:cxn ang="0">
                <a:pos x="1017" y="2096"/>
              </a:cxn>
              <a:cxn ang="0">
                <a:pos x="958" y="2088"/>
              </a:cxn>
              <a:cxn ang="0">
                <a:pos x="905" y="2069"/>
              </a:cxn>
              <a:cxn ang="0">
                <a:pos x="861" y="2038"/>
              </a:cxn>
              <a:cxn ang="0">
                <a:pos x="824" y="1990"/>
              </a:cxn>
              <a:cxn ang="0">
                <a:pos x="770" y="1951"/>
              </a:cxn>
              <a:cxn ang="0">
                <a:pos x="707" y="1938"/>
              </a:cxn>
              <a:cxn ang="0">
                <a:pos x="639" y="1944"/>
              </a:cxn>
              <a:cxn ang="0">
                <a:pos x="470" y="1993"/>
              </a:cxn>
              <a:cxn ang="0">
                <a:pos x="345" y="2014"/>
              </a:cxn>
              <a:cxn ang="0">
                <a:pos x="216" y="2014"/>
              </a:cxn>
              <a:cxn ang="0">
                <a:pos x="132" y="2001"/>
              </a:cxn>
              <a:cxn ang="0">
                <a:pos x="77" y="1974"/>
              </a:cxn>
              <a:cxn ang="0">
                <a:pos x="35" y="1934"/>
              </a:cxn>
              <a:cxn ang="0">
                <a:pos x="8" y="1884"/>
              </a:cxn>
              <a:cxn ang="0">
                <a:pos x="0" y="1830"/>
              </a:cxn>
              <a:cxn ang="0">
                <a:pos x="22" y="1753"/>
              </a:cxn>
              <a:cxn ang="0">
                <a:pos x="74" y="1544"/>
              </a:cxn>
              <a:cxn ang="0">
                <a:pos x="111" y="1427"/>
              </a:cxn>
              <a:cxn ang="0">
                <a:pos x="133" y="1321"/>
              </a:cxn>
              <a:cxn ang="0">
                <a:pos x="131" y="1216"/>
              </a:cxn>
              <a:cxn ang="0">
                <a:pos x="118" y="1163"/>
              </a:cxn>
              <a:cxn ang="0">
                <a:pos x="95" y="1113"/>
              </a:cxn>
              <a:cxn ang="0">
                <a:pos x="32" y="1021"/>
              </a:cxn>
            </a:cxnLst>
            <a:rect l="0" t="0" r="r" b="b"/>
            <a:pathLst>
              <a:path w="1847" h="2097">
                <a:moveTo>
                  <a:pt x="273" y="696"/>
                </a:moveTo>
                <a:lnTo>
                  <a:pt x="444" y="492"/>
                </a:lnTo>
                <a:lnTo>
                  <a:pt x="485" y="490"/>
                </a:lnTo>
                <a:lnTo>
                  <a:pt x="559" y="486"/>
                </a:lnTo>
                <a:lnTo>
                  <a:pt x="596" y="482"/>
                </a:lnTo>
                <a:lnTo>
                  <a:pt x="633" y="475"/>
                </a:lnTo>
                <a:lnTo>
                  <a:pt x="655" y="469"/>
                </a:lnTo>
                <a:lnTo>
                  <a:pt x="664" y="465"/>
                </a:lnTo>
                <a:lnTo>
                  <a:pt x="673" y="460"/>
                </a:lnTo>
                <a:lnTo>
                  <a:pt x="680" y="456"/>
                </a:lnTo>
                <a:lnTo>
                  <a:pt x="687" y="450"/>
                </a:lnTo>
                <a:lnTo>
                  <a:pt x="693" y="445"/>
                </a:lnTo>
                <a:lnTo>
                  <a:pt x="698" y="439"/>
                </a:lnTo>
                <a:lnTo>
                  <a:pt x="702" y="433"/>
                </a:lnTo>
                <a:lnTo>
                  <a:pt x="706" y="426"/>
                </a:lnTo>
                <a:lnTo>
                  <a:pt x="709" y="419"/>
                </a:lnTo>
                <a:lnTo>
                  <a:pt x="712" y="412"/>
                </a:lnTo>
                <a:lnTo>
                  <a:pt x="715" y="397"/>
                </a:lnTo>
                <a:lnTo>
                  <a:pt x="717" y="382"/>
                </a:lnTo>
                <a:lnTo>
                  <a:pt x="707" y="252"/>
                </a:lnTo>
                <a:lnTo>
                  <a:pt x="709" y="217"/>
                </a:lnTo>
                <a:lnTo>
                  <a:pt x="711" y="185"/>
                </a:lnTo>
                <a:lnTo>
                  <a:pt x="880" y="6"/>
                </a:lnTo>
                <a:lnTo>
                  <a:pt x="914" y="2"/>
                </a:lnTo>
                <a:lnTo>
                  <a:pt x="956" y="0"/>
                </a:lnTo>
                <a:lnTo>
                  <a:pt x="999" y="3"/>
                </a:lnTo>
                <a:lnTo>
                  <a:pt x="1019" y="5"/>
                </a:lnTo>
                <a:lnTo>
                  <a:pt x="1040" y="9"/>
                </a:lnTo>
                <a:lnTo>
                  <a:pt x="1060" y="14"/>
                </a:lnTo>
                <a:lnTo>
                  <a:pt x="1080" y="20"/>
                </a:lnTo>
                <a:lnTo>
                  <a:pt x="1099" y="27"/>
                </a:lnTo>
                <a:lnTo>
                  <a:pt x="1117" y="36"/>
                </a:lnTo>
                <a:lnTo>
                  <a:pt x="1134" y="46"/>
                </a:lnTo>
                <a:lnTo>
                  <a:pt x="1151" y="57"/>
                </a:lnTo>
                <a:lnTo>
                  <a:pt x="1187" y="87"/>
                </a:lnTo>
                <a:lnTo>
                  <a:pt x="1221" y="119"/>
                </a:lnTo>
                <a:lnTo>
                  <a:pt x="1253" y="152"/>
                </a:lnTo>
                <a:lnTo>
                  <a:pt x="1283" y="186"/>
                </a:lnTo>
                <a:lnTo>
                  <a:pt x="1343" y="256"/>
                </a:lnTo>
                <a:lnTo>
                  <a:pt x="1374" y="291"/>
                </a:lnTo>
                <a:lnTo>
                  <a:pt x="1406" y="324"/>
                </a:lnTo>
                <a:lnTo>
                  <a:pt x="1473" y="392"/>
                </a:lnTo>
                <a:lnTo>
                  <a:pt x="1536" y="461"/>
                </a:lnTo>
                <a:lnTo>
                  <a:pt x="1602" y="529"/>
                </a:lnTo>
                <a:lnTo>
                  <a:pt x="1639" y="563"/>
                </a:lnTo>
                <a:lnTo>
                  <a:pt x="1678" y="597"/>
                </a:lnTo>
                <a:lnTo>
                  <a:pt x="1729" y="639"/>
                </a:lnTo>
                <a:lnTo>
                  <a:pt x="1755" y="661"/>
                </a:lnTo>
                <a:lnTo>
                  <a:pt x="1767" y="672"/>
                </a:lnTo>
                <a:lnTo>
                  <a:pt x="1778" y="683"/>
                </a:lnTo>
                <a:lnTo>
                  <a:pt x="1787" y="695"/>
                </a:lnTo>
                <a:lnTo>
                  <a:pt x="1795" y="707"/>
                </a:lnTo>
                <a:lnTo>
                  <a:pt x="1801" y="718"/>
                </a:lnTo>
                <a:lnTo>
                  <a:pt x="1803" y="724"/>
                </a:lnTo>
                <a:lnTo>
                  <a:pt x="1805" y="730"/>
                </a:lnTo>
                <a:lnTo>
                  <a:pt x="1806" y="736"/>
                </a:lnTo>
                <a:lnTo>
                  <a:pt x="1806" y="742"/>
                </a:lnTo>
                <a:lnTo>
                  <a:pt x="1806" y="748"/>
                </a:lnTo>
                <a:lnTo>
                  <a:pt x="1805" y="754"/>
                </a:lnTo>
                <a:lnTo>
                  <a:pt x="1803" y="760"/>
                </a:lnTo>
                <a:lnTo>
                  <a:pt x="1800" y="766"/>
                </a:lnTo>
                <a:lnTo>
                  <a:pt x="1797" y="772"/>
                </a:lnTo>
                <a:lnTo>
                  <a:pt x="1793" y="778"/>
                </a:lnTo>
                <a:lnTo>
                  <a:pt x="1786" y="788"/>
                </a:lnTo>
                <a:lnTo>
                  <a:pt x="1781" y="797"/>
                </a:lnTo>
                <a:lnTo>
                  <a:pt x="1777" y="805"/>
                </a:lnTo>
                <a:lnTo>
                  <a:pt x="1774" y="814"/>
                </a:lnTo>
                <a:lnTo>
                  <a:pt x="1772" y="822"/>
                </a:lnTo>
                <a:lnTo>
                  <a:pt x="1770" y="830"/>
                </a:lnTo>
                <a:lnTo>
                  <a:pt x="1769" y="846"/>
                </a:lnTo>
                <a:lnTo>
                  <a:pt x="1767" y="862"/>
                </a:lnTo>
                <a:lnTo>
                  <a:pt x="1765" y="870"/>
                </a:lnTo>
                <a:lnTo>
                  <a:pt x="1763" y="879"/>
                </a:lnTo>
                <a:lnTo>
                  <a:pt x="1760" y="887"/>
                </a:lnTo>
                <a:lnTo>
                  <a:pt x="1756" y="896"/>
                </a:lnTo>
                <a:lnTo>
                  <a:pt x="1751" y="905"/>
                </a:lnTo>
                <a:lnTo>
                  <a:pt x="1744" y="915"/>
                </a:lnTo>
                <a:lnTo>
                  <a:pt x="1739" y="922"/>
                </a:lnTo>
                <a:lnTo>
                  <a:pt x="1736" y="929"/>
                </a:lnTo>
                <a:lnTo>
                  <a:pt x="1735" y="936"/>
                </a:lnTo>
                <a:lnTo>
                  <a:pt x="1735" y="942"/>
                </a:lnTo>
                <a:lnTo>
                  <a:pt x="1737" y="949"/>
                </a:lnTo>
                <a:lnTo>
                  <a:pt x="1739" y="956"/>
                </a:lnTo>
                <a:lnTo>
                  <a:pt x="1743" y="962"/>
                </a:lnTo>
                <a:lnTo>
                  <a:pt x="1748" y="969"/>
                </a:lnTo>
                <a:lnTo>
                  <a:pt x="1761" y="981"/>
                </a:lnTo>
                <a:lnTo>
                  <a:pt x="1777" y="994"/>
                </a:lnTo>
                <a:lnTo>
                  <a:pt x="1815" y="1020"/>
                </a:lnTo>
                <a:lnTo>
                  <a:pt x="1846" y="1041"/>
                </a:lnTo>
                <a:lnTo>
                  <a:pt x="1749" y="1188"/>
                </a:lnTo>
                <a:lnTo>
                  <a:pt x="1589" y="1404"/>
                </a:lnTo>
                <a:lnTo>
                  <a:pt x="1567" y="1408"/>
                </a:lnTo>
                <a:lnTo>
                  <a:pt x="1533" y="1411"/>
                </a:lnTo>
                <a:lnTo>
                  <a:pt x="1497" y="1412"/>
                </a:lnTo>
                <a:lnTo>
                  <a:pt x="1437" y="1411"/>
                </a:lnTo>
                <a:lnTo>
                  <a:pt x="1402" y="1413"/>
                </a:lnTo>
                <a:lnTo>
                  <a:pt x="1385" y="1416"/>
                </a:lnTo>
                <a:lnTo>
                  <a:pt x="1369" y="1420"/>
                </a:lnTo>
                <a:lnTo>
                  <a:pt x="1354" y="1425"/>
                </a:lnTo>
                <a:lnTo>
                  <a:pt x="1348" y="1428"/>
                </a:lnTo>
                <a:lnTo>
                  <a:pt x="1341" y="1432"/>
                </a:lnTo>
                <a:lnTo>
                  <a:pt x="1336" y="1437"/>
                </a:lnTo>
                <a:lnTo>
                  <a:pt x="1331" y="1442"/>
                </a:lnTo>
                <a:lnTo>
                  <a:pt x="1326" y="1447"/>
                </a:lnTo>
                <a:lnTo>
                  <a:pt x="1322" y="1453"/>
                </a:lnTo>
                <a:lnTo>
                  <a:pt x="1319" y="1460"/>
                </a:lnTo>
                <a:lnTo>
                  <a:pt x="1317" y="1467"/>
                </a:lnTo>
                <a:lnTo>
                  <a:pt x="1316" y="1475"/>
                </a:lnTo>
                <a:lnTo>
                  <a:pt x="1315" y="1484"/>
                </a:lnTo>
                <a:lnTo>
                  <a:pt x="1316" y="1494"/>
                </a:lnTo>
                <a:lnTo>
                  <a:pt x="1318" y="1504"/>
                </a:lnTo>
                <a:lnTo>
                  <a:pt x="1324" y="1527"/>
                </a:lnTo>
                <a:lnTo>
                  <a:pt x="1336" y="1562"/>
                </a:lnTo>
                <a:lnTo>
                  <a:pt x="1345" y="1597"/>
                </a:lnTo>
                <a:lnTo>
                  <a:pt x="1351" y="1633"/>
                </a:lnTo>
                <a:lnTo>
                  <a:pt x="1356" y="1669"/>
                </a:lnTo>
                <a:lnTo>
                  <a:pt x="1357" y="1705"/>
                </a:lnTo>
                <a:lnTo>
                  <a:pt x="1097" y="2017"/>
                </a:lnTo>
                <a:lnTo>
                  <a:pt x="1023" y="2096"/>
                </a:lnTo>
                <a:lnTo>
                  <a:pt x="1017" y="2096"/>
                </a:lnTo>
                <a:lnTo>
                  <a:pt x="997" y="2095"/>
                </a:lnTo>
                <a:lnTo>
                  <a:pt x="977" y="2092"/>
                </a:lnTo>
                <a:lnTo>
                  <a:pt x="958" y="2088"/>
                </a:lnTo>
                <a:lnTo>
                  <a:pt x="940" y="2083"/>
                </a:lnTo>
                <a:lnTo>
                  <a:pt x="922" y="2077"/>
                </a:lnTo>
                <a:lnTo>
                  <a:pt x="905" y="2069"/>
                </a:lnTo>
                <a:lnTo>
                  <a:pt x="889" y="2060"/>
                </a:lnTo>
                <a:lnTo>
                  <a:pt x="875" y="2049"/>
                </a:lnTo>
                <a:lnTo>
                  <a:pt x="861" y="2038"/>
                </a:lnTo>
                <a:lnTo>
                  <a:pt x="849" y="2025"/>
                </a:lnTo>
                <a:lnTo>
                  <a:pt x="839" y="2010"/>
                </a:lnTo>
                <a:lnTo>
                  <a:pt x="824" y="1990"/>
                </a:lnTo>
                <a:lnTo>
                  <a:pt x="807" y="1973"/>
                </a:lnTo>
                <a:lnTo>
                  <a:pt x="789" y="1960"/>
                </a:lnTo>
                <a:lnTo>
                  <a:pt x="770" y="1951"/>
                </a:lnTo>
                <a:lnTo>
                  <a:pt x="750" y="1944"/>
                </a:lnTo>
                <a:lnTo>
                  <a:pt x="728" y="1940"/>
                </a:lnTo>
                <a:lnTo>
                  <a:pt x="707" y="1938"/>
                </a:lnTo>
                <a:lnTo>
                  <a:pt x="684" y="1939"/>
                </a:lnTo>
                <a:lnTo>
                  <a:pt x="662" y="1941"/>
                </a:lnTo>
                <a:lnTo>
                  <a:pt x="639" y="1944"/>
                </a:lnTo>
                <a:lnTo>
                  <a:pt x="594" y="1955"/>
                </a:lnTo>
                <a:lnTo>
                  <a:pt x="510" y="1981"/>
                </a:lnTo>
                <a:lnTo>
                  <a:pt x="470" y="1993"/>
                </a:lnTo>
                <a:lnTo>
                  <a:pt x="429" y="2002"/>
                </a:lnTo>
                <a:lnTo>
                  <a:pt x="387" y="2009"/>
                </a:lnTo>
                <a:lnTo>
                  <a:pt x="345" y="2014"/>
                </a:lnTo>
                <a:lnTo>
                  <a:pt x="302" y="2016"/>
                </a:lnTo>
                <a:lnTo>
                  <a:pt x="259" y="2016"/>
                </a:lnTo>
                <a:lnTo>
                  <a:pt x="216" y="2014"/>
                </a:lnTo>
                <a:lnTo>
                  <a:pt x="173" y="2010"/>
                </a:lnTo>
                <a:lnTo>
                  <a:pt x="152" y="2007"/>
                </a:lnTo>
                <a:lnTo>
                  <a:pt x="132" y="2001"/>
                </a:lnTo>
                <a:lnTo>
                  <a:pt x="112" y="1994"/>
                </a:lnTo>
                <a:lnTo>
                  <a:pt x="94" y="1985"/>
                </a:lnTo>
                <a:lnTo>
                  <a:pt x="77" y="1974"/>
                </a:lnTo>
                <a:lnTo>
                  <a:pt x="61" y="1962"/>
                </a:lnTo>
                <a:lnTo>
                  <a:pt x="47" y="1948"/>
                </a:lnTo>
                <a:lnTo>
                  <a:pt x="35" y="1934"/>
                </a:lnTo>
                <a:lnTo>
                  <a:pt x="24" y="1918"/>
                </a:lnTo>
                <a:lnTo>
                  <a:pt x="15" y="1901"/>
                </a:lnTo>
                <a:lnTo>
                  <a:pt x="8" y="1884"/>
                </a:lnTo>
                <a:lnTo>
                  <a:pt x="3" y="1867"/>
                </a:lnTo>
                <a:lnTo>
                  <a:pt x="0" y="1849"/>
                </a:lnTo>
                <a:lnTo>
                  <a:pt x="0" y="1830"/>
                </a:lnTo>
                <a:lnTo>
                  <a:pt x="3" y="1812"/>
                </a:lnTo>
                <a:lnTo>
                  <a:pt x="8" y="1794"/>
                </a:lnTo>
                <a:lnTo>
                  <a:pt x="22" y="1753"/>
                </a:lnTo>
                <a:lnTo>
                  <a:pt x="34" y="1712"/>
                </a:lnTo>
                <a:lnTo>
                  <a:pt x="54" y="1628"/>
                </a:lnTo>
                <a:lnTo>
                  <a:pt x="74" y="1544"/>
                </a:lnTo>
                <a:lnTo>
                  <a:pt x="86" y="1503"/>
                </a:lnTo>
                <a:lnTo>
                  <a:pt x="99" y="1462"/>
                </a:lnTo>
                <a:lnTo>
                  <a:pt x="111" y="1427"/>
                </a:lnTo>
                <a:lnTo>
                  <a:pt x="121" y="1391"/>
                </a:lnTo>
                <a:lnTo>
                  <a:pt x="128" y="1356"/>
                </a:lnTo>
                <a:lnTo>
                  <a:pt x="133" y="1321"/>
                </a:lnTo>
                <a:lnTo>
                  <a:pt x="135" y="1286"/>
                </a:lnTo>
                <a:lnTo>
                  <a:pt x="135" y="1251"/>
                </a:lnTo>
                <a:lnTo>
                  <a:pt x="131" y="1216"/>
                </a:lnTo>
                <a:lnTo>
                  <a:pt x="127" y="1198"/>
                </a:lnTo>
                <a:lnTo>
                  <a:pt x="123" y="1181"/>
                </a:lnTo>
                <a:lnTo>
                  <a:pt x="118" y="1163"/>
                </a:lnTo>
                <a:lnTo>
                  <a:pt x="111" y="1146"/>
                </a:lnTo>
                <a:lnTo>
                  <a:pt x="103" y="1129"/>
                </a:lnTo>
                <a:lnTo>
                  <a:pt x="95" y="1113"/>
                </a:lnTo>
                <a:lnTo>
                  <a:pt x="75" y="1080"/>
                </a:lnTo>
                <a:lnTo>
                  <a:pt x="53" y="1049"/>
                </a:lnTo>
                <a:lnTo>
                  <a:pt x="32" y="1021"/>
                </a:lnTo>
                <a:lnTo>
                  <a:pt x="273" y="696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Freeform 24"/>
          <p:cNvSpPr>
            <a:spLocks noChangeArrowheads="1"/>
          </p:cNvSpPr>
          <p:nvPr/>
        </p:nvSpPr>
        <p:spPr bwMode="auto">
          <a:xfrm>
            <a:off x="2298240" y="2897584"/>
            <a:ext cx="564480" cy="629347"/>
          </a:xfrm>
          <a:custGeom>
            <a:avLst/>
            <a:gdLst/>
            <a:ahLst/>
            <a:cxnLst>
              <a:cxn ang="0">
                <a:pos x="460" y="756"/>
              </a:cxn>
              <a:cxn ang="0">
                <a:pos x="895" y="264"/>
              </a:cxn>
              <a:cxn ang="0">
                <a:pos x="1189" y="0"/>
              </a:cxn>
              <a:cxn ang="0">
                <a:pos x="1253" y="64"/>
              </a:cxn>
              <a:cxn ang="0">
                <a:pos x="1343" y="168"/>
              </a:cxn>
              <a:cxn ang="0">
                <a:pos x="1406" y="236"/>
              </a:cxn>
              <a:cxn ang="0">
                <a:pos x="1536" y="373"/>
              </a:cxn>
              <a:cxn ang="0">
                <a:pos x="1639" y="475"/>
              </a:cxn>
              <a:cxn ang="0">
                <a:pos x="1728" y="550"/>
              </a:cxn>
              <a:cxn ang="0">
                <a:pos x="1584" y="807"/>
              </a:cxn>
              <a:cxn ang="0">
                <a:pos x="1207" y="1345"/>
              </a:cxn>
              <a:cxn ang="0">
                <a:pos x="772" y="1836"/>
              </a:cxn>
              <a:cxn ang="0">
                <a:pos x="750" y="1856"/>
              </a:cxn>
              <a:cxn ang="0">
                <a:pos x="707" y="1850"/>
              </a:cxn>
              <a:cxn ang="0">
                <a:pos x="662" y="1853"/>
              </a:cxn>
              <a:cxn ang="0">
                <a:pos x="594" y="1867"/>
              </a:cxn>
              <a:cxn ang="0">
                <a:pos x="470" y="1905"/>
              </a:cxn>
              <a:cxn ang="0">
                <a:pos x="387" y="1921"/>
              </a:cxn>
              <a:cxn ang="0">
                <a:pos x="302" y="1928"/>
              </a:cxn>
              <a:cxn ang="0">
                <a:pos x="216" y="1926"/>
              </a:cxn>
              <a:cxn ang="0">
                <a:pos x="152" y="1919"/>
              </a:cxn>
              <a:cxn ang="0">
                <a:pos x="112" y="1906"/>
              </a:cxn>
              <a:cxn ang="0">
                <a:pos x="77" y="1886"/>
              </a:cxn>
              <a:cxn ang="0">
                <a:pos x="47" y="1860"/>
              </a:cxn>
              <a:cxn ang="0">
                <a:pos x="24" y="1830"/>
              </a:cxn>
              <a:cxn ang="0">
                <a:pos x="8" y="1796"/>
              </a:cxn>
              <a:cxn ang="0">
                <a:pos x="0" y="1761"/>
              </a:cxn>
              <a:cxn ang="0">
                <a:pos x="3" y="1724"/>
              </a:cxn>
              <a:cxn ang="0">
                <a:pos x="22" y="1665"/>
              </a:cxn>
              <a:cxn ang="0">
                <a:pos x="54" y="1540"/>
              </a:cxn>
              <a:cxn ang="0">
                <a:pos x="86" y="1415"/>
              </a:cxn>
              <a:cxn ang="0">
                <a:pos x="111" y="1339"/>
              </a:cxn>
              <a:cxn ang="0">
                <a:pos x="128" y="1268"/>
              </a:cxn>
              <a:cxn ang="0">
                <a:pos x="134" y="1217"/>
              </a:cxn>
            </a:cxnLst>
            <a:rect l="0" t="0" r="r" b="b"/>
            <a:pathLst>
              <a:path w="1729" h="1929">
                <a:moveTo>
                  <a:pt x="257" y="1028"/>
                </a:moveTo>
                <a:lnTo>
                  <a:pt x="460" y="756"/>
                </a:lnTo>
                <a:lnTo>
                  <a:pt x="677" y="495"/>
                </a:lnTo>
                <a:lnTo>
                  <a:pt x="895" y="264"/>
                </a:lnTo>
                <a:lnTo>
                  <a:pt x="1106" y="67"/>
                </a:lnTo>
                <a:lnTo>
                  <a:pt x="1189" y="0"/>
                </a:lnTo>
                <a:lnTo>
                  <a:pt x="1221" y="31"/>
                </a:lnTo>
                <a:lnTo>
                  <a:pt x="1253" y="64"/>
                </a:lnTo>
                <a:lnTo>
                  <a:pt x="1283" y="98"/>
                </a:lnTo>
                <a:lnTo>
                  <a:pt x="1343" y="168"/>
                </a:lnTo>
                <a:lnTo>
                  <a:pt x="1374" y="203"/>
                </a:lnTo>
                <a:lnTo>
                  <a:pt x="1406" y="236"/>
                </a:lnTo>
                <a:lnTo>
                  <a:pt x="1473" y="304"/>
                </a:lnTo>
                <a:lnTo>
                  <a:pt x="1536" y="373"/>
                </a:lnTo>
                <a:lnTo>
                  <a:pt x="1602" y="441"/>
                </a:lnTo>
                <a:lnTo>
                  <a:pt x="1639" y="475"/>
                </a:lnTo>
                <a:lnTo>
                  <a:pt x="1678" y="509"/>
                </a:lnTo>
                <a:lnTo>
                  <a:pt x="1728" y="550"/>
                </a:lnTo>
                <a:lnTo>
                  <a:pt x="1726" y="555"/>
                </a:lnTo>
                <a:lnTo>
                  <a:pt x="1584" y="807"/>
                </a:lnTo>
                <a:lnTo>
                  <a:pt x="1410" y="1072"/>
                </a:lnTo>
                <a:lnTo>
                  <a:pt x="1207" y="1345"/>
                </a:lnTo>
                <a:lnTo>
                  <a:pt x="990" y="1605"/>
                </a:lnTo>
                <a:lnTo>
                  <a:pt x="772" y="1836"/>
                </a:lnTo>
                <a:lnTo>
                  <a:pt x="751" y="1856"/>
                </a:lnTo>
                <a:lnTo>
                  <a:pt x="750" y="1856"/>
                </a:lnTo>
                <a:lnTo>
                  <a:pt x="728" y="1852"/>
                </a:lnTo>
                <a:lnTo>
                  <a:pt x="707" y="1850"/>
                </a:lnTo>
                <a:lnTo>
                  <a:pt x="684" y="1851"/>
                </a:lnTo>
                <a:lnTo>
                  <a:pt x="662" y="1853"/>
                </a:lnTo>
                <a:lnTo>
                  <a:pt x="639" y="1856"/>
                </a:lnTo>
                <a:lnTo>
                  <a:pt x="594" y="1867"/>
                </a:lnTo>
                <a:lnTo>
                  <a:pt x="510" y="1893"/>
                </a:lnTo>
                <a:lnTo>
                  <a:pt x="470" y="1905"/>
                </a:lnTo>
                <a:lnTo>
                  <a:pt x="429" y="1914"/>
                </a:lnTo>
                <a:lnTo>
                  <a:pt x="387" y="1921"/>
                </a:lnTo>
                <a:lnTo>
                  <a:pt x="345" y="1926"/>
                </a:lnTo>
                <a:lnTo>
                  <a:pt x="302" y="1928"/>
                </a:lnTo>
                <a:lnTo>
                  <a:pt x="259" y="1928"/>
                </a:lnTo>
                <a:lnTo>
                  <a:pt x="216" y="1926"/>
                </a:lnTo>
                <a:lnTo>
                  <a:pt x="173" y="1922"/>
                </a:lnTo>
                <a:lnTo>
                  <a:pt x="152" y="1919"/>
                </a:lnTo>
                <a:lnTo>
                  <a:pt x="132" y="1913"/>
                </a:lnTo>
                <a:lnTo>
                  <a:pt x="112" y="1906"/>
                </a:lnTo>
                <a:lnTo>
                  <a:pt x="94" y="1897"/>
                </a:lnTo>
                <a:lnTo>
                  <a:pt x="77" y="1886"/>
                </a:lnTo>
                <a:lnTo>
                  <a:pt x="61" y="1874"/>
                </a:lnTo>
                <a:lnTo>
                  <a:pt x="47" y="1860"/>
                </a:lnTo>
                <a:lnTo>
                  <a:pt x="35" y="1846"/>
                </a:lnTo>
                <a:lnTo>
                  <a:pt x="24" y="1830"/>
                </a:lnTo>
                <a:lnTo>
                  <a:pt x="15" y="1813"/>
                </a:lnTo>
                <a:lnTo>
                  <a:pt x="8" y="1796"/>
                </a:lnTo>
                <a:lnTo>
                  <a:pt x="3" y="1779"/>
                </a:lnTo>
                <a:lnTo>
                  <a:pt x="0" y="1761"/>
                </a:lnTo>
                <a:lnTo>
                  <a:pt x="0" y="1742"/>
                </a:lnTo>
                <a:lnTo>
                  <a:pt x="3" y="1724"/>
                </a:lnTo>
                <a:lnTo>
                  <a:pt x="8" y="1706"/>
                </a:lnTo>
                <a:lnTo>
                  <a:pt x="22" y="1665"/>
                </a:lnTo>
                <a:lnTo>
                  <a:pt x="34" y="1624"/>
                </a:lnTo>
                <a:lnTo>
                  <a:pt x="54" y="1540"/>
                </a:lnTo>
                <a:lnTo>
                  <a:pt x="74" y="1456"/>
                </a:lnTo>
                <a:lnTo>
                  <a:pt x="86" y="1415"/>
                </a:lnTo>
                <a:lnTo>
                  <a:pt x="99" y="1374"/>
                </a:lnTo>
                <a:lnTo>
                  <a:pt x="111" y="1339"/>
                </a:lnTo>
                <a:lnTo>
                  <a:pt x="121" y="1303"/>
                </a:lnTo>
                <a:lnTo>
                  <a:pt x="128" y="1268"/>
                </a:lnTo>
                <a:lnTo>
                  <a:pt x="133" y="1233"/>
                </a:lnTo>
                <a:lnTo>
                  <a:pt x="134" y="1217"/>
                </a:lnTo>
                <a:lnTo>
                  <a:pt x="257" y="1028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9" name="Freeform 25"/>
          <p:cNvSpPr>
            <a:spLocks noChangeArrowheads="1"/>
          </p:cNvSpPr>
          <p:nvPr/>
        </p:nvSpPr>
        <p:spPr bwMode="auto">
          <a:xfrm>
            <a:off x="2399040" y="3030078"/>
            <a:ext cx="348480" cy="426285"/>
          </a:xfrm>
          <a:custGeom>
            <a:avLst/>
            <a:gdLst/>
            <a:ahLst/>
            <a:cxnLst>
              <a:cxn ang="0">
                <a:pos x="31" y="1290"/>
              </a:cxn>
              <a:cxn ang="0">
                <a:pos x="22" y="1282"/>
              </a:cxn>
              <a:cxn ang="0">
                <a:pos x="15" y="1272"/>
              </a:cxn>
              <a:cxn ang="0">
                <a:pos x="9" y="1261"/>
              </a:cxn>
              <a:cxn ang="0">
                <a:pos x="5" y="1249"/>
              </a:cxn>
              <a:cxn ang="0">
                <a:pos x="2" y="1235"/>
              </a:cxn>
              <a:cxn ang="0">
                <a:pos x="0" y="1219"/>
              </a:cxn>
              <a:cxn ang="0">
                <a:pos x="1" y="1185"/>
              </a:cxn>
              <a:cxn ang="0">
                <a:pos x="6" y="1145"/>
              </a:cxn>
              <a:cxn ang="0">
                <a:pos x="16" y="1102"/>
              </a:cxn>
              <a:cxn ang="0">
                <a:pos x="31" y="1054"/>
              </a:cxn>
              <a:cxn ang="0">
                <a:pos x="51" y="1003"/>
              </a:cxn>
              <a:cxn ang="0">
                <a:pos x="103" y="891"/>
              </a:cxn>
              <a:cxn ang="0">
                <a:pos x="172" y="770"/>
              </a:cxn>
              <a:cxn ang="0">
                <a:pos x="256" y="642"/>
              </a:cxn>
              <a:cxn ang="0">
                <a:pos x="353" y="511"/>
              </a:cxn>
              <a:cxn ang="0">
                <a:pos x="457" y="386"/>
              </a:cxn>
              <a:cxn ang="0">
                <a:pos x="562" y="275"/>
              </a:cxn>
              <a:cxn ang="0">
                <a:pos x="664" y="180"/>
              </a:cxn>
              <a:cxn ang="0">
                <a:pos x="760" y="103"/>
              </a:cxn>
              <a:cxn ang="0">
                <a:pos x="805" y="72"/>
              </a:cxn>
              <a:cxn ang="0">
                <a:pos x="848" y="46"/>
              </a:cxn>
              <a:cxn ang="0">
                <a:pos x="888" y="26"/>
              </a:cxn>
              <a:cxn ang="0">
                <a:pos x="925" y="11"/>
              </a:cxn>
              <a:cxn ang="0">
                <a:pos x="958" y="3"/>
              </a:cxn>
              <a:cxn ang="0">
                <a:pos x="974" y="1"/>
              </a:cxn>
              <a:cxn ang="0">
                <a:pos x="988" y="0"/>
              </a:cxn>
              <a:cxn ang="0">
                <a:pos x="1001" y="2"/>
              </a:cxn>
              <a:cxn ang="0">
                <a:pos x="1013" y="5"/>
              </a:cxn>
              <a:cxn ang="0">
                <a:pos x="1024" y="10"/>
              </a:cxn>
              <a:cxn ang="0">
                <a:pos x="1034" y="16"/>
              </a:cxn>
              <a:cxn ang="0">
                <a:pos x="1043" y="24"/>
              </a:cxn>
              <a:cxn ang="0">
                <a:pos x="1050" y="34"/>
              </a:cxn>
              <a:cxn ang="0">
                <a:pos x="1056" y="45"/>
              </a:cxn>
              <a:cxn ang="0">
                <a:pos x="1060" y="57"/>
              </a:cxn>
              <a:cxn ang="0">
                <a:pos x="1063" y="71"/>
              </a:cxn>
              <a:cxn ang="0">
                <a:pos x="1065" y="87"/>
              </a:cxn>
              <a:cxn ang="0">
                <a:pos x="1064" y="121"/>
              </a:cxn>
              <a:cxn ang="0">
                <a:pos x="1059" y="161"/>
              </a:cxn>
              <a:cxn ang="0">
                <a:pos x="1049" y="204"/>
              </a:cxn>
              <a:cxn ang="0">
                <a:pos x="1034" y="252"/>
              </a:cxn>
              <a:cxn ang="0">
                <a:pos x="1014" y="303"/>
              </a:cxn>
              <a:cxn ang="0">
                <a:pos x="962" y="415"/>
              </a:cxn>
              <a:cxn ang="0">
                <a:pos x="893" y="536"/>
              </a:cxn>
              <a:cxn ang="0">
                <a:pos x="809" y="664"/>
              </a:cxn>
              <a:cxn ang="0">
                <a:pos x="712" y="795"/>
              </a:cxn>
              <a:cxn ang="0">
                <a:pos x="608" y="920"/>
              </a:cxn>
              <a:cxn ang="0">
                <a:pos x="503" y="1031"/>
              </a:cxn>
              <a:cxn ang="0">
                <a:pos x="401" y="1126"/>
              </a:cxn>
              <a:cxn ang="0">
                <a:pos x="305" y="1203"/>
              </a:cxn>
              <a:cxn ang="0">
                <a:pos x="260" y="1234"/>
              </a:cxn>
              <a:cxn ang="0">
                <a:pos x="217" y="1260"/>
              </a:cxn>
              <a:cxn ang="0">
                <a:pos x="177" y="1280"/>
              </a:cxn>
              <a:cxn ang="0">
                <a:pos x="140" y="1295"/>
              </a:cxn>
              <a:cxn ang="0">
                <a:pos x="107" y="1303"/>
              </a:cxn>
              <a:cxn ang="0">
                <a:pos x="91" y="1305"/>
              </a:cxn>
              <a:cxn ang="0">
                <a:pos x="77" y="1306"/>
              </a:cxn>
              <a:cxn ang="0">
                <a:pos x="64" y="1304"/>
              </a:cxn>
              <a:cxn ang="0">
                <a:pos x="52" y="1301"/>
              </a:cxn>
              <a:cxn ang="0">
                <a:pos x="41" y="1296"/>
              </a:cxn>
              <a:cxn ang="0">
                <a:pos x="31" y="1290"/>
              </a:cxn>
            </a:cxnLst>
            <a:rect l="0" t="0" r="r" b="b"/>
            <a:pathLst>
              <a:path w="1066" h="1307">
                <a:moveTo>
                  <a:pt x="31" y="1290"/>
                </a:moveTo>
                <a:lnTo>
                  <a:pt x="22" y="1282"/>
                </a:lnTo>
                <a:lnTo>
                  <a:pt x="15" y="1272"/>
                </a:lnTo>
                <a:lnTo>
                  <a:pt x="9" y="1261"/>
                </a:lnTo>
                <a:lnTo>
                  <a:pt x="5" y="1249"/>
                </a:lnTo>
                <a:lnTo>
                  <a:pt x="2" y="1235"/>
                </a:lnTo>
                <a:lnTo>
                  <a:pt x="0" y="1219"/>
                </a:lnTo>
                <a:lnTo>
                  <a:pt x="1" y="1185"/>
                </a:lnTo>
                <a:lnTo>
                  <a:pt x="6" y="1145"/>
                </a:lnTo>
                <a:lnTo>
                  <a:pt x="16" y="1102"/>
                </a:lnTo>
                <a:lnTo>
                  <a:pt x="31" y="1054"/>
                </a:lnTo>
                <a:lnTo>
                  <a:pt x="51" y="1003"/>
                </a:lnTo>
                <a:lnTo>
                  <a:pt x="103" y="891"/>
                </a:lnTo>
                <a:lnTo>
                  <a:pt x="172" y="770"/>
                </a:lnTo>
                <a:lnTo>
                  <a:pt x="256" y="642"/>
                </a:lnTo>
                <a:lnTo>
                  <a:pt x="353" y="511"/>
                </a:lnTo>
                <a:lnTo>
                  <a:pt x="457" y="386"/>
                </a:lnTo>
                <a:lnTo>
                  <a:pt x="562" y="275"/>
                </a:lnTo>
                <a:lnTo>
                  <a:pt x="664" y="180"/>
                </a:lnTo>
                <a:lnTo>
                  <a:pt x="760" y="103"/>
                </a:lnTo>
                <a:lnTo>
                  <a:pt x="805" y="72"/>
                </a:lnTo>
                <a:lnTo>
                  <a:pt x="848" y="46"/>
                </a:lnTo>
                <a:lnTo>
                  <a:pt x="888" y="26"/>
                </a:lnTo>
                <a:lnTo>
                  <a:pt x="925" y="11"/>
                </a:lnTo>
                <a:lnTo>
                  <a:pt x="958" y="3"/>
                </a:lnTo>
                <a:lnTo>
                  <a:pt x="974" y="1"/>
                </a:lnTo>
                <a:lnTo>
                  <a:pt x="988" y="0"/>
                </a:lnTo>
                <a:lnTo>
                  <a:pt x="1001" y="2"/>
                </a:lnTo>
                <a:lnTo>
                  <a:pt x="1013" y="5"/>
                </a:lnTo>
                <a:lnTo>
                  <a:pt x="1024" y="10"/>
                </a:lnTo>
                <a:lnTo>
                  <a:pt x="1034" y="16"/>
                </a:lnTo>
                <a:lnTo>
                  <a:pt x="1043" y="24"/>
                </a:lnTo>
                <a:lnTo>
                  <a:pt x="1050" y="34"/>
                </a:lnTo>
                <a:lnTo>
                  <a:pt x="1056" y="45"/>
                </a:lnTo>
                <a:lnTo>
                  <a:pt x="1060" y="57"/>
                </a:lnTo>
                <a:lnTo>
                  <a:pt x="1063" y="71"/>
                </a:lnTo>
                <a:lnTo>
                  <a:pt x="1065" y="87"/>
                </a:lnTo>
                <a:lnTo>
                  <a:pt x="1064" y="121"/>
                </a:lnTo>
                <a:lnTo>
                  <a:pt x="1059" y="161"/>
                </a:lnTo>
                <a:lnTo>
                  <a:pt x="1049" y="204"/>
                </a:lnTo>
                <a:lnTo>
                  <a:pt x="1034" y="252"/>
                </a:lnTo>
                <a:lnTo>
                  <a:pt x="1014" y="303"/>
                </a:lnTo>
                <a:lnTo>
                  <a:pt x="962" y="415"/>
                </a:lnTo>
                <a:lnTo>
                  <a:pt x="893" y="536"/>
                </a:lnTo>
                <a:lnTo>
                  <a:pt x="809" y="664"/>
                </a:lnTo>
                <a:lnTo>
                  <a:pt x="712" y="795"/>
                </a:lnTo>
                <a:lnTo>
                  <a:pt x="608" y="920"/>
                </a:lnTo>
                <a:lnTo>
                  <a:pt x="503" y="1031"/>
                </a:lnTo>
                <a:lnTo>
                  <a:pt x="401" y="1126"/>
                </a:lnTo>
                <a:lnTo>
                  <a:pt x="305" y="1203"/>
                </a:lnTo>
                <a:lnTo>
                  <a:pt x="260" y="1234"/>
                </a:lnTo>
                <a:lnTo>
                  <a:pt x="217" y="1260"/>
                </a:lnTo>
                <a:lnTo>
                  <a:pt x="177" y="1280"/>
                </a:lnTo>
                <a:lnTo>
                  <a:pt x="140" y="1295"/>
                </a:lnTo>
                <a:lnTo>
                  <a:pt x="107" y="1303"/>
                </a:lnTo>
                <a:lnTo>
                  <a:pt x="91" y="1305"/>
                </a:lnTo>
                <a:lnTo>
                  <a:pt x="77" y="1306"/>
                </a:lnTo>
                <a:lnTo>
                  <a:pt x="64" y="1304"/>
                </a:lnTo>
                <a:lnTo>
                  <a:pt x="52" y="1301"/>
                </a:lnTo>
                <a:lnTo>
                  <a:pt x="41" y="1296"/>
                </a:lnTo>
                <a:lnTo>
                  <a:pt x="31" y="1290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 rot="2280000">
            <a:off x="2547361" y="3079044"/>
            <a:ext cx="47520" cy="321154"/>
          </a:xfrm>
          <a:prstGeom prst="ellipse">
            <a:avLst/>
          </a:pr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1" name="AutoShape 27"/>
          <p:cNvSpPr>
            <a:spLocks noChangeArrowheads="1"/>
          </p:cNvSpPr>
          <p:nvPr/>
        </p:nvSpPr>
        <p:spPr bwMode="auto">
          <a:xfrm>
            <a:off x="6013440" y="2364728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restrict</a:t>
            </a:r>
          </a:p>
        </p:txBody>
      </p:sp>
      <p:sp>
        <p:nvSpPr>
          <p:cNvPr id="36892" name="Line 28"/>
          <p:cNvSpPr>
            <a:spLocks noChangeShapeType="1"/>
          </p:cNvSpPr>
          <p:nvPr/>
        </p:nvSpPr>
        <p:spPr bwMode="auto">
          <a:xfrm>
            <a:off x="6635520" y="2799655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3" name="Line 29"/>
          <p:cNvSpPr>
            <a:spLocks noChangeShapeType="1"/>
          </p:cNvSpPr>
          <p:nvPr/>
        </p:nvSpPr>
        <p:spPr bwMode="auto">
          <a:xfrm>
            <a:off x="5862240" y="1638892"/>
            <a:ext cx="708480" cy="735918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4" name="Line 30"/>
          <p:cNvSpPr>
            <a:spLocks noChangeShapeType="1"/>
          </p:cNvSpPr>
          <p:nvPr/>
        </p:nvSpPr>
        <p:spPr bwMode="auto">
          <a:xfrm flipH="1">
            <a:off x="6697440" y="1666256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5" name="Freeform 31"/>
          <p:cNvSpPr>
            <a:spLocks noChangeArrowheads="1"/>
          </p:cNvSpPr>
          <p:nvPr/>
        </p:nvSpPr>
        <p:spPr bwMode="auto">
          <a:xfrm>
            <a:off x="6873121" y="1592808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Oval 32"/>
          <p:cNvSpPr>
            <a:spLocks noChangeArrowheads="1"/>
          </p:cNvSpPr>
          <p:nvPr/>
        </p:nvSpPr>
        <p:spPr bwMode="auto">
          <a:xfrm>
            <a:off x="6991200" y="2082459"/>
            <a:ext cx="102240" cy="102251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7253280" y="1755545"/>
            <a:ext cx="102240" cy="102250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8" name="Freeform 34"/>
          <p:cNvSpPr>
            <a:spLocks noChangeArrowheads="1"/>
          </p:cNvSpPr>
          <p:nvPr/>
        </p:nvSpPr>
        <p:spPr bwMode="auto">
          <a:xfrm>
            <a:off x="6901920" y="1595688"/>
            <a:ext cx="603360" cy="685512"/>
          </a:xfrm>
          <a:custGeom>
            <a:avLst/>
            <a:gdLst/>
            <a:ahLst/>
            <a:cxnLst>
              <a:cxn ang="0">
                <a:pos x="485" y="490"/>
              </a:cxn>
              <a:cxn ang="0">
                <a:pos x="633" y="475"/>
              </a:cxn>
              <a:cxn ang="0">
                <a:pos x="673" y="460"/>
              </a:cxn>
              <a:cxn ang="0">
                <a:pos x="693" y="445"/>
              </a:cxn>
              <a:cxn ang="0">
                <a:pos x="706" y="426"/>
              </a:cxn>
              <a:cxn ang="0">
                <a:pos x="715" y="397"/>
              </a:cxn>
              <a:cxn ang="0">
                <a:pos x="709" y="217"/>
              </a:cxn>
              <a:cxn ang="0">
                <a:pos x="914" y="2"/>
              </a:cxn>
              <a:cxn ang="0">
                <a:pos x="1019" y="5"/>
              </a:cxn>
              <a:cxn ang="0">
                <a:pos x="1080" y="20"/>
              </a:cxn>
              <a:cxn ang="0">
                <a:pos x="1134" y="46"/>
              </a:cxn>
              <a:cxn ang="0">
                <a:pos x="1221" y="119"/>
              </a:cxn>
              <a:cxn ang="0">
                <a:pos x="1343" y="256"/>
              </a:cxn>
              <a:cxn ang="0">
                <a:pos x="1473" y="392"/>
              </a:cxn>
              <a:cxn ang="0">
                <a:pos x="1639" y="563"/>
              </a:cxn>
              <a:cxn ang="0">
                <a:pos x="1755" y="661"/>
              </a:cxn>
              <a:cxn ang="0">
                <a:pos x="1787" y="695"/>
              </a:cxn>
              <a:cxn ang="0">
                <a:pos x="1803" y="724"/>
              </a:cxn>
              <a:cxn ang="0">
                <a:pos x="1806" y="742"/>
              </a:cxn>
              <a:cxn ang="0">
                <a:pos x="1803" y="760"/>
              </a:cxn>
              <a:cxn ang="0">
                <a:pos x="1793" y="778"/>
              </a:cxn>
              <a:cxn ang="0">
                <a:pos x="1777" y="805"/>
              </a:cxn>
              <a:cxn ang="0">
                <a:pos x="1770" y="830"/>
              </a:cxn>
              <a:cxn ang="0">
                <a:pos x="1765" y="870"/>
              </a:cxn>
              <a:cxn ang="0">
                <a:pos x="1756" y="896"/>
              </a:cxn>
              <a:cxn ang="0">
                <a:pos x="1739" y="922"/>
              </a:cxn>
              <a:cxn ang="0">
                <a:pos x="1735" y="942"/>
              </a:cxn>
              <a:cxn ang="0">
                <a:pos x="1743" y="962"/>
              </a:cxn>
              <a:cxn ang="0">
                <a:pos x="1777" y="994"/>
              </a:cxn>
              <a:cxn ang="0">
                <a:pos x="1749" y="1188"/>
              </a:cxn>
              <a:cxn ang="0">
                <a:pos x="1533" y="1411"/>
              </a:cxn>
              <a:cxn ang="0">
                <a:pos x="1402" y="1413"/>
              </a:cxn>
              <a:cxn ang="0">
                <a:pos x="1354" y="1425"/>
              </a:cxn>
              <a:cxn ang="0">
                <a:pos x="1336" y="1437"/>
              </a:cxn>
              <a:cxn ang="0">
                <a:pos x="1322" y="1453"/>
              </a:cxn>
              <a:cxn ang="0">
                <a:pos x="1316" y="1475"/>
              </a:cxn>
              <a:cxn ang="0">
                <a:pos x="1318" y="1504"/>
              </a:cxn>
              <a:cxn ang="0">
                <a:pos x="1345" y="1597"/>
              </a:cxn>
              <a:cxn ang="0">
                <a:pos x="1357" y="1705"/>
              </a:cxn>
              <a:cxn ang="0">
                <a:pos x="1017" y="2096"/>
              </a:cxn>
              <a:cxn ang="0">
                <a:pos x="958" y="2088"/>
              </a:cxn>
              <a:cxn ang="0">
                <a:pos x="905" y="2069"/>
              </a:cxn>
              <a:cxn ang="0">
                <a:pos x="861" y="2038"/>
              </a:cxn>
              <a:cxn ang="0">
                <a:pos x="824" y="1990"/>
              </a:cxn>
              <a:cxn ang="0">
                <a:pos x="770" y="1951"/>
              </a:cxn>
              <a:cxn ang="0">
                <a:pos x="707" y="1938"/>
              </a:cxn>
              <a:cxn ang="0">
                <a:pos x="639" y="1944"/>
              </a:cxn>
              <a:cxn ang="0">
                <a:pos x="470" y="1993"/>
              </a:cxn>
              <a:cxn ang="0">
                <a:pos x="345" y="2014"/>
              </a:cxn>
              <a:cxn ang="0">
                <a:pos x="216" y="2014"/>
              </a:cxn>
              <a:cxn ang="0">
                <a:pos x="132" y="2001"/>
              </a:cxn>
              <a:cxn ang="0">
                <a:pos x="77" y="1974"/>
              </a:cxn>
              <a:cxn ang="0">
                <a:pos x="35" y="1934"/>
              </a:cxn>
              <a:cxn ang="0">
                <a:pos x="8" y="1884"/>
              </a:cxn>
              <a:cxn ang="0">
                <a:pos x="0" y="1830"/>
              </a:cxn>
              <a:cxn ang="0">
                <a:pos x="22" y="1753"/>
              </a:cxn>
              <a:cxn ang="0">
                <a:pos x="74" y="1544"/>
              </a:cxn>
              <a:cxn ang="0">
                <a:pos x="111" y="1427"/>
              </a:cxn>
              <a:cxn ang="0">
                <a:pos x="133" y="1321"/>
              </a:cxn>
              <a:cxn ang="0">
                <a:pos x="131" y="1216"/>
              </a:cxn>
              <a:cxn ang="0">
                <a:pos x="118" y="1163"/>
              </a:cxn>
              <a:cxn ang="0">
                <a:pos x="95" y="1113"/>
              </a:cxn>
              <a:cxn ang="0">
                <a:pos x="32" y="1021"/>
              </a:cxn>
            </a:cxnLst>
            <a:rect l="0" t="0" r="r" b="b"/>
            <a:pathLst>
              <a:path w="1847" h="2097">
                <a:moveTo>
                  <a:pt x="273" y="696"/>
                </a:moveTo>
                <a:lnTo>
                  <a:pt x="444" y="492"/>
                </a:lnTo>
                <a:lnTo>
                  <a:pt x="485" y="490"/>
                </a:lnTo>
                <a:lnTo>
                  <a:pt x="559" y="486"/>
                </a:lnTo>
                <a:lnTo>
                  <a:pt x="596" y="482"/>
                </a:lnTo>
                <a:lnTo>
                  <a:pt x="633" y="475"/>
                </a:lnTo>
                <a:lnTo>
                  <a:pt x="655" y="469"/>
                </a:lnTo>
                <a:lnTo>
                  <a:pt x="664" y="465"/>
                </a:lnTo>
                <a:lnTo>
                  <a:pt x="673" y="460"/>
                </a:lnTo>
                <a:lnTo>
                  <a:pt x="680" y="456"/>
                </a:lnTo>
                <a:lnTo>
                  <a:pt x="687" y="450"/>
                </a:lnTo>
                <a:lnTo>
                  <a:pt x="693" y="445"/>
                </a:lnTo>
                <a:lnTo>
                  <a:pt x="698" y="439"/>
                </a:lnTo>
                <a:lnTo>
                  <a:pt x="702" y="433"/>
                </a:lnTo>
                <a:lnTo>
                  <a:pt x="706" y="426"/>
                </a:lnTo>
                <a:lnTo>
                  <a:pt x="709" y="419"/>
                </a:lnTo>
                <a:lnTo>
                  <a:pt x="712" y="412"/>
                </a:lnTo>
                <a:lnTo>
                  <a:pt x="715" y="397"/>
                </a:lnTo>
                <a:lnTo>
                  <a:pt x="717" y="382"/>
                </a:lnTo>
                <a:lnTo>
                  <a:pt x="707" y="252"/>
                </a:lnTo>
                <a:lnTo>
                  <a:pt x="709" y="217"/>
                </a:lnTo>
                <a:lnTo>
                  <a:pt x="711" y="185"/>
                </a:lnTo>
                <a:lnTo>
                  <a:pt x="880" y="6"/>
                </a:lnTo>
                <a:lnTo>
                  <a:pt x="914" y="2"/>
                </a:lnTo>
                <a:lnTo>
                  <a:pt x="956" y="0"/>
                </a:lnTo>
                <a:lnTo>
                  <a:pt x="999" y="3"/>
                </a:lnTo>
                <a:lnTo>
                  <a:pt x="1019" y="5"/>
                </a:lnTo>
                <a:lnTo>
                  <a:pt x="1040" y="9"/>
                </a:lnTo>
                <a:lnTo>
                  <a:pt x="1060" y="14"/>
                </a:lnTo>
                <a:lnTo>
                  <a:pt x="1080" y="20"/>
                </a:lnTo>
                <a:lnTo>
                  <a:pt x="1099" y="27"/>
                </a:lnTo>
                <a:lnTo>
                  <a:pt x="1117" y="36"/>
                </a:lnTo>
                <a:lnTo>
                  <a:pt x="1134" y="46"/>
                </a:lnTo>
                <a:lnTo>
                  <a:pt x="1151" y="57"/>
                </a:lnTo>
                <a:lnTo>
                  <a:pt x="1187" y="87"/>
                </a:lnTo>
                <a:lnTo>
                  <a:pt x="1221" y="119"/>
                </a:lnTo>
                <a:lnTo>
                  <a:pt x="1253" y="152"/>
                </a:lnTo>
                <a:lnTo>
                  <a:pt x="1283" y="186"/>
                </a:lnTo>
                <a:lnTo>
                  <a:pt x="1343" y="256"/>
                </a:lnTo>
                <a:lnTo>
                  <a:pt x="1374" y="291"/>
                </a:lnTo>
                <a:lnTo>
                  <a:pt x="1406" y="324"/>
                </a:lnTo>
                <a:lnTo>
                  <a:pt x="1473" y="392"/>
                </a:lnTo>
                <a:lnTo>
                  <a:pt x="1536" y="461"/>
                </a:lnTo>
                <a:lnTo>
                  <a:pt x="1602" y="529"/>
                </a:lnTo>
                <a:lnTo>
                  <a:pt x="1639" y="563"/>
                </a:lnTo>
                <a:lnTo>
                  <a:pt x="1678" y="597"/>
                </a:lnTo>
                <a:lnTo>
                  <a:pt x="1729" y="639"/>
                </a:lnTo>
                <a:lnTo>
                  <a:pt x="1755" y="661"/>
                </a:lnTo>
                <a:lnTo>
                  <a:pt x="1767" y="672"/>
                </a:lnTo>
                <a:lnTo>
                  <a:pt x="1778" y="683"/>
                </a:lnTo>
                <a:lnTo>
                  <a:pt x="1787" y="695"/>
                </a:lnTo>
                <a:lnTo>
                  <a:pt x="1795" y="707"/>
                </a:lnTo>
                <a:lnTo>
                  <a:pt x="1801" y="718"/>
                </a:lnTo>
                <a:lnTo>
                  <a:pt x="1803" y="724"/>
                </a:lnTo>
                <a:lnTo>
                  <a:pt x="1805" y="730"/>
                </a:lnTo>
                <a:lnTo>
                  <a:pt x="1806" y="736"/>
                </a:lnTo>
                <a:lnTo>
                  <a:pt x="1806" y="742"/>
                </a:lnTo>
                <a:lnTo>
                  <a:pt x="1806" y="748"/>
                </a:lnTo>
                <a:lnTo>
                  <a:pt x="1805" y="754"/>
                </a:lnTo>
                <a:lnTo>
                  <a:pt x="1803" y="760"/>
                </a:lnTo>
                <a:lnTo>
                  <a:pt x="1800" y="766"/>
                </a:lnTo>
                <a:lnTo>
                  <a:pt x="1797" y="772"/>
                </a:lnTo>
                <a:lnTo>
                  <a:pt x="1793" y="778"/>
                </a:lnTo>
                <a:lnTo>
                  <a:pt x="1786" y="788"/>
                </a:lnTo>
                <a:lnTo>
                  <a:pt x="1781" y="797"/>
                </a:lnTo>
                <a:lnTo>
                  <a:pt x="1777" y="805"/>
                </a:lnTo>
                <a:lnTo>
                  <a:pt x="1774" y="814"/>
                </a:lnTo>
                <a:lnTo>
                  <a:pt x="1772" y="822"/>
                </a:lnTo>
                <a:lnTo>
                  <a:pt x="1770" y="830"/>
                </a:lnTo>
                <a:lnTo>
                  <a:pt x="1769" y="846"/>
                </a:lnTo>
                <a:lnTo>
                  <a:pt x="1767" y="862"/>
                </a:lnTo>
                <a:lnTo>
                  <a:pt x="1765" y="870"/>
                </a:lnTo>
                <a:lnTo>
                  <a:pt x="1763" y="879"/>
                </a:lnTo>
                <a:lnTo>
                  <a:pt x="1760" y="887"/>
                </a:lnTo>
                <a:lnTo>
                  <a:pt x="1756" y="896"/>
                </a:lnTo>
                <a:lnTo>
                  <a:pt x="1751" y="905"/>
                </a:lnTo>
                <a:lnTo>
                  <a:pt x="1744" y="915"/>
                </a:lnTo>
                <a:lnTo>
                  <a:pt x="1739" y="922"/>
                </a:lnTo>
                <a:lnTo>
                  <a:pt x="1736" y="929"/>
                </a:lnTo>
                <a:lnTo>
                  <a:pt x="1735" y="936"/>
                </a:lnTo>
                <a:lnTo>
                  <a:pt x="1735" y="942"/>
                </a:lnTo>
                <a:lnTo>
                  <a:pt x="1737" y="949"/>
                </a:lnTo>
                <a:lnTo>
                  <a:pt x="1739" y="956"/>
                </a:lnTo>
                <a:lnTo>
                  <a:pt x="1743" y="962"/>
                </a:lnTo>
                <a:lnTo>
                  <a:pt x="1748" y="969"/>
                </a:lnTo>
                <a:lnTo>
                  <a:pt x="1761" y="981"/>
                </a:lnTo>
                <a:lnTo>
                  <a:pt x="1777" y="994"/>
                </a:lnTo>
                <a:lnTo>
                  <a:pt x="1815" y="1020"/>
                </a:lnTo>
                <a:lnTo>
                  <a:pt x="1846" y="1041"/>
                </a:lnTo>
                <a:lnTo>
                  <a:pt x="1749" y="1188"/>
                </a:lnTo>
                <a:lnTo>
                  <a:pt x="1589" y="1404"/>
                </a:lnTo>
                <a:lnTo>
                  <a:pt x="1567" y="1408"/>
                </a:lnTo>
                <a:lnTo>
                  <a:pt x="1533" y="1411"/>
                </a:lnTo>
                <a:lnTo>
                  <a:pt x="1497" y="1412"/>
                </a:lnTo>
                <a:lnTo>
                  <a:pt x="1437" y="1411"/>
                </a:lnTo>
                <a:lnTo>
                  <a:pt x="1402" y="1413"/>
                </a:lnTo>
                <a:lnTo>
                  <a:pt x="1385" y="1416"/>
                </a:lnTo>
                <a:lnTo>
                  <a:pt x="1369" y="1420"/>
                </a:lnTo>
                <a:lnTo>
                  <a:pt x="1354" y="1425"/>
                </a:lnTo>
                <a:lnTo>
                  <a:pt x="1348" y="1428"/>
                </a:lnTo>
                <a:lnTo>
                  <a:pt x="1341" y="1432"/>
                </a:lnTo>
                <a:lnTo>
                  <a:pt x="1336" y="1437"/>
                </a:lnTo>
                <a:lnTo>
                  <a:pt x="1331" y="1442"/>
                </a:lnTo>
                <a:lnTo>
                  <a:pt x="1326" y="1447"/>
                </a:lnTo>
                <a:lnTo>
                  <a:pt x="1322" y="1453"/>
                </a:lnTo>
                <a:lnTo>
                  <a:pt x="1319" y="1460"/>
                </a:lnTo>
                <a:lnTo>
                  <a:pt x="1317" y="1467"/>
                </a:lnTo>
                <a:lnTo>
                  <a:pt x="1316" y="1475"/>
                </a:lnTo>
                <a:lnTo>
                  <a:pt x="1315" y="1484"/>
                </a:lnTo>
                <a:lnTo>
                  <a:pt x="1316" y="1494"/>
                </a:lnTo>
                <a:lnTo>
                  <a:pt x="1318" y="1504"/>
                </a:lnTo>
                <a:lnTo>
                  <a:pt x="1324" y="1527"/>
                </a:lnTo>
                <a:lnTo>
                  <a:pt x="1336" y="1562"/>
                </a:lnTo>
                <a:lnTo>
                  <a:pt x="1345" y="1597"/>
                </a:lnTo>
                <a:lnTo>
                  <a:pt x="1351" y="1633"/>
                </a:lnTo>
                <a:lnTo>
                  <a:pt x="1356" y="1669"/>
                </a:lnTo>
                <a:lnTo>
                  <a:pt x="1357" y="1705"/>
                </a:lnTo>
                <a:lnTo>
                  <a:pt x="1097" y="2017"/>
                </a:lnTo>
                <a:lnTo>
                  <a:pt x="1023" y="2096"/>
                </a:lnTo>
                <a:lnTo>
                  <a:pt x="1017" y="2096"/>
                </a:lnTo>
                <a:lnTo>
                  <a:pt x="997" y="2095"/>
                </a:lnTo>
                <a:lnTo>
                  <a:pt x="977" y="2092"/>
                </a:lnTo>
                <a:lnTo>
                  <a:pt x="958" y="2088"/>
                </a:lnTo>
                <a:lnTo>
                  <a:pt x="940" y="2083"/>
                </a:lnTo>
                <a:lnTo>
                  <a:pt x="922" y="2077"/>
                </a:lnTo>
                <a:lnTo>
                  <a:pt x="905" y="2069"/>
                </a:lnTo>
                <a:lnTo>
                  <a:pt x="889" y="2060"/>
                </a:lnTo>
                <a:lnTo>
                  <a:pt x="875" y="2049"/>
                </a:lnTo>
                <a:lnTo>
                  <a:pt x="861" y="2038"/>
                </a:lnTo>
                <a:lnTo>
                  <a:pt x="849" y="2025"/>
                </a:lnTo>
                <a:lnTo>
                  <a:pt x="839" y="2010"/>
                </a:lnTo>
                <a:lnTo>
                  <a:pt x="824" y="1990"/>
                </a:lnTo>
                <a:lnTo>
                  <a:pt x="807" y="1973"/>
                </a:lnTo>
                <a:lnTo>
                  <a:pt x="789" y="1960"/>
                </a:lnTo>
                <a:lnTo>
                  <a:pt x="770" y="1951"/>
                </a:lnTo>
                <a:lnTo>
                  <a:pt x="750" y="1944"/>
                </a:lnTo>
                <a:lnTo>
                  <a:pt x="728" y="1940"/>
                </a:lnTo>
                <a:lnTo>
                  <a:pt x="707" y="1938"/>
                </a:lnTo>
                <a:lnTo>
                  <a:pt x="684" y="1939"/>
                </a:lnTo>
                <a:lnTo>
                  <a:pt x="662" y="1941"/>
                </a:lnTo>
                <a:lnTo>
                  <a:pt x="639" y="1944"/>
                </a:lnTo>
                <a:lnTo>
                  <a:pt x="594" y="1955"/>
                </a:lnTo>
                <a:lnTo>
                  <a:pt x="510" y="1981"/>
                </a:lnTo>
                <a:lnTo>
                  <a:pt x="470" y="1993"/>
                </a:lnTo>
                <a:lnTo>
                  <a:pt x="429" y="2002"/>
                </a:lnTo>
                <a:lnTo>
                  <a:pt x="387" y="2009"/>
                </a:lnTo>
                <a:lnTo>
                  <a:pt x="345" y="2014"/>
                </a:lnTo>
                <a:lnTo>
                  <a:pt x="302" y="2016"/>
                </a:lnTo>
                <a:lnTo>
                  <a:pt x="259" y="2016"/>
                </a:lnTo>
                <a:lnTo>
                  <a:pt x="216" y="2014"/>
                </a:lnTo>
                <a:lnTo>
                  <a:pt x="173" y="2010"/>
                </a:lnTo>
                <a:lnTo>
                  <a:pt x="152" y="2007"/>
                </a:lnTo>
                <a:lnTo>
                  <a:pt x="132" y="2001"/>
                </a:lnTo>
                <a:lnTo>
                  <a:pt x="112" y="1994"/>
                </a:lnTo>
                <a:lnTo>
                  <a:pt x="94" y="1985"/>
                </a:lnTo>
                <a:lnTo>
                  <a:pt x="77" y="1974"/>
                </a:lnTo>
                <a:lnTo>
                  <a:pt x="61" y="1962"/>
                </a:lnTo>
                <a:lnTo>
                  <a:pt x="47" y="1948"/>
                </a:lnTo>
                <a:lnTo>
                  <a:pt x="35" y="1934"/>
                </a:lnTo>
                <a:lnTo>
                  <a:pt x="24" y="1918"/>
                </a:lnTo>
                <a:lnTo>
                  <a:pt x="15" y="1901"/>
                </a:lnTo>
                <a:lnTo>
                  <a:pt x="8" y="1884"/>
                </a:lnTo>
                <a:lnTo>
                  <a:pt x="3" y="1867"/>
                </a:lnTo>
                <a:lnTo>
                  <a:pt x="0" y="1849"/>
                </a:lnTo>
                <a:lnTo>
                  <a:pt x="0" y="1830"/>
                </a:lnTo>
                <a:lnTo>
                  <a:pt x="3" y="1812"/>
                </a:lnTo>
                <a:lnTo>
                  <a:pt x="8" y="1794"/>
                </a:lnTo>
                <a:lnTo>
                  <a:pt x="22" y="1753"/>
                </a:lnTo>
                <a:lnTo>
                  <a:pt x="34" y="1712"/>
                </a:lnTo>
                <a:lnTo>
                  <a:pt x="54" y="1628"/>
                </a:lnTo>
                <a:lnTo>
                  <a:pt x="74" y="1544"/>
                </a:lnTo>
                <a:lnTo>
                  <a:pt x="86" y="1503"/>
                </a:lnTo>
                <a:lnTo>
                  <a:pt x="99" y="1462"/>
                </a:lnTo>
                <a:lnTo>
                  <a:pt x="111" y="1427"/>
                </a:lnTo>
                <a:lnTo>
                  <a:pt x="121" y="1391"/>
                </a:lnTo>
                <a:lnTo>
                  <a:pt x="128" y="1356"/>
                </a:lnTo>
                <a:lnTo>
                  <a:pt x="133" y="1321"/>
                </a:lnTo>
                <a:lnTo>
                  <a:pt x="135" y="1286"/>
                </a:lnTo>
                <a:lnTo>
                  <a:pt x="135" y="1251"/>
                </a:lnTo>
                <a:lnTo>
                  <a:pt x="131" y="1216"/>
                </a:lnTo>
                <a:lnTo>
                  <a:pt x="127" y="1198"/>
                </a:lnTo>
                <a:lnTo>
                  <a:pt x="123" y="1181"/>
                </a:lnTo>
                <a:lnTo>
                  <a:pt x="118" y="1163"/>
                </a:lnTo>
                <a:lnTo>
                  <a:pt x="111" y="1146"/>
                </a:lnTo>
                <a:lnTo>
                  <a:pt x="103" y="1129"/>
                </a:lnTo>
                <a:lnTo>
                  <a:pt x="95" y="1113"/>
                </a:lnTo>
                <a:lnTo>
                  <a:pt x="75" y="1080"/>
                </a:lnTo>
                <a:lnTo>
                  <a:pt x="53" y="1049"/>
                </a:lnTo>
                <a:lnTo>
                  <a:pt x="32" y="1021"/>
                </a:lnTo>
                <a:lnTo>
                  <a:pt x="273" y="696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9" name="Freeform 35"/>
          <p:cNvSpPr>
            <a:spLocks noChangeArrowheads="1"/>
          </p:cNvSpPr>
          <p:nvPr/>
        </p:nvSpPr>
        <p:spPr bwMode="auto">
          <a:xfrm>
            <a:off x="6901920" y="1624490"/>
            <a:ext cx="564480" cy="629347"/>
          </a:xfrm>
          <a:custGeom>
            <a:avLst/>
            <a:gdLst/>
            <a:ahLst/>
            <a:cxnLst>
              <a:cxn ang="0">
                <a:pos x="460" y="756"/>
              </a:cxn>
              <a:cxn ang="0">
                <a:pos x="895" y="264"/>
              </a:cxn>
              <a:cxn ang="0">
                <a:pos x="1189" y="0"/>
              </a:cxn>
              <a:cxn ang="0">
                <a:pos x="1253" y="64"/>
              </a:cxn>
              <a:cxn ang="0">
                <a:pos x="1343" y="168"/>
              </a:cxn>
              <a:cxn ang="0">
                <a:pos x="1406" y="236"/>
              </a:cxn>
              <a:cxn ang="0">
                <a:pos x="1536" y="373"/>
              </a:cxn>
              <a:cxn ang="0">
                <a:pos x="1639" y="475"/>
              </a:cxn>
              <a:cxn ang="0">
                <a:pos x="1728" y="550"/>
              </a:cxn>
              <a:cxn ang="0">
                <a:pos x="1584" y="807"/>
              </a:cxn>
              <a:cxn ang="0">
                <a:pos x="1207" y="1345"/>
              </a:cxn>
              <a:cxn ang="0">
                <a:pos x="772" y="1836"/>
              </a:cxn>
              <a:cxn ang="0">
                <a:pos x="750" y="1856"/>
              </a:cxn>
              <a:cxn ang="0">
                <a:pos x="707" y="1850"/>
              </a:cxn>
              <a:cxn ang="0">
                <a:pos x="662" y="1853"/>
              </a:cxn>
              <a:cxn ang="0">
                <a:pos x="594" y="1867"/>
              </a:cxn>
              <a:cxn ang="0">
                <a:pos x="470" y="1905"/>
              </a:cxn>
              <a:cxn ang="0">
                <a:pos x="387" y="1921"/>
              </a:cxn>
              <a:cxn ang="0">
                <a:pos x="302" y="1928"/>
              </a:cxn>
              <a:cxn ang="0">
                <a:pos x="216" y="1926"/>
              </a:cxn>
              <a:cxn ang="0">
                <a:pos x="152" y="1919"/>
              </a:cxn>
              <a:cxn ang="0">
                <a:pos x="112" y="1906"/>
              </a:cxn>
              <a:cxn ang="0">
                <a:pos x="77" y="1886"/>
              </a:cxn>
              <a:cxn ang="0">
                <a:pos x="47" y="1860"/>
              </a:cxn>
              <a:cxn ang="0">
                <a:pos x="24" y="1830"/>
              </a:cxn>
              <a:cxn ang="0">
                <a:pos x="8" y="1796"/>
              </a:cxn>
              <a:cxn ang="0">
                <a:pos x="0" y="1761"/>
              </a:cxn>
              <a:cxn ang="0">
                <a:pos x="3" y="1724"/>
              </a:cxn>
              <a:cxn ang="0">
                <a:pos x="22" y="1665"/>
              </a:cxn>
              <a:cxn ang="0">
                <a:pos x="54" y="1540"/>
              </a:cxn>
              <a:cxn ang="0">
                <a:pos x="86" y="1415"/>
              </a:cxn>
              <a:cxn ang="0">
                <a:pos x="111" y="1339"/>
              </a:cxn>
              <a:cxn ang="0">
                <a:pos x="128" y="1268"/>
              </a:cxn>
              <a:cxn ang="0">
                <a:pos x="134" y="1217"/>
              </a:cxn>
            </a:cxnLst>
            <a:rect l="0" t="0" r="r" b="b"/>
            <a:pathLst>
              <a:path w="1729" h="1929">
                <a:moveTo>
                  <a:pt x="257" y="1028"/>
                </a:moveTo>
                <a:lnTo>
                  <a:pt x="460" y="756"/>
                </a:lnTo>
                <a:lnTo>
                  <a:pt x="677" y="495"/>
                </a:lnTo>
                <a:lnTo>
                  <a:pt x="895" y="264"/>
                </a:lnTo>
                <a:lnTo>
                  <a:pt x="1106" y="67"/>
                </a:lnTo>
                <a:lnTo>
                  <a:pt x="1189" y="0"/>
                </a:lnTo>
                <a:lnTo>
                  <a:pt x="1221" y="31"/>
                </a:lnTo>
                <a:lnTo>
                  <a:pt x="1253" y="64"/>
                </a:lnTo>
                <a:lnTo>
                  <a:pt x="1283" y="98"/>
                </a:lnTo>
                <a:lnTo>
                  <a:pt x="1343" y="168"/>
                </a:lnTo>
                <a:lnTo>
                  <a:pt x="1374" y="203"/>
                </a:lnTo>
                <a:lnTo>
                  <a:pt x="1406" y="236"/>
                </a:lnTo>
                <a:lnTo>
                  <a:pt x="1473" y="304"/>
                </a:lnTo>
                <a:lnTo>
                  <a:pt x="1536" y="373"/>
                </a:lnTo>
                <a:lnTo>
                  <a:pt x="1602" y="441"/>
                </a:lnTo>
                <a:lnTo>
                  <a:pt x="1639" y="475"/>
                </a:lnTo>
                <a:lnTo>
                  <a:pt x="1678" y="509"/>
                </a:lnTo>
                <a:lnTo>
                  <a:pt x="1728" y="550"/>
                </a:lnTo>
                <a:lnTo>
                  <a:pt x="1726" y="555"/>
                </a:lnTo>
                <a:lnTo>
                  <a:pt x="1584" y="807"/>
                </a:lnTo>
                <a:lnTo>
                  <a:pt x="1410" y="1072"/>
                </a:lnTo>
                <a:lnTo>
                  <a:pt x="1207" y="1345"/>
                </a:lnTo>
                <a:lnTo>
                  <a:pt x="990" y="1605"/>
                </a:lnTo>
                <a:lnTo>
                  <a:pt x="772" y="1836"/>
                </a:lnTo>
                <a:lnTo>
                  <a:pt x="751" y="1856"/>
                </a:lnTo>
                <a:lnTo>
                  <a:pt x="750" y="1856"/>
                </a:lnTo>
                <a:lnTo>
                  <a:pt x="728" y="1852"/>
                </a:lnTo>
                <a:lnTo>
                  <a:pt x="707" y="1850"/>
                </a:lnTo>
                <a:lnTo>
                  <a:pt x="684" y="1851"/>
                </a:lnTo>
                <a:lnTo>
                  <a:pt x="662" y="1853"/>
                </a:lnTo>
                <a:lnTo>
                  <a:pt x="639" y="1856"/>
                </a:lnTo>
                <a:lnTo>
                  <a:pt x="594" y="1867"/>
                </a:lnTo>
                <a:lnTo>
                  <a:pt x="510" y="1893"/>
                </a:lnTo>
                <a:lnTo>
                  <a:pt x="470" y="1905"/>
                </a:lnTo>
                <a:lnTo>
                  <a:pt x="429" y="1914"/>
                </a:lnTo>
                <a:lnTo>
                  <a:pt x="387" y="1921"/>
                </a:lnTo>
                <a:lnTo>
                  <a:pt x="345" y="1926"/>
                </a:lnTo>
                <a:lnTo>
                  <a:pt x="302" y="1928"/>
                </a:lnTo>
                <a:lnTo>
                  <a:pt x="259" y="1928"/>
                </a:lnTo>
                <a:lnTo>
                  <a:pt x="216" y="1926"/>
                </a:lnTo>
                <a:lnTo>
                  <a:pt x="173" y="1922"/>
                </a:lnTo>
                <a:lnTo>
                  <a:pt x="152" y="1919"/>
                </a:lnTo>
                <a:lnTo>
                  <a:pt x="132" y="1913"/>
                </a:lnTo>
                <a:lnTo>
                  <a:pt x="112" y="1906"/>
                </a:lnTo>
                <a:lnTo>
                  <a:pt x="94" y="1897"/>
                </a:lnTo>
                <a:lnTo>
                  <a:pt x="77" y="1886"/>
                </a:lnTo>
                <a:lnTo>
                  <a:pt x="61" y="1874"/>
                </a:lnTo>
                <a:lnTo>
                  <a:pt x="47" y="1860"/>
                </a:lnTo>
                <a:lnTo>
                  <a:pt x="35" y="1846"/>
                </a:lnTo>
                <a:lnTo>
                  <a:pt x="24" y="1830"/>
                </a:lnTo>
                <a:lnTo>
                  <a:pt x="15" y="1813"/>
                </a:lnTo>
                <a:lnTo>
                  <a:pt x="8" y="1796"/>
                </a:lnTo>
                <a:lnTo>
                  <a:pt x="3" y="1779"/>
                </a:lnTo>
                <a:lnTo>
                  <a:pt x="0" y="1761"/>
                </a:lnTo>
                <a:lnTo>
                  <a:pt x="0" y="1742"/>
                </a:lnTo>
                <a:lnTo>
                  <a:pt x="3" y="1724"/>
                </a:lnTo>
                <a:lnTo>
                  <a:pt x="8" y="1706"/>
                </a:lnTo>
                <a:lnTo>
                  <a:pt x="22" y="1665"/>
                </a:lnTo>
                <a:lnTo>
                  <a:pt x="34" y="1624"/>
                </a:lnTo>
                <a:lnTo>
                  <a:pt x="54" y="1540"/>
                </a:lnTo>
                <a:lnTo>
                  <a:pt x="74" y="1456"/>
                </a:lnTo>
                <a:lnTo>
                  <a:pt x="86" y="1415"/>
                </a:lnTo>
                <a:lnTo>
                  <a:pt x="99" y="1374"/>
                </a:lnTo>
                <a:lnTo>
                  <a:pt x="111" y="1339"/>
                </a:lnTo>
                <a:lnTo>
                  <a:pt x="121" y="1303"/>
                </a:lnTo>
                <a:lnTo>
                  <a:pt x="128" y="1268"/>
                </a:lnTo>
                <a:lnTo>
                  <a:pt x="133" y="1233"/>
                </a:lnTo>
                <a:lnTo>
                  <a:pt x="134" y="1217"/>
                </a:lnTo>
                <a:lnTo>
                  <a:pt x="257" y="1028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0" name="Freeform 36"/>
          <p:cNvSpPr>
            <a:spLocks noChangeArrowheads="1"/>
          </p:cNvSpPr>
          <p:nvPr/>
        </p:nvSpPr>
        <p:spPr bwMode="auto">
          <a:xfrm>
            <a:off x="7002721" y="1755545"/>
            <a:ext cx="348480" cy="426285"/>
          </a:xfrm>
          <a:custGeom>
            <a:avLst/>
            <a:gdLst/>
            <a:ahLst/>
            <a:cxnLst>
              <a:cxn ang="0">
                <a:pos x="31" y="1290"/>
              </a:cxn>
              <a:cxn ang="0">
                <a:pos x="22" y="1282"/>
              </a:cxn>
              <a:cxn ang="0">
                <a:pos x="15" y="1272"/>
              </a:cxn>
              <a:cxn ang="0">
                <a:pos x="9" y="1261"/>
              </a:cxn>
              <a:cxn ang="0">
                <a:pos x="5" y="1249"/>
              </a:cxn>
              <a:cxn ang="0">
                <a:pos x="2" y="1235"/>
              </a:cxn>
              <a:cxn ang="0">
                <a:pos x="0" y="1219"/>
              </a:cxn>
              <a:cxn ang="0">
                <a:pos x="1" y="1185"/>
              </a:cxn>
              <a:cxn ang="0">
                <a:pos x="6" y="1145"/>
              </a:cxn>
              <a:cxn ang="0">
                <a:pos x="16" y="1102"/>
              </a:cxn>
              <a:cxn ang="0">
                <a:pos x="31" y="1054"/>
              </a:cxn>
              <a:cxn ang="0">
                <a:pos x="51" y="1003"/>
              </a:cxn>
              <a:cxn ang="0">
                <a:pos x="103" y="891"/>
              </a:cxn>
              <a:cxn ang="0">
                <a:pos x="172" y="770"/>
              </a:cxn>
              <a:cxn ang="0">
                <a:pos x="256" y="642"/>
              </a:cxn>
              <a:cxn ang="0">
                <a:pos x="353" y="511"/>
              </a:cxn>
              <a:cxn ang="0">
                <a:pos x="457" y="386"/>
              </a:cxn>
              <a:cxn ang="0">
                <a:pos x="562" y="275"/>
              </a:cxn>
              <a:cxn ang="0">
                <a:pos x="664" y="180"/>
              </a:cxn>
              <a:cxn ang="0">
                <a:pos x="760" y="103"/>
              </a:cxn>
              <a:cxn ang="0">
                <a:pos x="805" y="72"/>
              </a:cxn>
              <a:cxn ang="0">
                <a:pos x="848" y="46"/>
              </a:cxn>
              <a:cxn ang="0">
                <a:pos x="888" y="26"/>
              </a:cxn>
              <a:cxn ang="0">
                <a:pos x="925" y="11"/>
              </a:cxn>
              <a:cxn ang="0">
                <a:pos x="958" y="3"/>
              </a:cxn>
              <a:cxn ang="0">
                <a:pos x="974" y="1"/>
              </a:cxn>
              <a:cxn ang="0">
                <a:pos x="988" y="0"/>
              </a:cxn>
              <a:cxn ang="0">
                <a:pos x="1001" y="2"/>
              </a:cxn>
              <a:cxn ang="0">
                <a:pos x="1013" y="5"/>
              </a:cxn>
              <a:cxn ang="0">
                <a:pos x="1024" y="10"/>
              </a:cxn>
              <a:cxn ang="0">
                <a:pos x="1034" y="16"/>
              </a:cxn>
              <a:cxn ang="0">
                <a:pos x="1043" y="24"/>
              </a:cxn>
              <a:cxn ang="0">
                <a:pos x="1050" y="34"/>
              </a:cxn>
              <a:cxn ang="0">
                <a:pos x="1056" y="45"/>
              </a:cxn>
              <a:cxn ang="0">
                <a:pos x="1060" y="57"/>
              </a:cxn>
              <a:cxn ang="0">
                <a:pos x="1063" y="71"/>
              </a:cxn>
              <a:cxn ang="0">
                <a:pos x="1065" y="87"/>
              </a:cxn>
              <a:cxn ang="0">
                <a:pos x="1064" y="121"/>
              </a:cxn>
              <a:cxn ang="0">
                <a:pos x="1059" y="161"/>
              </a:cxn>
              <a:cxn ang="0">
                <a:pos x="1049" y="204"/>
              </a:cxn>
              <a:cxn ang="0">
                <a:pos x="1034" y="252"/>
              </a:cxn>
              <a:cxn ang="0">
                <a:pos x="1014" y="303"/>
              </a:cxn>
              <a:cxn ang="0">
                <a:pos x="962" y="415"/>
              </a:cxn>
              <a:cxn ang="0">
                <a:pos x="893" y="536"/>
              </a:cxn>
              <a:cxn ang="0">
                <a:pos x="809" y="664"/>
              </a:cxn>
              <a:cxn ang="0">
                <a:pos x="712" y="795"/>
              </a:cxn>
              <a:cxn ang="0">
                <a:pos x="608" y="920"/>
              </a:cxn>
              <a:cxn ang="0">
                <a:pos x="503" y="1031"/>
              </a:cxn>
              <a:cxn ang="0">
                <a:pos x="401" y="1126"/>
              </a:cxn>
              <a:cxn ang="0">
                <a:pos x="305" y="1203"/>
              </a:cxn>
              <a:cxn ang="0">
                <a:pos x="260" y="1234"/>
              </a:cxn>
              <a:cxn ang="0">
                <a:pos x="217" y="1260"/>
              </a:cxn>
              <a:cxn ang="0">
                <a:pos x="177" y="1280"/>
              </a:cxn>
              <a:cxn ang="0">
                <a:pos x="140" y="1295"/>
              </a:cxn>
              <a:cxn ang="0">
                <a:pos x="107" y="1303"/>
              </a:cxn>
              <a:cxn ang="0">
                <a:pos x="91" y="1305"/>
              </a:cxn>
              <a:cxn ang="0">
                <a:pos x="77" y="1306"/>
              </a:cxn>
              <a:cxn ang="0">
                <a:pos x="64" y="1304"/>
              </a:cxn>
              <a:cxn ang="0">
                <a:pos x="52" y="1301"/>
              </a:cxn>
              <a:cxn ang="0">
                <a:pos x="41" y="1296"/>
              </a:cxn>
              <a:cxn ang="0">
                <a:pos x="31" y="1290"/>
              </a:cxn>
            </a:cxnLst>
            <a:rect l="0" t="0" r="r" b="b"/>
            <a:pathLst>
              <a:path w="1066" h="1307">
                <a:moveTo>
                  <a:pt x="31" y="1290"/>
                </a:moveTo>
                <a:lnTo>
                  <a:pt x="22" y="1282"/>
                </a:lnTo>
                <a:lnTo>
                  <a:pt x="15" y="1272"/>
                </a:lnTo>
                <a:lnTo>
                  <a:pt x="9" y="1261"/>
                </a:lnTo>
                <a:lnTo>
                  <a:pt x="5" y="1249"/>
                </a:lnTo>
                <a:lnTo>
                  <a:pt x="2" y="1235"/>
                </a:lnTo>
                <a:lnTo>
                  <a:pt x="0" y="1219"/>
                </a:lnTo>
                <a:lnTo>
                  <a:pt x="1" y="1185"/>
                </a:lnTo>
                <a:lnTo>
                  <a:pt x="6" y="1145"/>
                </a:lnTo>
                <a:lnTo>
                  <a:pt x="16" y="1102"/>
                </a:lnTo>
                <a:lnTo>
                  <a:pt x="31" y="1054"/>
                </a:lnTo>
                <a:lnTo>
                  <a:pt x="51" y="1003"/>
                </a:lnTo>
                <a:lnTo>
                  <a:pt x="103" y="891"/>
                </a:lnTo>
                <a:lnTo>
                  <a:pt x="172" y="770"/>
                </a:lnTo>
                <a:lnTo>
                  <a:pt x="256" y="642"/>
                </a:lnTo>
                <a:lnTo>
                  <a:pt x="353" y="511"/>
                </a:lnTo>
                <a:lnTo>
                  <a:pt x="457" y="386"/>
                </a:lnTo>
                <a:lnTo>
                  <a:pt x="562" y="275"/>
                </a:lnTo>
                <a:lnTo>
                  <a:pt x="664" y="180"/>
                </a:lnTo>
                <a:lnTo>
                  <a:pt x="760" y="103"/>
                </a:lnTo>
                <a:lnTo>
                  <a:pt x="805" y="72"/>
                </a:lnTo>
                <a:lnTo>
                  <a:pt x="848" y="46"/>
                </a:lnTo>
                <a:lnTo>
                  <a:pt x="888" y="26"/>
                </a:lnTo>
                <a:lnTo>
                  <a:pt x="925" y="11"/>
                </a:lnTo>
                <a:lnTo>
                  <a:pt x="958" y="3"/>
                </a:lnTo>
                <a:lnTo>
                  <a:pt x="974" y="1"/>
                </a:lnTo>
                <a:lnTo>
                  <a:pt x="988" y="0"/>
                </a:lnTo>
                <a:lnTo>
                  <a:pt x="1001" y="2"/>
                </a:lnTo>
                <a:lnTo>
                  <a:pt x="1013" y="5"/>
                </a:lnTo>
                <a:lnTo>
                  <a:pt x="1024" y="10"/>
                </a:lnTo>
                <a:lnTo>
                  <a:pt x="1034" y="16"/>
                </a:lnTo>
                <a:lnTo>
                  <a:pt x="1043" y="24"/>
                </a:lnTo>
                <a:lnTo>
                  <a:pt x="1050" y="34"/>
                </a:lnTo>
                <a:lnTo>
                  <a:pt x="1056" y="45"/>
                </a:lnTo>
                <a:lnTo>
                  <a:pt x="1060" y="57"/>
                </a:lnTo>
                <a:lnTo>
                  <a:pt x="1063" y="71"/>
                </a:lnTo>
                <a:lnTo>
                  <a:pt x="1065" y="87"/>
                </a:lnTo>
                <a:lnTo>
                  <a:pt x="1064" y="121"/>
                </a:lnTo>
                <a:lnTo>
                  <a:pt x="1059" y="161"/>
                </a:lnTo>
                <a:lnTo>
                  <a:pt x="1049" y="204"/>
                </a:lnTo>
                <a:lnTo>
                  <a:pt x="1034" y="252"/>
                </a:lnTo>
                <a:lnTo>
                  <a:pt x="1014" y="303"/>
                </a:lnTo>
                <a:lnTo>
                  <a:pt x="962" y="415"/>
                </a:lnTo>
                <a:lnTo>
                  <a:pt x="893" y="536"/>
                </a:lnTo>
                <a:lnTo>
                  <a:pt x="809" y="664"/>
                </a:lnTo>
                <a:lnTo>
                  <a:pt x="712" y="795"/>
                </a:lnTo>
                <a:lnTo>
                  <a:pt x="608" y="920"/>
                </a:lnTo>
                <a:lnTo>
                  <a:pt x="503" y="1031"/>
                </a:lnTo>
                <a:lnTo>
                  <a:pt x="401" y="1126"/>
                </a:lnTo>
                <a:lnTo>
                  <a:pt x="305" y="1203"/>
                </a:lnTo>
                <a:lnTo>
                  <a:pt x="260" y="1234"/>
                </a:lnTo>
                <a:lnTo>
                  <a:pt x="217" y="1260"/>
                </a:lnTo>
                <a:lnTo>
                  <a:pt x="177" y="1280"/>
                </a:lnTo>
                <a:lnTo>
                  <a:pt x="140" y="1295"/>
                </a:lnTo>
                <a:lnTo>
                  <a:pt x="107" y="1303"/>
                </a:lnTo>
                <a:lnTo>
                  <a:pt x="91" y="1305"/>
                </a:lnTo>
                <a:lnTo>
                  <a:pt x="77" y="1306"/>
                </a:lnTo>
                <a:lnTo>
                  <a:pt x="64" y="1304"/>
                </a:lnTo>
                <a:lnTo>
                  <a:pt x="52" y="1301"/>
                </a:lnTo>
                <a:lnTo>
                  <a:pt x="41" y="1296"/>
                </a:lnTo>
                <a:lnTo>
                  <a:pt x="31" y="1290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1" name="Oval 37"/>
          <p:cNvSpPr>
            <a:spLocks noChangeArrowheads="1"/>
          </p:cNvSpPr>
          <p:nvPr/>
        </p:nvSpPr>
        <p:spPr bwMode="auto">
          <a:xfrm rot="2280000">
            <a:off x="7152481" y="1807390"/>
            <a:ext cx="47520" cy="321153"/>
          </a:xfrm>
          <a:prstGeom prst="ellipse">
            <a:avLst/>
          </a:pr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2" name="Freeform 38"/>
          <p:cNvSpPr>
            <a:spLocks noChangeArrowheads="1"/>
          </p:cNvSpPr>
          <p:nvPr/>
        </p:nvSpPr>
        <p:spPr bwMode="auto">
          <a:xfrm>
            <a:off x="5798881" y="1579847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3" name="Freeform 39"/>
          <p:cNvSpPr>
            <a:spLocks noChangeArrowheads="1"/>
          </p:cNvSpPr>
          <p:nvPr/>
        </p:nvSpPr>
        <p:spPr bwMode="auto">
          <a:xfrm>
            <a:off x="5807521" y="1733942"/>
            <a:ext cx="450720" cy="534297"/>
          </a:xfrm>
          <a:custGeom>
            <a:avLst/>
            <a:gdLst/>
            <a:ahLst/>
            <a:cxnLst>
              <a:cxn ang="0">
                <a:pos x="1352" y="1494"/>
              </a:cxn>
              <a:cxn ang="0">
                <a:pos x="1307" y="1547"/>
              </a:cxn>
              <a:cxn ang="0">
                <a:pos x="1249" y="1590"/>
              </a:cxn>
              <a:cxn ang="0">
                <a:pos x="1180" y="1620"/>
              </a:cxn>
              <a:cxn ang="0">
                <a:pos x="1120" y="1632"/>
              </a:cxn>
              <a:cxn ang="0">
                <a:pos x="1059" y="1633"/>
              </a:cxn>
              <a:cxn ang="0">
                <a:pos x="1002" y="1621"/>
              </a:cxn>
              <a:cxn ang="0">
                <a:pos x="951" y="1598"/>
              </a:cxn>
              <a:cxn ang="0">
                <a:pos x="911" y="1563"/>
              </a:cxn>
              <a:cxn ang="0">
                <a:pos x="869" y="1511"/>
              </a:cxn>
              <a:cxn ang="0">
                <a:pos x="812" y="1482"/>
              </a:cxn>
              <a:cxn ang="0">
                <a:pos x="746" y="1477"/>
              </a:cxn>
              <a:cxn ang="0">
                <a:pos x="656" y="1493"/>
              </a:cxn>
              <a:cxn ang="0">
                <a:pos x="491" y="1540"/>
              </a:cxn>
              <a:cxn ang="0">
                <a:pos x="364" y="1554"/>
              </a:cxn>
              <a:cxn ang="0">
                <a:pos x="235" y="1548"/>
              </a:cxn>
              <a:cxn ang="0">
                <a:pos x="174" y="1532"/>
              </a:cxn>
              <a:cxn ang="0">
                <a:pos x="123" y="1500"/>
              </a:cxn>
              <a:cxn ang="0">
                <a:pos x="86" y="1456"/>
              </a:cxn>
              <a:cxn ang="0">
                <a:pos x="65" y="1405"/>
              </a:cxn>
              <a:cxn ang="0">
                <a:pos x="65" y="1350"/>
              </a:cxn>
              <a:cxn ang="0">
                <a:pos x="96" y="1250"/>
              </a:cxn>
              <a:cxn ang="0">
                <a:pos x="148" y="1041"/>
              </a:cxn>
              <a:cxn ang="0">
                <a:pos x="183" y="929"/>
              </a:cxn>
              <a:cxn ang="0">
                <a:pos x="197" y="824"/>
              </a:cxn>
              <a:cxn ang="0">
                <a:pos x="189" y="736"/>
              </a:cxn>
              <a:cxn ang="0">
                <a:pos x="173" y="684"/>
              </a:cxn>
              <a:cxn ang="0">
                <a:pos x="137" y="618"/>
              </a:cxn>
              <a:cxn ang="0">
                <a:pos x="43" y="493"/>
              </a:cxn>
              <a:cxn ang="0">
                <a:pos x="7" y="430"/>
              </a:cxn>
              <a:cxn ang="0">
                <a:pos x="0" y="382"/>
              </a:cxn>
              <a:cxn ang="0">
                <a:pos x="7" y="333"/>
              </a:cxn>
              <a:cxn ang="0">
                <a:pos x="28" y="284"/>
              </a:cxn>
              <a:cxn ang="0">
                <a:pos x="60" y="240"/>
              </a:cxn>
              <a:cxn ang="0">
                <a:pos x="153" y="161"/>
              </a:cxn>
              <a:cxn ang="0">
                <a:pos x="259" y="90"/>
              </a:cxn>
              <a:cxn ang="0">
                <a:pos x="366" y="48"/>
              </a:cxn>
              <a:cxn ang="0">
                <a:pos x="470" y="31"/>
              </a:cxn>
              <a:cxn ang="0">
                <a:pos x="658" y="20"/>
              </a:cxn>
              <a:cxn ang="0">
                <a:pos x="726" y="3"/>
              </a:cxn>
              <a:cxn ang="0">
                <a:pos x="691" y="33"/>
              </a:cxn>
              <a:cxn ang="0">
                <a:pos x="764" y="111"/>
              </a:cxn>
              <a:cxn ang="0">
                <a:pos x="779" y="293"/>
              </a:cxn>
              <a:cxn ang="0">
                <a:pos x="775" y="391"/>
              </a:cxn>
              <a:cxn ang="0">
                <a:pos x="733" y="835"/>
              </a:cxn>
              <a:cxn ang="0">
                <a:pos x="758" y="1018"/>
              </a:cxn>
              <a:cxn ang="0">
                <a:pos x="803" y="1109"/>
              </a:cxn>
              <a:cxn ang="0">
                <a:pos x="911" y="1212"/>
              </a:cxn>
              <a:cxn ang="0">
                <a:pos x="1380" y="1448"/>
              </a:cxn>
            </a:cxnLst>
            <a:rect l="0" t="0" r="r" b="b"/>
            <a:pathLst>
              <a:path w="1381" h="1635">
                <a:moveTo>
                  <a:pt x="1376" y="1455"/>
                </a:moveTo>
                <a:lnTo>
                  <a:pt x="1365" y="1475"/>
                </a:lnTo>
                <a:lnTo>
                  <a:pt x="1352" y="1494"/>
                </a:lnTo>
                <a:lnTo>
                  <a:pt x="1339" y="1513"/>
                </a:lnTo>
                <a:lnTo>
                  <a:pt x="1323" y="1530"/>
                </a:lnTo>
                <a:lnTo>
                  <a:pt x="1307" y="1547"/>
                </a:lnTo>
                <a:lnTo>
                  <a:pt x="1289" y="1562"/>
                </a:lnTo>
                <a:lnTo>
                  <a:pt x="1270" y="1577"/>
                </a:lnTo>
                <a:lnTo>
                  <a:pt x="1249" y="1590"/>
                </a:lnTo>
                <a:lnTo>
                  <a:pt x="1228" y="1602"/>
                </a:lnTo>
                <a:lnTo>
                  <a:pt x="1204" y="1612"/>
                </a:lnTo>
                <a:lnTo>
                  <a:pt x="1180" y="1620"/>
                </a:lnTo>
                <a:lnTo>
                  <a:pt x="1160" y="1625"/>
                </a:lnTo>
                <a:lnTo>
                  <a:pt x="1140" y="1629"/>
                </a:lnTo>
                <a:lnTo>
                  <a:pt x="1120" y="1632"/>
                </a:lnTo>
                <a:lnTo>
                  <a:pt x="1099" y="1634"/>
                </a:lnTo>
                <a:lnTo>
                  <a:pt x="1079" y="1634"/>
                </a:lnTo>
                <a:lnTo>
                  <a:pt x="1059" y="1633"/>
                </a:lnTo>
                <a:lnTo>
                  <a:pt x="1039" y="1630"/>
                </a:lnTo>
                <a:lnTo>
                  <a:pt x="1020" y="1626"/>
                </a:lnTo>
                <a:lnTo>
                  <a:pt x="1002" y="1621"/>
                </a:lnTo>
                <a:lnTo>
                  <a:pt x="984" y="1615"/>
                </a:lnTo>
                <a:lnTo>
                  <a:pt x="967" y="1607"/>
                </a:lnTo>
                <a:lnTo>
                  <a:pt x="951" y="1598"/>
                </a:lnTo>
                <a:lnTo>
                  <a:pt x="937" y="1587"/>
                </a:lnTo>
                <a:lnTo>
                  <a:pt x="923" y="1576"/>
                </a:lnTo>
                <a:lnTo>
                  <a:pt x="911" y="1563"/>
                </a:lnTo>
                <a:lnTo>
                  <a:pt x="901" y="1548"/>
                </a:lnTo>
                <a:lnTo>
                  <a:pt x="886" y="1528"/>
                </a:lnTo>
                <a:lnTo>
                  <a:pt x="869" y="1511"/>
                </a:lnTo>
                <a:lnTo>
                  <a:pt x="851" y="1498"/>
                </a:lnTo>
                <a:lnTo>
                  <a:pt x="832" y="1489"/>
                </a:lnTo>
                <a:lnTo>
                  <a:pt x="812" y="1482"/>
                </a:lnTo>
                <a:lnTo>
                  <a:pt x="790" y="1478"/>
                </a:lnTo>
                <a:lnTo>
                  <a:pt x="769" y="1476"/>
                </a:lnTo>
                <a:lnTo>
                  <a:pt x="746" y="1477"/>
                </a:lnTo>
                <a:lnTo>
                  <a:pt x="724" y="1479"/>
                </a:lnTo>
                <a:lnTo>
                  <a:pt x="701" y="1482"/>
                </a:lnTo>
                <a:lnTo>
                  <a:pt x="656" y="1493"/>
                </a:lnTo>
                <a:lnTo>
                  <a:pt x="572" y="1519"/>
                </a:lnTo>
                <a:lnTo>
                  <a:pt x="532" y="1531"/>
                </a:lnTo>
                <a:lnTo>
                  <a:pt x="491" y="1540"/>
                </a:lnTo>
                <a:lnTo>
                  <a:pt x="449" y="1547"/>
                </a:lnTo>
                <a:lnTo>
                  <a:pt x="407" y="1552"/>
                </a:lnTo>
                <a:lnTo>
                  <a:pt x="364" y="1554"/>
                </a:lnTo>
                <a:lnTo>
                  <a:pt x="321" y="1554"/>
                </a:lnTo>
                <a:lnTo>
                  <a:pt x="278" y="1552"/>
                </a:lnTo>
                <a:lnTo>
                  <a:pt x="235" y="1548"/>
                </a:lnTo>
                <a:lnTo>
                  <a:pt x="214" y="1545"/>
                </a:lnTo>
                <a:lnTo>
                  <a:pt x="194" y="1539"/>
                </a:lnTo>
                <a:lnTo>
                  <a:pt x="174" y="1532"/>
                </a:lnTo>
                <a:lnTo>
                  <a:pt x="156" y="1523"/>
                </a:lnTo>
                <a:lnTo>
                  <a:pt x="139" y="1512"/>
                </a:lnTo>
                <a:lnTo>
                  <a:pt x="123" y="1500"/>
                </a:lnTo>
                <a:lnTo>
                  <a:pt x="109" y="1486"/>
                </a:lnTo>
                <a:lnTo>
                  <a:pt x="97" y="1472"/>
                </a:lnTo>
                <a:lnTo>
                  <a:pt x="86" y="1456"/>
                </a:lnTo>
                <a:lnTo>
                  <a:pt x="77" y="1439"/>
                </a:lnTo>
                <a:lnTo>
                  <a:pt x="70" y="1422"/>
                </a:lnTo>
                <a:lnTo>
                  <a:pt x="65" y="1405"/>
                </a:lnTo>
                <a:lnTo>
                  <a:pt x="62" y="1387"/>
                </a:lnTo>
                <a:lnTo>
                  <a:pt x="62" y="1368"/>
                </a:lnTo>
                <a:lnTo>
                  <a:pt x="65" y="1350"/>
                </a:lnTo>
                <a:lnTo>
                  <a:pt x="70" y="1332"/>
                </a:lnTo>
                <a:lnTo>
                  <a:pt x="84" y="1291"/>
                </a:lnTo>
                <a:lnTo>
                  <a:pt x="96" y="1250"/>
                </a:lnTo>
                <a:lnTo>
                  <a:pt x="116" y="1166"/>
                </a:lnTo>
                <a:lnTo>
                  <a:pt x="136" y="1082"/>
                </a:lnTo>
                <a:lnTo>
                  <a:pt x="148" y="1041"/>
                </a:lnTo>
                <a:lnTo>
                  <a:pt x="161" y="1000"/>
                </a:lnTo>
                <a:lnTo>
                  <a:pt x="173" y="965"/>
                </a:lnTo>
                <a:lnTo>
                  <a:pt x="183" y="929"/>
                </a:lnTo>
                <a:lnTo>
                  <a:pt x="190" y="894"/>
                </a:lnTo>
                <a:lnTo>
                  <a:pt x="195" y="859"/>
                </a:lnTo>
                <a:lnTo>
                  <a:pt x="197" y="824"/>
                </a:lnTo>
                <a:lnTo>
                  <a:pt x="197" y="789"/>
                </a:lnTo>
                <a:lnTo>
                  <a:pt x="193" y="754"/>
                </a:lnTo>
                <a:lnTo>
                  <a:pt x="189" y="736"/>
                </a:lnTo>
                <a:lnTo>
                  <a:pt x="185" y="719"/>
                </a:lnTo>
                <a:lnTo>
                  <a:pt x="180" y="701"/>
                </a:lnTo>
                <a:lnTo>
                  <a:pt x="173" y="684"/>
                </a:lnTo>
                <a:lnTo>
                  <a:pt x="165" y="667"/>
                </a:lnTo>
                <a:lnTo>
                  <a:pt x="157" y="651"/>
                </a:lnTo>
                <a:lnTo>
                  <a:pt x="137" y="618"/>
                </a:lnTo>
                <a:lnTo>
                  <a:pt x="115" y="587"/>
                </a:lnTo>
                <a:lnTo>
                  <a:pt x="67" y="525"/>
                </a:lnTo>
                <a:lnTo>
                  <a:pt x="43" y="493"/>
                </a:lnTo>
                <a:lnTo>
                  <a:pt x="21" y="460"/>
                </a:lnTo>
                <a:lnTo>
                  <a:pt x="13" y="446"/>
                </a:lnTo>
                <a:lnTo>
                  <a:pt x="7" y="430"/>
                </a:lnTo>
                <a:lnTo>
                  <a:pt x="3" y="415"/>
                </a:lnTo>
                <a:lnTo>
                  <a:pt x="0" y="399"/>
                </a:lnTo>
                <a:lnTo>
                  <a:pt x="0" y="382"/>
                </a:lnTo>
                <a:lnTo>
                  <a:pt x="0" y="366"/>
                </a:lnTo>
                <a:lnTo>
                  <a:pt x="3" y="349"/>
                </a:lnTo>
                <a:lnTo>
                  <a:pt x="7" y="333"/>
                </a:lnTo>
                <a:lnTo>
                  <a:pt x="13" y="316"/>
                </a:lnTo>
                <a:lnTo>
                  <a:pt x="20" y="300"/>
                </a:lnTo>
                <a:lnTo>
                  <a:pt x="28" y="284"/>
                </a:lnTo>
                <a:lnTo>
                  <a:pt x="37" y="269"/>
                </a:lnTo>
                <a:lnTo>
                  <a:pt x="48" y="254"/>
                </a:lnTo>
                <a:lnTo>
                  <a:pt x="60" y="240"/>
                </a:lnTo>
                <a:lnTo>
                  <a:pt x="73" y="227"/>
                </a:lnTo>
                <a:lnTo>
                  <a:pt x="87" y="215"/>
                </a:lnTo>
                <a:lnTo>
                  <a:pt x="153" y="161"/>
                </a:lnTo>
                <a:lnTo>
                  <a:pt x="186" y="136"/>
                </a:lnTo>
                <a:lnTo>
                  <a:pt x="221" y="112"/>
                </a:lnTo>
                <a:lnTo>
                  <a:pt x="259" y="90"/>
                </a:lnTo>
                <a:lnTo>
                  <a:pt x="299" y="70"/>
                </a:lnTo>
                <a:lnTo>
                  <a:pt x="343" y="54"/>
                </a:lnTo>
                <a:lnTo>
                  <a:pt x="366" y="48"/>
                </a:lnTo>
                <a:lnTo>
                  <a:pt x="391" y="42"/>
                </a:lnTo>
                <a:lnTo>
                  <a:pt x="431" y="35"/>
                </a:lnTo>
                <a:lnTo>
                  <a:pt x="470" y="31"/>
                </a:lnTo>
                <a:lnTo>
                  <a:pt x="547" y="28"/>
                </a:lnTo>
                <a:lnTo>
                  <a:pt x="621" y="24"/>
                </a:lnTo>
                <a:lnTo>
                  <a:pt x="658" y="20"/>
                </a:lnTo>
                <a:lnTo>
                  <a:pt x="695" y="13"/>
                </a:lnTo>
                <a:lnTo>
                  <a:pt x="717" y="7"/>
                </a:lnTo>
                <a:lnTo>
                  <a:pt x="726" y="3"/>
                </a:lnTo>
                <a:lnTo>
                  <a:pt x="732" y="0"/>
                </a:lnTo>
                <a:lnTo>
                  <a:pt x="738" y="14"/>
                </a:lnTo>
                <a:lnTo>
                  <a:pt x="691" y="33"/>
                </a:lnTo>
                <a:lnTo>
                  <a:pt x="740" y="20"/>
                </a:lnTo>
                <a:lnTo>
                  <a:pt x="763" y="104"/>
                </a:lnTo>
                <a:lnTo>
                  <a:pt x="764" y="111"/>
                </a:lnTo>
                <a:lnTo>
                  <a:pt x="776" y="198"/>
                </a:lnTo>
                <a:lnTo>
                  <a:pt x="777" y="204"/>
                </a:lnTo>
                <a:lnTo>
                  <a:pt x="779" y="293"/>
                </a:lnTo>
                <a:lnTo>
                  <a:pt x="779" y="297"/>
                </a:lnTo>
                <a:lnTo>
                  <a:pt x="775" y="388"/>
                </a:lnTo>
                <a:lnTo>
                  <a:pt x="775" y="391"/>
                </a:lnTo>
                <a:lnTo>
                  <a:pt x="755" y="574"/>
                </a:lnTo>
                <a:lnTo>
                  <a:pt x="737" y="752"/>
                </a:lnTo>
                <a:lnTo>
                  <a:pt x="733" y="835"/>
                </a:lnTo>
                <a:lnTo>
                  <a:pt x="737" y="912"/>
                </a:lnTo>
                <a:lnTo>
                  <a:pt x="748" y="985"/>
                </a:lnTo>
                <a:lnTo>
                  <a:pt x="758" y="1018"/>
                </a:lnTo>
                <a:lnTo>
                  <a:pt x="770" y="1050"/>
                </a:lnTo>
                <a:lnTo>
                  <a:pt x="785" y="1080"/>
                </a:lnTo>
                <a:lnTo>
                  <a:pt x="803" y="1109"/>
                </a:lnTo>
                <a:lnTo>
                  <a:pt x="824" y="1136"/>
                </a:lnTo>
                <a:lnTo>
                  <a:pt x="849" y="1162"/>
                </a:lnTo>
                <a:lnTo>
                  <a:pt x="911" y="1212"/>
                </a:lnTo>
                <a:lnTo>
                  <a:pt x="982" y="1257"/>
                </a:lnTo>
                <a:lnTo>
                  <a:pt x="1149" y="1342"/>
                </a:lnTo>
                <a:lnTo>
                  <a:pt x="1380" y="1448"/>
                </a:lnTo>
                <a:lnTo>
                  <a:pt x="1376" y="1455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4" name="Oval 40"/>
          <p:cNvSpPr>
            <a:spLocks noChangeArrowheads="1"/>
          </p:cNvSpPr>
          <p:nvPr/>
        </p:nvSpPr>
        <p:spPr bwMode="auto">
          <a:xfrm>
            <a:off x="6566401" y="3290746"/>
            <a:ext cx="102240" cy="102250"/>
          </a:xfrm>
          <a:prstGeom prst="ellipse">
            <a:avLst/>
          </a:pr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5" name="Freeform 41"/>
          <p:cNvSpPr>
            <a:spLocks noChangeArrowheads="1"/>
          </p:cNvSpPr>
          <p:nvPr/>
        </p:nvSpPr>
        <p:spPr bwMode="auto">
          <a:xfrm>
            <a:off x="6456960" y="2959511"/>
            <a:ext cx="452160" cy="529976"/>
          </a:xfrm>
          <a:custGeom>
            <a:avLst/>
            <a:gdLst/>
            <a:ahLst/>
            <a:cxnLst>
              <a:cxn ang="0">
                <a:pos x="1204" y="1599"/>
              </a:cxn>
              <a:cxn ang="0">
                <a:pos x="1120" y="1619"/>
              </a:cxn>
              <a:cxn ang="0">
                <a:pos x="1039" y="1617"/>
              </a:cxn>
              <a:cxn ang="0">
                <a:pos x="967" y="1594"/>
              </a:cxn>
              <a:cxn ang="0">
                <a:pos x="911" y="1550"/>
              </a:cxn>
              <a:cxn ang="0">
                <a:pos x="851" y="1485"/>
              </a:cxn>
              <a:cxn ang="0">
                <a:pos x="769" y="1463"/>
              </a:cxn>
              <a:cxn ang="0">
                <a:pos x="656" y="1480"/>
              </a:cxn>
              <a:cxn ang="0">
                <a:pos x="449" y="1534"/>
              </a:cxn>
              <a:cxn ang="0">
                <a:pos x="278" y="1539"/>
              </a:cxn>
              <a:cxn ang="0">
                <a:pos x="174" y="1519"/>
              </a:cxn>
              <a:cxn ang="0">
                <a:pos x="109" y="1473"/>
              </a:cxn>
              <a:cxn ang="0">
                <a:pos x="70" y="1409"/>
              </a:cxn>
              <a:cxn ang="0">
                <a:pos x="65" y="1337"/>
              </a:cxn>
              <a:cxn ang="0">
                <a:pos x="116" y="1153"/>
              </a:cxn>
              <a:cxn ang="0">
                <a:pos x="173" y="952"/>
              </a:cxn>
              <a:cxn ang="0">
                <a:pos x="197" y="811"/>
              </a:cxn>
              <a:cxn ang="0">
                <a:pos x="185" y="706"/>
              </a:cxn>
              <a:cxn ang="0">
                <a:pos x="157" y="638"/>
              </a:cxn>
              <a:cxn ang="0">
                <a:pos x="43" y="480"/>
              </a:cxn>
              <a:cxn ang="0">
                <a:pos x="3" y="402"/>
              </a:cxn>
              <a:cxn ang="0">
                <a:pos x="3" y="336"/>
              </a:cxn>
              <a:cxn ang="0">
                <a:pos x="28" y="271"/>
              </a:cxn>
              <a:cxn ang="0">
                <a:pos x="73" y="214"/>
              </a:cxn>
              <a:cxn ang="0">
                <a:pos x="221" y="99"/>
              </a:cxn>
              <a:cxn ang="0">
                <a:pos x="366" y="35"/>
              </a:cxn>
              <a:cxn ang="0">
                <a:pos x="547" y="15"/>
              </a:cxn>
              <a:cxn ang="0">
                <a:pos x="698" y="18"/>
              </a:cxn>
              <a:cxn ang="0">
                <a:pos x="770" y="91"/>
              </a:cxn>
              <a:cxn ang="0">
                <a:pos x="771" y="95"/>
              </a:cxn>
              <a:cxn ang="0">
                <a:pos x="783" y="186"/>
              </a:cxn>
              <a:cxn ang="0">
                <a:pos x="784" y="189"/>
              </a:cxn>
              <a:cxn ang="0">
                <a:pos x="785" y="255"/>
              </a:cxn>
              <a:cxn ang="0">
                <a:pos x="786" y="282"/>
              </a:cxn>
              <a:cxn ang="0">
                <a:pos x="744" y="737"/>
              </a:cxn>
              <a:cxn ang="0">
                <a:pos x="746" y="906"/>
              </a:cxn>
              <a:cxn ang="0">
                <a:pos x="752" y="951"/>
              </a:cxn>
              <a:cxn ang="0">
                <a:pos x="758" y="977"/>
              </a:cxn>
              <a:cxn ang="0">
                <a:pos x="761" y="988"/>
              </a:cxn>
              <a:cxn ang="0">
                <a:pos x="762" y="993"/>
              </a:cxn>
              <a:cxn ang="0">
                <a:pos x="763" y="998"/>
              </a:cxn>
              <a:cxn ang="0">
                <a:pos x="765" y="1003"/>
              </a:cxn>
              <a:cxn ang="0">
                <a:pos x="772" y="1022"/>
              </a:cxn>
              <a:cxn ang="0">
                <a:pos x="777" y="1035"/>
              </a:cxn>
              <a:cxn ang="0">
                <a:pos x="797" y="1073"/>
              </a:cxn>
              <a:cxn ang="0">
                <a:pos x="803" y="1081"/>
              </a:cxn>
              <a:cxn ang="0">
                <a:pos x="805" y="1084"/>
              </a:cxn>
              <a:cxn ang="0">
                <a:pos x="856" y="1147"/>
              </a:cxn>
              <a:cxn ang="0">
                <a:pos x="1382" y="1431"/>
              </a:cxn>
            </a:cxnLst>
            <a:rect l="0" t="0" r="r" b="b"/>
            <a:pathLst>
              <a:path w="1383" h="1622">
                <a:moveTo>
                  <a:pt x="1270" y="1564"/>
                </a:moveTo>
                <a:lnTo>
                  <a:pt x="1249" y="1577"/>
                </a:lnTo>
                <a:lnTo>
                  <a:pt x="1228" y="1589"/>
                </a:lnTo>
                <a:lnTo>
                  <a:pt x="1204" y="1599"/>
                </a:lnTo>
                <a:lnTo>
                  <a:pt x="1180" y="1607"/>
                </a:lnTo>
                <a:lnTo>
                  <a:pt x="1160" y="1612"/>
                </a:lnTo>
                <a:lnTo>
                  <a:pt x="1140" y="1616"/>
                </a:lnTo>
                <a:lnTo>
                  <a:pt x="1120" y="1619"/>
                </a:lnTo>
                <a:lnTo>
                  <a:pt x="1099" y="1621"/>
                </a:lnTo>
                <a:lnTo>
                  <a:pt x="1079" y="1621"/>
                </a:lnTo>
                <a:lnTo>
                  <a:pt x="1059" y="1620"/>
                </a:lnTo>
                <a:lnTo>
                  <a:pt x="1039" y="1617"/>
                </a:lnTo>
                <a:lnTo>
                  <a:pt x="1020" y="1613"/>
                </a:lnTo>
                <a:lnTo>
                  <a:pt x="1002" y="1608"/>
                </a:lnTo>
                <a:lnTo>
                  <a:pt x="984" y="1602"/>
                </a:lnTo>
                <a:lnTo>
                  <a:pt x="967" y="1594"/>
                </a:lnTo>
                <a:lnTo>
                  <a:pt x="951" y="1585"/>
                </a:lnTo>
                <a:lnTo>
                  <a:pt x="937" y="1574"/>
                </a:lnTo>
                <a:lnTo>
                  <a:pt x="923" y="1563"/>
                </a:lnTo>
                <a:lnTo>
                  <a:pt x="911" y="1550"/>
                </a:lnTo>
                <a:lnTo>
                  <a:pt x="901" y="1535"/>
                </a:lnTo>
                <a:lnTo>
                  <a:pt x="886" y="1515"/>
                </a:lnTo>
                <a:lnTo>
                  <a:pt x="869" y="1498"/>
                </a:lnTo>
                <a:lnTo>
                  <a:pt x="851" y="1485"/>
                </a:lnTo>
                <a:lnTo>
                  <a:pt x="832" y="1476"/>
                </a:lnTo>
                <a:lnTo>
                  <a:pt x="812" y="1469"/>
                </a:lnTo>
                <a:lnTo>
                  <a:pt x="790" y="1465"/>
                </a:lnTo>
                <a:lnTo>
                  <a:pt x="769" y="1463"/>
                </a:lnTo>
                <a:lnTo>
                  <a:pt x="746" y="1464"/>
                </a:lnTo>
                <a:lnTo>
                  <a:pt x="724" y="1466"/>
                </a:lnTo>
                <a:lnTo>
                  <a:pt x="701" y="1469"/>
                </a:lnTo>
                <a:lnTo>
                  <a:pt x="656" y="1480"/>
                </a:lnTo>
                <a:lnTo>
                  <a:pt x="572" y="1506"/>
                </a:lnTo>
                <a:lnTo>
                  <a:pt x="532" y="1518"/>
                </a:lnTo>
                <a:lnTo>
                  <a:pt x="491" y="1527"/>
                </a:lnTo>
                <a:lnTo>
                  <a:pt x="449" y="1534"/>
                </a:lnTo>
                <a:lnTo>
                  <a:pt x="407" y="1539"/>
                </a:lnTo>
                <a:lnTo>
                  <a:pt x="364" y="1541"/>
                </a:lnTo>
                <a:lnTo>
                  <a:pt x="321" y="1541"/>
                </a:lnTo>
                <a:lnTo>
                  <a:pt x="278" y="1539"/>
                </a:lnTo>
                <a:lnTo>
                  <a:pt x="235" y="1535"/>
                </a:lnTo>
                <a:lnTo>
                  <a:pt x="214" y="1532"/>
                </a:lnTo>
                <a:lnTo>
                  <a:pt x="194" y="1526"/>
                </a:lnTo>
                <a:lnTo>
                  <a:pt x="174" y="1519"/>
                </a:lnTo>
                <a:lnTo>
                  <a:pt x="156" y="1510"/>
                </a:lnTo>
                <a:lnTo>
                  <a:pt x="139" y="1499"/>
                </a:lnTo>
                <a:lnTo>
                  <a:pt x="123" y="1487"/>
                </a:lnTo>
                <a:lnTo>
                  <a:pt x="109" y="1473"/>
                </a:lnTo>
                <a:lnTo>
                  <a:pt x="97" y="1459"/>
                </a:lnTo>
                <a:lnTo>
                  <a:pt x="86" y="1443"/>
                </a:lnTo>
                <a:lnTo>
                  <a:pt x="77" y="1426"/>
                </a:lnTo>
                <a:lnTo>
                  <a:pt x="70" y="1409"/>
                </a:lnTo>
                <a:lnTo>
                  <a:pt x="65" y="1392"/>
                </a:lnTo>
                <a:lnTo>
                  <a:pt x="62" y="1374"/>
                </a:lnTo>
                <a:lnTo>
                  <a:pt x="62" y="1355"/>
                </a:lnTo>
                <a:lnTo>
                  <a:pt x="65" y="1337"/>
                </a:lnTo>
                <a:lnTo>
                  <a:pt x="70" y="1319"/>
                </a:lnTo>
                <a:lnTo>
                  <a:pt x="84" y="1278"/>
                </a:lnTo>
                <a:lnTo>
                  <a:pt x="96" y="1237"/>
                </a:lnTo>
                <a:lnTo>
                  <a:pt x="116" y="1153"/>
                </a:lnTo>
                <a:lnTo>
                  <a:pt x="136" y="1069"/>
                </a:lnTo>
                <a:lnTo>
                  <a:pt x="148" y="1028"/>
                </a:lnTo>
                <a:lnTo>
                  <a:pt x="161" y="987"/>
                </a:lnTo>
                <a:lnTo>
                  <a:pt x="173" y="952"/>
                </a:lnTo>
                <a:lnTo>
                  <a:pt x="183" y="916"/>
                </a:lnTo>
                <a:lnTo>
                  <a:pt x="190" y="881"/>
                </a:lnTo>
                <a:lnTo>
                  <a:pt x="195" y="846"/>
                </a:lnTo>
                <a:lnTo>
                  <a:pt x="197" y="811"/>
                </a:lnTo>
                <a:lnTo>
                  <a:pt x="197" y="776"/>
                </a:lnTo>
                <a:lnTo>
                  <a:pt x="193" y="741"/>
                </a:lnTo>
                <a:lnTo>
                  <a:pt x="189" y="723"/>
                </a:lnTo>
                <a:lnTo>
                  <a:pt x="185" y="706"/>
                </a:lnTo>
                <a:lnTo>
                  <a:pt x="180" y="688"/>
                </a:lnTo>
                <a:lnTo>
                  <a:pt x="173" y="671"/>
                </a:lnTo>
                <a:lnTo>
                  <a:pt x="165" y="654"/>
                </a:lnTo>
                <a:lnTo>
                  <a:pt x="157" y="638"/>
                </a:lnTo>
                <a:lnTo>
                  <a:pt x="137" y="605"/>
                </a:lnTo>
                <a:lnTo>
                  <a:pt x="115" y="574"/>
                </a:lnTo>
                <a:lnTo>
                  <a:pt x="67" y="512"/>
                </a:lnTo>
                <a:lnTo>
                  <a:pt x="43" y="480"/>
                </a:lnTo>
                <a:lnTo>
                  <a:pt x="21" y="447"/>
                </a:lnTo>
                <a:lnTo>
                  <a:pt x="13" y="433"/>
                </a:lnTo>
                <a:lnTo>
                  <a:pt x="7" y="417"/>
                </a:lnTo>
                <a:lnTo>
                  <a:pt x="3" y="402"/>
                </a:lnTo>
                <a:lnTo>
                  <a:pt x="0" y="386"/>
                </a:lnTo>
                <a:lnTo>
                  <a:pt x="0" y="369"/>
                </a:lnTo>
                <a:lnTo>
                  <a:pt x="0" y="353"/>
                </a:lnTo>
                <a:lnTo>
                  <a:pt x="3" y="336"/>
                </a:lnTo>
                <a:lnTo>
                  <a:pt x="7" y="320"/>
                </a:lnTo>
                <a:lnTo>
                  <a:pt x="13" y="303"/>
                </a:lnTo>
                <a:lnTo>
                  <a:pt x="20" y="287"/>
                </a:lnTo>
                <a:lnTo>
                  <a:pt x="28" y="271"/>
                </a:lnTo>
                <a:lnTo>
                  <a:pt x="37" y="256"/>
                </a:lnTo>
                <a:lnTo>
                  <a:pt x="48" y="241"/>
                </a:lnTo>
                <a:lnTo>
                  <a:pt x="60" y="227"/>
                </a:lnTo>
                <a:lnTo>
                  <a:pt x="73" y="214"/>
                </a:lnTo>
                <a:lnTo>
                  <a:pt x="87" y="202"/>
                </a:lnTo>
                <a:lnTo>
                  <a:pt x="153" y="148"/>
                </a:lnTo>
                <a:lnTo>
                  <a:pt x="186" y="123"/>
                </a:lnTo>
                <a:lnTo>
                  <a:pt x="221" y="99"/>
                </a:lnTo>
                <a:lnTo>
                  <a:pt x="259" y="77"/>
                </a:lnTo>
                <a:lnTo>
                  <a:pt x="299" y="57"/>
                </a:lnTo>
                <a:lnTo>
                  <a:pt x="343" y="41"/>
                </a:lnTo>
                <a:lnTo>
                  <a:pt x="366" y="35"/>
                </a:lnTo>
                <a:lnTo>
                  <a:pt x="391" y="29"/>
                </a:lnTo>
                <a:lnTo>
                  <a:pt x="431" y="22"/>
                </a:lnTo>
                <a:lnTo>
                  <a:pt x="470" y="18"/>
                </a:lnTo>
                <a:lnTo>
                  <a:pt x="547" y="15"/>
                </a:lnTo>
                <a:lnTo>
                  <a:pt x="621" y="11"/>
                </a:lnTo>
                <a:lnTo>
                  <a:pt x="658" y="7"/>
                </a:lnTo>
                <a:lnTo>
                  <a:pt x="695" y="0"/>
                </a:lnTo>
                <a:lnTo>
                  <a:pt x="698" y="18"/>
                </a:lnTo>
                <a:lnTo>
                  <a:pt x="758" y="47"/>
                </a:lnTo>
                <a:lnTo>
                  <a:pt x="764" y="68"/>
                </a:lnTo>
                <a:lnTo>
                  <a:pt x="770" y="89"/>
                </a:lnTo>
                <a:lnTo>
                  <a:pt x="770" y="91"/>
                </a:lnTo>
                <a:lnTo>
                  <a:pt x="770" y="92"/>
                </a:lnTo>
                <a:lnTo>
                  <a:pt x="770" y="93"/>
                </a:lnTo>
                <a:lnTo>
                  <a:pt x="770" y="94"/>
                </a:lnTo>
                <a:lnTo>
                  <a:pt x="771" y="95"/>
                </a:lnTo>
                <a:lnTo>
                  <a:pt x="771" y="96"/>
                </a:lnTo>
                <a:lnTo>
                  <a:pt x="783" y="183"/>
                </a:lnTo>
                <a:lnTo>
                  <a:pt x="783" y="185"/>
                </a:lnTo>
                <a:lnTo>
                  <a:pt x="783" y="186"/>
                </a:lnTo>
                <a:lnTo>
                  <a:pt x="783" y="187"/>
                </a:lnTo>
                <a:lnTo>
                  <a:pt x="783" y="188"/>
                </a:lnTo>
                <a:lnTo>
                  <a:pt x="784" y="188"/>
                </a:lnTo>
                <a:lnTo>
                  <a:pt x="784" y="189"/>
                </a:lnTo>
                <a:lnTo>
                  <a:pt x="784" y="233"/>
                </a:lnTo>
                <a:lnTo>
                  <a:pt x="785" y="239"/>
                </a:lnTo>
                <a:lnTo>
                  <a:pt x="785" y="244"/>
                </a:lnTo>
                <a:lnTo>
                  <a:pt x="785" y="255"/>
                </a:lnTo>
                <a:lnTo>
                  <a:pt x="786" y="261"/>
                </a:lnTo>
                <a:lnTo>
                  <a:pt x="786" y="267"/>
                </a:lnTo>
                <a:lnTo>
                  <a:pt x="786" y="278"/>
                </a:lnTo>
                <a:lnTo>
                  <a:pt x="786" y="282"/>
                </a:lnTo>
                <a:lnTo>
                  <a:pt x="782" y="373"/>
                </a:lnTo>
                <a:lnTo>
                  <a:pt x="782" y="376"/>
                </a:lnTo>
                <a:lnTo>
                  <a:pt x="762" y="559"/>
                </a:lnTo>
                <a:lnTo>
                  <a:pt x="744" y="737"/>
                </a:lnTo>
                <a:lnTo>
                  <a:pt x="740" y="820"/>
                </a:lnTo>
                <a:lnTo>
                  <a:pt x="744" y="897"/>
                </a:lnTo>
                <a:lnTo>
                  <a:pt x="745" y="902"/>
                </a:lnTo>
                <a:lnTo>
                  <a:pt x="746" y="906"/>
                </a:lnTo>
                <a:lnTo>
                  <a:pt x="747" y="915"/>
                </a:lnTo>
                <a:lnTo>
                  <a:pt x="748" y="924"/>
                </a:lnTo>
                <a:lnTo>
                  <a:pt x="749" y="933"/>
                </a:lnTo>
                <a:lnTo>
                  <a:pt x="752" y="951"/>
                </a:lnTo>
                <a:lnTo>
                  <a:pt x="755" y="970"/>
                </a:lnTo>
                <a:lnTo>
                  <a:pt x="756" y="973"/>
                </a:lnTo>
                <a:lnTo>
                  <a:pt x="757" y="975"/>
                </a:lnTo>
                <a:lnTo>
                  <a:pt x="758" y="977"/>
                </a:lnTo>
                <a:lnTo>
                  <a:pt x="758" y="979"/>
                </a:lnTo>
                <a:lnTo>
                  <a:pt x="759" y="983"/>
                </a:lnTo>
                <a:lnTo>
                  <a:pt x="760" y="987"/>
                </a:lnTo>
                <a:lnTo>
                  <a:pt x="761" y="988"/>
                </a:lnTo>
                <a:lnTo>
                  <a:pt x="761" y="990"/>
                </a:lnTo>
                <a:lnTo>
                  <a:pt x="762" y="991"/>
                </a:lnTo>
                <a:lnTo>
                  <a:pt x="762" y="992"/>
                </a:lnTo>
                <a:lnTo>
                  <a:pt x="762" y="993"/>
                </a:lnTo>
                <a:lnTo>
                  <a:pt x="762" y="995"/>
                </a:lnTo>
                <a:lnTo>
                  <a:pt x="762" y="996"/>
                </a:lnTo>
                <a:lnTo>
                  <a:pt x="763" y="998"/>
                </a:lnTo>
                <a:lnTo>
                  <a:pt x="763" y="999"/>
                </a:lnTo>
                <a:lnTo>
                  <a:pt x="764" y="1000"/>
                </a:lnTo>
                <a:lnTo>
                  <a:pt x="764" y="1001"/>
                </a:lnTo>
                <a:lnTo>
                  <a:pt x="765" y="1003"/>
                </a:lnTo>
                <a:lnTo>
                  <a:pt x="771" y="1018"/>
                </a:lnTo>
                <a:lnTo>
                  <a:pt x="771" y="1019"/>
                </a:lnTo>
                <a:lnTo>
                  <a:pt x="772" y="1021"/>
                </a:lnTo>
                <a:lnTo>
                  <a:pt x="772" y="1022"/>
                </a:lnTo>
                <a:lnTo>
                  <a:pt x="773" y="1023"/>
                </a:lnTo>
                <a:lnTo>
                  <a:pt x="773" y="1024"/>
                </a:lnTo>
                <a:lnTo>
                  <a:pt x="774" y="1026"/>
                </a:lnTo>
                <a:lnTo>
                  <a:pt x="777" y="1035"/>
                </a:lnTo>
                <a:lnTo>
                  <a:pt x="792" y="1065"/>
                </a:lnTo>
                <a:lnTo>
                  <a:pt x="793" y="1067"/>
                </a:lnTo>
                <a:lnTo>
                  <a:pt x="794" y="1069"/>
                </a:lnTo>
                <a:lnTo>
                  <a:pt x="797" y="1073"/>
                </a:lnTo>
                <a:lnTo>
                  <a:pt x="799" y="1076"/>
                </a:lnTo>
                <a:lnTo>
                  <a:pt x="801" y="1079"/>
                </a:lnTo>
                <a:lnTo>
                  <a:pt x="802" y="1080"/>
                </a:lnTo>
                <a:lnTo>
                  <a:pt x="803" y="1081"/>
                </a:lnTo>
                <a:lnTo>
                  <a:pt x="804" y="1082"/>
                </a:lnTo>
                <a:lnTo>
                  <a:pt x="804" y="1083"/>
                </a:lnTo>
                <a:lnTo>
                  <a:pt x="805" y="1084"/>
                </a:lnTo>
                <a:lnTo>
                  <a:pt x="806" y="1086"/>
                </a:lnTo>
                <a:lnTo>
                  <a:pt x="810" y="1094"/>
                </a:lnTo>
                <a:lnTo>
                  <a:pt x="831" y="1121"/>
                </a:lnTo>
                <a:lnTo>
                  <a:pt x="856" y="1147"/>
                </a:lnTo>
                <a:lnTo>
                  <a:pt x="918" y="1197"/>
                </a:lnTo>
                <a:lnTo>
                  <a:pt x="989" y="1242"/>
                </a:lnTo>
                <a:lnTo>
                  <a:pt x="1156" y="1327"/>
                </a:lnTo>
                <a:lnTo>
                  <a:pt x="1382" y="1431"/>
                </a:lnTo>
                <a:lnTo>
                  <a:pt x="1270" y="1564"/>
                </a:lnTo>
              </a:path>
            </a:pathLst>
          </a:custGeom>
          <a:solidFill>
            <a:srgbClr val="4C4C4C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6" name="Freeform 42"/>
          <p:cNvSpPr>
            <a:spLocks noChangeArrowheads="1"/>
          </p:cNvSpPr>
          <p:nvPr/>
        </p:nvSpPr>
        <p:spPr bwMode="auto">
          <a:xfrm>
            <a:off x="6477120" y="2959511"/>
            <a:ext cx="400320" cy="529976"/>
          </a:xfrm>
          <a:custGeom>
            <a:avLst/>
            <a:gdLst/>
            <a:ahLst/>
            <a:cxnLst>
              <a:cxn ang="0">
                <a:pos x="485" y="15"/>
              </a:cxn>
              <a:cxn ang="0">
                <a:pos x="614" y="4"/>
              </a:cxn>
              <a:cxn ang="0">
                <a:pos x="691" y="26"/>
              </a:cxn>
              <a:cxn ang="0">
                <a:pos x="708" y="92"/>
              </a:cxn>
              <a:cxn ang="0">
                <a:pos x="721" y="183"/>
              </a:cxn>
              <a:cxn ang="0">
                <a:pos x="722" y="188"/>
              </a:cxn>
              <a:cxn ang="0">
                <a:pos x="723" y="255"/>
              </a:cxn>
              <a:cxn ang="0">
                <a:pos x="720" y="373"/>
              </a:cxn>
              <a:cxn ang="0">
                <a:pos x="682" y="897"/>
              </a:cxn>
              <a:cxn ang="0">
                <a:pos x="687" y="933"/>
              </a:cxn>
              <a:cxn ang="0">
                <a:pos x="696" y="977"/>
              </a:cxn>
              <a:cxn ang="0">
                <a:pos x="699" y="990"/>
              </a:cxn>
              <a:cxn ang="0">
                <a:pos x="700" y="995"/>
              </a:cxn>
              <a:cxn ang="0">
                <a:pos x="702" y="1001"/>
              </a:cxn>
              <a:cxn ang="0">
                <a:pos x="710" y="1022"/>
              </a:cxn>
              <a:cxn ang="0">
                <a:pos x="730" y="1065"/>
              </a:cxn>
              <a:cxn ang="0">
                <a:pos x="739" y="1079"/>
              </a:cxn>
              <a:cxn ang="0">
                <a:pos x="743" y="1084"/>
              </a:cxn>
              <a:cxn ang="0">
                <a:pos x="794" y="1147"/>
              </a:cxn>
              <a:cxn ang="0">
                <a:pos x="1097" y="1542"/>
              </a:cxn>
              <a:cxn ang="0">
                <a:pos x="997" y="1620"/>
              </a:cxn>
              <a:cxn ang="0">
                <a:pos x="954" y="1612"/>
              </a:cxn>
              <a:cxn ang="0">
                <a:pos x="940" y="1608"/>
              </a:cxn>
              <a:cxn ang="0">
                <a:pos x="905" y="1594"/>
              </a:cxn>
              <a:cxn ang="0">
                <a:pos x="861" y="1563"/>
              </a:cxn>
              <a:cxn ang="0">
                <a:pos x="842" y="1539"/>
              </a:cxn>
              <a:cxn ang="0">
                <a:pos x="807" y="1498"/>
              </a:cxn>
              <a:cxn ang="0">
                <a:pos x="775" y="1478"/>
              </a:cxn>
              <a:cxn ang="0">
                <a:pos x="728" y="1465"/>
              </a:cxn>
              <a:cxn ang="0">
                <a:pos x="710" y="1464"/>
              </a:cxn>
              <a:cxn ang="0">
                <a:pos x="679" y="1464"/>
              </a:cxn>
              <a:cxn ang="0">
                <a:pos x="662" y="1466"/>
              </a:cxn>
              <a:cxn ang="0">
                <a:pos x="552" y="1492"/>
              </a:cxn>
              <a:cxn ang="0">
                <a:pos x="408" y="1530"/>
              </a:cxn>
              <a:cxn ang="0">
                <a:pos x="345" y="1539"/>
              </a:cxn>
              <a:cxn ang="0">
                <a:pos x="238" y="1541"/>
              </a:cxn>
              <a:cxn ang="0">
                <a:pos x="173" y="1535"/>
              </a:cxn>
              <a:cxn ang="0">
                <a:pos x="112" y="1519"/>
              </a:cxn>
              <a:cxn ang="0">
                <a:pos x="69" y="1493"/>
              </a:cxn>
              <a:cxn ang="0">
                <a:pos x="41" y="1467"/>
              </a:cxn>
              <a:cxn ang="0">
                <a:pos x="33" y="1455"/>
              </a:cxn>
              <a:cxn ang="0">
                <a:pos x="20" y="1435"/>
              </a:cxn>
              <a:cxn ang="0">
                <a:pos x="6" y="1401"/>
              </a:cxn>
              <a:cxn ang="0">
                <a:pos x="0" y="1374"/>
              </a:cxn>
              <a:cxn ang="0">
                <a:pos x="5" y="1326"/>
              </a:cxn>
              <a:cxn ang="0">
                <a:pos x="18" y="1289"/>
              </a:cxn>
              <a:cxn ang="0">
                <a:pos x="54" y="1153"/>
              </a:cxn>
              <a:cxn ang="0">
                <a:pos x="99" y="987"/>
              </a:cxn>
              <a:cxn ang="0">
                <a:pos x="128" y="881"/>
              </a:cxn>
              <a:cxn ang="0">
                <a:pos x="133" y="829"/>
              </a:cxn>
              <a:cxn ang="0">
                <a:pos x="132" y="750"/>
              </a:cxn>
              <a:cxn ang="0">
                <a:pos x="128" y="725"/>
              </a:cxn>
              <a:cxn ang="0">
                <a:pos x="122" y="702"/>
              </a:cxn>
              <a:cxn ang="0">
                <a:pos x="118" y="688"/>
              </a:cxn>
              <a:cxn ang="0">
                <a:pos x="103" y="654"/>
              </a:cxn>
              <a:cxn ang="0">
                <a:pos x="96" y="640"/>
              </a:cxn>
              <a:cxn ang="0">
                <a:pos x="53" y="574"/>
              </a:cxn>
            </a:cxnLst>
            <a:rect l="0" t="0" r="r" b="b"/>
            <a:pathLst>
              <a:path w="1227" h="1622">
                <a:moveTo>
                  <a:pt x="273" y="221"/>
                </a:moveTo>
                <a:lnTo>
                  <a:pt x="444" y="17"/>
                </a:lnTo>
                <a:lnTo>
                  <a:pt x="464" y="17"/>
                </a:lnTo>
                <a:lnTo>
                  <a:pt x="474" y="16"/>
                </a:lnTo>
                <a:lnTo>
                  <a:pt x="485" y="15"/>
                </a:lnTo>
                <a:lnTo>
                  <a:pt x="559" y="11"/>
                </a:lnTo>
                <a:lnTo>
                  <a:pt x="577" y="9"/>
                </a:lnTo>
                <a:lnTo>
                  <a:pt x="586" y="8"/>
                </a:lnTo>
                <a:lnTo>
                  <a:pt x="596" y="7"/>
                </a:lnTo>
                <a:lnTo>
                  <a:pt x="614" y="4"/>
                </a:lnTo>
                <a:lnTo>
                  <a:pt x="623" y="2"/>
                </a:lnTo>
                <a:lnTo>
                  <a:pt x="633" y="0"/>
                </a:lnTo>
                <a:lnTo>
                  <a:pt x="636" y="18"/>
                </a:lnTo>
                <a:lnTo>
                  <a:pt x="688" y="16"/>
                </a:lnTo>
                <a:lnTo>
                  <a:pt x="691" y="26"/>
                </a:lnTo>
                <a:lnTo>
                  <a:pt x="696" y="47"/>
                </a:lnTo>
                <a:lnTo>
                  <a:pt x="702" y="68"/>
                </a:lnTo>
                <a:lnTo>
                  <a:pt x="708" y="89"/>
                </a:lnTo>
                <a:lnTo>
                  <a:pt x="708" y="91"/>
                </a:lnTo>
                <a:lnTo>
                  <a:pt x="708" y="92"/>
                </a:lnTo>
                <a:lnTo>
                  <a:pt x="708" y="93"/>
                </a:lnTo>
                <a:lnTo>
                  <a:pt x="708" y="94"/>
                </a:lnTo>
                <a:lnTo>
                  <a:pt x="709" y="95"/>
                </a:lnTo>
                <a:lnTo>
                  <a:pt x="709" y="96"/>
                </a:lnTo>
                <a:lnTo>
                  <a:pt x="721" y="183"/>
                </a:lnTo>
                <a:lnTo>
                  <a:pt x="721" y="185"/>
                </a:lnTo>
                <a:lnTo>
                  <a:pt x="721" y="186"/>
                </a:lnTo>
                <a:lnTo>
                  <a:pt x="721" y="187"/>
                </a:lnTo>
                <a:lnTo>
                  <a:pt x="721" y="188"/>
                </a:lnTo>
                <a:lnTo>
                  <a:pt x="722" y="188"/>
                </a:lnTo>
                <a:lnTo>
                  <a:pt x="722" y="189"/>
                </a:lnTo>
                <a:lnTo>
                  <a:pt x="722" y="233"/>
                </a:lnTo>
                <a:lnTo>
                  <a:pt x="723" y="239"/>
                </a:lnTo>
                <a:lnTo>
                  <a:pt x="723" y="244"/>
                </a:lnTo>
                <a:lnTo>
                  <a:pt x="723" y="255"/>
                </a:lnTo>
                <a:lnTo>
                  <a:pt x="724" y="261"/>
                </a:lnTo>
                <a:lnTo>
                  <a:pt x="724" y="267"/>
                </a:lnTo>
                <a:lnTo>
                  <a:pt x="724" y="278"/>
                </a:lnTo>
                <a:lnTo>
                  <a:pt x="724" y="282"/>
                </a:lnTo>
                <a:lnTo>
                  <a:pt x="720" y="373"/>
                </a:lnTo>
                <a:lnTo>
                  <a:pt x="720" y="376"/>
                </a:lnTo>
                <a:lnTo>
                  <a:pt x="700" y="559"/>
                </a:lnTo>
                <a:lnTo>
                  <a:pt x="682" y="737"/>
                </a:lnTo>
                <a:lnTo>
                  <a:pt x="678" y="820"/>
                </a:lnTo>
                <a:lnTo>
                  <a:pt x="682" y="897"/>
                </a:lnTo>
                <a:lnTo>
                  <a:pt x="683" y="902"/>
                </a:lnTo>
                <a:lnTo>
                  <a:pt x="684" y="906"/>
                </a:lnTo>
                <a:lnTo>
                  <a:pt x="685" y="915"/>
                </a:lnTo>
                <a:lnTo>
                  <a:pt x="686" y="924"/>
                </a:lnTo>
                <a:lnTo>
                  <a:pt x="687" y="933"/>
                </a:lnTo>
                <a:lnTo>
                  <a:pt x="690" y="951"/>
                </a:lnTo>
                <a:lnTo>
                  <a:pt x="693" y="970"/>
                </a:lnTo>
                <a:lnTo>
                  <a:pt x="694" y="973"/>
                </a:lnTo>
                <a:lnTo>
                  <a:pt x="695" y="975"/>
                </a:lnTo>
                <a:lnTo>
                  <a:pt x="696" y="977"/>
                </a:lnTo>
                <a:lnTo>
                  <a:pt x="696" y="979"/>
                </a:lnTo>
                <a:lnTo>
                  <a:pt x="697" y="983"/>
                </a:lnTo>
                <a:lnTo>
                  <a:pt x="698" y="987"/>
                </a:lnTo>
                <a:lnTo>
                  <a:pt x="699" y="988"/>
                </a:lnTo>
                <a:lnTo>
                  <a:pt x="699" y="990"/>
                </a:lnTo>
                <a:lnTo>
                  <a:pt x="700" y="991"/>
                </a:lnTo>
                <a:lnTo>
                  <a:pt x="700" y="992"/>
                </a:lnTo>
                <a:lnTo>
                  <a:pt x="700" y="993"/>
                </a:lnTo>
                <a:lnTo>
                  <a:pt x="700" y="995"/>
                </a:lnTo>
                <a:lnTo>
                  <a:pt x="700" y="996"/>
                </a:lnTo>
                <a:lnTo>
                  <a:pt x="701" y="998"/>
                </a:lnTo>
                <a:lnTo>
                  <a:pt x="701" y="999"/>
                </a:lnTo>
                <a:lnTo>
                  <a:pt x="702" y="1000"/>
                </a:lnTo>
                <a:lnTo>
                  <a:pt x="702" y="1001"/>
                </a:lnTo>
                <a:lnTo>
                  <a:pt x="703" y="1003"/>
                </a:lnTo>
                <a:lnTo>
                  <a:pt x="709" y="1018"/>
                </a:lnTo>
                <a:lnTo>
                  <a:pt x="709" y="1019"/>
                </a:lnTo>
                <a:lnTo>
                  <a:pt x="710" y="1021"/>
                </a:lnTo>
                <a:lnTo>
                  <a:pt x="710" y="1022"/>
                </a:lnTo>
                <a:lnTo>
                  <a:pt x="711" y="1023"/>
                </a:lnTo>
                <a:lnTo>
                  <a:pt x="711" y="1024"/>
                </a:lnTo>
                <a:lnTo>
                  <a:pt x="712" y="1026"/>
                </a:lnTo>
                <a:lnTo>
                  <a:pt x="715" y="1035"/>
                </a:lnTo>
                <a:lnTo>
                  <a:pt x="730" y="1065"/>
                </a:lnTo>
                <a:lnTo>
                  <a:pt x="731" y="1067"/>
                </a:lnTo>
                <a:lnTo>
                  <a:pt x="732" y="1069"/>
                </a:lnTo>
                <a:lnTo>
                  <a:pt x="735" y="1073"/>
                </a:lnTo>
                <a:lnTo>
                  <a:pt x="737" y="1076"/>
                </a:lnTo>
                <a:lnTo>
                  <a:pt x="739" y="1079"/>
                </a:lnTo>
                <a:lnTo>
                  <a:pt x="740" y="1080"/>
                </a:lnTo>
                <a:lnTo>
                  <a:pt x="741" y="1081"/>
                </a:lnTo>
                <a:lnTo>
                  <a:pt x="742" y="1082"/>
                </a:lnTo>
                <a:lnTo>
                  <a:pt x="742" y="1083"/>
                </a:lnTo>
                <a:lnTo>
                  <a:pt x="743" y="1084"/>
                </a:lnTo>
                <a:lnTo>
                  <a:pt x="744" y="1086"/>
                </a:lnTo>
                <a:lnTo>
                  <a:pt x="748" y="1094"/>
                </a:lnTo>
                <a:lnTo>
                  <a:pt x="769" y="1121"/>
                </a:lnTo>
                <a:lnTo>
                  <a:pt x="794" y="1147"/>
                </a:lnTo>
                <a:lnTo>
                  <a:pt x="856" y="1197"/>
                </a:lnTo>
                <a:lnTo>
                  <a:pt x="927" y="1242"/>
                </a:lnTo>
                <a:lnTo>
                  <a:pt x="1094" y="1327"/>
                </a:lnTo>
                <a:lnTo>
                  <a:pt x="1226" y="1388"/>
                </a:lnTo>
                <a:lnTo>
                  <a:pt x="1097" y="1542"/>
                </a:lnTo>
                <a:lnTo>
                  <a:pt x="1023" y="1621"/>
                </a:lnTo>
                <a:lnTo>
                  <a:pt x="1017" y="1621"/>
                </a:lnTo>
                <a:lnTo>
                  <a:pt x="1008" y="1621"/>
                </a:lnTo>
                <a:lnTo>
                  <a:pt x="1003" y="1621"/>
                </a:lnTo>
                <a:lnTo>
                  <a:pt x="997" y="1620"/>
                </a:lnTo>
                <a:lnTo>
                  <a:pt x="977" y="1617"/>
                </a:lnTo>
                <a:lnTo>
                  <a:pt x="968" y="1615"/>
                </a:lnTo>
                <a:lnTo>
                  <a:pt x="963" y="1614"/>
                </a:lnTo>
                <a:lnTo>
                  <a:pt x="958" y="1613"/>
                </a:lnTo>
                <a:lnTo>
                  <a:pt x="954" y="1612"/>
                </a:lnTo>
                <a:lnTo>
                  <a:pt x="949" y="1611"/>
                </a:lnTo>
                <a:lnTo>
                  <a:pt x="947" y="1611"/>
                </a:lnTo>
                <a:lnTo>
                  <a:pt x="945" y="1610"/>
                </a:lnTo>
                <a:lnTo>
                  <a:pt x="942" y="1609"/>
                </a:lnTo>
                <a:lnTo>
                  <a:pt x="940" y="1608"/>
                </a:lnTo>
                <a:lnTo>
                  <a:pt x="922" y="1602"/>
                </a:lnTo>
                <a:lnTo>
                  <a:pt x="918" y="1600"/>
                </a:lnTo>
                <a:lnTo>
                  <a:pt x="914" y="1599"/>
                </a:lnTo>
                <a:lnTo>
                  <a:pt x="910" y="1597"/>
                </a:lnTo>
                <a:lnTo>
                  <a:pt x="905" y="1594"/>
                </a:lnTo>
                <a:lnTo>
                  <a:pt x="897" y="1590"/>
                </a:lnTo>
                <a:lnTo>
                  <a:pt x="893" y="1587"/>
                </a:lnTo>
                <a:lnTo>
                  <a:pt x="889" y="1585"/>
                </a:lnTo>
                <a:lnTo>
                  <a:pt x="875" y="1574"/>
                </a:lnTo>
                <a:lnTo>
                  <a:pt x="861" y="1563"/>
                </a:lnTo>
                <a:lnTo>
                  <a:pt x="855" y="1557"/>
                </a:lnTo>
                <a:lnTo>
                  <a:pt x="852" y="1554"/>
                </a:lnTo>
                <a:lnTo>
                  <a:pt x="849" y="1550"/>
                </a:lnTo>
                <a:lnTo>
                  <a:pt x="844" y="1543"/>
                </a:lnTo>
                <a:lnTo>
                  <a:pt x="842" y="1539"/>
                </a:lnTo>
                <a:lnTo>
                  <a:pt x="839" y="1535"/>
                </a:lnTo>
                <a:lnTo>
                  <a:pt x="832" y="1526"/>
                </a:lnTo>
                <a:lnTo>
                  <a:pt x="828" y="1521"/>
                </a:lnTo>
                <a:lnTo>
                  <a:pt x="824" y="1515"/>
                </a:lnTo>
                <a:lnTo>
                  <a:pt x="807" y="1498"/>
                </a:lnTo>
                <a:lnTo>
                  <a:pt x="798" y="1492"/>
                </a:lnTo>
                <a:lnTo>
                  <a:pt x="794" y="1489"/>
                </a:lnTo>
                <a:lnTo>
                  <a:pt x="789" y="1485"/>
                </a:lnTo>
                <a:lnTo>
                  <a:pt x="780" y="1481"/>
                </a:lnTo>
                <a:lnTo>
                  <a:pt x="775" y="1478"/>
                </a:lnTo>
                <a:lnTo>
                  <a:pt x="770" y="1476"/>
                </a:lnTo>
                <a:lnTo>
                  <a:pt x="750" y="1469"/>
                </a:lnTo>
                <a:lnTo>
                  <a:pt x="739" y="1467"/>
                </a:lnTo>
                <a:lnTo>
                  <a:pt x="734" y="1466"/>
                </a:lnTo>
                <a:lnTo>
                  <a:pt x="728" y="1465"/>
                </a:lnTo>
                <a:lnTo>
                  <a:pt x="723" y="1465"/>
                </a:lnTo>
                <a:lnTo>
                  <a:pt x="718" y="1465"/>
                </a:lnTo>
                <a:lnTo>
                  <a:pt x="715" y="1465"/>
                </a:lnTo>
                <a:lnTo>
                  <a:pt x="712" y="1464"/>
                </a:lnTo>
                <a:lnTo>
                  <a:pt x="710" y="1464"/>
                </a:lnTo>
                <a:lnTo>
                  <a:pt x="707" y="1463"/>
                </a:lnTo>
                <a:lnTo>
                  <a:pt x="696" y="1463"/>
                </a:lnTo>
                <a:lnTo>
                  <a:pt x="690" y="1463"/>
                </a:lnTo>
                <a:lnTo>
                  <a:pt x="684" y="1464"/>
                </a:lnTo>
                <a:lnTo>
                  <a:pt x="679" y="1464"/>
                </a:lnTo>
                <a:lnTo>
                  <a:pt x="673" y="1464"/>
                </a:lnTo>
                <a:lnTo>
                  <a:pt x="671" y="1464"/>
                </a:lnTo>
                <a:lnTo>
                  <a:pt x="668" y="1465"/>
                </a:lnTo>
                <a:lnTo>
                  <a:pt x="665" y="1465"/>
                </a:lnTo>
                <a:lnTo>
                  <a:pt x="662" y="1466"/>
                </a:lnTo>
                <a:lnTo>
                  <a:pt x="639" y="1469"/>
                </a:lnTo>
                <a:lnTo>
                  <a:pt x="617" y="1474"/>
                </a:lnTo>
                <a:lnTo>
                  <a:pt x="605" y="1477"/>
                </a:lnTo>
                <a:lnTo>
                  <a:pt x="594" y="1480"/>
                </a:lnTo>
                <a:lnTo>
                  <a:pt x="552" y="1492"/>
                </a:lnTo>
                <a:lnTo>
                  <a:pt x="531" y="1499"/>
                </a:lnTo>
                <a:lnTo>
                  <a:pt x="510" y="1506"/>
                </a:lnTo>
                <a:lnTo>
                  <a:pt x="470" y="1518"/>
                </a:lnTo>
                <a:lnTo>
                  <a:pt x="429" y="1527"/>
                </a:lnTo>
                <a:lnTo>
                  <a:pt x="408" y="1530"/>
                </a:lnTo>
                <a:lnTo>
                  <a:pt x="398" y="1532"/>
                </a:lnTo>
                <a:lnTo>
                  <a:pt x="387" y="1534"/>
                </a:lnTo>
                <a:lnTo>
                  <a:pt x="366" y="1536"/>
                </a:lnTo>
                <a:lnTo>
                  <a:pt x="356" y="1537"/>
                </a:lnTo>
                <a:lnTo>
                  <a:pt x="345" y="1539"/>
                </a:lnTo>
                <a:lnTo>
                  <a:pt x="324" y="1539"/>
                </a:lnTo>
                <a:lnTo>
                  <a:pt x="313" y="1540"/>
                </a:lnTo>
                <a:lnTo>
                  <a:pt x="302" y="1541"/>
                </a:lnTo>
                <a:lnTo>
                  <a:pt x="259" y="1541"/>
                </a:lnTo>
                <a:lnTo>
                  <a:pt x="238" y="1541"/>
                </a:lnTo>
                <a:lnTo>
                  <a:pt x="227" y="1540"/>
                </a:lnTo>
                <a:lnTo>
                  <a:pt x="216" y="1539"/>
                </a:lnTo>
                <a:lnTo>
                  <a:pt x="195" y="1537"/>
                </a:lnTo>
                <a:lnTo>
                  <a:pt x="184" y="1536"/>
                </a:lnTo>
                <a:lnTo>
                  <a:pt x="173" y="1535"/>
                </a:lnTo>
                <a:lnTo>
                  <a:pt x="152" y="1532"/>
                </a:lnTo>
                <a:lnTo>
                  <a:pt x="143" y="1529"/>
                </a:lnTo>
                <a:lnTo>
                  <a:pt x="138" y="1528"/>
                </a:lnTo>
                <a:lnTo>
                  <a:pt x="132" y="1526"/>
                </a:lnTo>
                <a:lnTo>
                  <a:pt x="112" y="1519"/>
                </a:lnTo>
                <a:lnTo>
                  <a:pt x="94" y="1510"/>
                </a:lnTo>
                <a:lnTo>
                  <a:pt x="86" y="1505"/>
                </a:lnTo>
                <a:lnTo>
                  <a:pt x="82" y="1502"/>
                </a:lnTo>
                <a:lnTo>
                  <a:pt x="77" y="1499"/>
                </a:lnTo>
                <a:lnTo>
                  <a:pt x="69" y="1493"/>
                </a:lnTo>
                <a:lnTo>
                  <a:pt x="65" y="1490"/>
                </a:lnTo>
                <a:lnTo>
                  <a:pt x="61" y="1487"/>
                </a:lnTo>
                <a:lnTo>
                  <a:pt x="47" y="1473"/>
                </a:lnTo>
                <a:lnTo>
                  <a:pt x="44" y="1470"/>
                </a:lnTo>
                <a:lnTo>
                  <a:pt x="41" y="1467"/>
                </a:lnTo>
                <a:lnTo>
                  <a:pt x="40" y="1465"/>
                </a:lnTo>
                <a:lnTo>
                  <a:pt x="38" y="1463"/>
                </a:lnTo>
                <a:lnTo>
                  <a:pt x="37" y="1461"/>
                </a:lnTo>
                <a:lnTo>
                  <a:pt x="35" y="1459"/>
                </a:lnTo>
                <a:lnTo>
                  <a:pt x="33" y="1455"/>
                </a:lnTo>
                <a:lnTo>
                  <a:pt x="30" y="1451"/>
                </a:lnTo>
                <a:lnTo>
                  <a:pt x="27" y="1447"/>
                </a:lnTo>
                <a:lnTo>
                  <a:pt x="24" y="1443"/>
                </a:lnTo>
                <a:lnTo>
                  <a:pt x="22" y="1439"/>
                </a:lnTo>
                <a:lnTo>
                  <a:pt x="20" y="1435"/>
                </a:lnTo>
                <a:lnTo>
                  <a:pt x="17" y="1431"/>
                </a:lnTo>
                <a:lnTo>
                  <a:pt x="15" y="1426"/>
                </a:lnTo>
                <a:lnTo>
                  <a:pt x="8" y="1409"/>
                </a:lnTo>
                <a:lnTo>
                  <a:pt x="7" y="1405"/>
                </a:lnTo>
                <a:lnTo>
                  <a:pt x="6" y="1401"/>
                </a:lnTo>
                <a:lnTo>
                  <a:pt x="6" y="1399"/>
                </a:lnTo>
                <a:lnTo>
                  <a:pt x="5" y="1397"/>
                </a:lnTo>
                <a:lnTo>
                  <a:pt x="4" y="1395"/>
                </a:lnTo>
                <a:lnTo>
                  <a:pt x="3" y="1392"/>
                </a:lnTo>
                <a:lnTo>
                  <a:pt x="0" y="1374"/>
                </a:lnTo>
                <a:lnTo>
                  <a:pt x="0" y="1355"/>
                </a:lnTo>
                <a:lnTo>
                  <a:pt x="3" y="1337"/>
                </a:lnTo>
                <a:lnTo>
                  <a:pt x="4" y="1333"/>
                </a:lnTo>
                <a:lnTo>
                  <a:pt x="5" y="1328"/>
                </a:lnTo>
                <a:lnTo>
                  <a:pt x="5" y="1326"/>
                </a:lnTo>
                <a:lnTo>
                  <a:pt x="6" y="1324"/>
                </a:lnTo>
                <a:lnTo>
                  <a:pt x="7" y="1321"/>
                </a:lnTo>
                <a:lnTo>
                  <a:pt x="8" y="1319"/>
                </a:lnTo>
                <a:lnTo>
                  <a:pt x="14" y="1299"/>
                </a:lnTo>
                <a:lnTo>
                  <a:pt x="18" y="1289"/>
                </a:lnTo>
                <a:lnTo>
                  <a:pt x="22" y="1278"/>
                </a:lnTo>
                <a:lnTo>
                  <a:pt x="34" y="1237"/>
                </a:lnTo>
                <a:lnTo>
                  <a:pt x="43" y="1195"/>
                </a:lnTo>
                <a:lnTo>
                  <a:pt x="48" y="1174"/>
                </a:lnTo>
                <a:lnTo>
                  <a:pt x="54" y="1153"/>
                </a:lnTo>
                <a:lnTo>
                  <a:pt x="63" y="1111"/>
                </a:lnTo>
                <a:lnTo>
                  <a:pt x="68" y="1090"/>
                </a:lnTo>
                <a:lnTo>
                  <a:pt x="74" y="1069"/>
                </a:lnTo>
                <a:lnTo>
                  <a:pt x="86" y="1028"/>
                </a:lnTo>
                <a:lnTo>
                  <a:pt x="99" y="987"/>
                </a:lnTo>
                <a:lnTo>
                  <a:pt x="111" y="952"/>
                </a:lnTo>
                <a:lnTo>
                  <a:pt x="116" y="934"/>
                </a:lnTo>
                <a:lnTo>
                  <a:pt x="118" y="925"/>
                </a:lnTo>
                <a:lnTo>
                  <a:pt x="121" y="916"/>
                </a:lnTo>
                <a:lnTo>
                  <a:pt x="128" y="881"/>
                </a:lnTo>
                <a:lnTo>
                  <a:pt x="130" y="864"/>
                </a:lnTo>
                <a:lnTo>
                  <a:pt x="131" y="855"/>
                </a:lnTo>
                <a:lnTo>
                  <a:pt x="133" y="846"/>
                </a:lnTo>
                <a:lnTo>
                  <a:pt x="133" y="838"/>
                </a:lnTo>
                <a:lnTo>
                  <a:pt x="133" y="829"/>
                </a:lnTo>
                <a:lnTo>
                  <a:pt x="134" y="820"/>
                </a:lnTo>
                <a:lnTo>
                  <a:pt x="135" y="811"/>
                </a:lnTo>
                <a:lnTo>
                  <a:pt x="135" y="776"/>
                </a:lnTo>
                <a:lnTo>
                  <a:pt x="133" y="759"/>
                </a:lnTo>
                <a:lnTo>
                  <a:pt x="132" y="750"/>
                </a:lnTo>
                <a:lnTo>
                  <a:pt x="131" y="741"/>
                </a:lnTo>
                <a:lnTo>
                  <a:pt x="130" y="737"/>
                </a:lnTo>
                <a:lnTo>
                  <a:pt x="129" y="732"/>
                </a:lnTo>
                <a:lnTo>
                  <a:pt x="128" y="728"/>
                </a:lnTo>
                <a:lnTo>
                  <a:pt x="128" y="725"/>
                </a:lnTo>
                <a:lnTo>
                  <a:pt x="127" y="723"/>
                </a:lnTo>
                <a:lnTo>
                  <a:pt x="125" y="715"/>
                </a:lnTo>
                <a:lnTo>
                  <a:pt x="124" y="711"/>
                </a:lnTo>
                <a:lnTo>
                  <a:pt x="123" y="706"/>
                </a:lnTo>
                <a:lnTo>
                  <a:pt x="122" y="702"/>
                </a:lnTo>
                <a:lnTo>
                  <a:pt x="121" y="697"/>
                </a:lnTo>
                <a:lnTo>
                  <a:pt x="121" y="695"/>
                </a:lnTo>
                <a:lnTo>
                  <a:pt x="120" y="693"/>
                </a:lnTo>
                <a:lnTo>
                  <a:pt x="119" y="690"/>
                </a:lnTo>
                <a:lnTo>
                  <a:pt x="118" y="688"/>
                </a:lnTo>
                <a:lnTo>
                  <a:pt x="111" y="671"/>
                </a:lnTo>
                <a:lnTo>
                  <a:pt x="109" y="667"/>
                </a:lnTo>
                <a:lnTo>
                  <a:pt x="108" y="663"/>
                </a:lnTo>
                <a:lnTo>
                  <a:pt x="106" y="659"/>
                </a:lnTo>
                <a:lnTo>
                  <a:pt x="103" y="654"/>
                </a:lnTo>
                <a:lnTo>
                  <a:pt x="101" y="650"/>
                </a:lnTo>
                <a:lnTo>
                  <a:pt x="100" y="646"/>
                </a:lnTo>
                <a:lnTo>
                  <a:pt x="99" y="644"/>
                </a:lnTo>
                <a:lnTo>
                  <a:pt x="98" y="642"/>
                </a:lnTo>
                <a:lnTo>
                  <a:pt x="96" y="640"/>
                </a:lnTo>
                <a:lnTo>
                  <a:pt x="95" y="638"/>
                </a:lnTo>
                <a:lnTo>
                  <a:pt x="86" y="622"/>
                </a:lnTo>
                <a:lnTo>
                  <a:pt x="81" y="613"/>
                </a:lnTo>
                <a:lnTo>
                  <a:pt x="75" y="605"/>
                </a:lnTo>
                <a:lnTo>
                  <a:pt x="53" y="574"/>
                </a:lnTo>
                <a:lnTo>
                  <a:pt x="32" y="546"/>
                </a:lnTo>
                <a:lnTo>
                  <a:pt x="273" y="221"/>
                </a:lnTo>
              </a:path>
            </a:pathLst>
          </a:custGeom>
          <a:solidFill>
            <a:srgbClr val="666666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7" name="Freeform 43"/>
          <p:cNvSpPr>
            <a:spLocks noChangeArrowheads="1"/>
          </p:cNvSpPr>
          <p:nvPr/>
        </p:nvSpPr>
        <p:spPr bwMode="auto">
          <a:xfrm>
            <a:off x="6477120" y="2983993"/>
            <a:ext cx="312480" cy="478130"/>
          </a:xfrm>
          <a:custGeom>
            <a:avLst/>
            <a:gdLst/>
            <a:ahLst/>
            <a:cxnLst>
              <a:cxn ang="0">
                <a:pos x="705" y="0"/>
              </a:cxn>
              <a:cxn ang="0">
                <a:pos x="708" y="15"/>
              </a:cxn>
              <a:cxn ang="0">
                <a:pos x="721" y="105"/>
              </a:cxn>
              <a:cxn ang="0">
                <a:pos x="721" y="110"/>
              </a:cxn>
              <a:cxn ang="0">
                <a:pos x="723" y="161"/>
              </a:cxn>
              <a:cxn ang="0">
                <a:pos x="724" y="189"/>
              </a:cxn>
              <a:cxn ang="0">
                <a:pos x="720" y="298"/>
              </a:cxn>
              <a:cxn ang="0">
                <a:pos x="682" y="819"/>
              </a:cxn>
              <a:cxn ang="0">
                <a:pos x="686" y="846"/>
              </a:cxn>
              <a:cxn ang="0">
                <a:pos x="694" y="895"/>
              </a:cxn>
              <a:cxn ang="0">
                <a:pos x="697" y="905"/>
              </a:cxn>
              <a:cxn ang="0">
                <a:pos x="700" y="913"/>
              </a:cxn>
              <a:cxn ang="0">
                <a:pos x="700" y="917"/>
              </a:cxn>
              <a:cxn ang="0">
                <a:pos x="702" y="922"/>
              </a:cxn>
              <a:cxn ang="0">
                <a:pos x="709" y="941"/>
              </a:cxn>
              <a:cxn ang="0">
                <a:pos x="711" y="946"/>
              </a:cxn>
              <a:cxn ang="0">
                <a:pos x="731" y="989"/>
              </a:cxn>
              <a:cxn ang="0">
                <a:pos x="739" y="1001"/>
              </a:cxn>
              <a:cxn ang="0">
                <a:pos x="742" y="1005"/>
              </a:cxn>
              <a:cxn ang="0">
                <a:pos x="748" y="1016"/>
              </a:cxn>
              <a:cxn ang="0">
                <a:pos x="927" y="1164"/>
              </a:cxn>
              <a:cxn ang="0">
                <a:pos x="762" y="1380"/>
              </a:cxn>
              <a:cxn ang="0">
                <a:pos x="739" y="1389"/>
              </a:cxn>
              <a:cxn ang="0">
                <a:pos x="718" y="1387"/>
              </a:cxn>
              <a:cxn ang="0">
                <a:pos x="707" y="1385"/>
              </a:cxn>
              <a:cxn ang="0">
                <a:pos x="679" y="1386"/>
              </a:cxn>
              <a:cxn ang="0">
                <a:pos x="665" y="1387"/>
              </a:cxn>
              <a:cxn ang="0">
                <a:pos x="605" y="1399"/>
              </a:cxn>
              <a:cxn ang="0">
                <a:pos x="510" y="1428"/>
              </a:cxn>
              <a:cxn ang="0">
                <a:pos x="398" y="1454"/>
              </a:cxn>
              <a:cxn ang="0">
                <a:pos x="345" y="1461"/>
              </a:cxn>
              <a:cxn ang="0">
                <a:pos x="259" y="1463"/>
              </a:cxn>
              <a:cxn ang="0">
                <a:pos x="195" y="1459"/>
              </a:cxn>
              <a:cxn ang="0">
                <a:pos x="143" y="1451"/>
              </a:cxn>
              <a:cxn ang="0">
                <a:pos x="94" y="1432"/>
              </a:cxn>
              <a:cxn ang="0">
                <a:pos x="69" y="1415"/>
              </a:cxn>
              <a:cxn ang="0">
                <a:pos x="44" y="1392"/>
              </a:cxn>
              <a:cxn ang="0">
                <a:pos x="37" y="1383"/>
              </a:cxn>
              <a:cxn ang="0">
                <a:pos x="27" y="1369"/>
              </a:cxn>
              <a:cxn ang="0">
                <a:pos x="17" y="1353"/>
              </a:cxn>
              <a:cxn ang="0">
                <a:pos x="6" y="1323"/>
              </a:cxn>
              <a:cxn ang="0">
                <a:pos x="3" y="1314"/>
              </a:cxn>
              <a:cxn ang="0">
                <a:pos x="4" y="1255"/>
              </a:cxn>
              <a:cxn ang="0">
                <a:pos x="7" y="1243"/>
              </a:cxn>
              <a:cxn ang="0">
                <a:pos x="22" y="1200"/>
              </a:cxn>
              <a:cxn ang="0">
                <a:pos x="54" y="1075"/>
              </a:cxn>
              <a:cxn ang="0">
                <a:pos x="86" y="950"/>
              </a:cxn>
              <a:cxn ang="0">
                <a:pos x="118" y="847"/>
              </a:cxn>
              <a:cxn ang="0">
                <a:pos x="131" y="777"/>
              </a:cxn>
              <a:cxn ang="0">
                <a:pos x="133" y="756"/>
              </a:cxn>
            </a:cxnLst>
            <a:rect l="0" t="0" r="r" b="b"/>
            <a:pathLst>
              <a:path w="955" h="1464">
                <a:moveTo>
                  <a:pt x="257" y="563"/>
                </a:moveTo>
                <a:lnTo>
                  <a:pt x="460" y="291"/>
                </a:lnTo>
                <a:lnTo>
                  <a:pt x="677" y="30"/>
                </a:lnTo>
                <a:lnTo>
                  <a:pt x="705" y="0"/>
                </a:lnTo>
                <a:lnTo>
                  <a:pt x="708" y="11"/>
                </a:lnTo>
                <a:lnTo>
                  <a:pt x="708" y="13"/>
                </a:lnTo>
                <a:lnTo>
                  <a:pt x="708" y="14"/>
                </a:lnTo>
                <a:lnTo>
                  <a:pt x="708" y="15"/>
                </a:lnTo>
                <a:lnTo>
                  <a:pt x="708" y="16"/>
                </a:lnTo>
                <a:lnTo>
                  <a:pt x="709" y="17"/>
                </a:lnTo>
                <a:lnTo>
                  <a:pt x="709" y="18"/>
                </a:lnTo>
                <a:lnTo>
                  <a:pt x="721" y="105"/>
                </a:lnTo>
                <a:lnTo>
                  <a:pt x="721" y="107"/>
                </a:lnTo>
                <a:lnTo>
                  <a:pt x="721" y="108"/>
                </a:lnTo>
                <a:lnTo>
                  <a:pt x="721" y="109"/>
                </a:lnTo>
                <a:lnTo>
                  <a:pt x="721" y="110"/>
                </a:lnTo>
                <a:lnTo>
                  <a:pt x="722" y="110"/>
                </a:lnTo>
                <a:lnTo>
                  <a:pt x="722" y="111"/>
                </a:lnTo>
                <a:lnTo>
                  <a:pt x="722" y="155"/>
                </a:lnTo>
                <a:lnTo>
                  <a:pt x="723" y="161"/>
                </a:lnTo>
                <a:lnTo>
                  <a:pt x="723" y="166"/>
                </a:lnTo>
                <a:lnTo>
                  <a:pt x="723" y="177"/>
                </a:lnTo>
                <a:lnTo>
                  <a:pt x="724" y="183"/>
                </a:lnTo>
                <a:lnTo>
                  <a:pt x="724" y="189"/>
                </a:lnTo>
                <a:lnTo>
                  <a:pt x="724" y="200"/>
                </a:lnTo>
                <a:lnTo>
                  <a:pt x="724" y="204"/>
                </a:lnTo>
                <a:lnTo>
                  <a:pt x="720" y="295"/>
                </a:lnTo>
                <a:lnTo>
                  <a:pt x="720" y="298"/>
                </a:lnTo>
                <a:lnTo>
                  <a:pt x="700" y="481"/>
                </a:lnTo>
                <a:lnTo>
                  <a:pt x="682" y="659"/>
                </a:lnTo>
                <a:lnTo>
                  <a:pt x="678" y="742"/>
                </a:lnTo>
                <a:lnTo>
                  <a:pt x="682" y="819"/>
                </a:lnTo>
                <a:lnTo>
                  <a:pt x="683" y="824"/>
                </a:lnTo>
                <a:lnTo>
                  <a:pt x="684" y="828"/>
                </a:lnTo>
                <a:lnTo>
                  <a:pt x="685" y="837"/>
                </a:lnTo>
                <a:lnTo>
                  <a:pt x="686" y="846"/>
                </a:lnTo>
                <a:lnTo>
                  <a:pt x="687" y="855"/>
                </a:lnTo>
                <a:lnTo>
                  <a:pt x="690" y="873"/>
                </a:lnTo>
                <a:lnTo>
                  <a:pt x="693" y="892"/>
                </a:lnTo>
                <a:lnTo>
                  <a:pt x="694" y="895"/>
                </a:lnTo>
                <a:lnTo>
                  <a:pt x="695" y="897"/>
                </a:lnTo>
                <a:lnTo>
                  <a:pt x="696" y="899"/>
                </a:lnTo>
                <a:lnTo>
                  <a:pt x="696" y="901"/>
                </a:lnTo>
                <a:lnTo>
                  <a:pt x="697" y="905"/>
                </a:lnTo>
                <a:lnTo>
                  <a:pt x="698" y="909"/>
                </a:lnTo>
                <a:lnTo>
                  <a:pt x="699" y="910"/>
                </a:lnTo>
                <a:lnTo>
                  <a:pt x="699" y="912"/>
                </a:lnTo>
                <a:lnTo>
                  <a:pt x="700" y="913"/>
                </a:lnTo>
                <a:lnTo>
                  <a:pt x="700" y="914"/>
                </a:lnTo>
                <a:lnTo>
                  <a:pt x="700" y="915"/>
                </a:lnTo>
                <a:lnTo>
                  <a:pt x="700" y="917"/>
                </a:lnTo>
                <a:lnTo>
                  <a:pt x="700" y="918"/>
                </a:lnTo>
                <a:lnTo>
                  <a:pt x="701" y="920"/>
                </a:lnTo>
                <a:lnTo>
                  <a:pt x="701" y="921"/>
                </a:lnTo>
                <a:lnTo>
                  <a:pt x="702" y="922"/>
                </a:lnTo>
                <a:lnTo>
                  <a:pt x="702" y="923"/>
                </a:lnTo>
                <a:lnTo>
                  <a:pt x="703" y="925"/>
                </a:lnTo>
                <a:lnTo>
                  <a:pt x="709" y="940"/>
                </a:lnTo>
                <a:lnTo>
                  <a:pt x="709" y="941"/>
                </a:lnTo>
                <a:lnTo>
                  <a:pt x="710" y="943"/>
                </a:lnTo>
                <a:lnTo>
                  <a:pt x="710" y="944"/>
                </a:lnTo>
                <a:lnTo>
                  <a:pt x="711" y="945"/>
                </a:lnTo>
                <a:lnTo>
                  <a:pt x="711" y="946"/>
                </a:lnTo>
                <a:lnTo>
                  <a:pt x="712" y="948"/>
                </a:lnTo>
                <a:lnTo>
                  <a:pt x="715" y="957"/>
                </a:lnTo>
                <a:lnTo>
                  <a:pt x="730" y="987"/>
                </a:lnTo>
                <a:lnTo>
                  <a:pt x="731" y="989"/>
                </a:lnTo>
                <a:lnTo>
                  <a:pt x="732" y="991"/>
                </a:lnTo>
                <a:lnTo>
                  <a:pt x="735" y="995"/>
                </a:lnTo>
                <a:lnTo>
                  <a:pt x="737" y="998"/>
                </a:lnTo>
                <a:lnTo>
                  <a:pt x="739" y="1001"/>
                </a:lnTo>
                <a:lnTo>
                  <a:pt x="740" y="1002"/>
                </a:lnTo>
                <a:lnTo>
                  <a:pt x="741" y="1003"/>
                </a:lnTo>
                <a:lnTo>
                  <a:pt x="742" y="1004"/>
                </a:lnTo>
                <a:lnTo>
                  <a:pt x="742" y="1005"/>
                </a:lnTo>
                <a:lnTo>
                  <a:pt x="743" y="1006"/>
                </a:lnTo>
                <a:lnTo>
                  <a:pt x="744" y="1008"/>
                </a:lnTo>
                <a:lnTo>
                  <a:pt x="748" y="1016"/>
                </a:lnTo>
                <a:lnTo>
                  <a:pt x="769" y="1043"/>
                </a:lnTo>
                <a:lnTo>
                  <a:pt x="794" y="1069"/>
                </a:lnTo>
                <a:lnTo>
                  <a:pt x="856" y="1119"/>
                </a:lnTo>
                <a:lnTo>
                  <a:pt x="927" y="1164"/>
                </a:lnTo>
                <a:lnTo>
                  <a:pt x="954" y="1178"/>
                </a:lnTo>
                <a:lnTo>
                  <a:pt x="772" y="1371"/>
                </a:lnTo>
                <a:lnTo>
                  <a:pt x="767" y="1376"/>
                </a:lnTo>
                <a:lnTo>
                  <a:pt x="762" y="1380"/>
                </a:lnTo>
                <a:lnTo>
                  <a:pt x="756" y="1385"/>
                </a:lnTo>
                <a:lnTo>
                  <a:pt x="751" y="1391"/>
                </a:lnTo>
                <a:lnTo>
                  <a:pt x="750" y="1391"/>
                </a:lnTo>
                <a:lnTo>
                  <a:pt x="739" y="1389"/>
                </a:lnTo>
                <a:lnTo>
                  <a:pt x="734" y="1388"/>
                </a:lnTo>
                <a:lnTo>
                  <a:pt x="728" y="1387"/>
                </a:lnTo>
                <a:lnTo>
                  <a:pt x="723" y="1387"/>
                </a:lnTo>
                <a:lnTo>
                  <a:pt x="718" y="1387"/>
                </a:lnTo>
                <a:lnTo>
                  <a:pt x="715" y="1387"/>
                </a:lnTo>
                <a:lnTo>
                  <a:pt x="712" y="1386"/>
                </a:lnTo>
                <a:lnTo>
                  <a:pt x="710" y="1386"/>
                </a:lnTo>
                <a:lnTo>
                  <a:pt x="707" y="1385"/>
                </a:lnTo>
                <a:lnTo>
                  <a:pt x="696" y="1385"/>
                </a:lnTo>
                <a:lnTo>
                  <a:pt x="690" y="1385"/>
                </a:lnTo>
                <a:lnTo>
                  <a:pt x="684" y="1386"/>
                </a:lnTo>
                <a:lnTo>
                  <a:pt x="679" y="1386"/>
                </a:lnTo>
                <a:lnTo>
                  <a:pt x="673" y="1386"/>
                </a:lnTo>
                <a:lnTo>
                  <a:pt x="671" y="1386"/>
                </a:lnTo>
                <a:lnTo>
                  <a:pt x="668" y="1387"/>
                </a:lnTo>
                <a:lnTo>
                  <a:pt x="665" y="1387"/>
                </a:lnTo>
                <a:lnTo>
                  <a:pt x="662" y="1388"/>
                </a:lnTo>
                <a:lnTo>
                  <a:pt x="639" y="1391"/>
                </a:lnTo>
                <a:lnTo>
                  <a:pt x="617" y="1396"/>
                </a:lnTo>
                <a:lnTo>
                  <a:pt x="605" y="1399"/>
                </a:lnTo>
                <a:lnTo>
                  <a:pt x="594" y="1402"/>
                </a:lnTo>
                <a:lnTo>
                  <a:pt x="552" y="1414"/>
                </a:lnTo>
                <a:lnTo>
                  <a:pt x="531" y="1421"/>
                </a:lnTo>
                <a:lnTo>
                  <a:pt x="510" y="1428"/>
                </a:lnTo>
                <a:lnTo>
                  <a:pt x="470" y="1440"/>
                </a:lnTo>
                <a:lnTo>
                  <a:pt x="429" y="1449"/>
                </a:lnTo>
                <a:lnTo>
                  <a:pt x="408" y="1452"/>
                </a:lnTo>
                <a:lnTo>
                  <a:pt x="398" y="1454"/>
                </a:lnTo>
                <a:lnTo>
                  <a:pt x="387" y="1456"/>
                </a:lnTo>
                <a:lnTo>
                  <a:pt x="366" y="1458"/>
                </a:lnTo>
                <a:lnTo>
                  <a:pt x="356" y="1459"/>
                </a:lnTo>
                <a:lnTo>
                  <a:pt x="345" y="1461"/>
                </a:lnTo>
                <a:lnTo>
                  <a:pt x="324" y="1461"/>
                </a:lnTo>
                <a:lnTo>
                  <a:pt x="313" y="1462"/>
                </a:lnTo>
                <a:lnTo>
                  <a:pt x="302" y="1463"/>
                </a:lnTo>
                <a:lnTo>
                  <a:pt x="259" y="1463"/>
                </a:lnTo>
                <a:lnTo>
                  <a:pt x="238" y="1463"/>
                </a:lnTo>
                <a:lnTo>
                  <a:pt x="227" y="1462"/>
                </a:lnTo>
                <a:lnTo>
                  <a:pt x="216" y="1461"/>
                </a:lnTo>
                <a:lnTo>
                  <a:pt x="195" y="1459"/>
                </a:lnTo>
                <a:lnTo>
                  <a:pt x="184" y="1458"/>
                </a:lnTo>
                <a:lnTo>
                  <a:pt x="173" y="1457"/>
                </a:lnTo>
                <a:lnTo>
                  <a:pt x="152" y="1454"/>
                </a:lnTo>
                <a:lnTo>
                  <a:pt x="143" y="1451"/>
                </a:lnTo>
                <a:lnTo>
                  <a:pt x="138" y="1450"/>
                </a:lnTo>
                <a:lnTo>
                  <a:pt x="132" y="1448"/>
                </a:lnTo>
                <a:lnTo>
                  <a:pt x="112" y="1441"/>
                </a:lnTo>
                <a:lnTo>
                  <a:pt x="94" y="1432"/>
                </a:lnTo>
                <a:lnTo>
                  <a:pt x="86" y="1427"/>
                </a:lnTo>
                <a:lnTo>
                  <a:pt x="82" y="1424"/>
                </a:lnTo>
                <a:lnTo>
                  <a:pt x="77" y="1421"/>
                </a:lnTo>
                <a:lnTo>
                  <a:pt x="69" y="1415"/>
                </a:lnTo>
                <a:lnTo>
                  <a:pt x="65" y="1412"/>
                </a:lnTo>
                <a:lnTo>
                  <a:pt x="61" y="1409"/>
                </a:lnTo>
                <a:lnTo>
                  <a:pt x="47" y="1395"/>
                </a:lnTo>
                <a:lnTo>
                  <a:pt x="44" y="1392"/>
                </a:lnTo>
                <a:lnTo>
                  <a:pt x="41" y="1389"/>
                </a:lnTo>
                <a:lnTo>
                  <a:pt x="40" y="1387"/>
                </a:lnTo>
                <a:lnTo>
                  <a:pt x="38" y="1385"/>
                </a:lnTo>
                <a:lnTo>
                  <a:pt x="37" y="1383"/>
                </a:lnTo>
                <a:lnTo>
                  <a:pt x="35" y="1381"/>
                </a:lnTo>
                <a:lnTo>
                  <a:pt x="33" y="1377"/>
                </a:lnTo>
                <a:lnTo>
                  <a:pt x="30" y="1373"/>
                </a:lnTo>
                <a:lnTo>
                  <a:pt x="27" y="1369"/>
                </a:lnTo>
                <a:lnTo>
                  <a:pt x="24" y="1365"/>
                </a:lnTo>
                <a:lnTo>
                  <a:pt x="22" y="1361"/>
                </a:lnTo>
                <a:lnTo>
                  <a:pt x="20" y="1357"/>
                </a:lnTo>
                <a:lnTo>
                  <a:pt x="17" y="1353"/>
                </a:lnTo>
                <a:lnTo>
                  <a:pt x="15" y="1348"/>
                </a:lnTo>
                <a:lnTo>
                  <a:pt x="8" y="1331"/>
                </a:lnTo>
                <a:lnTo>
                  <a:pt x="7" y="1327"/>
                </a:lnTo>
                <a:lnTo>
                  <a:pt x="6" y="1323"/>
                </a:lnTo>
                <a:lnTo>
                  <a:pt x="6" y="1321"/>
                </a:lnTo>
                <a:lnTo>
                  <a:pt x="5" y="1319"/>
                </a:lnTo>
                <a:lnTo>
                  <a:pt x="4" y="1317"/>
                </a:lnTo>
                <a:lnTo>
                  <a:pt x="3" y="1314"/>
                </a:lnTo>
                <a:lnTo>
                  <a:pt x="0" y="1296"/>
                </a:lnTo>
                <a:lnTo>
                  <a:pt x="0" y="1277"/>
                </a:lnTo>
                <a:lnTo>
                  <a:pt x="3" y="1259"/>
                </a:lnTo>
                <a:lnTo>
                  <a:pt x="4" y="1255"/>
                </a:lnTo>
                <a:lnTo>
                  <a:pt x="5" y="1250"/>
                </a:lnTo>
                <a:lnTo>
                  <a:pt x="5" y="1248"/>
                </a:lnTo>
                <a:lnTo>
                  <a:pt x="6" y="1246"/>
                </a:lnTo>
                <a:lnTo>
                  <a:pt x="7" y="1243"/>
                </a:lnTo>
                <a:lnTo>
                  <a:pt x="8" y="1241"/>
                </a:lnTo>
                <a:lnTo>
                  <a:pt x="14" y="1221"/>
                </a:lnTo>
                <a:lnTo>
                  <a:pt x="18" y="1211"/>
                </a:lnTo>
                <a:lnTo>
                  <a:pt x="22" y="1200"/>
                </a:lnTo>
                <a:lnTo>
                  <a:pt x="34" y="1159"/>
                </a:lnTo>
                <a:lnTo>
                  <a:pt x="43" y="1117"/>
                </a:lnTo>
                <a:lnTo>
                  <a:pt x="48" y="1096"/>
                </a:lnTo>
                <a:lnTo>
                  <a:pt x="54" y="1075"/>
                </a:lnTo>
                <a:lnTo>
                  <a:pt x="63" y="1033"/>
                </a:lnTo>
                <a:lnTo>
                  <a:pt x="68" y="1012"/>
                </a:lnTo>
                <a:lnTo>
                  <a:pt x="74" y="991"/>
                </a:lnTo>
                <a:lnTo>
                  <a:pt x="86" y="950"/>
                </a:lnTo>
                <a:lnTo>
                  <a:pt x="99" y="909"/>
                </a:lnTo>
                <a:lnTo>
                  <a:pt x="111" y="874"/>
                </a:lnTo>
                <a:lnTo>
                  <a:pt x="116" y="856"/>
                </a:lnTo>
                <a:lnTo>
                  <a:pt x="118" y="847"/>
                </a:lnTo>
                <a:lnTo>
                  <a:pt x="121" y="838"/>
                </a:lnTo>
                <a:lnTo>
                  <a:pt x="128" y="803"/>
                </a:lnTo>
                <a:lnTo>
                  <a:pt x="130" y="786"/>
                </a:lnTo>
                <a:lnTo>
                  <a:pt x="131" y="777"/>
                </a:lnTo>
                <a:lnTo>
                  <a:pt x="133" y="768"/>
                </a:lnTo>
                <a:lnTo>
                  <a:pt x="133" y="764"/>
                </a:lnTo>
                <a:lnTo>
                  <a:pt x="133" y="760"/>
                </a:lnTo>
                <a:lnTo>
                  <a:pt x="133" y="756"/>
                </a:lnTo>
                <a:lnTo>
                  <a:pt x="134" y="754"/>
                </a:lnTo>
                <a:lnTo>
                  <a:pt x="134" y="752"/>
                </a:lnTo>
                <a:lnTo>
                  <a:pt x="257" y="563"/>
                </a:ln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8" name="Freeform 44"/>
          <p:cNvSpPr>
            <a:spLocks noChangeArrowheads="1"/>
          </p:cNvSpPr>
          <p:nvPr/>
        </p:nvSpPr>
        <p:spPr bwMode="auto">
          <a:xfrm>
            <a:off x="6577920" y="3112168"/>
            <a:ext cx="145440" cy="277949"/>
          </a:xfrm>
          <a:custGeom>
            <a:avLst/>
            <a:gdLst/>
            <a:ahLst/>
            <a:cxnLst>
              <a:cxn ang="0">
                <a:pos x="28" y="834"/>
              </a:cxn>
              <a:cxn ang="0">
                <a:pos x="24" y="831"/>
              </a:cxn>
              <a:cxn ang="0">
                <a:pos x="15" y="818"/>
              </a:cxn>
              <a:cxn ang="0">
                <a:pos x="11" y="812"/>
              </a:cxn>
              <a:cxn ang="0">
                <a:pos x="9" y="807"/>
              </a:cxn>
              <a:cxn ang="0">
                <a:pos x="7" y="800"/>
              </a:cxn>
              <a:cxn ang="0">
                <a:pos x="5" y="795"/>
              </a:cxn>
              <a:cxn ang="0">
                <a:pos x="2" y="781"/>
              </a:cxn>
              <a:cxn ang="0">
                <a:pos x="2" y="773"/>
              </a:cxn>
              <a:cxn ang="0">
                <a:pos x="1" y="767"/>
              </a:cxn>
              <a:cxn ang="0">
                <a:pos x="0" y="740"/>
              </a:cxn>
              <a:cxn ang="0">
                <a:pos x="4" y="701"/>
              </a:cxn>
              <a:cxn ang="0">
                <a:pos x="31" y="600"/>
              </a:cxn>
              <a:cxn ang="0">
                <a:pos x="51" y="549"/>
              </a:cxn>
              <a:cxn ang="0">
                <a:pos x="256" y="188"/>
              </a:cxn>
              <a:cxn ang="0">
                <a:pos x="391" y="89"/>
              </a:cxn>
              <a:cxn ang="0">
                <a:pos x="373" y="427"/>
              </a:cxn>
              <a:cxn ang="0">
                <a:pos x="376" y="445"/>
              </a:cxn>
              <a:cxn ang="0">
                <a:pos x="381" y="481"/>
              </a:cxn>
              <a:cxn ang="0">
                <a:pos x="386" y="505"/>
              </a:cxn>
              <a:cxn ang="0">
                <a:pos x="388" y="513"/>
              </a:cxn>
              <a:cxn ang="0">
                <a:pos x="390" y="520"/>
              </a:cxn>
              <a:cxn ang="0">
                <a:pos x="391" y="523"/>
              </a:cxn>
              <a:cxn ang="0">
                <a:pos x="391" y="526"/>
              </a:cxn>
              <a:cxn ang="0">
                <a:pos x="393" y="530"/>
              </a:cxn>
              <a:cxn ang="0">
                <a:pos x="400" y="548"/>
              </a:cxn>
              <a:cxn ang="0">
                <a:pos x="401" y="552"/>
              </a:cxn>
              <a:cxn ang="0">
                <a:pos x="403" y="556"/>
              </a:cxn>
              <a:cxn ang="0">
                <a:pos x="422" y="597"/>
              </a:cxn>
              <a:cxn ang="0">
                <a:pos x="428" y="606"/>
              </a:cxn>
              <a:cxn ang="0">
                <a:pos x="432" y="611"/>
              </a:cxn>
              <a:cxn ang="0">
                <a:pos x="434" y="614"/>
              </a:cxn>
              <a:cxn ang="0">
                <a:pos x="439" y="624"/>
              </a:cxn>
              <a:cxn ang="0">
                <a:pos x="305" y="749"/>
              </a:cxn>
              <a:cxn ang="0">
                <a:pos x="228" y="799"/>
              </a:cxn>
              <a:cxn ang="0">
                <a:pos x="187" y="820"/>
              </a:cxn>
              <a:cxn ang="0">
                <a:pos x="132" y="843"/>
              </a:cxn>
              <a:cxn ang="0">
                <a:pos x="111" y="848"/>
              </a:cxn>
              <a:cxn ang="0">
                <a:pos x="101" y="849"/>
              </a:cxn>
              <a:cxn ang="0">
                <a:pos x="95" y="850"/>
              </a:cxn>
              <a:cxn ang="0">
                <a:pos x="88" y="851"/>
              </a:cxn>
              <a:cxn ang="0">
                <a:pos x="77" y="852"/>
              </a:cxn>
              <a:cxn ang="0">
                <a:pos x="71" y="852"/>
              </a:cxn>
              <a:cxn ang="0">
                <a:pos x="66" y="851"/>
              </a:cxn>
              <a:cxn ang="0">
                <a:pos x="50" y="846"/>
              </a:cxn>
              <a:cxn ang="0">
                <a:pos x="44" y="844"/>
              </a:cxn>
              <a:cxn ang="0">
                <a:pos x="36" y="839"/>
              </a:cxn>
            </a:cxnLst>
            <a:rect l="0" t="0" r="r" b="b"/>
            <a:pathLst>
              <a:path w="446" h="853">
                <a:moveTo>
                  <a:pt x="31" y="836"/>
                </a:moveTo>
                <a:lnTo>
                  <a:pt x="29" y="834"/>
                </a:lnTo>
                <a:lnTo>
                  <a:pt x="28" y="834"/>
                </a:lnTo>
                <a:lnTo>
                  <a:pt x="27" y="833"/>
                </a:lnTo>
                <a:lnTo>
                  <a:pt x="25" y="832"/>
                </a:lnTo>
                <a:lnTo>
                  <a:pt x="24" y="831"/>
                </a:lnTo>
                <a:lnTo>
                  <a:pt x="23" y="829"/>
                </a:lnTo>
                <a:lnTo>
                  <a:pt x="22" y="828"/>
                </a:lnTo>
                <a:lnTo>
                  <a:pt x="15" y="818"/>
                </a:lnTo>
                <a:lnTo>
                  <a:pt x="14" y="816"/>
                </a:lnTo>
                <a:lnTo>
                  <a:pt x="12" y="813"/>
                </a:lnTo>
                <a:lnTo>
                  <a:pt x="11" y="812"/>
                </a:lnTo>
                <a:lnTo>
                  <a:pt x="11" y="810"/>
                </a:lnTo>
                <a:lnTo>
                  <a:pt x="10" y="809"/>
                </a:lnTo>
                <a:lnTo>
                  <a:pt x="9" y="807"/>
                </a:lnTo>
                <a:lnTo>
                  <a:pt x="8" y="804"/>
                </a:lnTo>
                <a:lnTo>
                  <a:pt x="7" y="801"/>
                </a:lnTo>
                <a:lnTo>
                  <a:pt x="7" y="800"/>
                </a:lnTo>
                <a:lnTo>
                  <a:pt x="6" y="798"/>
                </a:lnTo>
                <a:lnTo>
                  <a:pt x="6" y="797"/>
                </a:lnTo>
                <a:lnTo>
                  <a:pt x="5" y="795"/>
                </a:lnTo>
                <a:lnTo>
                  <a:pt x="4" y="789"/>
                </a:lnTo>
                <a:lnTo>
                  <a:pt x="3" y="785"/>
                </a:lnTo>
                <a:lnTo>
                  <a:pt x="2" y="781"/>
                </a:lnTo>
                <a:lnTo>
                  <a:pt x="2" y="777"/>
                </a:lnTo>
                <a:lnTo>
                  <a:pt x="2" y="775"/>
                </a:lnTo>
                <a:lnTo>
                  <a:pt x="2" y="773"/>
                </a:lnTo>
                <a:lnTo>
                  <a:pt x="2" y="771"/>
                </a:lnTo>
                <a:lnTo>
                  <a:pt x="1" y="769"/>
                </a:lnTo>
                <a:lnTo>
                  <a:pt x="1" y="767"/>
                </a:lnTo>
                <a:lnTo>
                  <a:pt x="0" y="765"/>
                </a:lnTo>
                <a:lnTo>
                  <a:pt x="0" y="748"/>
                </a:lnTo>
                <a:lnTo>
                  <a:pt x="0" y="740"/>
                </a:lnTo>
                <a:lnTo>
                  <a:pt x="1" y="731"/>
                </a:lnTo>
                <a:lnTo>
                  <a:pt x="3" y="711"/>
                </a:lnTo>
                <a:lnTo>
                  <a:pt x="4" y="701"/>
                </a:lnTo>
                <a:lnTo>
                  <a:pt x="6" y="691"/>
                </a:lnTo>
                <a:lnTo>
                  <a:pt x="16" y="648"/>
                </a:lnTo>
                <a:lnTo>
                  <a:pt x="31" y="600"/>
                </a:lnTo>
                <a:lnTo>
                  <a:pt x="40" y="575"/>
                </a:lnTo>
                <a:lnTo>
                  <a:pt x="45" y="562"/>
                </a:lnTo>
                <a:lnTo>
                  <a:pt x="51" y="549"/>
                </a:lnTo>
                <a:lnTo>
                  <a:pt x="103" y="437"/>
                </a:lnTo>
                <a:lnTo>
                  <a:pt x="172" y="316"/>
                </a:lnTo>
                <a:lnTo>
                  <a:pt x="256" y="188"/>
                </a:lnTo>
                <a:lnTo>
                  <a:pt x="353" y="57"/>
                </a:lnTo>
                <a:lnTo>
                  <a:pt x="401" y="0"/>
                </a:lnTo>
                <a:lnTo>
                  <a:pt x="391" y="89"/>
                </a:lnTo>
                <a:lnTo>
                  <a:pt x="373" y="267"/>
                </a:lnTo>
                <a:lnTo>
                  <a:pt x="369" y="350"/>
                </a:lnTo>
                <a:lnTo>
                  <a:pt x="373" y="427"/>
                </a:lnTo>
                <a:lnTo>
                  <a:pt x="374" y="432"/>
                </a:lnTo>
                <a:lnTo>
                  <a:pt x="375" y="436"/>
                </a:lnTo>
                <a:lnTo>
                  <a:pt x="376" y="445"/>
                </a:lnTo>
                <a:lnTo>
                  <a:pt x="377" y="454"/>
                </a:lnTo>
                <a:lnTo>
                  <a:pt x="378" y="463"/>
                </a:lnTo>
                <a:lnTo>
                  <a:pt x="381" y="481"/>
                </a:lnTo>
                <a:lnTo>
                  <a:pt x="384" y="500"/>
                </a:lnTo>
                <a:lnTo>
                  <a:pt x="385" y="503"/>
                </a:lnTo>
                <a:lnTo>
                  <a:pt x="386" y="505"/>
                </a:lnTo>
                <a:lnTo>
                  <a:pt x="387" y="507"/>
                </a:lnTo>
                <a:lnTo>
                  <a:pt x="387" y="509"/>
                </a:lnTo>
                <a:lnTo>
                  <a:pt x="388" y="513"/>
                </a:lnTo>
                <a:lnTo>
                  <a:pt x="389" y="517"/>
                </a:lnTo>
                <a:lnTo>
                  <a:pt x="390" y="518"/>
                </a:lnTo>
                <a:lnTo>
                  <a:pt x="390" y="520"/>
                </a:lnTo>
                <a:lnTo>
                  <a:pt x="391" y="521"/>
                </a:lnTo>
                <a:lnTo>
                  <a:pt x="391" y="522"/>
                </a:lnTo>
                <a:lnTo>
                  <a:pt x="391" y="523"/>
                </a:lnTo>
                <a:lnTo>
                  <a:pt x="391" y="525"/>
                </a:lnTo>
                <a:lnTo>
                  <a:pt x="391" y="526"/>
                </a:lnTo>
                <a:lnTo>
                  <a:pt x="392" y="528"/>
                </a:lnTo>
                <a:lnTo>
                  <a:pt x="392" y="529"/>
                </a:lnTo>
                <a:lnTo>
                  <a:pt x="393" y="530"/>
                </a:lnTo>
                <a:lnTo>
                  <a:pt x="393" y="531"/>
                </a:lnTo>
                <a:lnTo>
                  <a:pt x="394" y="533"/>
                </a:lnTo>
                <a:lnTo>
                  <a:pt x="400" y="548"/>
                </a:lnTo>
                <a:lnTo>
                  <a:pt x="400" y="549"/>
                </a:lnTo>
                <a:lnTo>
                  <a:pt x="401" y="551"/>
                </a:lnTo>
                <a:lnTo>
                  <a:pt x="401" y="552"/>
                </a:lnTo>
                <a:lnTo>
                  <a:pt x="402" y="553"/>
                </a:lnTo>
                <a:lnTo>
                  <a:pt x="402" y="554"/>
                </a:lnTo>
                <a:lnTo>
                  <a:pt x="403" y="556"/>
                </a:lnTo>
                <a:lnTo>
                  <a:pt x="406" y="565"/>
                </a:lnTo>
                <a:lnTo>
                  <a:pt x="421" y="595"/>
                </a:lnTo>
                <a:lnTo>
                  <a:pt x="422" y="597"/>
                </a:lnTo>
                <a:lnTo>
                  <a:pt x="423" y="599"/>
                </a:lnTo>
                <a:lnTo>
                  <a:pt x="426" y="603"/>
                </a:lnTo>
                <a:lnTo>
                  <a:pt x="428" y="606"/>
                </a:lnTo>
                <a:lnTo>
                  <a:pt x="430" y="609"/>
                </a:lnTo>
                <a:lnTo>
                  <a:pt x="431" y="610"/>
                </a:lnTo>
                <a:lnTo>
                  <a:pt x="432" y="611"/>
                </a:lnTo>
                <a:lnTo>
                  <a:pt x="433" y="612"/>
                </a:lnTo>
                <a:lnTo>
                  <a:pt x="433" y="613"/>
                </a:lnTo>
                <a:lnTo>
                  <a:pt x="434" y="614"/>
                </a:lnTo>
                <a:lnTo>
                  <a:pt x="435" y="616"/>
                </a:lnTo>
                <a:lnTo>
                  <a:pt x="439" y="624"/>
                </a:lnTo>
                <a:lnTo>
                  <a:pt x="445" y="631"/>
                </a:lnTo>
                <a:lnTo>
                  <a:pt x="401" y="672"/>
                </a:lnTo>
                <a:lnTo>
                  <a:pt x="305" y="749"/>
                </a:lnTo>
                <a:lnTo>
                  <a:pt x="260" y="780"/>
                </a:lnTo>
                <a:lnTo>
                  <a:pt x="239" y="792"/>
                </a:lnTo>
                <a:lnTo>
                  <a:pt x="228" y="799"/>
                </a:lnTo>
                <a:lnTo>
                  <a:pt x="217" y="806"/>
                </a:lnTo>
                <a:lnTo>
                  <a:pt x="197" y="815"/>
                </a:lnTo>
                <a:lnTo>
                  <a:pt x="187" y="820"/>
                </a:lnTo>
                <a:lnTo>
                  <a:pt x="177" y="826"/>
                </a:lnTo>
                <a:lnTo>
                  <a:pt x="140" y="841"/>
                </a:lnTo>
                <a:lnTo>
                  <a:pt x="132" y="843"/>
                </a:lnTo>
                <a:lnTo>
                  <a:pt x="124" y="844"/>
                </a:lnTo>
                <a:lnTo>
                  <a:pt x="115" y="846"/>
                </a:lnTo>
                <a:lnTo>
                  <a:pt x="111" y="848"/>
                </a:lnTo>
                <a:lnTo>
                  <a:pt x="107" y="849"/>
                </a:lnTo>
                <a:lnTo>
                  <a:pt x="103" y="849"/>
                </a:lnTo>
                <a:lnTo>
                  <a:pt x="101" y="849"/>
                </a:lnTo>
                <a:lnTo>
                  <a:pt x="99" y="849"/>
                </a:lnTo>
                <a:lnTo>
                  <a:pt x="97" y="849"/>
                </a:lnTo>
                <a:lnTo>
                  <a:pt x="95" y="850"/>
                </a:lnTo>
                <a:lnTo>
                  <a:pt x="93" y="850"/>
                </a:lnTo>
                <a:lnTo>
                  <a:pt x="91" y="851"/>
                </a:lnTo>
                <a:lnTo>
                  <a:pt x="88" y="851"/>
                </a:lnTo>
                <a:lnTo>
                  <a:pt x="85" y="851"/>
                </a:lnTo>
                <a:lnTo>
                  <a:pt x="81" y="851"/>
                </a:lnTo>
                <a:lnTo>
                  <a:pt x="77" y="852"/>
                </a:lnTo>
                <a:lnTo>
                  <a:pt x="74" y="852"/>
                </a:lnTo>
                <a:lnTo>
                  <a:pt x="72" y="852"/>
                </a:lnTo>
                <a:lnTo>
                  <a:pt x="71" y="852"/>
                </a:lnTo>
                <a:lnTo>
                  <a:pt x="69" y="852"/>
                </a:lnTo>
                <a:lnTo>
                  <a:pt x="68" y="851"/>
                </a:lnTo>
                <a:lnTo>
                  <a:pt x="66" y="851"/>
                </a:lnTo>
                <a:lnTo>
                  <a:pt x="64" y="850"/>
                </a:lnTo>
                <a:lnTo>
                  <a:pt x="52" y="847"/>
                </a:lnTo>
                <a:lnTo>
                  <a:pt x="50" y="846"/>
                </a:lnTo>
                <a:lnTo>
                  <a:pt x="47" y="845"/>
                </a:lnTo>
                <a:lnTo>
                  <a:pt x="46" y="845"/>
                </a:lnTo>
                <a:lnTo>
                  <a:pt x="44" y="844"/>
                </a:lnTo>
                <a:lnTo>
                  <a:pt x="43" y="843"/>
                </a:lnTo>
                <a:lnTo>
                  <a:pt x="41" y="842"/>
                </a:lnTo>
                <a:lnTo>
                  <a:pt x="36" y="839"/>
                </a:lnTo>
                <a:lnTo>
                  <a:pt x="34" y="838"/>
                </a:lnTo>
                <a:lnTo>
                  <a:pt x="31" y="836"/>
                </a:lnTo>
              </a:path>
            </a:pathLst>
          </a:custGeom>
          <a:solidFill>
            <a:srgbClr val="9999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9" name="Freeform 45"/>
          <p:cNvSpPr>
            <a:spLocks noChangeArrowheads="1"/>
          </p:cNvSpPr>
          <p:nvPr/>
        </p:nvSpPr>
        <p:spPr bwMode="auto">
          <a:xfrm>
            <a:off x="6648481" y="3198577"/>
            <a:ext cx="53280" cy="100811"/>
          </a:xfrm>
          <a:custGeom>
            <a:avLst/>
            <a:gdLst/>
            <a:ahLst/>
            <a:cxnLst>
              <a:cxn ang="0">
                <a:pos x="5" y="306"/>
              </a:cxn>
              <a:cxn ang="0">
                <a:pos x="4" y="305"/>
              </a:cxn>
              <a:cxn ang="0">
                <a:pos x="3" y="303"/>
              </a:cxn>
              <a:cxn ang="0">
                <a:pos x="2" y="301"/>
              </a:cxn>
              <a:cxn ang="0">
                <a:pos x="1" y="299"/>
              </a:cxn>
              <a:cxn ang="0">
                <a:pos x="0" y="295"/>
              </a:cxn>
              <a:cxn ang="0">
                <a:pos x="0" y="289"/>
              </a:cxn>
              <a:cxn ang="0">
                <a:pos x="1" y="282"/>
              </a:cxn>
              <a:cxn ang="0">
                <a:pos x="2" y="275"/>
              </a:cxn>
              <a:cxn ang="0">
                <a:pos x="7" y="258"/>
              </a:cxn>
              <a:cxn ang="0">
                <a:pos x="15" y="238"/>
              </a:cxn>
              <a:cxn ang="0">
                <a:pos x="26" y="215"/>
              </a:cxn>
              <a:cxn ang="0">
                <a:pos x="54" y="161"/>
              </a:cxn>
              <a:cxn ang="0">
                <a:pos x="93" y="98"/>
              </a:cxn>
              <a:cxn ang="0">
                <a:pos x="139" y="28"/>
              </a:cxn>
              <a:cxn ang="0">
                <a:pos x="159" y="0"/>
              </a:cxn>
              <a:cxn ang="0">
                <a:pos x="159" y="1"/>
              </a:cxn>
              <a:cxn ang="0">
                <a:pos x="155" y="84"/>
              </a:cxn>
              <a:cxn ang="0">
                <a:pos x="159" y="161"/>
              </a:cxn>
              <a:cxn ang="0">
                <a:pos x="160" y="166"/>
              </a:cxn>
              <a:cxn ang="0">
                <a:pos x="161" y="170"/>
              </a:cxn>
              <a:cxn ang="0">
                <a:pos x="162" y="179"/>
              </a:cxn>
              <a:cxn ang="0">
                <a:pos x="163" y="188"/>
              </a:cxn>
              <a:cxn ang="0">
                <a:pos x="164" y="194"/>
              </a:cxn>
              <a:cxn ang="0">
                <a:pos x="134" y="224"/>
              </a:cxn>
              <a:cxn ang="0">
                <a:pos x="89" y="264"/>
              </a:cxn>
              <a:cxn ang="0">
                <a:pos x="69" y="280"/>
              </a:cxn>
              <a:cxn ang="0">
                <a:pos x="51" y="293"/>
              </a:cxn>
              <a:cxn ang="0">
                <a:pos x="35" y="302"/>
              </a:cxn>
              <a:cxn ang="0">
                <a:pos x="29" y="305"/>
              </a:cxn>
              <a:cxn ang="0">
                <a:pos x="23" y="307"/>
              </a:cxn>
              <a:cxn ang="0">
                <a:pos x="17" y="308"/>
              </a:cxn>
              <a:cxn ang="0">
                <a:pos x="12" y="308"/>
              </a:cxn>
              <a:cxn ang="0">
                <a:pos x="10" y="308"/>
              </a:cxn>
              <a:cxn ang="0">
                <a:pos x="8" y="308"/>
              </a:cxn>
              <a:cxn ang="0">
                <a:pos x="7" y="307"/>
              </a:cxn>
              <a:cxn ang="0">
                <a:pos x="5" y="306"/>
              </a:cxn>
            </a:cxnLst>
            <a:rect l="0" t="0" r="r" b="b"/>
            <a:pathLst>
              <a:path w="165" h="309">
                <a:moveTo>
                  <a:pt x="5" y="306"/>
                </a:moveTo>
                <a:lnTo>
                  <a:pt x="4" y="305"/>
                </a:lnTo>
                <a:lnTo>
                  <a:pt x="3" y="303"/>
                </a:lnTo>
                <a:lnTo>
                  <a:pt x="2" y="301"/>
                </a:lnTo>
                <a:lnTo>
                  <a:pt x="1" y="299"/>
                </a:lnTo>
                <a:lnTo>
                  <a:pt x="0" y="295"/>
                </a:lnTo>
                <a:lnTo>
                  <a:pt x="0" y="289"/>
                </a:lnTo>
                <a:lnTo>
                  <a:pt x="1" y="282"/>
                </a:lnTo>
                <a:lnTo>
                  <a:pt x="2" y="275"/>
                </a:lnTo>
                <a:lnTo>
                  <a:pt x="7" y="258"/>
                </a:lnTo>
                <a:lnTo>
                  <a:pt x="15" y="238"/>
                </a:lnTo>
                <a:lnTo>
                  <a:pt x="26" y="215"/>
                </a:lnTo>
                <a:lnTo>
                  <a:pt x="54" y="161"/>
                </a:lnTo>
                <a:lnTo>
                  <a:pt x="93" y="98"/>
                </a:lnTo>
                <a:lnTo>
                  <a:pt x="139" y="28"/>
                </a:lnTo>
                <a:lnTo>
                  <a:pt x="159" y="0"/>
                </a:lnTo>
                <a:lnTo>
                  <a:pt x="159" y="1"/>
                </a:lnTo>
                <a:lnTo>
                  <a:pt x="155" y="84"/>
                </a:lnTo>
                <a:lnTo>
                  <a:pt x="159" y="161"/>
                </a:lnTo>
                <a:lnTo>
                  <a:pt x="160" y="166"/>
                </a:lnTo>
                <a:lnTo>
                  <a:pt x="161" y="170"/>
                </a:lnTo>
                <a:lnTo>
                  <a:pt x="162" y="179"/>
                </a:lnTo>
                <a:lnTo>
                  <a:pt x="163" y="188"/>
                </a:lnTo>
                <a:lnTo>
                  <a:pt x="164" y="194"/>
                </a:lnTo>
                <a:lnTo>
                  <a:pt x="134" y="224"/>
                </a:lnTo>
                <a:lnTo>
                  <a:pt x="89" y="264"/>
                </a:lnTo>
                <a:lnTo>
                  <a:pt x="69" y="280"/>
                </a:lnTo>
                <a:lnTo>
                  <a:pt x="51" y="293"/>
                </a:lnTo>
                <a:lnTo>
                  <a:pt x="35" y="302"/>
                </a:lnTo>
                <a:lnTo>
                  <a:pt x="29" y="305"/>
                </a:lnTo>
                <a:lnTo>
                  <a:pt x="23" y="307"/>
                </a:lnTo>
                <a:lnTo>
                  <a:pt x="17" y="308"/>
                </a:lnTo>
                <a:lnTo>
                  <a:pt x="12" y="308"/>
                </a:lnTo>
                <a:lnTo>
                  <a:pt x="10" y="308"/>
                </a:lnTo>
                <a:lnTo>
                  <a:pt x="8" y="308"/>
                </a:lnTo>
                <a:lnTo>
                  <a:pt x="7" y="307"/>
                </a:lnTo>
                <a:lnTo>
                  <a:pt x="5" y="306"/>
                </a:lnTo>
              </a:path>
            </a:pathLst>
          </a:custGeom>
          <a:solidFill>
            <a:srgbClr val="B3B3B3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0" name="Line 46"/>
          <p:cNvSpPr>
            <a:spLocks noChangeShapeType="1"/>
          </p:cNvSpPr>
          <p:nvPr/>
        </p:nvSpPr>
        <p:spPr bwMode="auto">
          <a:xfrm>
            <a:off x="2488320" y="5216228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1" name="Freeform 47"/>
          <p:cNvSpPr>
            <a:spLocks/>
          </p:cNvSpPr>
          <p:nvPr/>
        </p:nvSpPr>
        <p:spPr bwMode="auto">
          <a:xfrm>
            <a:off x="1212480" y="4172119"/>
            <a:ext cx="1211040" cy="1798748"/>
          </a:xfrm>
          <a:custGeom>
            <a:avLst/>
            <a:gdLst/>
            <a:ahLst/>
            <a:cxnLst>
              <a:cxn ang="0">
                <a:pos x="0" y="3199"/>
              </a:cxn>
              <a:cxn ang="0">
                <a:pos x="427" y="3838"/>
              </a:cxn>
              <a:cxn ang="0">
                <a:pos x="3071" y="378"/>
              </a:cxn>
              <a:cxn ang="0">
                <a:pos x="3706" y="1895"/>
              </a:cxn>
            </a:cxnLst>
            <a:rect l="0" t="0" r="r" b="b"/>
            <a:pathLst>
              <a:path w="3707" h="5509">
                <a:moveTo>
                  <a:pt x="0" y="3199"/>
                </a:moveTo>
                <a:cubicBezTo>
                  <a:pt x="184" y="3564"/>
                  <a:pt x="128" y="3494"/>
                  <a:pt x="427" y="3838"/>
                </a:cubicBezTo>
                <a:cubicBezTo>
                  <a:pt x="1893" y="5508"/>
                  <a:pt x="2052" y="1360"/>
                  <a:pt x="3071" y="378"/>
                </a:cubicBezTo>
                <a:cubicBezTo>
                  <a:pt x="3465" y="0"/>
                  <a:pt x="3493" y="1388"/>
                  <a:pt x="3706" y="1895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2" name="Line 48"/>
          <p:cNvSpPr>
            <a:spLocks noChangeShapeType="1"/>
          </p:cNvSpPr>
          <p:nvPr/>
        </p:nvSpPr>
        <p:spPr bwMode="auto">
          <a:xfrm flipH="1">
            <a:off x="2550240" y="4082829"/>
            <a:ext cx="810720" cy="70855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3" name="AutoShape 49"/>
          <p:cNvSpPr>
            <a:spLocks noChangeArrowheads="1"/>
          </p:cNvSpPr>
          <p:nvPr/>
        </p:nvSpPr>
        <p:spPr bwMode="auto">
          <a:xfrm>
            <a:off x="2280960" y="4791383"/>
            <a:ext cx="41472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</a:pPr>
            <a:r>
              <a:rPr lang="en-US" b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+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715840" y="4026663"/>
            <a:ext cx="658080" cy="692713"/>
            <a:chOff x="1886" y="2796"/>
            <a:chExt cx="457" cy="481"/>
          </a:xfrm>
        </p:grpSpPr>
        <p:sp>
          <p:nvSpPr>
            <p:cNvPr id="36915" name="Freeform 51"/>
            <p:cNvSpPr>
              <a:spLocks noChangeArrowheads="1"/>
            </p:cNvSpPr>
            <p:nvPr/>
          </p:nvSpPr>
          <p:spPr bwMode="auto">
            <a:xfrm>
              <a:off x="1886" y="2796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E6E6E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16" name="Text Box 52"/>
            <p:cNvSpPr txBox="1">
              <a:spLocks noChangeArrowheads="1"/>
            </p:cNvSpPr>
            <p:nvPr/>
          </p:nvSpPr>
          <p:spPr bwMode="auto">
            <a:xfrm>
              <a:off x="1886" y="2796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7</a:t>
              </a: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775521" y="4026663"/>
            <a:ext cx="658080" cy="692713"/>
            <a:chOff x="1233" y="2796"/>
            <a:chExt cx="457" cy="481"/>
          </a:xfrm>
        </p:grpSpPr>
        <p:sp>
          <p:nvSpPr>
            <p:cNvPr id="36918" name="Freeform 54"/>
            <p:cNvSpPr>
              <a:spLocks noChangeArrowheads="1"/>
            </p:cNvSpPr>
            <p:nvPr/>
          </p:nvSpPr>
          <p:spPr bwMode="auto">
            <a:xfrm>
              <a:off x="1233" y="2796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19" name="Text Box 55"/>
            <p:cNvSpPr txBox="1">
              <a:spLocks noChangeArrowheads="1"/>
            </p:cNvSpPr>
            <p:nvPr/>
          </p:nvSpPr>
          <p:spPr bwMode="auto">
            <a:xfrm>
              <a:off x="1233" y="2796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41</a:t>
              </a:r>
            </a:p>
          </p:txBody>
        </p:sp>
      </p:grpSp>
      <p:sp>
        <p:nvSpPr>
          <p:cNvPr id="36920" name="AutoShape 56"/>
          <p:cNvSpPr>
            <a:spLocks noChangeArrowheads="1"/>
          </p:cNvSpPr>
          <p:nvPr/>
        </p:nvSpPr>
        <p:spPr bwMode="auto">
          <a:xfrm>
            <a:off x="876961" y="4791383"/>
            <a:ext cx="8380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delay</a:t>
            </a:r>
          </a:p>
        </p:txBody>
      </p:sp>
      <p:sp>
        <p:nvSpPr>
          <p:cNvPr id="36921" name="Freeform 57"/>
          <p:cNvSpPr>
            <a:spLocks/>
          </p:cNvSpPr>
          <p:nvPr/>
        </p:nvSpPr>
        <p:spPr bwMode="auto">
          <a:xfrm>
            <a:off x="504001" y="4475990"/>
            <a:ext cx="1991520" cy="1480475"/>
          </a:xfrm>
          <a:custGeom>
            <a:avLst/>
            <a:gdLst/>
            <a:ahLst/>
            <a:cxnLst>
              <a:cxn ang="0">
                <a:pos x="6097" y="3288"/>
              </a:cxn>
              <a:cxn ang="0">
                <a:pos x="2255" y="4268"/>
              </a:cxn>
              <a:cxn ang="0">
                <a:pos x="377" y="2434"/>
              </a:cxn>
              <a:cxn ang="0">
                <a:pos x="891" y="258"/>
              </a:cxn>
              <a:cxn ang="0">
                <a:pos x="2084" y="1024"/>
              </a:cxn>
            </a:cxnLst>
            <a:rect l="0" t="0" r="r" b="b"/>
            <a:pathLst>
              <a:path w="6098" h="4531">
                <a:moveTo>
                  <a:pt x="6097" y="3288"/>
                </a:moveTo>
                <a:lnTo>
                  <a:pt x="2255" y="4268"/>
                </a:lnTo>
                <a:cubicBezTo>
                  <a:pt x="1230" y="4530"/>
                  <a:pt x="596" y="3473"/>
                  <a:pt x="377" y="2434"/>
                </a:cubicBezTo>
                <a:cubicBezTo>
                  <a:pt x="172" y="1450"/>
                  <a:pt x="0" y="728"/>
                  <a:pt x="891" y="258"/>
                </a:cubicBezTo>
                <a:cubicBezTo>
                  <a:pt x="1378" y="0"/>
                  <a:pt x="1815" y="539"/>
                  <a:pt x="2084" y="102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2268001" y="5282475"/>
            <a:ext cx="658080" cy="692713"/>
            <a:chOff x="1575" y="3668"/>
            <a:chExt cx="457" cy="481"/>
          </a:xfrm>
        </p:grpSpPr>
        <p:sp>
          <p:nvSpPr>
            <p:cNvPr id="36923" name="Freeform 59"/>
            <p:cNvSpPr>
              <a:spLocks noChangeArrowheads="1"/>
            </p:cNvSpPr>
            <p:nvPr/>
          </p:nvSpPr>
          <p:spPr bwMode="auto">
            <a:xfrm>
              <a:off x="1575" y="3668"/>
              <a:ext cx="458" cy="482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24" name="Text Box 60"/>
            <p:cNvSpPr txBox="1">
              <a:spLocks noChangeArrowheads="1"/>
            </p:cNvSpPr>
            <p:nvPr/>
          </p:nvSpPr>
          <p:spPr bwMode="auto">
            <a:xfrm>
              <a:off x="1575" y="3668"/>
              <a:ext cx="458" cy="4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90324" rIns="90000" bIns="45000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48</a:t>
              </a:r>
            </a:p>
          </p:txBody>
        </p:sp>
      </p:grpSp>
      <p:sp>
        <p:nvSpPr>
          <p:cNvPr id="36925" name="AutoShape 61"/>
          <p:cNvSpPr>
            <a:spLocks noChangeArrowheads="1"/>
          </p:cNvSpPr>
          <p:nvPr/>
        </p:nvSpPr>
        <p:spPr bwMode="auto">
          <a:xfrm>
            <a:off x="6960960" y="4781302"/>
            <a:ext cx="124416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any-hood</a:t>
            </a:r>
          </a:p>
        </p:txBody>
      </p:sp>
      <p:sp>
        <p:nvSpPr>
          <p:cNvPr id="36926" name="Line 62"/>
          <p:cNvSpPr>
            <a:spLocks noChangeShapeType="1"/>
          </p:cNvSpPr>
          <p:nvPr/>
        </p:nvSpPr>
        <p:spPr bwMode="auto">
          <a:xfrm>
            <a:off x="7583040" y="5216228"/>
            <a:ext cx="1440" cy="918816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7" name="AutoShape 63"/>
          <p:cNvSpPr>
            <a:spLocks noChangeArrowheads="1"/>
          </p:cNvSpPr>
          <p:nvPr/>
        </p:nvSpPr>
        <p:spPr bwMode="auto">
          <a:xfrm>
            <a:off x="5546880" y="4791383"/>
            <a:ext cx="838080" cy="414764"/>
          </a:xfrm>
          <a:prstGeom prst="roundRect">
            <a:avLst>
              <a:gd name="adj" fmla="val 347"/>
            </a:avLst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/>
        </p:spPr>
        <p:txBody>
          <a:bodyPr lIns="98293" tIns="57474" rIns="98293" bIns="57474" anchor="ctr" anchorCtr="1">
            <a:prstTxWarp prst="textNoShape">
              <a:avLst/>
            </a:prstTxWarp>
          </a:bodyPr>
          <a:lstStyle/>
          <a:p>
            <a:pPr algn="ctr">
              <a:lnSpc>
                <a:spcPct val="94000"/>
              </a:lnSpc>
              <a:tabLst>
                <a:tab pos="656650" algn="l"/>
              </a:tabLst>
            </a:pPr>
            <a:r>
              <a:rPr lang="en-US" b="1" dirty="0" err="1">
                <a:solidFill>
                  <a:srgbClr val="000000"/>
                </a:solidFill>
                <a:latin typeface="Courier 10" charset="0"/>
                <a:ea typeface="MS Gothic" charset="0"/>
                <a:cs typeface="MS Gothic" charset="0"/>
              </a:rPr>
              <a:t>nbr</a:t>
            </a:r>
            <a:endParaRPr lang="en-US" b="1" dirty="0">
              <a:solidFill>
                <a:srgbClr val="000000"/>
              </a:solidFill>
              <a:latin typeface="Courier 10" charset="0"/>
              <a:ea typeface="MS Gothic" charset="0"/>
              <a:cs typeface="MS Gothic" charset="0"/>
            </a:endParaRPr>
          </a:p>
        </p:txBody>
      </p:sp>
      <p:sp>
        <p:nvSpPr>
          <p:cNvPr id="36928" name="Freeform 64"/>
          <p:cNvSpPr>
            <a:spLocks/>
          </p:cNvSpPr>
          <p:nvPr/>
        </p:nvSpPr>
        <p:spPr bwMode="auto">
          <a:xfrm>
            <a:off x="5980321" y="4172119"/>
            <a:ext cx="1614240" cy="1798748"/>
          </a:xfrm>
          <a:custGeom>
            <a:avLst/>
            <a:gdLst/>
            <a:ahLst/>
            <a:cxnLst>
              <a:cxn ang="0">
                <a:pos x="0" y="3195"/>
              </a:cxn>
              <a:cxn ang="0">
                <a:pos x="427" y="3835"/>
              </a:cxn>
              <a:cxn ang="0">
                <a:pos x="3072" y="378"/>
              </a:cxn>
              <a:cxn ang="0">
                <a:pos x="4944" y="1914"/>
              </a:cxn>
            </a:cxnLst>
            <a:rect l="0" t="0" r="r" b="b"/>
            <a:pathLst>
              <a:path w="4945" h="5509">
                <a:moveTo>
                  <a:pt x="0" y="3195"/>
                </a:moveTo>
                <a:cubicBezTo>
                  <a:pt x="185" y="3564"/>
                  <a:pt x="128" y="3494"/>
                  <a:pt x="427" y="3835"/>
                </a:cubicBezTo>
                <a:cubicBezTo>
                  <a:pt x="1892" y="5508"/>
                  <a:pt x="2052" y="1356"/>
                  <a:pt x="3072" y="378"/>
                </a:cubicBezTo>
                <a:cubicBezTo>
                  <a:pt x="3466" y="0"/>
                  <a:pt x="4731" y="1408"/>
                  <a:pt x="4944" y="1914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29" name="Line 65"/>
          <p:cNvSpPr>
            <a:spLocks noChangeShapeType="1"/>
          </p:cNvSpPr>
          <p:nvPr/>
        </p:nvSpPr>
        <p:spPr bwMode="auto">
          <a:xfrm>
            <a:off x="5950080" y="4030984"/>
            <a:ext cx="1440" cy="797844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0" name="Freeform 66"/>
          <p:cNvSpPr>
            <a:spLocks noChangeArrowheads="1"/>
          </p:cNvSpPr>
          <p:nvPr/>
        </p:nvSpPr>
        <p:spPr bwMode="auto">
          <a:xfrm>
            <a:off x="5767201" y="3963296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1" name="Freeform 67"/>
          <p:cNvSpPr>
            <a:spLocks noChangeArrowheads="1"/>
          </p:cNvSpPr>
          <p:nvPr/>
        </p:nvSpPr>
        <p:spPr bwMode="auto">
          <a:xfrm>
            <a:off x="5775841" y="4117393"/>
            <a:ext cx="450720" cy="534296"/>
          </a:xfrm>
          <a:custGeom>
            <a:avLst/>
            <a:gdLst/>
            <a:ahLst/>
            <a:cxnLst>
              <a:cxn ang="0">
                <a:pos x="1352" y="1494"/>
              </a:cxn>
              <a:cxn ang="0">
                <a:pos x="1307" y="1547"/>
              </a:cxn>
              <a:cxn ang="0">
                <a:pos x="1249" y="1590"/>
              </a:cxn>
              <a:cxn ang="0">
                <a:pos x="1180" y="1620"/>
              </a:cxn>
              <a:cxn ang="0">
                <a:pos x="1120" y="1632"/>
              </a:cxn>
              <a:cxn ang="0">
                <a:pos x="1059" y="1633"/>
              </a:cxn>
              <a:cxn ang="0">
                <a:pos x="1002" y="1621"/>
              </a:cxn>
              <a:cxn ang="0">
                <a:pos x="951" y="1598"/>
              </a:cxn>
              <a:cxn ang="0">
                <a:pos x="911" y="1563"/>
              </a:cxn>
              <a:cxn ang="0">
                <a:pos x="869" y="1511"/>
              </a:cxn>
              <a:cxn ang="0">
                <a:pos x="812" y="1482"/>
              </a:cxn>
              <a:cxn ang="0">
                <a:pos x="746" y="1477"/>
              </a:cxn>
              <a:cxn ang="0">
                <a:pos x="656" y="1493"/>
              </a:cxn>
              <a:cxn ang="0">
                <a:pos x="491" y="1540"/>
              </a:cxn>
              <a:cxn ang="0">
                <a:pos x="364" y="1554"/>
              </a:cxn>
              <a:cxn ang="0">
                <a:pos x="235" y="1548"/>
              </a:cxn>
              <a:cxn ang="0">
                <a:pos x="174" y="1532"/>
              </a:cxn>
              <a:cxn ang="0">
                <a:pos x="123" y="1500"/>
              </a:cxn>
              <a:cxn ang="0">
                <a:pos x="86" y="1456"/>
              </a:cxn>
              <a:cxn ang="0">
                <a:pos x="65" y="1405"/>
              </a:cxn>
              <a:cxn ang="0">
                <a:pos x="65" y="1350"/>
              </a:cxn>
              <a:cxn ang="0">
                <a:pos x="96" y="1250"/>
              </a:cxn>
              <a:cxn ang="0">
                <a:pos x="148" y="1041"/>
              </a:cxn>
              <a:cxn ang="0">
                <a:pos x="183" y="929"/>
              </a:cxn>
              <a:cxn ang="0">
                <a:pos x="197" y="824"/>
              </a:cxn>
              <a:cxn ang="0">
                <a:pos x="189" y="736"/>
              </a:cxn>
              <a:cxn ang="0">
                <a:pos x="173" y="684"/>
              </a:cxn>
              <a:cxn ang="0">
                <a:pos x="137" y="618"/>
              </a:cxn>
              <a:cxn ang="0">
                <a:pos x="43" y="493"/>
              </a:cxn>
              <a:cxn ang="0">
                <a:pos x="7" y="430"/>
              </a:cxn>
              <a:cxn ang="0">
                <a:pos x="0" y="382"/>
              </a:cxn>
              <a:cxn ang="0">
                <a:pos x="7" y="333"/>
              </a:cxn>
              <a:cxn ang="0">
                <a:pos x="28" y="284"/>
              </a:cxn>
              <a:cxn ang="0">
                <a:pos x="60" y="240"/>
              </a:cxn>
              <a:cxn ang="0">
                <a:pos x="153" y="161"/>
              </a:cxn>
              <a:cxn ang="0">
                <a:pos x="259" y="90"/>
              </a:cxn>
              <a:cxn ang="0">
                <a:pos x="366" y="48"/>
              </a:cxn>
              <a:cxn ang="0">
                <a:pos x="470" y="31"/>
              </a:cxn>
              <a:cxn ang="0">
                <a:pos x="658" y="20"/>
              </a:cxn>
              <a:cxn ang="0">
                <a:pos x="726" y="3"/>
              </a:cxn>
              <a:cxn ang="0">
                <a:pos x="691" y="33"/>
              </a:cxn>
              <a:cxn ang="0">
                <a:pos x="764" y="111"/>
              </a:cxn>
              <a:cxn ang="0">
                <a:pos x="779" y="293"/>
              </a:cxn>
              <a:cxn ang="0">
                <a:pos x="775" y="391"/>
              </a:cxn>
              <a:cxn ang="0">
                <a:pos x="733" y="835"/>
              </a:cxn>
              <a:cxn ang="0">
                <a:pos x="758" y="1018"/>
              </a:cxn>
              <a:cxn ang="0">
                <a:pos x="803" y="1109"/>
              </a:cxn>
              <a:cxn ang="0">
                <a:pos x="911" y="1212"/>
              </a:cxn>
              <a:cxn ang="0">
                <a:pos x="1380" y="1448"/>
              </a:cxn>
            </a:cxnLst>
            <a:rect l="0" t="0" r="r" b="b"/>
            <a:pathLst>
              <a:path w="1381" h="1635">
                <a:moveTo>
                  <a:pt x="1376" y="1455"/>
                </a:moveTo>
                <a:lnTo>
                  <a:pt x="1365" y="1475"/>
                </a:lnTo>
                <a:lnTo>
                  <a:pt x="1352" y="1494"/>
                </a:lnTo>
                <a:lnTo>
                  <a:pt x="1339" y="1513"/>
                </a:lnTo>
                <a:lnTo>
                  <a:pt x="1323" y="1530"/>
                </a:lnTo>
                <a:lnTo>
                  <a:pt x="1307" y="1547"/>
                </a:lnTo>
                <a:lnTo>
                  <a:pt x="1289" y="1562"/>
                </a:lnTo>
                <a:lnTo>
                  <a:pt x="1270" y="1577"/>
                </a:lnTo>
                <a:lnTo>
                  <a:pt x="1249" y="1590"/>
                </a:lnTo>
                <a:lnTo>
                  <a:pt x="1228" y="1602"/>
                </a:lnTo>
                <a:lnTo>
                  <a:pt x="1204" y="1612"/>
                </a:lnTo>
                <a:lnTo>
                  <a:pt x="1180" y="1620"/>
                </a:lnTo>
                <a:lnTo>
                  <a:pt x="1160" y="1625"/>
                </a:lnTo>
                <a:lnTo>
                  <a:pt x="1140" y="1629"/>
                </a:lnTo>
                <a:lnTo>
                  <a:pt x="1120" y="1632"/>
                </a:lnTo>
                <a:lnTo>
                  <a:pt x="1099" y="1634"/>
                </a:lnTo>
                <a:lnTo>
                  <a:pt x="1079" y="1634"/>
                </a:lnTo>
                <a:lnTo>
                  <a:pt x="1059" y="1633"/>
                </a:lnTo>
                <a:lnTo>
                  <a:pt x="1039" y="1630"/>
                </a:lnTo>
                <a:lnTo>
                  <a:pt x="1020" y="1626"/>
                </a:lnTo>
                <a:lnTo>
                  <a:pt x="1002" y="1621"/>
                </a:lnTo>
                <a:lnTo>
                  <a:pt x="984" y="1615"/>
                </a:lnTo>
                <a:lnTo>
                  <a:pt x="967" y="1607"/>
                </a:lnTo>
                <a:lnTo>
                  <a:pt x="951" y="1598"/>
                </a:lnTo>
                <a:lnTo>
                  <a:pt x="937" y="1587"/>
                </a:lnTo>
                <a:lnTo>
                  <a:pt x="923" y="1576"/>
                </a:lnTo>
                <a:lnTo>
                  <a:pt x="911" y="1563"/>
                </a:lnTo>
                <a:lnTo>
                  <a:pt x="901" y="1548"/>
                </a:lnTo>
                <a:lnTo>
                  <a:pt x="886" y="1528"/>
                </a:lnTo>
                <a:lnTo>
                  <a:pt x="869" y="1511"/>
                </a:lnTo>
                <a:lnTo>
                  <a:pt x="851" y="1498"/>
                </a:lnTo>
                <a:lnTo>
                  <a:pt x="832" y="1489"/>
                </a:lnTo>
                <a:lnTo>
                  <a:pt x="812" y="1482"/>
                </a:lnTo>
                <a:lnTo>
                  <a:pt x="790" y="1478"/>
                </a:lnTo>
                <a:lnTo>
                  <a:pt x="769" y="1476"/>
                </a:lnTo>
                <a:lnTo>
                  <a:pt x="746" y="1477"/>
                </a:lnTo>
                <a:lnTo>
                  <a:pt x="724" y="1479"/>
                </a:lnTo>
                <a:lnTo>
                  <a:pt x="701" y="1482"/>
                </a:lnTo>
                <a:lnTo>
                  <a:pt x="656" y="1493"/>
                </a:lnTo>
                <a:lnTo>
                  <a:pt x="572" y="1519"/>
                </a:lnTo>
                <a:lnTo>
                  <a:pt x="532" y="1531"/>
                </a:lnTo>
                <a:lnTo>
                  <a:pt x="491" y="1540"/>
                </a:lnTo>
                <a:lnTo>
                  <a:pt x="449" y="1547"/>
                </a:lnTo>
                <a:lnTo>
                  <a:pt x="407" y="1552"/>
                </a:lnTo>
                <a:lnTo>
                  <a:pt x="364" y="1554"/>
                </a:lnTo>
                <a:lnTo>
                  <a:pt x="321" y="1554"/>
                </a:lnTo>
                <a:lnTo>
                  <a:pt x="278" y="1552"/>
                </a:lnTo>
                <a:lnTo>
                  <a:pt x="235" y="1548"/>
                </a:lnTo>
                <a:lnTo>
                  <a:pt x="214" y="1545"/>
                </a:lnTo>
                <a:lnTo>
                  <a:pt x="194" y="1539"/>
                </a:lnTo>
                <a:lnTo>
                  <a:pt x="174" y="1532"/>
                </a:lnTo>
                <a:lnTo>
                  <a:pt x="156" y="1523"/>
                </a:lnTo>
                <a:lnTo>
                  <a:pt x="139" y="1512"/>
                </a:lnTo>
                <a:lnTo>
                  <a:pt x="123" y="1500"/>
                </a:lnTo>
                <a:lnTo>
                  <a:pt x="109" y="1486"/>
                </a:lnTo>
                <a:lnTo>
                  <a:pt x="97" y="1472"/>
                </a:lnTo>
                <a:lnTo>
                  <a:pt x="86" y="1456"/>
                </a:lnTo>
                <a:lnTo>
                  <a:pt x="77" y="1439"/>
                </a:lnTo>
                <a:lnTo>
                  <a:pt x="70" y="1422"/>
                </a:lnTo>
                <a:lnTo>
                  <a:pt x="65" y="1405"/>
                </a:lnTo>
                <a:lnTo>
                  <a:pt x="62" y="1387"/>
                </a:lnTo>
                <a:lnTo>
                  <a:pt x="62" y="1368"/>
                </a:lnTo>
                <a:lnTo>
                  <a:pt x="65" y="1350"/>
                </a:lnTo>
                <a:lnTo>
                  <a:pt x="70" y="1332"/>
                </a:lnTo>
                <a:lnTo>
                  <a:pt x="84" y="1291"/>
                </a:lnTo>
                <a:lnTo>
                  <a:pt x="96" y="1250"/>
                </a:lnTo>
                <a:lnTo>
                  <a:pt x="116" y="1166"/>
                </a:lnTo>
                <a:lnTo>
                  <a:pt x="136" y="1082"/>
                </a:lnTo>
                <a:lnTo>
                  <a:pt x="148" y="1041"/>
                </a:lnTo>
                <a:lnTo>
                  <a:pt x="161" y="1000"/>
                </a:lnTo>
                <a:lnTo>
                  <a:pt x="173" y="965"/>
                </a:lnTo>
                <a:lnTo>
                  <a:pt x="183" y="929"/>
                </a:lnTo>
                <a:lnTo>
                  <a:pt x="190" y="894"/>
                </a:lnTo>
                <a:lnTo>
                  <a:pt x="195" y="859"/>
                </a:lnTo>
                <a:lnTo>
                  <a:pt x="197" y="824"/>
                </a:lnTo>
                <a:lnTo>
                  <a:pt x="197" y="789"/>
                </a:lnTo>
                <a:lnTo>
                  <a:pt x="193" y="754"/>
                </a:lnTo>
                <a:lnTo>
                  <a:pt x="189" y="736"/>
                </a:lnTo>
                <a:lnTo>
                  <a:pt x="185" y="719"/>
                </a:lnTo>
                <a:lnTo>
                  <a:pt x="180" y="701"/>
                </a:lnTo>
                <a:lnTo>
                  <a:pt x="173" y="684"/>
                </a:lnTo>
                <a:lnTo>
                  <a:pt x="165" y="667"/>
                </a:lnTo>
                <a:lnTo>
                  <a:pt x="157" y="651"/>
                </a:lnTo>
                <a:lnTo>
                  <a:pt x="137" y="618"/>
                </a:lnTo>
                <a:lnTo>
                  <a:pt x="115" y="587"/>
                </a:lnTo>
                <a:lnTo>
                  <a:pt x="67" y="525"/>
                </a:lnTo>
                <a:lnTo>
                  <a:pt x="43" y="493"/>
                </a:lnTo>
                <a:lnTo>
                  <a:pt x="21" y="460"/>
                </a:lnTo>
                <a:lnTo>
                  <a:pt x="13" y="446"/>
                </a:lnTo>
                <a:lnTo>
                  <a:pt x="7" y="430"/>
                </a:lnTo>
                <a:lnTo>
                  <a:pt x="3" y="415"/>
                </a:lnTo>
                <a:lnTo>
                  <a:pt x="0" y="399"/>
                </a:lnTo>
                <a:lnTo>
                  <a:pt x="0" y="382"/>
                </a:lnTo>
                <a:lnTo>
                  <a:pt x="0" y="366"/>
                </a:lnTo>
                <a:lnTo>
                  <a:pt x="3" y="349"/>
                </a:lnTo>
                <a:lnTo>
                  <a:pt x="7" y="333"/>
                </a:lnTo>
                <a:lnTo>
                  <a:pt x="13" y="316"/>
                </a:lnTo>
                <a:lnTo>
                  <a:pt x="20" y="300"/>
                </a:lnTo>
                <a:lnTo>
                  <a:pt x="28" y="284"/>
                </a:lnTo>
                <a:lnTo>
                  <a:pt x="37" y="269"/>
                </a:lnTo>
                <a:lnTo>
                  <a:pt x="48" y="254"/>
                </a:lnTo>
                <a:lnTo>
                  <a:pt x="60" y="240"/>
                </a:lnTo>
                <a:lnTo>
                  <a:pt x="73" y="227"/>
                </a:lnTo>
                <a:lnTo>
                  <a:pt x="87" y="215"/>
                </a:lnTo>
                <a:lnTo>
                  <a:pt x="153" y="161"/>
                </a:lnTo>
                <a:lnTo>
                  <a:pt x="186" y="136"/>
                </a:lnTo>
                <a:lnTo>
                  <a:pt x="221" y="112"/>
                </a:lnTo>
                <a:lnTo>
                  <a:pt x="259" y="90"/>
                </a:lnTo>
                <a:lnTo>
                  <a:pt x="299" y="70"/>
                </a:lnTo>
                <a:lnTo>
                  <a:pt x="343" y="54"/>
                </a:lnTo>
                <a:lnTo>
                  <a:pt x="366" y="48"/>
                </a:lnTo>
                <a:lnTo>
                  <a:pt x="391" y="42"/>
                </a:lnTo>
                <a:lnTo>
                  <a:pt x="431" y="35"/>
                </a:lnTo>
                <a:lnTo>
                  <a:pt x="470" y="31"/>
                </a:lnTo>
                <a:lnTo>
                  <a:pt x="547" y="28"/>
                </a:lnTo>
                <a:lnTo>
                  <a:pt x="621" y="24"/>
                </a:lnTo>
                <a:lnTo>
                  <a:pt x="658" y="20"/>
                </a:lnTo>
                <a:lnTo>
                  <a:pt x="695" y="13"/>
                </a:lnTo>
                <a:lnTo>
                  <a:pt x="717" y="7"/>
                </a:lnTo>
                <a:lnTo>
                  <a:pt x="726" y="3"/>
                </a:lnTo>
                <a:lnTo>
                  <a:pt x="732" y="0"/>
                </a:lnTo>
                <a:lnTo>
                  <a:pt x="738" y="14"/>
                </a:lnTo>
                <a:lnTo>
                  <a:pt x="691" y="33"/>
                </a:lnTo>
                <a:lnTo>
                  <a:pt x="740" y="20"/>
                </a:lnTo>
                <a:lnTo>
                  <a:pt x="763" y="104"/>
                </a:lnTo>
                <a:lnTo>
                  <a:pt x="764" y="111"/>
                </a:lnTo>
                <a:lnTo>
                  <a:pt x="776" y="198"/>
                </a:lnTo>
                <a:lnTo>
                  <a:pt x="777" y="204"/>
                </a:lnTo>
                <a:lnTo>
                  <a:pt x="779" y="293"/>
                </a:lnTo>
                <a:lnTo>
                  <a:pt x="779" y="297"/>
                </a:lnTo>
                <a:lnTo>
                  <a:pt x="775" y="388"/>
                </a:lnTo>
                <a:lnTo>
                  <a:pt x="775" y="391"/>
                </a:lnTo>
                <a:lnTo>
                  <a:pt x="755" y="574"/>
                </a:lnTo>
                <a:lnTo>
                  <a:pt x="737" y="752"/>
                </a:lnTo>
                <a:lnTo>
                  <a:pt x="733" y="835"/>
                </a:lnTo>
                <a:lnTo>
                  <a:pt x="737" y="912"/>
                </a:lnTo>
                <a:lnTo>
                  <a:pt x="748" y="985"/>
                </a:lnTo>
                <a:lnTo>
                  <a:pt x="758" y="1018"/>
                </a:lnTo>
                <a:lnTo>
                  <a:pt x="770" y="1050"/>
                </a:lnTo>
                <a:lnTo>
                  <a:pt x="785" y="1080"/>
                </a:lnTo>
                <a:lnTo>
                  <a:pt x="803" y="1109"/>
                </a:lnTo>
                <a:lnTo>
                  <a:pt x="824" y="1136"/>
                </a:lnTo>
                <a:lnTo>
                  <a:pt x="849" y="1162"/>
                </a:lnTo>
                <a:lnTo>
                  <a:pt x="911" y="1212"/>
                </a:lnTo>
                <a:lnTo>
                  <a:pt x="982" y="1257"/>
                </a:lnTo>
                <a:lnTo>
                  <a:pt x="1149" y="1342"/>
                </a:lnTo>
                <a:lnTo>
                  <a:pt x="1380" y="1448"/>
                </a:lnTo>
                <a:lnTo>
                  <a:pt x="1376" y="1455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2" name="Freeform 68"/>
          <p:cNvSpPr>
            <a:spLocks noChangeArrowheads="1"/>
          </p:cNvSpPr>
          <p:nvPr/>
        </p:nvSpPr>
        <p:spPr bwMode="auto">
          <a:xfrm>
            <a:off x="7398720" y="5269514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3" name="Freeform 69"/>
          <p:cNvSpPr>
            <a:spLocks noChangeArrowheads="1"/>
          </p:cNvSpPr>
          <p:nvPr/>
        </p:nvSpPr>
        <p:spPr bwMode="auto">
          <a:xfrm>
            <a:off x="7407360" y="5279595"/>
            <a:ext cx="463680" cy="678312"/>
          </a:xfrm>
          <a:custGeom>
            <a:avLst/>
            <a:gdLst/>
            <a:ahLst/>
            <a:cxnLst>
              <a:cxn ang="0">
                <a:pos x="1023" y="183"/>
              </a:cxn>
              <a:cxn ang="0">
                <a:pos x="1062" y="272"/>
              </a:cxn>
              <a:cxn ang="0">
                <a:pos x="1088" y="366"/>
              </a:cxn>
              <a:cxn ang="0">
                <a:pos x="1101" y="465"/>
              </a:cxn>
              <a:cxn ang="0">
                <a:pos x="1099" y="566"/>
              </a:cxn>
              <a:cxn ang="0">
                <a:pos x="1138" y="876"/>
              </a:cxn>
              <a:cxn ang="0">
                <a:pos x="1158" y="1001"/>
              </a:cxn>
              <a:cxn ang="0">
                <a:pos x="1162" y="1086"/>
              </a:cxn>
              <a:cxn ang="0">
                <a:pos x="1152" y="1173"/>
              </a:cxn>
              <a:cxn ang="0">
                <a:pos x="1111" y="1340"/>
              </a:cxn>
              <a:cxn ang="0">
                <a:pos x="1117" y="1389"/>
              </a:cxn>
              <a:cxn ang="0">
                <a:pos x="1138" y="1407"/>
              </a:cxn>
              <a:cxn ang="0">
                <a:pos x="1279" y="1435"/>
              </a:cxn>
              <a:cxn ang="0">
                <a:pos x="1376" y="1460"/>
              </a:cxn>
              <a:cxn ang="0">
                <a:pos x="1386" y="1507"/>
              </a:cxn>
              <a:cxn ang="0">
                <a:pos x="1418" y="1649"/>
              </a:cxn>
              <a:cxn ang="0">
                <a:pos x="1411" y="1796"/>
              </a:cxn>
              <a:cxn ang="0">
                <a:pos x="1386" y="1878"/>
              </a:cxn>
              <a:cxn ang="0">
                <a:pos x="1339" y="1955"/>
              </a:cxn>
              <a:cxn ang="0">
                <a:pos x="1270" y="2019"/>
              </a:cxn>
              <a:cxn ang="0">
                <a:pos x="1180" y="2062"/>
              </a:cxn>
              <a:cxn ang="0">
                <a:pos x="1099" y="2076"/>
              </a:cxn>
              <a:cxn ang="0">
                <a:pos x="1020" y="2068"/>
              </a:cxn>
              <a:cxn ang="0">
                <a:pos x="951" y="2040"/>
              </a:cxn>
              <a:cxn ang="0">
                <a:pos x="901" y="1990"/>
              </a:cxn>
              <a:cxn ang="0">
                <a:pos x="832" y="1931"/>
              </a:cxn>
              <a:cxn ang="0">
                <a:pos x="746" y="1919"/>
              </a:cxn>
              <a:cxn ang="0">
                <a:pos x="572" y="1961"/>
              </a:cxn>
              <a:cxn ang="0">
                <a:pos x="407" y="1994"/>
              </a:cxn>
              <a:cxn ang="0">
                <a:pos x="235" y="1990"/>
              </a:cxn>
              <a:cxn ang="0">
                <a:pos x="156" y="1965"/>
              </a:cxn>
              <a:cxn ang="0">
                <a:pos x="97" y="1914"/>
              </a:cxn>
              <a:cxn ang="0">
                <a:pos x="65" y="1847"/>
              </a:cxn>
              <a:cxn ang="0">
                <a:pos x="70" y="1774"/>
              </a:cxn>
              <a:cxn ang="0">
                <a:pos x="136" y="1524"/>
              </a:cxn>
              <a:cxn ang="0">
                <a:pos x="183" y="1371"/>
              </a:cxn>
              <a:cxn ang="0">
                <a:pos x="197" y="1231"/>
              </a:cxn>
              <a:cxn ang="0">
                <a:pos x="180" y="1143"/>
              </a:cxn>
              <a:cxn ang="0">
                <a:pos x="137" y="1060"/>
              </a:cxn>
              <a:cxn ang="0">
                <a:pos x="21" y="902"/>
              </a:cxn>
              <a:cxn ang="0">
                <a:pos x="0" y="841"/>
              </a:cxn>
              <a:cxn ang="0">
                <a:pos x="7" y="775"/>
              </a:cxn>
              <a:cxn ang="0">
                <a:pos x="37" y="711"/>
              </a:cxn>
              <a:cxn ang="0">
                <a:pos x="87" y="657"/>
              </a:cxn>
              <a:cxn ang="0">
                <a:pos x="259" y="532"/>
              </a:cxn>
              <a:cxn ang="0">
                <a:pos x="391" y="484"/>
              </a:cxn>
              <a:cxn ang="0">
                <a:pos x="621" y="466"/>
              </a:cxn>
              <a:cxn ang="0">
                <a:pos x="726" y="445"/>
              </a:cxn>
              <a:cxn ang="0">
                <a:pos x="755" y="425"/>
              </a:cxn>
              <a:cxn ang="0">
                <a:pos x="771" y="399"/>
              </a:cxn>
              <a:cxn ang="0">
                <a:pos x="769" y="232"/>
              </a:cxn>
              <a:cxn ang="0">
                <a:pos x="783" y="106"/>
              </a:cxn>
              <a:cxn ang="0">
                <a:pos x="813" y="42"/>
              </a:cxn>
              <a:cxn ang="0">
                <a:pos x="872" y="0"/>
              </a:cxn>
              <a:cxn ang="0">
                <a:pos x="943" y="66"/>
              </a:cxn>
            </a:cxnLst>
            <a:rect l="0" t="0" r="r" b="b"/>
            <a:pathLst>
              <a:path w="1421" h="2077">
                <a:moveTo>
                  <a:pt x="973" y="104"/>
                </a:moveTo>
                <a:lnTo>
                  <a:pt x="998" y="141"/>
                </a:lnTo>
                <a:lnTo>
                  <a:pt x="1000" y="144"/>
                </a:lnTo>
                <a:lnTo>
                  <a:pt x="1023" y="183"/>
                </a:lnTo>
                <a:lnTo>
                  <a:pt x="1024" y="186"/>
                </a:lnTo>
                <a:lnTo>
                  <a:pt x="1044" y="226"/>
                </a:lnTo>
                <a:lnTo>
                  <a:pt x="1045" y="230"/>
                </a:lnTo>
                <a:lnTo>
                  <a:pt x="1062" y="272"/>
                </a:lnTo>
                <a:lnTo>
                  <a:pt x="1063" y="275"/>
                </a:lnTo>
                <a:lnTo>
                  <a:pt x="1077" y="318"/>
                </a:lnTo>
                <a:lnTo>
                  <a:pt x="1078" y="322"/>
                </a:lnTo>
                <a:lnTo>
                  <a:pt x="1088" y="366"/>
                </a:lnTo>
                <a:lnTo>
                  <a:pt x="1089" y="370"/>
                </a:lnTo>
                <a:lnTo>
                  <a:pt x="1096" y="415"/>
                </a:lnTo>
                <a:lnTo>
                  <a:pt x="1097" y="419"/>
                </a:lnTo>
                <a:lnTo>
                  <a:pt x="1101" y="465"/>
                </a:lnTo>
                <a:lnTo>
                  <a:pt x="1101" y="469"/>
                </a:lnTo>
                <a:lnTo>
                  <a:pt x="1102" y="515"/>
                </a:lnTo>
                <a:lnTo>
                  <a:pt x="1102" y="519"/>
                </a:lnTo>
                <a:lnTo>
                  <a:pt x="1099" y="566"/>
                </a:lnTo>
                <a:lnTo>
                  <a:pt x="1097" y="604"/>
                </a:lnTo>
                <a:lnTo>
                  <a:pt x="1098" y="639"/>
                </a:lnTo>
                <a:lnTo>
                  <a:pt x="1106" y="716"/>
                </a:lnTo>
                <a:lnTo>
                  <a:pt x="1138" y="876"/>
                </a:lnTo>
                <a:lnTo>
                  <a:pt x="1138" y="877"/>
                </a:lnTo>
                <a:lnTo>
                  <a:pt x="1152" y="958"/>
                </a:lnTo>
                <a:lnTo>
                  <a:pt x="1153" y="960"/>
                </a:lnTo>
                <a:lnTo>
                  <a:pt x="1158" y="1001"/>
                </a:lnTo>
                <a:lnTo>
                  <a:pt x="1158" y="1003"/>
                </a:lnTo>
                <a:lnTo>
                  <a:pt x="1161" y="1043"/>
                </a:lnTo>
                <a:lnTo>
                  <a:pt x="1161" y="1046"/>
                </a:lnTo>
                <a:lnTo>
                  <a:pt x="1162" y="1086"/>
                </a:lnTo>
                <a:lnTo>
                  <a:pt x="1162" y="1090"/>
                </a:lnTo>
                <a:lnTo>
                  <a:pt x="1159" y="1129"/>
                </a:lnTo>
                <a:lnTo>
                  <a:pt x="1158" y="1134"/>
                </a:lnTo>
                <a:lnTo>
                  <a:pt x="1152" y="1173"/>
                </a:lnTo>
                <a:lnTo>
                  <a:pt x="1151" y="1178"/>
                </a:lnTo>
                <a:lnTo>
                  <a:pt x="1140" y="1217"/>
                </a:lnTo>
                <a:lnTo>
                  <a:pt x="1119" y="1288"/>
                </a:lnTo>
                <a:lnTo>
                  <a:pt x="1111" y="1340"/>
                </a:lnTo>
                <a:lnTo>
                  <a:pt x="1110" y="1358"/>
                </a:lnTo>
                <a:lnTo>
                  <a:pt x="1111" y="1372"/>
                </a:lnTo>
                <a:lnTo>
                  <a:pt x="1114" y="1382"/>
                </a:lnTo>
                <a:lnTo>
                  <a:pt x="1117" y="1389"/>
                </a:lnTo>
                <a:lnTo>
                  <a:pt x="1120" y="1394"/>
                </a:lnTo>
                <a:lnTo>
                  <a:pt x="1124" y="1399"/>
                </a:lnTo>
                <a:lnTo>
                  <a:pt x="1130" y="1403"/>
                </a:lnTo>
                <a:lnTo>
                  <a:pt x="1138" y="1407"/>
                </a:lnTo>
                <a:lnTo>
                  <a:pt x="1149" y="1412"/>
                </a:lnTo>
                <a:lnTo>
                  <a:pt x="1162" y="1415"/>
                </a:lnTo>
                <a:lnTo>
                  <a:pt x="1196" y="1422"/>
                </a:lnTo>
                <a:lnTo>
                  <a:pt x="1279" y="1435"/>
                </a:lnTo>
                <a:lnTo>
                  <a:pt x="1282" y="1435"/>
                </a:lnTo>
                <a:lnTo>
                  <a:pt x="1326" y="1445"/>
                </a:lnTo>
                <a:lnTo>
                  <a:pt x="1331" y="1446"/>
                </a:lnTo>
                <a:lnTo>
                  <a:pt x="1376" y="1460"/>
                </a:lnTo>
                <a:lnTo>
                  <a:pt x="1378" y="1471"/>
                </a:lnTo>
                <a:lnTo>
                  <a:pt x="1378" y="1474"/>
                </a:lnTo>
                <a:lnTo>
                  <a:pt x="1380" y="1484"/>
                </a:lnTo>
                <a:lnTo>
                  <a:pt x="1386" y="1507"/>
                </a:lnTo>
                <a:lnTo>
                  <a:pt x="1398" y="1542"/>
                </a:lnTo>
                <a:lnTo>
                  <a:pt x="1407" y="1577"/>
                </a:lnTo>
                <a:lnTo>
                  <a:pt x="1413" y="1613"/>
                </a:lnTo>
                <a:lnTo>
                  <a:pt x="1418" y="1649"/>
                </a:lnTo>
                <a:lnTo>
                  <a:pt x="1420" y="1686"/>
                </a:lnTo>
                <a:lnTo>
                  <a:pt x="1419" y="1722"/>
                </a:lnTo>
                <a:lnTo>
                  <a:pt x="1416" y="1759"/>
                </a:lnTo>
                <a:lnTo>
                  <a:pt x="1411" y="1796"/>
                </a:lnTo>
                <a:lnTo>
                  <a:pt x="1407" y="1816"/>
                </a:lnTo>
                <a:lnTo>
                  <a:pt x="1401" y="1837"/>
                </a:lnTo>
                <a:lnTo>
                  <a:pt x="1394" y="1857"/>
                </a:lnTo>
                <a:lnTo>
                  <a:pt x="1386" y="1878"/>
                </a:lnTo>
                <a:lnTo>
                  <a:pt x="1376" y="1897"/>
                </a:lnTo>
                <a:lnTo>
                  <a:pt x="1365" y="1917"/>
                </a:lnTo>
                <a:lnTo>
                  <a:pt x="1352" y="1936"/>
                </a:lnTo>
                <a:lnTo>
                  <a:pt x="1339" y="1955"/>
                </a:lnTo>
                <a:lnTo>
                  <a:pt x="1323" y="1972"/>
                </a:lnTo>
                <a:lnTo>
                  <a:pt x="1307" y="1989"/>
                </a:lnTo>
                <a:lnTo>
                  <a:pt x="1289" y="2004"/>
                </a:lnTo>
                <a:lnTo>
                  <a:pt x="1270" y="2019"/>
                </a:lnTo>
                <a:lnTo>
                  <a:pt x="1249" y="2032"/>
                </a:lnTo>
                <a:lnTo>
                  <a:pt x="1228" y="2044"/>
                </a:lnTo>
                <a:lnTo>
                  <a:pt x="1204" y="2054"/>
                </a:lnTo>
                <a:lnTo>
                  <a:pt x="1180" y="2062"/>
                </a:lnTo>
                <a:lnTo>
                  <a:pt x="1160" y="2067"/>
                </a:lnTo>
                <a:lnTo>
                  <a:pt x="1140" y="2071"/>
                </a:lnTo>
                <a:lnTo>
                  <a:pt x="1120" y="2074"/>
                </a:lnTo>
                <a:lnTo>
                  <a:pt x="1099" y="2076"/>
                </a:lnTo>
                <a:lnTo>
                  <a:pt x="1079" y="2076"/>
                </a:lnTo>
                <a:lnTo>
                  <a:pt x="1059" y="2075"/>
                </a:lnTo>
                <a:lnTo>
                  <a:pt x="1039" y="2072"/>
                </a:lnTo>
                <a:lnTo>
                  <a:pt x="1020" y="2068"/>
                </a:lnTo>
                <a:lnTo>
                  <a:pt x="1002" y="2063"/>
                </a:lnTo>
                <a:lnTo>
                  <a:pt x="984" y="2057"/>
                </a:lnTo>
                <a:lnTo>
                  <a:pt x="967" y="2049"/>
                </a:lnTo>
                <a:lnTo>
                  <a:pt x="951" y="2040"/>
                </a:lnTo>
                <a:lnTo>
                  <a:pt x="937" y="2029"/>
                </a:lnTo>
                <a:lnTo>
                  <a:pt x="923" y="2018"/>
                </a:lnTo>
                <a:lnTo>
                  <a:pt x="911" y="2005"/>
                </a:lnTo>
                <a:lnTo>
                  <a:pt x="901" y="1990"/>
                </a:lnTo>
                <a:lnTo>
                  <a:pt x="886" y="1970"/>
                </a:lnTo>
                <a:lnTo>
                  <a:pt x="869" y="1953"/>
                </a:lnTo>
                <a:lnTo>
                  <a:pt x="851" y="1940"/>
                </a:lnTo>
                <a:lnTo>
                  <a:pt x="832" y="1931"/>
                </a:lnTo>
                <a:lnTo>
                  <a:pt x="812" y="1924"/>
                </a:lnTo>
                <a:lnTo>
                  <a:pt x="790" y="1920"/>
                </a:lnTo>
                <a:lnTo>
                  <a:pt x="769" y="1918"/>
                </a:lnTo>
                <a:lnTo>
                  <a:pt x="746" y="1919"/>
                </a:lnTo>
                <a:lnTo>
                  <a:pt x="724" y="1921"/>
                </a:lnTo>
                <a:lnTo>
                  <a:pt x="701" y="1924"/>
                </a:lnTo>
                <a:lnTo>
                  <a:pt x="656" y="1935"/>
                </a:lnTo>
                <a:lnTo>
                  <a:pt x="572" y="1961"/>
                </a:lnTo>
                <a:lnTo>
                  <a:pt x="532" y="1973"/>
                </a:lnTo>
                <a:lnTo>
                  <a:pt x="491" y="1982"/>
                </a:lnTo>
                <a:lnTo>
                  <a:pt x="449" y="1989"/>
                </a:lnTo>
                <a:lnTo>
                  <a:pt x="407" y="1994"/>
                </a:lnTo>
                <a:lnTo>
                  <a:pt x="364" y="1996"/>
                </a:lnTo>
                <a:lnTo>
                  <a:pt x="321" y="1996"/>
                </a:lnTo>
                <a:lnTo>
                  <a:pt x="278" y="1994"/>
                </a:lnTo>
                <a:lnTo>
                  <a:pt x="235" y="1990"/>
                </a:lnTo>
                <a:lnTo>
                  <a:pt x="214" y="1987"/>
                </a:lnTo>
                <a:lnTo>
                  <a:pt x="194" y="1981"/>
                </a:lnTo>
                <a:lnTo>
                  <a:pt x="174" y="1974"/>
                </a:lnTo>
                <a:lnTo>
                  <a:pt x="156" y="1965"/>
                </a:lnTo>
                <a:lnTo>
                  <a:pt x="139" y="1954"/>
                </a:lnTo>
                <a:lnTo>
                  <a:pt x="123" y="1942"/>
                </a:lnTo>
                <a:lnTo>
                  <a:pt x="109" y="1928"/>
                </a:lnTo>
                <a:lnTo>
                  <a:pt x="97" y="1914"/>
                </a:lnTo>
                <a:lnTo>
                  <a:pt x="86" y="1898"/>
                </a:lnTo>
                <a:lnTo>
                  <a:pt x="77" y="1881"/>
                </a:lnTo>
                <a:lnTo>
                  <a:pt x="70" y="1864"/>
                </a:lnTo>
                <a:lnTo>
                  <a:pt x="65" y="1847"/>
                </a:lnTo>
                <a:lnTo>
                  <a:pt x="62" y="1829"/>
                </a:lnTo>
                <a:lnTo>
                  <a:pt x="62" y="1810"/>
                </a:lnTo>
                <a:lnTo>
                  <a:pt x="65" y="1792"/>
                </a:lnTo>
                <a:lnTo>
                  <a:pt x="70" y="1774"/>
                </a:lnTo>
                <a:lnTo>
                  <a:pt x="84" y="1733"/>
                </a:lnTo>
                <a:lnTo>
                  <a:pt x="96" y="1692"/>
                </a:lnTo>
                <a:lnTo>
                  <a:pt x="116" y="1608"/>
                </a:lnTo>
                <a:lnTo>
                  <a:pt x="136" y="1524"/>
                </a:lnTo>
                <a:lnTo>
                  <a:pt x="148" y="1483"/>
                </a:lnTo>
                <a:lnTo>
                  <a:pt x="161" y="1442"/>
                </a:lnTo>
                <a:lnTo>
                  <a:pt x="173" y="1407"/>
                </a:lnTo>
                <a:lnTo>
                  <a:pt x="183" y="1371"/>
                </a:lnTo>
                <a:lnTo>
                  <a:pt x="190" y="1336"/>
                </a:lnTo>
                <a:lnTo>
                  <a:pt x="195" y="1301"/>
                </a:lnTo>
                <a:lnTo>
                  <a:pt x="197" y="1266"/>
                </a:lnTo>
                <a:lnTo>
                  <a:pt x="197" y="1231"/>
                </a:lnTo>
                <a:lnTo>
                  <a:pt x="193" y="1196"/>
                </a:lnTo>
                <a:lnTo>
                  <a:pt x="189" y="1178"/>
                </a:lnTo>
                <a:lnTo>
                  <a:pt x="185" y="1161"/>
                </a:lnTo>
                <a:lnTo>
                  <a:pt x="180" y="1143"/>
                </a:lnTo>
                <a:lnTo>
                  <a:pt x="173" y="1126"/>
                </a:lnTo>
                <a:lnTo>
                  <a:pt x="165" y="1109"/>
                </a:lnTo>
                <a:lnTo>
                  <a:pt x="157" y="1093"/>
                </a:lnTo>
                <a:lnTo>
                  <a:pt x="137" y="1060"/>
                </a:lnTo>
                <a:lnTo>
                  <a:pt x="115" y="1029"/>
                </a:lnTo>
                <a:lnTo>
                  <a:pt x="67" y="967"/>
                </a:lnTo>
                <a:lnTo>
                  <a:pt x="43" y="935"/>
                </a:lnTo>
                <a:lnTo>
                  <a:pt x="21" y="902"/>
                </a:lnTo>
                <a:lnTo>
                  <a:pt x="13" y="888"/>
                </a:lnTo>
                <a:lnTo>
                  <a:pt x="7" y="872"/>
                </a:lnTo>
                <a:lnTo>
                  <a:pt x="3" y="857"/>
                </a:lnTo>
                <a:lnTo>
                  <a:pt x="0" y="841"/>
                </a:lnTo>
                <a:lnTo>
                  <a:pt x="0" y="824"/>
                </a:lnTo>
                <a:lnTo>
                  <a:pt x="0" y="808"/>
                </a:lnTo>
                <a:lnTo>
                  <a:pt x="3" y="791"/>
                </a:lnTo>
                <a:lnTo>
                  <a:pt x="7" y="775"/>
                </a:lnTo>
                <a:lnTo>
                  <a:pt x="13" y="758"/>
                </a:lnTo>
                <a:lnTo>
                  <a:pt x="20" y="742"/>
                </a:lnTo>
                <a:lnTo>
                  <a:pt x="28" y="726"/>
                </a:lnTo>
                <a:lnTo>
                  <a:pt x="37" y="711"/>
                </a:lnTo>
                <a:lnTo>
                  <a:pt x="48" y="696"/>
                </a:lnTo>
                <a:lnTo>
                  <a:pt x="60" y="682"/>
                </a:lnTo>
                <a:lnTo>
                  <a:pt x="73" y="669"/>
                </a:lnTo>
                <a:lnTo>
                  <a:pt x="87" y="657"/>
                </a:lnTo>
                <a:lnTo>
                  <a:pt x="153" y="603"/>
                </a:lnTo>
                <a:lnTo>
                  <a:pt x="186" y="578"/>
                </a:lnTo>
                <a:lnTo>
                  <a:pt x="221" y="554"/>
                </a:lnTo>
                <a:lnTo>
                  <a:pt x="259" y="532"/>
                </a:lnTo>
                <a:lnTo>
                  <a:pt x="299" y="512"/>
                </a:lnTo>
                <a:lnTo>
                  <a:pt x="343" y="496"/>
                </a:lnTo>
                <a:lnTo>
                  <a:pt x="366" y="490"/>
                </a:lnTo>
                <a:lnTo>
                  <a:pt x="391" y="484"/>
                </a:lnTo>
                <a:lnTo>
                  <a:pt x="431" y="477"/>
                </a:lnTo>
                <a:lnTo>
                  <a:pt x="470" y="473"/>
                </a:lnTo>
                <a:lnTo>
                  <a:pt x="547" y="470"/>
                </a:lnTo>
                <a:lnTo>
                  <a:pt x="621" y="466"/>
                </a:lnTo>
                <a:lnTo>
                  <a:pt x="658" y="462"/>
                </a:lnTo>
                <a:lnTo>
                  <a:pt x="695" y="455"/>
                </a:lnTo>
                <a:lnTo>
                  <a:pt x="717" y="449"/>
                </a:lnTo>
                <a:lnTo>
                  <a:pt x="726" y="445"/>
                </a:lnTo>
                <a:lnTo>
                  <a:pt x="735" y="440"/>
                </a:lnTo>
                <a:lnTo>
                  <a:pt x="742" y="436"/>
                </a:lnTo>
                <a:lnTo>
                  <a:pt x="749" y="430"/>
                </a:lnTo>
                <a:lnTo>
                  <a:pt x="755" y="425"/>
                </a:lnTo>
                <a:lnTo>
                  <a:pt x="760" y="419"/>
                </a:lnTo>
                <a:lnTo>
                  <a:pt x="764" y="413"/>
                </a:lnTo>
                <a:lnTo>
                  <a:pt x="768" y="406"/>
                </a:lnTo>
                <a:lnTo>
                  <a:pt x="771" y="399"/>
                </a:lnTo>
                <a:lnTo>
                  <a:pt x="774" y="392"/>
                </a:lnTo>
                <a:lnTo>
                  <a:pt x="777" y="377"/>
                </a:lnTo>
                <a:lnTo>
                  <a:pt x="779" y="362"/>
                </a:lnTo>
                <a:lnTo>
                  <a:pt x="769" y="232"/>
                </a:lnTo>
                <a:lnTo>
                  <a:pt x="771" y="197"/>
                </a:lnTo>
                <a:lnTo>
                  <a:pt x="774" y="161"/>
                </a:lnTo>
                <a:lnTo>
                  <a:pt x="779" y="124"/>
                </a:lnTo>
                <a:lnTo>
                  <a:pt x="783" y="106"/>
                </a:lnTo>
                <a:lnTo>
                  <a:pt x="789" y="89"/>
                </a:lnTo>
                <a:lnTo>
                  <a:pt x="795" y="72"/>
                </a:lnTo>
                <a:lnTo>
                  <a:pt x="803" y="57"/>
                </a:lnTo>
                <a:lnTo>
                  <a:pt x="813" y="42"/>
                </a:lnTo>
                <a:lnTo>
                  <a:pt x="825" y="29"/>
                </a:lnTo>
                <a:lnTo>
                  <a:pt x="838" y="18"/>
                </a:lnTo>
                <a:lnTo>
                  <a:pt x="854" y="8"/>
                </a:lnTo>
                <a:lnTo>
                  <a:pt x="872" y="0"/>
                </a:lnTo>
                <a:lnTo>
                  <a:pt x="907" y="28"/>
                </a:lnTo>
                <a:lnTo>
                  <a:pt x="910" y="31"/>
                </a:lnTo>
                <a:lnTo>
                  <a:pt x="940" y="63"/>
                </a:lnTo>
                <a:lnTo>
                  <a:pt x="943" y="66"/>
                </a:lnTo>
                <a:lnTo>
                  <a:pt x="971" y="101"/>
                </a:lnTo>
                <a:lnTo>
                  <a:pt x="973" y="104"/>
                </a:ln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4" name="Freeform 70"/>
          <p:cNvSpPr>
            <a:spLocks noChangeArrowheads="1"/>
          </p:cNvSpPr>
          <p:nvPr/>
        </p:nvSpPr>
        <p:spPr bwMode="auto">
          <a:xfrm>
            <a:off x="6027840" y="5237831"/>
            <a:ext cx="659520" cy="694153"/>
          </a:xfrm>
          <a:custGeom>
            <a:avLst/>
            <a:gdLst/>
            <a:ahLst/>
            <a:cxnLst>
              <a:cxn ang="0">
                <a:pos x="1767" y="606"/>
              </a:cxn>
              <a:cxn ang="0">
                <a:pos x="1495" y="333"/>
              </a:cxn>
              <a:cxn ang="0">
                <a:pos x="1240" y="66"/>
              </a:cxn>
              <a:cxn ang="0">
                <a:pos x="920" y="23"/>
              </a:cxn>
              <a:cxn ang="0">
                <a:pos x="796" y="261"/>
              </a:cxn>
              <a:cxn ang="0">
                <a:pos x="722" y="484"/>
              </a:cxn>
              <a:cxn ang="0">
                <a:pos x="418" y="513"/>
              </a:cxn>
              <a:cxn ang="0">
                <a:pos x="114" y="686"/>
              </a:cxn>
              <a:cxn ang="0">
                <a:pos x="48" y="931"/>
              </a:cxn>
              <a:cxn ang="0">
                <a:pos x="212" y="1190"/>
              </a:cxn>
              <a:cxn ang="0">
                <a:pos x="188" y="1471"/>
              </a:cxn>
              <a:cxn ang="0">
                <a:pos x="97" y="1803"/>
              </a:cxn>
              <a:cxn ang="0">
                <a:pos x="262" y="2019"/>
              </a:cxn>
              <a:cxn ang="0">
                <a:pos x="599" y="1990"/>
              </a:cxn>
              <a:cxn ang="0">
                <a:pos x="928" y="2019"/>
              </a:cxn>
              <a:cxn ang="0">
                <a:pos x="1207" y="2091"/>
              </a:cxn>
              <a:cxn ang="0">
                <a:pos x="1438" y="1825"/>
              </a:cxn>
              <a:cxn ang="0">
                <a:pos x="1413" y="1536"/>
              </a:cxn>
              <a:cxn ang="0">
                <a:pos x="1586" y="1421"/>
              </a:cxn>
              <a:cxn ang="0">
                <a:pos x="1858" y="1370"/>
              </a:cxn>
              <a:cxn ang="0">
                <a:pos x="2013" y="1147"/>
              </a:cxn>
              <a:cxn ang="0">
                <a:pos x="1833" y="924"/>
              </a:cxn>
              <a:cxn ang="0">
                <a:pos x="1882" y="787"/>
              </a:cxn>
              <a:cxn ang="0">
                <a:pos x="1767" y="606"/>
              </a:cxn>
            </a:cxnLst>
            <a:rect l="0" t="0" r="r" b="b"/>
            <a:pathLst>
              <a:path w="2021" h="2124">
                <a:moveTo>
                  <a:pt x="1767" y="606"/>
                </a:moveTo>
                <a:cubicBezTo>
                  <a:pt x="1657" y="515"/>
                  <a:pt x="1589" y="424"/>
                  <a:pt x="1495" y="333"/>
                </a:cubicBezTo>
                <a:cubicBezTo>
                  <a:pt x="1407" y="246"/>
                  <a:pt x="1341" y="142"/>
                  <a:pt x="1240" y="66"/>
                </a:cubicBezTo>
                <a:cubicBezTo>
                  <a:pt x="1154" y="1"/>
                  <a:pt x="1026" y="0"/>
                  <a:pt x="920" y="23"/>
                </a:cubicBezTo>
                <a:cubicBezTo>
                  <a:pt x="803" y="48"/>
                  <a:pt x="800" y="172"/>
                  <a:pt x="796" y="261"/>
                </a:cubicBezTo>
                <a:cubicBezTo>
                  <a:pt x="794" y="339"/>
                  <a:pt x="849" y="455"/>
                  <a:pt x="722" y="484"/>
                </a:cubicBezTo>
                <a:cubicBezTo>
                  <a:pt x="624" y="507"/>
                  <a:pt x="526" y="491"/>
                  <a:pt x="418" y="513"/>
                </a:cubicBezTo>
                <a:cubicBezTo>
                  <a:pt x="283" y="540"/>
                  <a:pt x="202" y="614"/>
                  <a:pt x="114" y="686"/>
                </a:cubicBezTo>
                <a:cubicBezTo>
                  <a:pt x="37" y="748"/>
                  <a:pt x="0" y="856"/>
                  <a:pt x="48" y="931"/>
                </a:cubicBezTo>
                <a:cubicBezTo>
                  <a:pt x="105" y="1020"/>
                  <a:pt x="187" y="1094"/>
                  <a:pt x="212" y="1190"/>
                </a:cubicBezTo>
                <a:cubicBezTo>
                  <a:pt x="237" y="1286"/>
                  <a:pt x="222" y="1377"/>
                  <a:pt x="188" y="1471"/>
                </a:cubicBezTo>
                <a:cubicBezTo>
                  <a:pt x="149" y="1579"/>
                  <a:pt x="137" y="1695"/>
                  <a:pt x="97" y="1803"/>
                </a:cubicBezTo>
                <a:cubicBezTo>
                  <a:pt x="62" y="1899"/>
                  <a:pt x="148" y="2007"/>
                  <a:pt x="262" y="2019"/>
                </a:cubicBezTo>
                <a:cubicBezTo>
                  <a:pt x="376" y="2031"/>
                  <a:pt x="493" y="2025"/>
                  <a:pt x="599" y="1990"/>
                </a:cubicBezTo>
                <a:cubicBezTo>
                  <a:pt x="701" y="1957"/>
                  <a:pt x="852" y="1900"/>
                  <a:pt x="928" y="2019"/>
                </a:cubicBezTo>
                <a:cubicBezTo>
                  <a:pt x="979" y="2100"/>
                  <a:pt x="1102" y="2123"/>
                  <a:pt x="1207" y="2091"/>
                </a:cubicBezTo>
                <a:cubicBezTo>
                  <a:pt x="1341" y="2051"/>
                  <a:pt x="1419" y="1933"/>
                  <a:pt x="1438" y="1825"/>
                </a:cubicBezTo>
                <a:cubicBezTo>
                  <a:pt x="1455" y="1726"/>
                  <a:pt x="1447" y="1629"/>
                  <a:pt x="1413" y="1536"/>
                </a:cubicBezTo>
                <a:cubicBezTo>
                  <a:pt x="1366" y="1404"/>
                  <a:pt x="1523" y="1420"/>
                  <a:pt x="1586" y="1421"/>
                </a:cubicBezTo>
                <a:cubicBezTo>
                  <a:pt x="1683" y="1422"/>
                  <a:pt x="1762" y="1393"/>
                  <a:pt x="1858" y="1370"/>
                </a:cubicBezTo>
                <a:cubicBezTo>
                  <a:pt x="1960" y="1346"/>
                  <a:pt x="2007" y="1234"/>
                  <a:pt x="2013" y="1147"/>
                </a:cubicBezTo>
                <a:cubicBezTo>
                  <a:pt x="2020" y="1055"/>
                  <a:pt x="1774" y="999"/>
                  <a:pt x="1833" y="924"/>
                </a:cubicBezTo>
                <a:cubicBezTo>
                  <a:pt x="1874" y="871"/>
                  <a:pt x="1841" y="839"/>
                  <a:pt x="1882" y="787"/>
                </a:cubicBezTo>
                <a:cubicBezTo>
                  <a:pt x="1931" y="723"/>
                  <a:pt x="1830" y="659"/>
                  <a:pt x="1767" y="606"/>
                </a:cubicBezTo>
              </a:path>
            </a:pathLst>
          </a:custGeom>
          <a:solidFill>
            <a:srgbClr val="944794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5" name="Freeform 71"/>
          <p:cNvSpPr>
            <a:spLocks noChangeArrowheads="1"/>
          </p:cNvSpPr>
          <p:nvPr/>
        </p:nvSpPr>
        <p:spPr bwMode="auto">
          <a:xfrm>
            <a:off x="5731200" y="5630991"/>
            <a:ext cx="243360" cy="226104"/>
          </a:xfrm>
          <a:custGeom>
            <a:avLst/>
            <a:gdLst/>
            <a:ahLst/>
            <a:cxnLst>
              <a:cxn ang="0">
                <a:pos x="531" y="509"/>
              </a:cxn>
              <a:cxn ang="0">
                <a:pos x="458" y="161"/>
              </a:cxn>
              <a:cxn ang="0">
                <a:pos x="37" y="417"/>
              </a:cxn>
              <a:cxn ang="0">
                <a:pos x="147" y="674"/>
              </a:cxn>
              <a:cxn ang="0">
                <a:pos x="348" y="637"/>
              </a:cxn>
              <a:cxn ang="0">
                <a:pos x="531" y="509"/>
              </a:cxn>
            </a:cxnLst>
            <a:rect l="0" t="0" r="r" b="b"/>
            <a:pathLst>
              <a:path w="746" h="693">
                <a:moveTo>
                  <a:pt x="531" y="509"/>
                </a:moveTo>
                <a:cubicBezTo>
                  <a:pt x="639" y="434"/>
                  <a:pt x="745" y="307"/>
                  <a:pt x="458" y="161"/>
                </a:cubicBezTo>
                <a:cubicBezTo>
                  <a:pt x="141" y="0"/>
                  <a:pt x="26" y="271"/>
                  <a:pt x="37" y="417"/>
                </a:cubicBezTo>
                <a:cubicBezTo>
                  <a:pt x="73" y="503"/>
                  <a:pt x="0" y="655"/>
                  <a:pt x="147" y="674"/>
                </a:cubicBezTo>
                <a:cubicBezTo>
                  <a:pt x="275" y="692"/>
                  <a:pt x="281" y="650"/>
                  <a:pt x="348" y="637"/>
                </a:cubicBezTo>
                <a:cubicBezTo>
                  <a:pt x="409" y="595"/>
                  <a:pt x="424" y="583"/>
                  <a:pt x="531" y="509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6" name="Freeform 72"/>
          <p:cNvSpPr>
            <a:spLocks noChangeArrowheads="1"/>
          </p:cNvSpPr>
          <p:nvPr/>
        </p:nvSpPr>
        <p:spPr bwMode="auto">
          <a:xfrm>
            <a:off x="6573600" y="5759165"/>
            <a:ext cx="228960" cy="266428"/>
          </a:xfrm>
          <a:custGeom>
            <a:avLst/>
            <a:gdLst/>
            <a:ahLst/>
            <a:cxnLst>
              <a:cxn ang="0">
                <a:pos x="91" y="548"/>
              </a:cxn>
              <a:cxn ang="0">
                <a:pos x="445" y="594"/>
              </a:cxn>
              <a:cxn ang="0">
                <a:pos x="338" y="110"/>
              </a:cxn>
              <a:cxn ang="0">
                <a:pos x="61" y="133"/>
              </a:cxn>
              <a:cxn ang="0">
                <a:pos x="27" y="336"/>
              </a:cxn>
              <a:cxn ang="0">
                <a:pos x="91" y="548"/>
              </a:cxn>
            </a:cxnLst>
            <a:rect l="0" t="0" r="r" b="b"/>
            <a:pathLst>
              <a:path w="699" h="818">
                <a:moveTo>
                  <a:pt x="91" y="548"/>
                </a:moveTo>
                <a:cubicBezTo>
                  <a:pt x="127" y="674"/>
                  <a:pt x="212" y="817"/>
                  <a:pt x="445" y="594"/>
                </a:cubicBezTo>
                <a:cubicBezTo>
                  <a:pt x="698" y="344"/>
                  <a:pt x="479" y="147"/>
                  <a:pt x="338" y="110"/>
                </a:cubicBezTo>
                <a:cubicBezTo>
                  <a:pt x="245" y="116"/>
                  <a:pt x="126" y="0"/>
                  <a:pt x="61" y="133"/>
                </a:cubicBezTo>
                <a:cubicBezTo>
                  <a:pt x="0" y="247"/>
                  <a:pt x="39" y="266"/>
                  <a:pt x="27" y="336"/>
                </a:cubicBezTo>
                <a:cubicBezTo>
                  <a:pt x="48" y="404"/>
                  <a:pt x="57" y="424"/>
                  <a:pt x="91" y="548"/>
                </a:cubicBezTo>
              </a:path>
            </a:pathLst>
          </a:custGeom>
          <a:solidFill>
            <a:srgbClr val="EB613D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7" name="Line 73"/>
          <p:cNvSpPr>
            <a:spLocks noChangeShapeType="1"/>
          </p:cNvSpPr>
          <p:nvPr/>
        </p:nvSpPr>
        <p:spPr bwMode="auto">
          <a:xfrm>
            <a:off x="6456960" y="5741884"/>
            <a:ext cx="178560" cy="41764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8" name="Line 74"/>
          <p:cNvSpPr>
            <a:spLocks noChangeShapeType="1"/>
          </p:cNvSpPr>
          <p:nvPr/>
        </p:nvSpPr>
        <p:spPr bwMode="auto">
          <a:xfrm flipH="1" flipV="1">
            <a:off x="6456960" y="5739003"/>
            <a:ext cx="168480" cy="24770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39" name="Line 75"/>
          <p:cNvSpPr>
            <a:spLocks noChangeShapeType="1"/>
          </p:cNvSpPr>
          <p:nvPr/>
        </p:nvSpPr>
        <p:spPr bwMode="auto">
          <a:xfrm flipH="1" flipV="1">
            <a:off x="5830560" y="5665555"/>
            <a:ext cx="355680" cy="7344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40" name="Line 76"/>
          <p:cNvSpPr>
            <a:spLocks noChangeShapeType="1"/>
          </p:cNvSpPr>
          <p:nvPr/>
        </p:nvSpPr>
        <p:spPr bwMode="auto">
          <a:xfrm flipH="1">
            <a:off x="5798880" y="5736123"/>
            <a:ext cx="390240" cy="11809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41" name="Freeform 77"/>
          <p:cNvSpPr>
            <a:spLocks noChangeArrowheads="1"/>
          </p:cNvSpPr>
          <p:nvPr/>
        </p:nvSpPr>
        <p:spPr bwMode="auto">
          <a:xfrm>
            <a:off x="6582241" y="5782207"/>
            <a:ext cx="175680" cy="171378"/>
          </a:xfrm>
          <a:custGeom>
            <a:avLst/>
            <a:gdLst/>
            <a:ahLst/>
            <a:cxnLst>
              <a:cxn ang="0">
                <a:pos x="4" y="254"/>
              </a:cxn>
              <a:cxn ang="0">
                <a:pos x="4" y="222"/>
              </a:cxn>
              <a:cxn ang="0">
                <a:pos x="0" y="172"/>
              </a:cxn>
              <a:cxn ang="0">
                <a:pos x="3" y="148"/>
              </a:cxn>
              <a:cxn ang="0">
                <a:pos x="10" y="120"/>
              </a:cxn>
              <a:cxn ang="0">
                <a:pos x="34" y="64"/>
              </a:cxn>
              <a:cxn ang="0">
                <a:pos x="54" y="33"/>
              </a:cxn>
              <a:cxn ang="0">
                <a:pos x="68" y="19"/>
              </a:cxn>
              <a:cxn ang="0">
                <a:pos x="84" y="9"/>
              </a:cxn>
              <a:cxn ang="0">
                <a:pos x="100" y="3"/>
              </a:cxn>
              <a:cxn ang="0">
                <a:pos x="117" y="1"/>
              </a:cxn>
              <a:cxn ang="0">
                <a:pos x="144" y="2"/>
              </a:cxn>
              <a:cxn ang="0">
                <a:pos x="200" y="17"/>
              </a:cxn>
              <a:cxn ang="0">
                <a:pos x="257" y="36"/>
              </a:cxn>
              <a:cxn ang="0">
                <a:pos x="294" y="43"/>
              </a:cxn>
              <a:cxn ang="0">
                <a:pos x="339" y="52"/>
              </a:cxn>
              <a:cxn ang="0">
                <a:pos x="396" y="80"/>
              </a:cxn>
              <a:cxn ang="0">
                <a:pos x="451" y="121"/>
              </a:cxn>
              <a:cxn ang="0">
                <a:pos x="496" y="174"/>
              </a:cxn>
              <a:cxn ang="0">
                <a:pos x="527" y="238"/>
              </a:cxn>
              <a:cxn ang="0">
                <a:pos x="534" y="273"/>
              </a:cxn>
              <a:cxn ang="0">
                <a:pos x="535" y="311"/>
              </a:cxn>
              <a:cxn ang="0">
                <a:pos x="529" y="350"/>
              </a:cxn>
              <a:cxn ang="0">
                <a:pos x="515" y="392"/>
              </a:cxn>
              <a:cxn ang="0">
                <a:pos x="460" y="479"/>
              </a:cxn>
              <a:cxn ang="0">
                <a:pos x="419" y="521"/>
              </a:cxn>
              <a:cxn ang="0">
                <a:pos x="377" y="500"/>
              </a:cxn>
              <a:cxn ang="0">
                <a:pos x="335" y="486"/>
              </a:cxn>
              <a:cxn ang="0">
                <a:pos x="302" y="481"/>
              </a:cxn>
              <a:cxn ang="0">
                <a:pos x="280" y="480"/>
              </a:cxn>
              <a:cxn ang="0">
                <a:pos x="255" y="482"/>
              </a:cxn>
              <a:cxn ang="0">
                <a:pos x="229" y="479"/>
              </a:cxn>
              <a:cxn ang="0">
                <a:pos x="207" y="472"/>
              </a:cxn>
              <a:cxn ang="0">
                <a:pos x="177" y="456"/>
              </a:cxn>
              <a:cxn ang="0">
                <a:pos x="130" y="426"/>
              </a:cxn>
              <a:cxn ang="0">
                <a:pos x="109" y="416"/>
              </a:cxn>
              <a:cxn ang="0">
                <a:pos x="86" y="408"/>
              </a:cxn>
              <a:cxn ang="0">
                <a:pos x="62" y="396"/>
              </a:cxn>
              <a:cxn ang="0">
                <a:pos x="41" y="381"/>
              </a:cxn>
              <a:cxn ang="0">
                <a:pos x="3" y="266"/>
              </a:cxn>
            </a:cxnLst>
            <a:rect l="0" t="0" r="r" b="b"/>
            <a:pathLst>
              <a:path w="536" h="523">
                <a:moveTo>
                  <a:pt x="3" y="266"/>
                </a:moveTo>
                <a:lnTo>
                  <a:pt x="4" y="254"/>
                </a:lnTo>
                <a:lnTo>
                  <a:pt x="5" y="243"/>
                </a:lnTo>
                <a:lnTo>
                  <a:pt x="4" y="222"/>
                </a:lnTo>
                <a:lnTo>
                  <a:pt x="0" y="183"/>
                </a:lnTo>
                <a:lnTo>
                  <a:pt x="0" y="172"/>
                </a:lnTo>
                <a:lnTo>
                  <a:pt x="1" y="161"/>
                </a:lnTo>
                <a:lnTo>
                  <a:pt x="3" y="148"/>
                </a:lnTo>
                <a:lnTo>
                  <a:pt x="6" y="135"/>
                </a:lnTo>
                <a:lnTo>
                  <a:pt x="10" y="120"/>
                </a:lnTo>
                <a:lnTo>
                  <a:pt x="16" y="103"/>
                </a:lnTo>
                <a:lnTo>
                  <a:pt x="34" y="64"/>
                </a:lnTo>
                <a:lnTo>
                  <a:pt x="47" y="42"/>
                </a:lnTo>
                <a:lnTo>
                  <a:pt x="54" y="33"/>
                </a:lnTo>
                <a:lnTo>
                  <a:pt x="61" y="25"/>
                </a:lnTo>
                <a:lnTo>
                  <a:pt x="68" y="19"/>
                </a:lnTo>
                <a:lnTo>
                  <a:pt x="76" y="13"/>
                </a:lnTo>
                <a:lnTo>
                  <a:pt x="84" y="9"/>
                </a:lnTo>
                <a:lnTo>
                  <a:pt x="92" y="5"/>
                </a:lnTo>
                <a:lnTo>
                  <a:pt x="100" y="3"/>
                </a:lnTo>
                <a:lnTo>
                  <a:pt x="109" y="1"/>
                </a:lnTo>
                <a:lnTo>
                  <a:pt x="117" y="1"/>
                </a:lnTo>
                <a:lnTo>
                  <a:pt x="126" y="0"/>
                </a:lnTo>
                <a:lnTo>
                  <a:pt x="144" y="2"/>
                </a:lnTo>
                <a:lnTo>
                  <a:pt x="163" y="6"/>
                </a:lnTo>
                <a:lnTo>
                  <a:pt x="200" y="17"/>
                </a:lnTo>
                <a:lnTo>
                  <a:pt x="238" y="30"/>
                </a:lnTo>
                <a:lnTo>
                  <a:pt x="257" y="36"/>
                </a:lnTo>
                <a:lnTo>
                  <a:pt x="276" y="40"/>
                </a:lnTo>
                <a:lnTo>
                  <a:pt x="294" y="43"/>
                </a:lnTo>
                <a:lnTo>
                  <a:pt x="312" y="43"/>
                </a:lnTo>
                <a:lnTo>
                  <a:pt x="339" y="52"/>
                </a:lnTo>
                <a:lnTo>
                  <a:pt x="368" y="64"/>
                </a:lnTo>
                <a:lnTo>
                  <a:pt x="396" y="80"/>
                </a:lnTo>
                <a:lnTo>
                  <a:pt x="424" y="99"/>
                </a:lnTo>
                <a:lnTo>
                  <a:pt x="451" y="121"/>
                </a:lnTo>
                <a:lnTo>
                  <a:pt x="475" y="146"/>
                </a:lnTo>
                <a:lnTo>
                  <a:pt x="496" y="174"/>
                </a:lnTo>
                <a:lnTo>
                  <a:pt x="514" y="205"/>
                </a:lnTo>
                <a:lnTo>
                  <a:pt x="527" y="238"/>
                </a:lnTo>
                <a:lnTo>
                  <a:pt x="531" y="255"/>
                </a:lnTo>
                <a:lnTo>
                  <a:pt x="534" y="273"/>
                </a:lnTo>
                <a:lnTo>
                  <a:pt x="535" y="292"/>
                </a:lnTo>
                <a:lnTo>
                  <a:pt x="535" y="311"/>
                </a:lnTo>
                <a:lnTo>
                  <a:pt x="533" y="330"/>
                </a:lnTo>
                <a:lnTo>
                  <a:pt x="529" y="350"/>
                </a:lnTo>
                <a:lnTo>
                  <a:pt x="523" y="371"/>
                </a:lnTo>
                <a:lnTo>
                  <a:pt x="515" y="392"/>
                </a:lnTo>
                <a:lnTo>
                  <a:pt x="492" y="435"/>
                </a:lnTo>
                <a:lnTo>
                  <a:pt x="460" y="479"/>
                </a:lnTo>
                <a:lnTo>
                  <a:pt x="421" y="522"/>
                </a:lnTo>
                <a:lnTo>
                  <a:pt x="419" y="521"/>
                </a:lnTo>
                <a:lnTo>
                  <a:pt x="398" y="510"/>
                </a:lnTo>
                <a:lnTo>
                  <a:pt x="377" y="500"/>
                </a:lnTo>
                <a:lnTo>
                  <a:pt x="356" y="492"/>
                </a:lnTo>
                <a:lnTo>
                  <a:pt x="335" y="486"/>
                </a:lnTo>
                <a:lnTo>
                  <a:pt x="313" y="482"/>
                </a:lnTo>
                <a:lnTo>
                  <a:pt x="302" y="481"/>
                </a:lnTo>
                <a:lnTo>
                  <a:pt x="291" y="480"/>
                </a:lnTo>
                <a:lnTo>
                  <a:pt x="280" y="480"/>
                </a:lnTo>
                <a:lnTo>
                  <a:pt x="269" y="481"/>
                </a:lnTo>
                <a:lnTo>
                  <a:pt x="255" y="482"/>
                </a:lnTo>
                <a:lnTo>
                  <a:pt x="242" y="481"/>
                </a:lnTo>
                <a:lnTo>
                  <a:pt x="229" y="479"/>
                </a:lnTo>
                <a:lnTo>
                  <a:pt x="218" y="476"/>
                </a:lnTo>
                <a:lnTo>
                  <a:pt x="207" y="472"/>
                </a:lnTo>
                <a:lnTo>
                  <a:pt x="197" y="467"/>
                </a:lnTo>
                <a:lnTo>
                  <a:pt x="177" y="456"/>
                </a:lnTo>
                <a:lnTo>
                  <a:pt x="140" y="432"/>
                </a:lnTo>
                <a:lnTo>
                  <a:pt x="130" y="426"/>
                </a:lnTo>
                <a:lnTo>
                  <a:pt x="120" y="420"/>
                </a:lnTo>
                <a:lnTo>
                  <a:pt x="109" y="416"/>
                </a:lnTo>
                <a:lnTo>
                  <a:pt x="98" y="412"/>
                </a:lnTo>
                <a:lnTo>
                  <a:pt x="86" y="408"/>
                </a:lnTo>
                <a:lnTo>
                  <a:pt x="74" y="402"/>
                </a:lnTo>
                <a:lnTo>
                  <a:pt x="62" y="396"/>
                </a:lnTo>
                <a:lnTo>
                  <a:pt x="51" y="389"/>
                </a:lnTo>
                <a:lnTo>
                  <a:pt x="41" y="381"/>
                </a:lnTo>
                <a:lnTo>
                  <a:pt x="35" y="376"/>
                </a:lnTo>
                <a:lnTo>
                  <a:pt x="3" y="266"/>
                </a:lnTo>
              </a:path>
            </a:pathLst>
          </a:cu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 simulation...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2640" y="1414229"/>
            <a:ext cx="5999040" cy="45379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Weaknesses</a:t>
            </a:r>
            <a:endParaRPr lang="en-US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Programmers can break the abstraction</a:t>
            </a:r>
          </a:p>
          <a:p>
            <a:r>
              <a:rPr lang="en-US" dirty="0" smtClean="0"/>
              <a:t>Functional programming scares people</a:t>
            </a:r>
          </a:p>
          <a:p>
            <a:r>
              <a:rPr lang="en-US" dirty="0" smtClean="0"/>
              <a:t>No dynamic allocation of processes </a:t>
            </a:r>
          </a:p>
          <a:p>
            <a:r>
              <a:rPr lang="en-US" dirty="0" smtClean="0"/>
              <a:t>No formal proofs available for quality of approximation in a composed program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7213600" y="1981200"/>
            <a:ext cx="1635432" cy="1200328"/>
            <a:chOff x="7213600" y="1981200"/>
            <a:chExt cx="1635432" cy="1200328"/>
          </a:xfrm>
        </p:grpSpPr>
        <p:sp>
          <p:nvSpPr>
            <p:cNvPr id="7" name="Right Brace 6"/>
            <p:cNvSpPr/>
            <p:nvPr/>
          </p:nvSpPr>
          <p:spPr>
            <a:xfrm>
              <a:off x="7213600" y="2273300"/>
              <a:ext cx="228600" cy="774700"/>
            </a:xfrm>
            <a:prstGeom prst="rightBrace">
              <a:avLst/>
            </a:prstGeom>
            <a:ln w="476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54900" y="1981200"/>
              <a:ext cx="1394132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Upgrades</a:t>
              </a:r>
            </a:p>
            <a:p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Coming </a:t>
              </a:r>
            </a:p>
            <a:p>
              <a:r>
                <a:rPr lang="en-US" sz="2400" b="1" dirty="0" smtClean="0">
                  <a:solidFill>
                    <a:schemeClr val="accent1">
                      <a:lumMod val="75000"/>
                    </a:schemeClr>
                  </a:solidFill>
                </a:rPr>
                <a:t>Soon!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00900" y="3022600"/>
            <a:ext cx="1515507" cy="1200328"/>
            <a:chOff x="7200900" y="3022600"/>
            <a:chExt cx="1515507" cy="1200328"/>
          </a:xfrm>
        </p:grpSpPr>
        <p:sp>
          <p:nvSpPr>
            <p:cNvPr id="9" name="Right Brace 8"/>
            <p:cNvSpPr/>
            <p:nvPr/>
          </p:nvSpPr>
          <p:spPr>
            <a:xfrm>
              <a:off x="7200900" y="3238500"/>
              <a:ext cx="228600" cy="774700"/>
            </a:xfrm>
            <a:prstGeom prst="rightBrace">
              <a:avLst/>
            </a:prstGeom>
            <a:ln w="476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42200" y="3022600"/>
              <a:ext cx="1274207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Active</a:t>
              </a:r>
            </a:p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research</a:t>
              </a:r>
            </a:p>
            <a:p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</a:rPr>
                <a:t>area</a:t>
              </a:r>
              <a:endParaRPr lang="en-US" sz="2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00900" y="1609636"/>
            <a:ext cx="1640391" cy="511626"/>
            <a:chOff x="7200900" y="1609636"/>
            <a:chExt cx="1640391" cy="511626"/>
          </a:xfrm>
        </p:grpSpPr>
        <p:sp>
          <p:nvSpPr>
            <p:cNvPr id="13" name="Right Brace 12"/>
            <p:cNvSpPr/>
            <p:nvPr/>
          </p:nvSpPr>
          <p:spPr>
            <a:xfrm>
              <a:off x="7200900" y="1664062"/>
              <a:ext cx="228600" cy="457200"/>
            </a:xfrm>
            <a:prstGeom prst="rightBrace">
              <a:avLst/>
            </a:prstGeom>
            <a:ln w="47625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42200" y="1609636"/>
              <a:ext cx="139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3">
                      <a:lumMod val="75000"/>
                    </a:schemeClr>
                  </a:solidFill>
                </a:rPr>
                <a:t>By design</a:t>
              </a:r>
              <a:endParaRPr lang="en-US" sz="24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val 146"/>
          <p:cNvSpPr/>
          <p:nvPr/>
        </p:nvSpPr>
        <p:spPr>
          <a:xfrm>
            <a:off x="3014703" y="2606119"/>
            <a:ext cx="3005110" cy="30051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6" name="Group 145"/>
          <p:cNvGrpSpPr/>
          <p:nvPr/>
        </p:nvGrpSpPr>
        <p:grpSpPr>
          <a:xfrm>
            <a:off x="5964932" y="1587735"/>
            <a:ext cx="4215894" cy="4520262"/>
            <a:chOff x="5964932" y="1587735"/>
            <a:chExt cx="4215894" cy="4520262"/>
          </a:xfrm>
        </p:grpSpPr>
        <p:sp>
          <p:nvSpPr>
            <p:cNvPr id="138" name="Cloud 137"/>
            <p:cNvSpPr/>
            <p:nvPr/>
          </p:nvSpPr>
          <p:spPr>
            <a:xfrm>
              <a:off x="5964932" y="2528384"/>
              <a:ext cx="4215894" cy="3579613"/>
            </a:xfrm>
            <a:prstGeom prst="cloud">
              <a:avLst/>
            </a:prstGeom>
            <a:solidFill>
              <a:schemeClr val="accent6">
                <a:alpha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68448" y="1587735"/>
              <a:ext cx="24628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>
                      <a:lumMod val="50000"/>
                    </a:schemeClr>
                  </a:solidFill>
                </a:rPr>
                <a:t>How can the parts of a design work together to adapt it to new uses?</a:t>
              </a:r>
              <a:endParaRPr lang="en-US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-371246" y="4270196"/>
            <a:ext cx="6950406" cy="3579613"/>
            <a:chOff x="-371246" y="4270196"/>
            <a:chExt cx="6950406" cy="3579613"/>
          </a:xfrm>
        </p:grpSpPr>
        <p:sp>
          <p:nvSpPr>
            <p:cNvPr id="139" name="Cloud 138"/>
            <p:cNvSpPr/>
            <p:nvPr/>
          </p:nvSpPr>
          <p:spPr>
            <a:xfrm rot="2136005">
              <a:off x="-371246" y="4270196"/>
              <a:ext cx="4215894" cy="3579613"/>
            </a:xfrm>
            <a:prstGeom prst="cloud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922699" y="5934670"/>
              <a:ext cx="2656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4">
                      <a:lumMod val="50000"/>
                    </a:schemeClr>
                  </a:solidFill>
                </a:rPr>
                <a:t>How do you program the behavior of 10</a:t>
              </a:r>
              <a:r>
                <a:rPr lang="en-US" i="1" baseline="30000" dirty="0" smtClean="0">
                  <a:solidFill>
                    <a:schemeClr val="accent4">
                      <a:lumMod val="50000"/>
                    </a:schemeClr>
                  </a:solidFill>
                </a:rPr>
                <a:t>12</a:t>
              </a:r>
              <a:r>
                <a:rPr lang="en-US" i="1" dirty="0" smtClean="0">
                  <a:solidFill>
                    <a:schemeClr val="accent4">
                      <a:lumMod val="50000"/>
                    </a:schemeClr>
                  </a:solidFill>
                </a:rPr>
                <a:t> cells?</a:t>
              </a:r>
              <a:endParaRPr lang="en-US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-357745" y="555887"/>
            <a:ext cx="7203251" cy="3579613"/>
            <a:chOff x="-357745" y="555887"/>
            <a:chExt cx="7203251" cy="3579613"/>
          </a:xfrm>
        </p:grpSpPr>
        <p:sp>
          <p:nvSpPr>
            <p:cNvPr id="137" name="Cloud 136"/>
            <p:cNvSpPr/>
            <p:nvPr/>
          </p:nvSpPr>
          <p:spPr>
            <a:xfrm>
              <a:off x="-357745" y="555887"/>
              <a:ext cx="4215894" cy="3579613"/>
            </a:xfrm>
            <a:prstGeom prst="cloud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751869" y="1071330"/>
              <a:ext cx="3093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3">
                      <a:lumMod val="50000"/>
                    </a:schemeClr>
                  </a:solidFill>
                </a:rPr>
                <a:t>How can millions of appliances coordinate to change how we use energy?</a:t>
              </a:r>
              <a:endParaRPr lang="en-US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3525" y="4188007"/>
            <a:ext cx="2439508" cy="1027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3434626"/>
            <a:ext cx="1659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Morphogenetic</a:t>
            </a:r>
          </a:p>
          <a:p>
            <a:pPr algn="ctr"/>
            <a:r>
              <a:rPr lang="en-US" b="1" dirty="0" smtClean="0"/>
              <a:t>Engineering</a:t>
            </a:r>
            <a:endParaRPr lang="en-US" b="1" dirty="0"/>
          </a:p>
        </p:txBody>
      </p:sp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394" y="3304769"/>
            <a:ext cx="1110676" cy="1161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8" name="Group 17"/>
          <p:cNvGrpSpPr/>
          <p:nvPr/>
        </p:nvGrpSpPr>
        <p:grpSpPr>
          <a:xfrm>
            <a:off x="200410" y="1071330"/>
            <a:ext cx="2920181" cy="2106439"/>
            <a:chOff x="191318" y="1237508"/>
            <a:chExt cx="3190032" cy="230109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18" y="1237508"/>
              <a:ext cx="2105957" cy="120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8" y="2133077"/>
              <a:ext cx="2105957" cy="140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1296440" y="1628801"/>
              <a:ext cx="2084910" cy="1452228"/>
              <a:chOff x="3532923" y="2558264"/>
              <a:chExt cx="3241722" cy="2257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32923" y="2558264"/>
                <a:ext cx="3241722" cy="22579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27991" r="46732" b="4062"/>
              <a:stretch>
                <a:fillRect/>
              </a:stretch>
            </p:blipFill>
            <p:spPr bwMode="auto">
              <a:xfrm>
                <a:off x="3594804" y="2625378"/>
                <a:ext cx="3113293" cy="214772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83607" y="313052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Distributed Power</a:t>
            </a:r>
          </a:p>
          <a:p>
            <a:pPr algn="ctr"/>
            <a:r>
              <a:rPr lang="en-US" b="1" dirty="0" smtClean="0"/>
              <a:t>Demand Response</a:t>
            </a:r>
            <a:endParaRPr lang="en-US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736083" y="5478927"/>
            <a:ext cx="3039197" cy="1191816"/>
            <a:chOff x="812300" y="4029872"/>
            <a:chExt cx="5342783" cy="2095163"/>
          </a:xfrm>
        </p:grpSpPr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4806141" y="4658240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812300" y="5176628"/>
              <a:ext cx="1647414" cy="4399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1205421" y="494340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548443" y="4609517"/>
              <a:ext cx="1248220" cy="329468"/>
            </a:xfrm>
            <a:custGeom>
              <a:avLst/>
              <a:gdLst>
                <a:gd name="connsiteX0" fmla="*/ 0 w 4289"/>
                <a:gd name="connsiteY0" fmla="*/ 1164 h 1164"/>
                <a:gd name="connsiteX1" fmla="*/ 4289 w 4289"/>
                <a:gd name="connsiteY1" fmla="*/ 0 h 1164"/>
                <a:gd name="connsiteX0" fmla="*/ 0 w 4289"/>
                <a:gd name="connsiteY0" fmla="*/ 1008 h 1091"/>
                <a:gd name="connsiteX1" fmla="*/ 4289 w 4289"/>
                <a:gd name="connsiteY1" fmla="*/ 1091 h 1091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3822"/>
                <a:gd name="connsiteY0" fmla="*/ 1008 h 1008"/>
                <a:gd name="connsiteX1" fmla="*/ 3822 w 3822"/>
                <a:gd name="connsiteY1" fmla="*/ 158 h 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2" h="1008">
                  <a:moveTo>
                    <a:pt x="0" y="1008"/>
                  </a:moveTo>
                  <a:cubicBezTo>
                    <a:pt x="1823" y="0"/>
                    <a:pt x="3197" y="0"/>
                    <a:pt x="3822" y="158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2888755" y="467466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3165235" y="471585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2333705" y="4284778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2003944" y="4029872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3384115" y="4381744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4375102" y="4921801"/>
              <a:ext cx="1779981" cy="1362"/>
            </a:xfrm>
            <a:prstGeom prst="lin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493183" y="4647306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1815226" y="494772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1948222" y="5202730"/>
              <a:ext cx="858600" cy="632789"/>
            </a:xfrm>
            <a:custGeom>
              <a:avLst/>
              <a:gdLst>
                <a:gd name="connsiteX0" fmla="*/ 0 w 2320"/>
                <a:gd name="connsiteY0" fmla="*/ 1008 h 2778"/>
                <a:gd name="connsiteX1" fmla="*/ 2320 w 2320"/>
                <a:gd name="connsiteY1" fmla="*/ 2778 h 2778"/>
                <a:gd name="connsiteX0" fmla="*/ 309 w 2629"/>
                <a:gd name="connsiteY0" fmla="*/ 0 h 1936"/>
                <a:gd name="connsiteX1" fmla="*/ 2629 w 2629"/>
                <a:gd name="connsiteY1" fmla="*/ 1770 h 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" h="1936">
                  <a:moveTo>
                    <a:pt x="309" y="0"/>
                  </a:moveTo>
                  <a:cubicBezTo>
                    <a:pt x="0" y="1936"/>
                    <a:pt x="2629" y="1770"/>
                    <a:pt x="2629" y="1770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898914" y="584053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>
              <a:off x="3175394" y="588172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>
              <a:off x="2595566" y="5427764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220041" y="5149974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aTc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232640" cy="10082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4491742" y="580101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4768222" y="584220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384115" y="5551935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845923" y="4546088"/>
              <a:ext cx="1165115" cy="1310108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722" h="1310108">
                  <a:moveTo>
                    <a:pt x="2545722" y="1310108"/>
                  </a:moveTo>
                  <a:cubicBezTo>
                    <a:pt x="2436082" y="1050758"/>
                    <a:pt x="1060976" y="868224"/>
                    <a:pt x="757956" y="649873"/>
                  </a:cubicBezTo>
                  <a:cubicBezTo>
                    <a:pt x="454936" y="431522"/>
                    <a:pt x="0" y="619"/>
                    <a:pt x="727603" y="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591085" y="4942008"/>
              <a:ext cx="2193394" cy="760129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  <a:gd name="connsiteX0" fmla="*/ 2895607 w 2895607"/>
                <a:gd name="connsiteY0" fmla="*/ 719042 h 719042"/>
                <a:gd name="connsiteX1" fmla="*/ 1107841 w 2895607"/>
                <a:gd name="connsiteY1" fmla="*/ 58807 h 719042"/>
                <a:gd name="connsiteX2" fmla="*/ 727602 w 2895607"/>
                <a:gd name="connsiteY2" fmla="*/ 366197 h 719042"/>
                <a:gd name="connsiteX0" fmla="*/ 2587618 w 2587618"/>
                <a:gd name="connsiteY0" fmla="*/ 259350 h 1019479"/>
                <a:gd name="connsiteX1" fmla="*/ 1107841 w 2587618"/>
                <a:gd name="connsiteY1" fmla="*/ 711470 h 1019479"/>
                <a:gd name="connsiteX2" fmla="*/ 727602 w 2587618"/>
                <a:gd name="connsiteY2" fmla="*/ 1018860 h 1019479"/>
                <a:gd name="connsiteX0" fmla="*/ 2587618 w 2587618"/>
                <a:gd name="connsiteY0" fmla="*/ 0 h 760129"/>
                <a:gd name="connsiteX1" fmla="*/ 1107841 w 2587618"/>
                <a:gd name="connsiteY1" fmla="*/ 452120 h 760129"/>
                <a:gd name="connsiteX2" fmla="*/ 727602 w 2587618"/>
                <a:gd name="connsiteY2" fmla="*/ 759510 h 760129"/>
                <a:gd name="connsiteX0" fmla="*/ 2850040 w 2850040"/>
                <a:gd name="connsiteY0" fmla="*/ 0 h 760129"/>
                <a:gd name="connsiteX1" fmla="*/ 310004 w 2850040"/>
                <a:gd name="connsiteY1" fmla="*/ 299081 h 760129"/>
                <a:gd name="connsiteX2" fmla="*/ 990024 w 2850040"/>
                <a:gd name="connsiteY2" fmla="*/ 759510 h 760129"/>
                <a:gd name="connsiteX0" fmla="*/ 4792463 w 4792464"/>
                <a:gd name="connsiteY0" fmla="*/ 0 h 760129"/>
                <a:gd name="connsiteX1" fmla="*/ 587493 w 4792464"/>
                <a:gd name="connsiteY1" fmla="*/ 299081 h 760129"/>
                <a:gd name="connsiteX2" fmla="*/ 1267513 w 4792464"/>
                <a:gd name="connsiteY2" fmla="*/ 759510 h 76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2464" h="760129">
                  <a:moveTo>
                    <a:pt x="4792463" y="0"/>
                  </a:moveTo>
                  <a:cubicBezTo>
                    <a:pt x="4157878" y="403047"/>
                    <a:pt x="1174985" y="172496"/>
                    <a:pt x="587493" y="299081"/>
                  </a:cubicBezTo>
                  <a:cubicBezTo>
                    <a:pt x="1" y="425666"/>
                    <a:pt x="539910" y="760129"/>
                    <a:pt x="1267513" y="75951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5" name="AutoShape 24"/>
            <p:cNvSpPr>
              <a:spLocks noChangeArrowheads="1"/>
            </p:cNvSpPr>
            <p:nvPr/>
          </p:nvSpPr>
          <p:spPr bwMode="auto">
            <a:xfrm>
              <a:off x="5520784" y="466968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59243" y="4715956"/>
            <a:ext cx="1206451" cy="1131271"/>
            <a:chOff x="2538720" y="1542402"/>
            <a:chExt cx="4152960" cy="3894169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38720" y="1542402"/>
              <a:ext cx="4152960" cy="3894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2592000" y="1636012"/>
              <a:ext cx="406080" cy="380200"/>
            </a:xfrm>
            <a:prstGeom prst="roundRect">
              <a:avLst>
                <a:gd name="adj" fmla="val 3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818323" y="4990297"/>
            <a:ext cx="107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Synthetic</a:t>
            </a:r>
          </a:p>
          <a:p>
            <a:pPr algn="ctr"/>
            <a:r>
              <a:rPr lang="en-US" b="1" dirty="0" smtClean="0"/>
              <a:t>Biology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175427" y="2766843"/>
            <a:ext cx="2691985" cy="26919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8440731">
            <a:off x="2752934" y="2771087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Up Arrow 57"/>
          <p:cNvSpPr/>
          <p:nvPr/>
        </p:nvSpPr>
        <p:spPr>
          <a:xfrm rot="13429855">
            <a:off x="2897170" y="499387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5400000">
            <a:off x="5885915" y="382496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904425" y="455158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Spatial</a:t>
            </a:r>
          </a:p>
          <a:p>
            <a:pPr algn="ctr"/>
            <a:r>
              <a:rPr lang="en-US" b="1" dirty="0" smtClean="0"/>
              <a:t>Computing</a:t>
            </a:r>
            <a:endParaRPr lang="en-US" b="1" dirty="0"/>
          </a:p>
        </p:txBody>
      </p:sp>
      <p:grpSp>
        <p:nvGrpSpPr>
          <p:cNvPr id="136" name="Group 135"/>
          <p:cNvGrpSpPr/>
          <p:nvPr/>
        </p:nvGrpSpPr>
        <p:grpSpPr>
          <a:xfrm>
            <a:off x="3557118" y="3510495"/>
            <a:ext cx="1879566" cy="1062333"/>
            <a:chOff x="560161" y="1846274"/>
            <a:chExt cx="7492319" cy="4234668"/>
          </a:xfrm>
        </p:grpSpPr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>
              <a:off x="5948641" y="2495783"/>
              <a:ext cx="1419840" cy="1271653"/>
            </a:xfrm>
            <a:custGeom>
              <a:avLst/>
              <a:gdLst/>
              <a:ahLst/>
              <a:cxnLst>
                <a:cxn ang="0">
                  <a:pos x="0" y="2381"/>
                </a:cxn>
                <a:cxn ang="0">
                  <a:pos x="719" y="3061"/>
                </a:cxn>
                <a:cxn ang="0">
                  <a:pos x="1021" y="2041"/>
                </a:cxn>
                <a:cxn ang="0">
                  <a:pos x="1588" y="2948"/>
                </a:cxn>
                <a:cxn ang="0">
                  <a:pos x="681" y="3099"/>
                </a:cxn>
                <a:cxn ang="0">
                  <a:pos x="1437" y="3893"/>
                </a:cxn>
                <a:cxn ang="0">
                  <a:pos x="1550" y="2948"/>
                </a:cxn>
                <a:cxn ang="0">
                  <a:pos x="1815" y="1436"/>
                </a:cxn>
                <a:cxn ang="0">
                  <a:pos x="2949" y="264"/>
                </a:cxn>
                <a:cxn ang="0">
                  <a:pos x="3138" y="1096"/>
                </a:cxn>
                <a:cxn ang="0">
                  <a:pos x="3856" y="0"/>
                </a:cxn>
                <a:cxn ang="0">
                  <a:pos x="4347" y="1209"/>
                </a:cxn>
                <a:cxn ang="0">
                  <a:pos x="3175" y="1096"/>
                </a:cxn>
                <a:cxn ang="0">
                  <a:pos x="2722" y="2079"/>
                </a:cxn>
                <a:cxn ang="0">
                  <a:pos x="1739" y="1512"/>
                </a:cxn>
              </a:cxnLst>
              <a:rect l="0" t="0" r="r" b="b"/>
              <a:pathLst>
                <a:path w="4348" h="3894">
                  <a:moveTo>
                    <a:pt x="0" y="2381"/>
                  </a:moveTo>
                  <a:lnTo>
                    <a:pt x="719" y="3061"/>
                  </a:lnTo>
                  <a:lnTo>
                    <a:pt x="1021" y="2041"/>
                  </a:lnTo>
                  <a:lnTo>
                    <a:pt x="1588" y="2948"/>
                  </a:lnTo>
                  <a:lnTo>
                    <a:pt x="681" y="3099"/>
                  </a:lnTo>
                  <a:lnTo>
                    <a:pt x="1437" y="3893"/>
                  </a:lnTo>
                  <a:lnTo>
                    <a:pt x="1550" y="2948"/>
                  </a:lnTo>
                  <a:lnTo>
                    <a:pt x="1815" y="1436"/>
                  </a:lnTo>
                  <a:lnTo>
                    <a:pt x="2949" y="264"/>
                  </a:lnTo>
                  <a:lnTo>
                    <a:pt x="3138" y="1096"/>
                  </a:lnTo>
                  <a:lnTo>
                    <a:pt x="3856" y="0"/>
                  </a:lnTo>
                  <a:lnTo>
                    <a:pt x="4347" y="1209"/>
                  </a:lnTo>
                  <a:lnTo>
                    <a:pt x="3175" y="1096"/>
                  </a:lnTo>
                  <a:lnTo>
                    <a:pt x="2722" y="2079"/>
                  </a:lnTo>
                  <a:lnTo>
                    <a:pt x="1739" y="151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"/>
            <p:cNvSpPr>
              <a:spLocks noChangeArrowheads="1"/>
            </p:cNvSpPr>
            <p:nvPr/>
          </p:nvSpPr>
          <p:spPr bwMode="auto">
            <a:xfrm>
              <a:off x="5286241" y="3511089"/>
              <a:ext cx="761760" cy="1173724"/>
            </a:xfrm>
            <a:custGeom>
              <a:avLst/>
              <a:gdLst/>
              <a:ahLst/>
              <a:cxnLst>
                <a:cxn ang="0">
                  <a:pos x="1449" y="3591"/>
                </a:cxn>
                <a:cxn ang="0">
                  <a:pos x="2142" y="2772"/>
                </a:cxn>
                <a:cxn ang="0">
                  <a:pos x="1827" y="1827"/>
                </a:cxn>
                <a:cxn ang="0">
                  <a:pos x="2331" y="819"/>
                </a:cxn>
                <a:cxn ang="0">
                  <a:pos x="1260" y="1008"/>
                </a:cxn>
                <a:cxn ang="0">
                  <a:pos x="0" y="0"/>
                </a:cxn>
              </a:cxnLst>
              <a:rect l="0" t="0" r="r" b="b"/>
              <a:pathLst>
                <a:path w="2332" h="3592">
                  <a:moveTo>
                    <a:pt x="1449" y="3591"/>
                  </a:moveTo>
                  <a:lnTo>
                    <a:pt x="2142" y="2772"/>
                  </a:lnTo>
                  <a:lnTo>
                    <a:pt x="1827" y="1827"/>
                  </a:lnTo>
                  <a:lnTo>
                    <a:pt x="2331" y="819"/>
                  </a:lnTo>
                  <a:lnTo>
                    <a:pt x="1260" y="1008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"/>
            <p:cNvSpPr>
              <a:spLocks noChangeArrowheads="1"/>
            </p:cNvSpPr>
            <p:nvPr/>
          </p:nvSpPr>
          <p:spPr bwMode="auto">
            <a:xfrm>
              <a:off x="5533920" y="2132865"/>
              <a:ext cx="1687680" cy="1646092"/>
            </a:xfrm>
            <a:custGeom>
              <a:avLst/>
              <a:gdLst/>
              <a:ahLst/>
              <a:cxnLst>
                <a:cxn ang="0">
                  <a:pos x="0" y="3591"/>
                </a:cxn>
                <a:cxn ang="0">
                  <a:pos x="1386" y="3402"/>
                </a:cxn>
                <a:cxn ang="0">
                  <a:pos x="819" y="2709"/>
                </a:cxn>
                <a:cxn ang="0">
                  <a:pos x="2331" y="2079"/>
                </a:cxn>
                <a:cxn ang="0">
                  <a:pos x="2268" y="3276"/>
                </a:cxn>
                <a:cxn ang="0">
                  <a:pos x="882" y="2772"/>
                </a:cxn>
                <a:cxn ang="0">
                  <a:pos x="3024" y="2520"/>
                </a:cxn>
                <a:cxn ang="0">
                  <a:pos x="2268" y="2079"/>
                </a:cxn>
                <a:cxn ang="0">
                  <a:pos x="2583" y="1260"/>
                </a:cxn>
                <a:cxn ang="0">
                  <a:pos x="3024" y="2583"/>
                </a:cxn>
                <a:cxn ang="0">
                  <a:pos x="3150" y="882"/>
                </a:cxn>
                <a:cxn ang="0">
                  <a:pos x="2583" y="1197"/>
                </a:cxn>
                <a:cxn ang="0">
                  <a:pos x="2520" y="0"/>
                </a:cxn>
                <a:cxn ang="0">
                  <a:pos x="3276" y="819"/>
                </a:cxn>
                <a:cxn ang="0">
                  <a:pos x="3969" y="252"/>
                </a:cxn>
                <a:cxn ang="0">
                  <a:pos x="2646" y="126"/>
                </a:cxn>
                <a:cxn ang="0">
                  <a:pos x="4284" y="1323"/>
                </a:cxn>
                <a:cxn ang="0">
                  <a:pos x="3969" y="189"/>
                </a:cxn>
                <a:cxn ang="0">
                  <a:pos x="5166" y="1197"/>
                </a:cxn>
                <a:cxn ang="0">
                  <a:pos x="4473" y="1386"/>
                </a:cxn>
                <a:cxn ang="0">
                  <a:pos x="3087" y="1008"/>
                </a:cxn>
                <a:cxn ang="0">
                  <a:pos x="4410" y="2268"/>
                </a:cxn>
                <a:cxn ang="0">
                  <a:pos x="3150" y="2583"/>
                </a:cxn>
                <a:cxn ang="0">
                  <a:pos x="2205" y="3276"/>
                </a:cxn>
                <a:cxn ang="0">
                  <a:pos x="1323" y="3402"/>
                </a:cxn>
                <a:cxn ang="0">
                  <a:pos x="882" y="4221"/>
                </a:cxn>
                <a:cxn ang="0">
                  <a:pos x="1512" y="5040"/>
                </a:cxn>
                <a:cxn ang="0">
                  <a:pos x="1890" y="4158"/>
                </a:cxn>
                <a:cxn ang="0">
                  <a:pos x="882" y="4284"/>
                </a:cxn>
              </a:cxnLst>
              <a:rect l="0" t="0" r="r" b="b"/>
              <a:pathLst>
                <a:path w="5167" h="5041">
                  <a:moveTo>
                    <a:pt x="0" y="3591"/>
                  </a:moveTo>
                  <a:lnTo>
                    <a:pt x="1386" y="3402"/>
                  </a:lnTo>
                  <a:lnTo>
                    <a:pt x="819" y="2709"/>
                  </a:lnTo>
                  <a:lnTo>
                    <a:pt x="2331" y="2079"/>
                  </a:lnTo>
                  <a:lnTo>
                    <a:pt x="2268" y="3276"/>
                  </a:lnTo>
                  <a:lnTo>
                    <a:pt x="882" y="2772"/>
                  </a:lnTo>
                  <a:lnTo>
                    <a:pt x="3024" y="2520"/>
                  </a:lnTo>
                  <a:lnTo>
                    <a:pt x="2268" y="2079"/>
                  </a:lnTo>
                  <a:lnTo>
                    <a:pt x="2583" y="1260"/>
                  </a:lnTo>
                  <a:lnTo>
                    <a:pt x="3024" y="2583"/>
                  </a:lnTo>
                  <a:lnTo>
                    <a:pt x="3150" y="882"/>
                  </a:lnTo>
                  <a:lnTo>
                    <a:pt x="2583" y="1197"/>
                  </a:lnTo>
                  <a:lnTo>
                    <a:pt x="2520" y="0"/>
                  </a:lnTo>
                  <a:lnTo>
                    <a:pt x="3276" y="819"/>
                  </a:lnTo>
                  <a:lnTo>
                    <a:pt x="3969" y="252"/>
                  </a:lnTo>
                  <a:lnTo>
                    <a:pt x="2646" y="126"/>
                  </a:lnTo>
                  <a:lnTo>
                    <a:pt x="4284" y="1323"/>
                  </a:lnTo>
                  <a:lnTo>
                    <a:pt x="3969" y="189"/>
                  </a:lnTo>
                  <a:lnTo>
                    <a:pt x="5166" y="1197"/>
                  </a:lnTo>
                  <a:lnTo>
                    <a:pt x="4473" y="1386"/>
                  </a:lnTo>
                  <a:lnTo>
                    <a:pt x="3087" y="1008"/>
                  </a:lnTo>
                  <a:lnTo>
                    <a:pt x="4410" y="2268"/>
                  </a:lnTo>
                  <a:lnTo>
                    <a:pt x="3150" y="2583"/>
                  </a:lnTo>
                  <a:lnTo>
                    <a:pt x="2205" y="3276"/>
                  </a:lnTo>
                  <a:lnTo>
                    <a:pt x="1323" y="3402"/>
                  </a:lnTo>
                  <a:lnTo>
                    <a:pt x="882" y="4221"/>
                  </a:lnTo>
                  <a:lnTo>
                    <a:pt x="1512" y="5040"/>
                  </a:lnTo>
                  <a:lnTo>
                    <a:pt x="1890" y="4158"/>
                  </a:lnTo>
                  <a:lnTo>
                    <a:pt x="882" y="42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"/>
            <p:cNvSpPr>
              <a:spLocks noChangeArrowheads="1"/>
            </p:cNvSpPr>
            <p:nvPr/>
          </p:nvSpPr>
          <p:spPr bwMode="auto">
            <a:xfrm>
              <a:off x="5081761" y="2914866"/>
              <a:ext cx="1090080" cy="2160227"/>
            </a:xfrm>
            <a:custGeom>
              <a:avLst/>
              <a:gdLst/>
              <a:ahLst/>
              <a:cxnLst>
                <a:cxn ang="0">
                  <a:pos x="1071" y="0"/>
                </a:cxn>
                <a:cxn ang="0">
                  <a:pos x="2394" y="378"/>
                </a:cxn>
                <a:cxn ang="0">
                  <a:pos x="1386" y="1197"/>
                </a:cxn>
                <a:cxn ang="0">
                  <a:pos x="1134" y="63"/>
                </a:cxn>
                <a:cxn ang="0">
                  <a:pos x="0" y="1134"/>
                </a:cxn>
                <a:cxn ang="0">
                  <a:pos x="1386" y="1197"/>
                </a:cxn>
                <a:cxn ang="0">
                  <a:pos x="567" y="1764"/>
                </a:cxn>
                <a:cxn ang="0">
                  <a:pos x="0" y="1197"/>
                </a:cxn>
                <a:cxn ang="0">
                  <a:pos x="819" y="3024"/>
                </a:cxn>
                <a:cxn ang="0">
                  <a:pos x="630" y="1827"/>
                </a:cxn>
                <a:cxn ang="0">
                  <a:pos x="2268" y="1953"/>
                </a:cxn>
                <a:cxn ang="0">
                  <a:pos x="1386" y="1260"/>
                </a:cxn>
                <a:cxn ang="0">
                  <a:pos x="1827" y="2898"/>
                </a:cxn>
                <a:cxn ang="0">
                  <a:pos x="756" y="2961"/>
                </a:cxn>
                <a:cxn ang="0">
                  <a:pos x="2142" y="1953"/>
                </a:cxn>
                <a:cxn ang="0">
                  <a:pos x="1827" y="2835"/>
                </a:cxn>
                <a:cxn ang="0">
                  <a:pos x="693" y="2961"/>
                </a:cxn>
                <a:cxn ang="0">
                  <a:pos x="819" y="4788"/>
                </a:cxn>
                <a:cxn ang="0">
                  <a:pos x="1386" y="3717"/>
                </a:cxn>
                <a:cxn ang="0">
                  <a:pos x="819" y="2961"/>
                </a:cxn>
                <a:cxn ang="0">
                  <a:pos x="2520" y="3780"/>
                </a:cxn>
                <a:cxn ang="0">
                  <a:pos x="1890" y="2898"/>
                </a:cxn>
                <a:cxn ang="0">
                  <a:pos x="1449" y="3654"/>
                </a:cxn>
                <a:cxn ang="0">
                  <a:pos x="1638" y="4599"/>
                </a:cxn>
                <a:cxn ang="0">
                  <a:pos x="756" y="4725"/>
                </a:cxn>
                <a:cxn ang="0">
                  <a:pos x="189" y="5859"/>
                </a:cxn>
                <a:cxn ang="0">
                  <a:pos x="819" y="6615"/>
                </a:cxn>
                <a:cxn ang="0">
                  <a:pos x="1512" y="5670"/>
                </a:cxn>
                <a:cxn ang="0">
                  <a:pos x="189" y="5796"/>
                </a:cxn>
                <a:cxn ang="0">
                  <a:pos x="1638" y="4536"/>
                </a:cxn>
                <a:cxn ang="0">
                  <a:pos x="1512" y="5733"/>
                </a:cxn>
                <a:cxn ang="0">
                  <a:pos x="693" y="4788"/>
                </a:cxn>
                <a:cxn ang="0">
                  <a:pos x="2142" y="5355"/>
                </a:cxn>
                <a:cxn ang="0">
                  <a:pos x="1512" y="5859"/>
                </a:cxn>
                <a:cxn ang="0">
                  <a:pos x="2457" y="6489"/>
                </a:cxn>
                <a:cxn ang="0">
                  <a:pos x="2142" y="5292"/>
                </a:cxn>
                <a:cxn ang="0">
                  <a:pos x="3339" y="6363"/>
                </a:cxn>
                <a:cxn ang="0">
                  <a:pos x="2331" y="6426"/>
                </a:cxn>
                <a:cxn ang="0">
                  <a:pos x="3150" y="5418"/>
                </a:cxn>
                <a:cxn ang="0">
                  <a:pos x="2079" y="5418"/>
                </a:cxn>
                <a:cxn ang="0">
                  <a:pos x="1701" y="4473"/>
                </a:cxn>
                <a:cxn ang="0">
                  <a:pos x="2520" y="3717"/>
                </a:cxn>
                <a:cxn ang="0">
                  <a:pos x="1386" y="3780"/>
                </a:cxn>
                <a:cxn ang="0">
                  <a:pos x="2835" y="4599"/>
                </a:cxn>
                <a:cxn ang="0">
                  <a:pos x="1638" y="4473"/>
                </a:cxn>
              </a:cxnLst>
              <a:rect l="0" t="0" r="r" b="b"/>
              <a:pathLst>
                <a:path w="3340" h="6616">
                  <a:moveTo>
                    <a:pt x="1071" y="0"/>
                  </a:moveTo>
                  <a:lnTo>
                    <a:pt x="2394" y="378"/>
                  </a:lnTo>
                  <a:lnTo>
                    <a:pt x="1386" y="1197"/>
                  </a:lnTo>
                  <a:lnTo>
                    <a:pt x="1134" y="63"/>
                  </a:lnTo>
                  <a:lnTo>
                    <a:pt x="0" y="1134"/>
                  </a:lnTo>
                  <a:lnTo>
                    <a:pt x="1386" y="1197"/>
                  </a:lnTo>
                  <a:lnTo>
                    <a:pt x="567" y="1764"/>
                  </a:lnTo>
                  <a:lnTo>
                    <a:pt x="0" y="1197"/>
                  </a:lnTo>
                  <a:lnTo>
                    <a:pt x="819" y="3024"/>
                  </a:lnTo>
                  <a:lnTo>
                    <a:pt x="630" y="1827"/>
                  </a:lnTo>
                  <a:lnTo>
                    <a:pt x="2268" y="1953"/>
                  </a:lnTo>
                  <a:lnTo>
                    <a:pt x="1386" y="1260"/>
                  </a:lnTo>
                  <a:lnTo>
                    <a:pt x="1827" y="2898"/>
                  </a:lnTo>
                  <a:lnTo>
                    <a:pt x="756" y="2961"/>
                  </a:lnTo>
                  <a:lnTo>
                    <a:pt x="2142" y="1953"/>
                  </a:lnTo>
                  <a:lnTo>
                    <a:pt x="1827" y="2835"/>
                  </a:lnTo>
                  <a:lnTo>
                    <a:pt x="693" y="2961"/>
                  </a:lnTo>
                  <a:lnTo>
                    <a:pt x="819" y="4788"/>
                  </a:lnTo>
                  <a:lnTo>
                    <a:pt x="1386" y="3717"/>
                  </a:lnTo>
                  <a:lnTo>
                    <a:pt x="819" y="2961"/>
                  </a:lnTo>
                  <a:lnTo>
                    <a:pt x="2520" y="3780"/>
                  </a:lnTo>
                  <a:lnTo>
                    <a:pt x="1890" y="2898"/>
                  </a:lnTo>
                  <a:lnTo>
                    <a:pt x="1449" y="3654"/>
                  </a:lnTo>
                  <a:lnTo>
                    <a:pt x="1638" y="4599"/>
                  </a:lnTo>
                  <a:lnTo>
                    <a:pt x="756" y="4725"/>
                  </a:lnTo>
                  <a:lnTo>
                    <a:pt x="189" y="5859"/>
                  </a:lnTo>
                  <a:lnTo>
                    <a:pt x="819" y="6615"/>
                  </a:lnTo>
                  <a:lnTo>
                    <a:pt x="1512" y="5670"/>
                  </a:lnTo>
                  <a:lnTo>
                    <a:pt x="189" y="5796"/>
                  </a:lnTo>
                  <a:lnTo>
                    <a:pt x="1638" y="4536"/>
                  </a:lnTo>
                  <a:lnTo>
                    <a:pt x="1512" y="5733"/>
                  </a:lnTo>
                  <a:lnTo>
                    <a:pt x="693" y="4788"/>
                  </a:lnTo>
                  <a:lnTo>
                    <a:pt x="2142" y="5355"/>
                  </a:lnTo>
                  <a:lnTo>
                    <a:pt x="1512" y="5859"/>
                  </a:lnTo>
                  <a:lnTo>
                    <a:pt x="2457" y="6489"/>
                  </a:lnTo>
                  <a:lnTo>
                    <a:pt x="2142" y="5292"/>
                  </a:lnTo>
                  <a:lnTo>
                    <a:pt x="3339" y="6363"/>
                  </a:lnTo>
                  <a:lnTo>
                    <a:pt x="2331" y="6426"/>
                  </a:lnTo>
                  <a:lnTo>
                    <a:pt x="3150" y="5418"/>
                  </a:lnTo>
                  <a:lnTo>
                    <a:pt x="2079" y="5418"/>
                  </a:lnTo>
                  <a:lnTo>
                    <a:pt x="1701" y="4473"/>
                  </a:lnTo>
                  <a:lnTo>
                    <a:pt x="2520" y="3717"/>
                  </a:lnTo>
                  <a:lnTo>
                    <a:pt x="1386" y="3780"/>
                  </a:lnTo>
                  <a:lnTo>
                    <a:pt x="2835" y="4599"/>
                  </a:lnTo>
                  <a:lnTo>
                    <a:pt x="1638" y="4473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 noChangeArrowheads="1"/>
            </p:cNvSpPr>
            <p:nvPr/>
          </p:nvSpPr>
          <p:spPr bwMode="auto">
            <a:xfrm>
              <a:off x="5862240" y="3754475"/>
              <a:ext cx="1271520" cy="1371024"/>
            </a:xfrm>
            <a:custGeom>
              <a:avLst/>
              <a:gdLst/>
              <a:ahLst/>
              <a:cxnLst>
                <a:cxn ang="0">
                  <a:pos x="453" y="114"/>
                </a:cxn>
                <a:cxn ang="0">
                  <a:pos x="1739" y="0"/>
                </a:cxn>
                <a:cxn ang="0">
                  <a:pos x="1436" y="1021"/>
                </a:cxn>
                <a:cxn ang="0">
                  <a:pos x="491" y="151"/>
                </a:cxn>
                <a:cxn ang="0">
                  <a:pos x="378" y="2003"/>
                </a:cxn>
                <a:cxn ang="0">
                  <a:pos x="1209" y="1966"/>
                </a:cxn>
                <a:cxn ang="0">
                  <a:pos x="1436" y="945"/>
                </a:cxn>
                <a:cxn ang="0">
                  <a:pos x="0" y="1172"/>
                </a:cxn>
                <a:cxn ang="0">
                  <a:pos x="1172" y="2041"/>
                </a:cxn>
                <a:cxn ang="0">
                  <a:pos x="794" y="2911"/>
                </a:cxn>
                <a:cxn ang="0">
                  <a:pos x="378" y="2003"/>
                </a:cxn>
                <a:cxn ang="0">
                  <a:pos x="1398" y="983"/>
                </a:cxn>
                <a:cxn ang="0">
                  <a:pos x="2192" y="2268"/>
                </a:cxn>
                <a:cxn ang="0">
                  <a:pos x="1172" y="2041"/>
                </a:cxn>
                <a:cxn ang="0">
                  <a:pos x="1587" y="3175"/>
                </a:cxn>
                <a:cxn ang="0">
                  <a:pos x="680" y="2948"/>
                </a:cxn>
                <a:cxn ang="0">
                  <a:pos x="1020" y="3818"/>
                </a:cxn>
                <a:cxn ang="0">
                  <a:pos x="1587" y="3213"/>
                </a:cxn>
                <a:cxn ang="0">
                  <a:pos x="2646" y="4196"/>
                </a:cxn>
                <a:cxn ang="0">
                  <a:pos x="3893" y="3666"/>
                </a:cxn>
                <a:cxn ang="0">
                  <a:pos x="2948" y="3213"/>
                </a:cxn>
                <a:cxn ang="0">
                  <a:pos x="2646" y="4196"/>
                </a:cxn>
                <a:cxn ang="0">
                  <a:pos x="2192" y="2268"/>
                </a:cxn>
                <a:cxn ang="0">
                  <a:pos x="1663" y="3175"/>
                </a:cxn>
                <a:cxn ang="0">
                  <a:pos x="2986" y="3213"/>
                </a:cxn>
                <a:cxn ang="0">
                  <a:pos x="3666" y="2230"/>
                </a:cxn>
                <a:cxn ang="0">
                  <a:pos x="2192" y="2268"/>
                </a:cxn>
                <a:cxn ang="0">
                  <a:pos x="2986" y="3289"/>
                </a:cxn>
                <a:cxn ang="0">
                  <a:pos x="2872" y="1739"/>
                </a:cxn>
                <a:cxn ang="0">
                  <a:pos x="3628" y="2268"/>
                </a:cxn>
                <a:cxn ang="0">
                  <a:pos x="3817" y="3704"/>
                </a:cxn>
              </a:cxnLst>
              <a:rect l="0" t="0" r="r" b="b"/>
              <a:pathLst>
                <a:path w="3894" h="4197">
                  <a:moveTo>
                    <a:pt x="453" y="114"/>
                  </a:moveTo>
                  <a:lnTo>
                    <a:pt x="1739" y="0"/>
                  </a:lnTo>
                  <a:lnTo>
                    <a:pt x="1436" y="1021"/>
                  </a:lnTo>
                  <a:lnTo>
                    <a:pt x="491" y="151"/>
                  </a:lnTo>
                  <a:lnTo>
                    <a:pt x="378" y="2003"/>
                  </a:lnTo>
                  <a:lnTo>
                    <a:pt x="1209" y="1966"/>
                  </a:lnTo>
                  <a:lnTo>
                    <a:pt x="1436" y="945"/>
                  </a:lnTo>
                  <a:lnTo>
                    <a:pt x="0" y="1172"/>
                  </a:lnTo>
                  <a:lnTo>
                    <a:pt x="1172" y="2041"/>
                  </a:lnTo>
                  <a:lnTo>
                    <a:pt x="794" y="2911"/>
                  </a:lnTo>
                  <a:lnTo>
                    <a:pt x="378" y="2003"/>
                  </a:lnTo>
                  <a:lnTo>
                    <a:pt x="1398" y="983"/>
                  </a:lnTo>
                  <a:lnTo>
                    <a:pt x="2192" y="2268"/>
                  </a:lnTo>
                  <a:lnTo>
                    <a:pt x="1172" y="2041"/>
                  </a:lnTo>
                  <a:lnTo>
                    <a:pt x="1587" y="3175"/>
                  </a:lnTo>
                  <a:lnTo>
                    <a:pt x="680" y="2948"/>
                  </a:lnTo>
                  <a:lnTo>
                    <a:pt x="1020" y="3818"/>
                  </a:lnTo>
                  <a:lnTo>
                    <a:pt x="1587" y="3213"/>
                  </a:lnTo>
                  <a:lnTo>
                    <a:pt x="2646" y="4196"/>
                  </a:lnTo>
                  <a:lnTo>
                    <a:pt x="3893" y="3666"/>
                  </a:lnTo>
                  <a:lnTo>
                    <a:pt x="2948" y="3213"/>
                  </a:lnTo>
                  <a:lnTo>
                    <a:pt x="2646" y="4196"/>
                  </a:lnTo>
                  <a:lnTo>
                    <a:pt x="2192" y="2268"/>
                  </a:lnTo>
                  <a:lnTo>
                    <a:pt x="1663" y="3175"/>
                  </a:lnTo>
                  <a:lnTo>
                    <a:pt x="2986" y="3213"/>
                  </a:lnTo>
                  <a:lnTo>
                    <a:pt x="3666" y="2230"/>
                  </a:lnTo>
                  <a:lnTo>
                    <a:pt x="2192" y="2268"/>
                  </a:lnTo>
                  <a:lnTo>
                    <a:pt x="2986" y="3289"/>
                  </a:lnTo>
                  <a:lnTo>
                    <a:pt x="2872" y="1739"/>
                  </a:lnTo>
                  <a:lnTo>
                    <a:pt x="3628" y="2268"/>
                  </a:lnTo>
                  <a:lnTo>
                    <a:pt x="3817" y="370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/>
            <p:cNvSpPr>
              <a:spLocks noChangeArrowheads="1"/>
            </p:cNvSpPr>
            <p:nvPr/>
          </p:nvSpPr>
          <p:spPr bwMode="auto">
            <a:xfrm>
              <a:off x="6331680" y="2854380"/>
              <a:ext cx="1641600" cy="1617290"/>
            </a:xfrm>
            <a:custGeom>
              <a:avLst/>
              <a:gdLst/>
              <a:ahLst/>
              <a:cxnLst>
                <a:cxn ang="0">
                  <a:pos x="2268" y="4951"/>
                </a:cxn>
                <a:cxn ang="0">
                  <a:pos x="2344" y="3288"/>
                </a:cxn>
                <a:cxn ang="0">
                  <a:pos x="1512" y="4498"/>
                </a:cxn>
                <a:cxn ang="0">
                  <a:pos x="1210" y="3477"/>
                </a:cxn>
                <a:cxn ang="0">
                  <a:pos x="718" y="4951"/>
                </a:cxn>
                <a:cxn ang="0">
                  <a:pos x="1512" y="4460"/>
                </a:cxn>
                <a:cxn ang="0">
                  <a:pos x="0" y="3742"/>
                </a:cxn>
                <a:cxn ang="0">
                  <a:pos x="1323" y="3553"/>
                </a:cxn>
                <a:cxn ang="0">
                  <a:pos x="189" y="2721"/>
                </a:cxn>
                <a:cxn ang="0">
                  <a:pos x="1247" y="2570"/>
                </a:cxn>
                <a:cxn ang="0">
                  <a:pos x="1247" y="3591"/>
                </a:cxn>
                <a:cxn ang="0">
                  <a:pos x="2381" y="3402"/>
                </a:cxn>
                <a:cxn ang="0">
                  <a:pos x="1210" y="2570"/>
                </a:cxn>
                <a:cxn ang="0">
                  <a:pos x="454" y="1776"/>
                </a:cxn>
                <a:cxn ang="0">
                  <a:pos x="1625" y="983"/>
                </a:cxn>
                <a:cxn ang="0">
                  <a:pos x="3213" y="0"/>
                </a:cxn>
                <a:cxn ang="0">
                  <a:pos x="2722" y="1096"/>
                </a:cxn>
                <a:cxn ang="0">
                  <a:pos x="1890" y="0"/>
                </a:cxn>
                <a:cxn ang="0">
                  <a:pos x="3666" y="1020"/>
                </a:cxn>
                <a:cxn ang="0">
                  <a:pos x="3175" y="113"/>
                </a:cxn>
                <a:cxn ang="0">
                  <a:pos x="4498" y="1134"/>
                </a:cxn>
                <a:cxn ang="0">
                  <a:pos x="3553" y="983"/>
                </a:cxn>
                <a:cxn ang="0">
                  <a:pos x="4158" y="1814"/>
                </a:cxn>
                <a:cxn ang="0">
                  <a:pos x="4536" y="1096"/>
                </a:cxn>
                <a:cxn ang="0">
                  <a:pos x="5027" y="3061"/>
                </a:cxn>
                <a:cxn ang="0">
                  <a:pos x="4120" y="1814"/>
                </a:cxn>
                <a:cxn ang="0">
                  <a:pos x="3591" y="2419"/>
                </a:cxn>
                <a:cxn ang="0">
                  <a:pos x="3629" y="983"/>
                </a:cxn>
                <a:cxn ang="0">
                  <a:pos x="2797" y="2079"/>
                </a:cxn>
                <a:cxn ang="0">
                  <a:pos x="2722" y="1134"/>
                </a:cxn>
                <a:cxn ang="0">
                  <a:pos x="3591" y="2381"/>
                </a:cxn>
                <a:cxn ang="0">
                  <a:pos x="2722" y="2079"/>
                </a:cxn>
                <a:cxn ang="0">
                  <a:pos x="1928" y="1965"/>
                </a:cxn>
                <a:cxn ang="0">
                  <a:pos x="2759" y="1096"/>
                </a:cxn>
                <a:cxn ang="0">
                  <a:pos x="1625" y="1020"/>
                </a:cxn>
                <a:cxn ang="0">
                  <a:pos x="1966" y="2003"/>
                </a:cxn>
                <a:cxn ang="0">
                  <a:pos x="454" y="1814"/>
                </a:cxn>
              </a:cxnLst>
              <a:rect l="0" t="0" r="r" b="b"/>
              <a:pathLst>
                <a:path w="5028" h="4952">
                  <a:moveTo>
                    <a:pt x="2268" y="4951"/>
                  </a:moveTo>
                  <a:lnTo>
                    <a:pt x="2344" y="3288"/>
                  </a:lnTo>
                  <a:lnTo>
                    <a:pt x="1512" y="4498"/>
                  </a:lnTo>
                  <a:lnTo>
                    <a:pt x="1210" y="3477"/>
                  </a:lnTo>
                  <a:lnTo>
                    <a:pt x="718" y="4951"/>
                  </a:lnTo>
                  <a:lnTo>
                    <a:pt x="1512" y="4460"/>
                  </a:lnTo>
                  <a:lnTo>
                    <a:pt x="0" y="3742"/>
                  </a:lnTo>
                  <a:lnTo>
                    <a:pt x="1323" y="3553"/>
                  </a:lnTo>
                  <a:lnTo>
                    <a:pt x="189" y="2721"/>
                  </a:lnTo>
                  <a:lnTo>
                    <a:pt x="1247" y="2570"/>
                  </a:lnTo>
                  <a:lnTo>
                    <a:pt x="1247" y="3591"/>
                  </a:lnTo>
                  <a:lnTo>
                    <a:pt x="2381" y="3402"/>
                  </a:lnTo>
                  <a:lnTo>
                    <a:pt x="1210" y="2570"/>
                  </a:lnTo>
                  <a:lnTo>
                    <a:pt x="454" y="1776"/>
                  </a:lnTo>
                  <a:lnTo>
                    <a:pt x="1625" y="983"/>
                  </a:lnTo>
                  <a:lnTo>
                    <a:pt x="3213" y="0"/>
                  </a:lnTo>
                  <a:lnTo>
                    <a:pt x="2722" y="1096"/>
                  </a:lnTo>
                  <a:lnTo>
                    <a:pt x="1890" y="0"/>
                  </a:lnTo>
                  <a:lnTo>
                    <a:pt x="3666" y="1020"/>
                  </a:lnTo>
                  <a:lnTo>
                    <a:pt x="3175" y="113"/>
                  </a:lnTo>
                  <a:lnTo>
                    <a:pt x="4498" y="1134"/>
                  </a:lnTo>
                  <a:lnTo>
                    <a:pt x="3553" y="983"/>
                  </a:lnTo>
                  <a:lnTo>
                    <a:pt x="4158" y="1814"/>
                  </a:lnTo>
                  <a:lnTo>
                    <a:pt x="4536" y="1096"/>
                  </a:lnTo>
                  <a:lnTo>
                    <a:pt x="5027" y="3061"/>
                  </a:lnTo>
                  <a:lnTo>
                    <a:pt x="4120" y="1814"/>
                  </a:lnTo>
                  <a:lnTo>
                    <a:pt x="3591" y="2419"/>
                  </a:lnTo>
                  <a:lnTo>
                    <a:pt x="3629" y="983"/>
                  </a:lnTo>
                  <a:lnTo>
                    <a:pt x="2797" y="2079"/>
                  </a:lnTo>
                  <a:lnTo>
                    <a:pt x="2722" y="1134"/>
                  </a:lnTo>
                  <a:lnTo>
                    <a:pt x="3591" y="2381"/>
                  </a:lnTo>
                  <a:lnTo>
                    <a:pt x="2722" y="2079"/>
                  </a:lnTo>
                  <a:lnTo>
                    <a:pt x="1928" y="1965"/>
                  </a:lnTo>
                  <a:lnTo>
                    <a:pt x="2759" y="1096"/>
                  </a:lnTo>
                  <a:lnTo>
                    <a:pt x="1625" y="1020"/>
                  </a:lnTo>
                  <a:lnTo>
                    <a:pt x="1966" y="2003"/>
                  </a:lnTo>
                  <a:lnTo>
                    <a:pt x="454" y="181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/>
            <p:cNvSpPr>
              <a:spLocks noChangeArrowheads="1"/>
            </p:cNvSpPr>
            <p:nvPr/>
          </p:nvSpPr>
          <p:spPr bwMode="auto">
            <a:xfrm>
              <a:off x="6825600" y="4051146"/>
              <a:ext cx="617760" cy="432045"/>
            </a:xfrm>
            <a:custGeom>
              <a:avLst/>
              <a:gdLst/>
              <a:ahLst/>
              <a:cxnLst>
                <a:cxn ang="0">
                  <a:pos x="643" y="1323"/>
                </a:cxn>
                <a:cxn ang="0">
                  <a:pos x="1890" y="0"/>
                </a:cxn>
                <a:cxn ang="0">
                  <a:pos x="0" y="832"/>
                </a:cxn>
              </a:cxnLst>
              <a:rect l="0" t="0" r="r" b="b"/>
              <a:pathLst>
                <a:path w="1891" h="1324">
                  <a:moveTo>
                    <a:pt x="643" y="1323"/>
                  </a:moveTo>
                  <a:lnTo>
                    <a:pt x="1890" y="0"/>
                  </a:lnTo>
                  <a:lnTo>
                    <a:pt x="0" y="83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/>
            <p:cNvSpPr>
              <a:spLocks noChangeArrowheads="1"/>
            </p:cNvSpPr>
            <p:nvPr/>
          </p:nvSpPr>
          <p:spPr bwMode="auto">
            <a:xfrm>
              <a:off x="6294241" y="3187055"/>
              <a:ext cx="1679040" cy="888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38" y="0"/>
                </a:cxn>
                <a:cxn ang="0">
                  <a:pos x="1360" y="1588"/>
                </a:cxn>
                <a:cxn ang="0">
                  <a:pos x="2116" y="945"/>
                </a:cxn>
                <a:cxn ang="0">
                  <a:pos x="2419" y="2306"/>
                </a:cxn>
                <a:cxn ang="0">
                  <a:pos x="2872" y="1097"/>
                </a:cxn>
                <a:cxn ang="0">
                  <a:pos x="3439" y="2722"/>
                </a:cxn>
                <a:cxn ang="0">
                  <a:pos x="2381" y="2268"/>
                </a:cxn>
                <a:cxn ang="0">
                  <a:pos x="3779" y="1361"/>
                </a:cxn>
                <a:cxn ang="0">
                  <a:pos x="5140" y="2004"/>
                </a:cxn>
                <a:cxn ang="0">
                  <a:pos x="4460" y="2722"/>
                </a:cxn>
                <a:cxn ang="0">
                  <a:pos x="3742" y="1399"/>
                </a:cxn>
                <a:cxn ang="0">
                  <a:pos x="3402" y="2608"/>
                </a:cxn>
                <a:cxn ang="0">
                  <a:pos x="4460" y="2684"/>
                </a:cxn>
              </a:cxnLst>
              <a:rect l="0" t="0" r="r" b="b"/>
              <a:pathLst>
                <a:path w="5141" h="2723">
                  <a:moveTo>
                    <a:pt x="0" y="0"/>
                  </a:moveTo>
                  <a:lnTo>
                    <a:pt x="1738" y="0"/>
                  </a:lnTo>
                  <a:lnTo>
                    <a:pt x="1360" y="1588"/>
                  </a:lnTo>
                  <a:lnTo>
                    <a:pt x="2116" y="945"/>
                  </a:lnTo>
                  <a:lnTo>
                    <a:pt x="2419" y="2306"/>
                  </a:lnTo>
                  <a:lnTo>
                    <a:pt x="2872" y="1097"/>
                  </a:lnTo>
                  <a:lnTo>
                    <a:pt x="3439" y="2722"/>
                  </a:lnTo>
                  <a:lnTo>
                    <a:pt x="2381" y="2268"/>
                  </a:lnTo>
                  <a:lnTo>
                    <a:pt x="3779" y="1361"/>
                  </a:lnTo>
                  <a:lnTo>
                    <a:pt x="5140" y="2004"/>
                  </a:lnTo>
                  <a:lnTo>
                    <a:pt x="4460" y="2722"/>
                  </a:lnTo>
                  <a:lnTo>
                    <a:pt x="3742" y="1399"/>
                  </a:lnTo>
                  <a:lnTo>
                    <a:pt x="3402" y="2608"/>
                  </a:lnTo>
                  <a:lnTo>
                    <a:pt x="4460" y="26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560161" y="1849155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450081" y="3754475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2"/>
            <p:cNvSpPr>
              <a:spLocks noChangeArrowheads="1"/>
            </p:cNvSpPr>
            <p:nvPr/>
          </p:nvSpPr>
          <p:spPr bwMode="auto">
            <a:xfrm>
              <a:off x="1644481" y="3996420"/>
              <a:ext cx="56160" cy="5616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658880" y="3646463"/>
              <a:ext cx="70560" cy="393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811520" y="4038184"/>
              <a:ext cx="205919" cy="14099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851994" y="5148308"/>
              <a:ext cx="3749763" cy="9326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346402" y="2788296"/>
              <a:ext cx="2636638" cy="740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4403520" y="1846274"/>
              <a:ext cx="1440" cy="353701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8"/>
            <p:cNvSpPr>
              <a:spLocks noChangeArrowheads="1"/>
            </p:cNvSpPr>
            <p:nvPr/>
          </p:nvSpPr>
          <p:spPr bwMode="auto">
            <a:xfrm>
              <a:off x="6275520" y="20752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9"/>
            <p:cNvSpPr>
              <a:spLocks noChangeArrowheads="1"/>
            </p:cNvSpPr>
            <p:nvPr/>
          </p:nvSpPr>
          <p:spPr bwMode="auto">
            <a:xfrm>
              <a:off x="6765120" y="210838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0"/>
            <p:cNvSpPr>
              <a:spLocks noChangeArrowheads="1"/>
            </p:cNvSpPr>
            <p:nvPr/>
          </p:nvSpPr>
          <p:spPr bwMode="auto">
            <a:xfrm>
              <a:off x="6765120" y="30876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5721121" y="347940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2"/>
            <p:cNvSpPr>
              <a:spLocks noChangeArrowheads="1"/>
            </p:cNvSpPr>
            <p:nvPr/>
          </p:nvSpPr>
          <p:spPr bwMode="auto">
            <a:xfrm>
              <a:off x="6243840" y="40021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3"/>
            <p:cNvSpPr>
              <a:spLocks noChangeArrowheads="1"/>
            </p:cNvSpPr>
            <p:nvPr/>
          </p:nvSpPr>
          <p:spPr bwMode="auto">
            <a:xfrm>
              <a:off x="6635520" y="50146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4"/>
            <p:cNvSpPr>
              <a:spLocks noChangeArrowheads="1"/>
            </p:cNvSpPr>
            <p:nvPr/>
          </p:nvSpPr>
          <p:spPr bwMode="auto">
            <a:xfrm>
              <a:off x="5263201" y="498292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5"/>
            <p:cNvSpPr>
              <a:spLocks noChangeArrowheads="1"/>
            </p:cNvSpPr>
            <p:nvPr/>
          </p:nvSpPr>
          <p:spPr bwMode="auto">
            <a:xfrm>
              <a:off x="5002560" y="31856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5470561" y="32000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7"/>
            <p:cNvSpPr>
              <a:spLocks noChangeArrowheads="1"/>
            </p:cNvSpPr>
            <p:nvPr/>
          </p:nvSpPr>
          <p:spPr bwMode="auto">
            <a:xfrm>
              <a:off x="5212800" y="34059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28"/>
            <p:cNvSpPr>
              <a:spLocks noChangeArrowheads="1"/>
            </p:cNvSpPr>
            <p:nvPr/>
          </p:nvSpPr>
          <p:spPr bwMode="auto">
            <a:xfrm>
              <a:off x="6501601" y="23229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29"/>
            <p:cNvSpPr>
              <a:spLocks noChangeArrowheads="1"/>
            </p:cNvSpPr>
            <p:nvPr/>
          </p:nvSpPr>
          <p:spPr bwMode="auto">
            <a:xfrm>
              <a:off x="5353920" y="28515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559872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31"/>
            <p:cNvSpPr>
              <a:spLocks noChangeArrowheads="1"/>
            </p:cNvSpPr>
            <p:nvPr/>
          </p:nvSpPr>
          <p:spPr bwMode="auto">
            <a:xfrm>
              <a:off x="525024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32"/>
            <p:cNvSpPr>
              <a:spLocks noChangeArrowheads="1"/>
            </p:cNvSpPr>
            <p:nvPr/>
          </p:nvSpPr>
          <p:spPr bwMode="auto">
            <a:xfrm>
              <a:off x="5431680" y="40381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3"/>
            <p:cNvSpPr>
              <a:spLocks noChangeArrowheads="1"/>
            </p:cNvSpPr>
            <p:nvPr/>
          </p:nvSpPr>
          <p:spPr bwMode="auto">
            <a:xfrm>
              <a:off x="7261921" y="27866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4"/>
            <p:cNvSpPr>
              <a:spLocks noChangeArrowheads="1"/>
            </p:cNvSpPr>
            <p:nvPr/>
          </p:nvSpPr>
          <p:spPr bwMode="auto">
            <a:xfrm>
              <a:off x="7647841" y="396617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35"/>
            <p:cNvSpPr>
              <a:spLocks noChangeArrowheads="1"/>
            </p:cNvSpPr>
            <p:nvPr/>
          </p:nvSpPr>
          <p:spPr bwMode="auto">
            <a:xfrm>
              <a:off x="5778721" y="40554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6"/>
            <p:cNvSpPr>
              <a:spLocks noChangeArrowheads="1"/>
            </p:cNvSpPr>
            <p:nvPr/>
          </p:nvSpPr>
          <p:spPr bwMode="auto">
            <a:xfrm>
              <a:off x="7031521" y="484899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37"/>
            <p:cNvSpPr>
              <a:spLocks noChangeArrowheads="1"/>
            </p:cNvSpPr>
            <p:nvPr/>
          </p:nvSpPr>
          <p:spPr bwMode="auto">
            <a:xfrm>
              <a:off x="5761441" y="491955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38"/>
            <p:cNvSpPr>
              <a:spLocks noChangeArrowheads="1"/>
            </p:cNvSpPr>
            <p:nvPr/>
          </p:nvSpPr>
          <p:spPr bwMode="auto">
            <a:xfrm>
              <a:off x="7136640" y="24324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39"/>
            <p:cNvSpPr>
              <a:spLocks noChangeArrowheads="1"/>
            </p:cNvSpPr>
            <p:nvPr/>
          </p:nvSpPr>
          <p:spPr bwMode="auto">
            <a:xfrm>
              <a:off x="5250240" y="43723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"/>
            <p:cNvSpPr>
              <a:spLocks noChangeArrowheads="1"/>
            </p:cNvSpPr>
            <p:nvPr/>
          </p:nvSpPr>
          <p:spPr bwMode="auto">
            <a:xfrm>
              <a:off x="547920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41"/>
            <p:cNvSpPr>
              <a:spLocks noChangeArrowheads="1"/>
            </p:cNvSpPr>
            <p:nvPr/>
          </p:nvSpPr>
          <p:spPr bwMode="auto">
            <a:xfrm>
              <a:off x="5725440" y="294367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7718400" y="312080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43"/>
            <p:cNvSpPr>
              <a:spLocks noChangeArrowheads="1"/>
            </p:cNvSpPr>
            <p:nvPr/>
          </p:nvSpPr>
          <p:spPr bwMode="auto">
            <a:xfrm>
              <a:off x="5073121" y="472513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44"/>
            <p:cNvSpPr>
              <a:spLocks noChangeArrowheads="1"/>
            </p:cNvSpPr>
            <p:nvPr/>
          </p:nvSpPr>
          <p:spPr bwMode="auto">
            <a:xfrm>
              <a:off x="7876800" y="37731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5"/>
            <p:cNvSpPr>
              <a:spLocks noChangeArrowheads="1"/>
            </p:cNvSpPr>
            <p:nvPr/>
          </p:nvSpPr>
          <p:spPr bwMode="auto">
            <a:xfrm>
              <a:off x="630864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46"/>
            <p:cNvSpPr>
              <a:spLocks noChangeArrowheads="1"/>
            </p:cNvSpPr>
            <p:nvPr/>
          </p:nvSpPr>
          <p:spPr bwMode="auto">
            <a:xfrm>
              <a:off x="6184801" y="273196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7"/>
            <p:cNvSpPr>
              <a:spLocks noChangeArrowheads="1"/>
            </p:cNvSpPr>
            <p:nvPr/>
          </p:nvSpPr>
          <p:spPr bwMode="auto">
            <a:xfrm>
              <a:off x="59083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48"/>
            <p:cNvSpPr>
              <a:spLocks noChangeArrowheads="1"/>
            </p:cNvSpPr>
            <p:nvPr/>
          </p:nvSpPr>
          <p:spPr bwMode="auto">
            <a:xfrm>
              <a:off x="61531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6334561" y="36767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6462720" y="438670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6966720" y="439822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6657121" y="39215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5947200" y="370263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7159680" y="345780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6631201" y="36119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7326720" y="397337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7584481" y="334115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6888960" y="341892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7120801" y="310928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7404480" y="30833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61"/>
            <p:cNvSpPr>
              <a:spLocks noChangeArrowheads="1"/>
            </p:cNvSpPr>
            <p:nvPr/>
          </p:nvSpPr>
          <p:spPr bwMode="auto">
            <a:xfrm>
              <a:off x="6876001" y="277373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62"/>
            <p:cNvSpPr>
              <a:spLocks noChangeArrowheads="1"/>
            </p:cNvSpPr>
            <p:nvPr/>
          </p:nvSpPr>
          <p:spPr bwMode="auto">
            <a:xfrm>
              <a:off x="6256801" y="24252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6824161" y="250298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64"/>
            <p:cNvSpPr>
              <a:spLocks noChangeArrowheads="1"/>
            </p:cNvSpPr>
            <p:nvPr/>
          </p:nvSpPr>
          <p:spPr bwMode="auto">
            <a:xfrm>
              <a:off x="6462720" y="28903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65"/>
            <p:cNvSpPr>
              <a:spLocks noChangeArrowheads="1"/>
            </p:cNvSpPr>
            <p:nvPr/>
          </p:nvSpPr>
          <p:spPr bwMode="auto">
            <a:xfrm>
              <a:off x="5869440" y="31611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66"/>
            <p:cNvSpPr>
              <a:spLocks noChangeArrowheads="1"/>
            </p:cNvSpPr>
            <p:nvPr/>
          </p:nvSpPr>
          <p:spPr bwMode="auto">
            <a:xfrm>
              <a:off x="6063841" y="33929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67"/>
            <p:cNvSpPr>
              <a:spLocks noChangeArrowheads="1"/>
            </p:cNvSpPr>
            <p:nvPr/>
          </p:nvSpPr>
          <p:spPr bwMode="auto">
            <a:xfrm>
              <a:off x="6192000" y="30963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68"/>
            <p:cNvSpPr>
              <a:spLocks noChangeArrowheads="1"/>
            </p:cNvSpPr>
            <p:nvPr/>
          </p:nvSpPr>
          <p:spPr bwMode="auto">
            <a:xfrm>
              <a:off x="7417441" y="35470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69"/>
            <p:cNvSpPr>
              <a:spLocks noChangeArrowheads="1"/>
            </p:cNvSpPr>
            <p:nvPr/>
          </p:nvSpPr>
          <p:spPr bwMode="auto">
            <a:xfrm>
              <a:off x="6720481" y="42311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6399360" y="336707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71"/>
            <p:cNvSpPr>
              <a:spLocks noChangeArrowheads="1"/>
            </p:cNvSpPr>
            <p:nvPr/>
          </p:nvSpPr>
          <p:spPr bwMode="auto">
            <a:xfrm>
              <a:off x="6991201" y="38567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72"/>
            <p:cNvSpPr>
              <a:spLocks noChangeArrowheads="1"/>
            </p:cNvSpPr>
            <p:nvPr/>
          </p:nvSpPr>
          <p:spPr bwMode="auto">
            <a:xfrm>
              <a:off x="6759360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73"/>
            <p:cNvSpPr>
              <a:spLocks noChangeArrowheads="1"/>
            </p:cNvSpPr>
            <p:nvPr/>
          </p:nvSpPr>
          <p:spPr bwMode="auto">
            <a:xfrm>
              <a:off x="6024960" y="46185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74"/>
            <p:cNvSpPr>
              <a:spLocks noChangeArrowheads="1"/>
            </p:cNvSpPr>
            <p:nvPr/>
          </p:nvSpPr>
          <p:spPr bwMode="auto">
            <a:xfrm>
              <a:off x="5535360" y="429597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75"/>
            <p:cNvSpPr>
              <a:spLocks noChangeArrowheads="1"/>
            </p:cNvSpPr>
            <p:nvPr/>
          </p:nvSpPr>
          <p:spPr bwMode="auto">
            <a:xfrm>
              <a:off x="5702400" y="45796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76"/>
            <p:cNvSpPr>
              <a:spLocks noChangeArrowheads="1"/>
            </p:cNvSpPr>
            <p:nvPr/>
          </p:nvSpPr>
          <p:spPr bwMode="auto">
            <a:xfrm>
              <a:off x="6076800" y="488931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777532" y="2864887"/>
            <a:ext cx="167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How do you 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program space?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43"/>
          <p:cNvGrpSpPr/>
          <p:nvPr/>
        </p:nvGrpSpPr>
        <p:grpSpPr>
          <a:xfrm>
            <a:off x="-357745" y="555887"/>
            <a:ext cx="7203251" cy="3579613"/>
            <a:chOff x="-357745" y="555887"/>
            <a:chExt cx="7203251" cy="3579613"/>
          </a:xfrm>
        </p:grpSpPr>
        <p:sp>
          <p:nvSpPr>
            <p:cNvPr id="137" name="Cloud 136"/>
            <p:cNvSpPr/>
            <p:nvPr/>
          </p:nvSpPr>
          <p:spPr>
            <a:xfrm>
              <a:off x="-357745" y="555887"/>
              <a:ext cx="4215894" cy="3579613"/>
            </a:xfrm>
            <a:prstGeom prst="cloud">
              <a:avLst/>
            </a:prstGeom>
            <a:solidFill>
              <a:schemeClr val="accent3">
                <a:alpha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751869" y="1071330"/>
              <a:ext cx="3093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3">
                      <a:lumMod val="50000"/>
                    </a:schemeClr>
                  </a:solidFill>
                </a:rPr>
                <a:t>How can millions of appliances coordinate to change how we use energy?</a:t>
              </a:r>
              <a:endParaRPr lang="en-US" i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3525" y="4188007"/>
            <a:ext cx="2439508" cy="1027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3434626"/>
            <a:ext cx="1659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Morphogenetic</a:t>
            </a:r>
          </a:p>
          <a:p>
            <a:pPr algn="ctr"/>
            <a:r>
              <a:rPr lang="en-US" b="1" dirty="0" smtClean="0"/>
              <a:t>Engineering</a:t>
            </a:r>
            <a:endParaRPr lang="en-US" b="1" dirty="0"/>
          </a:p>
        </p:txBody>
      </p:sp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394" y="3304769"/>
            <a:ext cx="1110676" cy="1161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1" name="Group 17"/>
          <p:cNvGrpSpPr/>
          <p:nvPr/>
        </p:nvGrpSpPr>
        <p:grpSpPr>
          <a:xfrm>
            <a:off x="200410" y="1071330"/>
            <a:ext cx="2920181" cy="2106439"/>
            <a:chOff x="191318" y="1237508"/>
            <a:chExt cx="3190032" cy="230109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18" y="1237508"/>
              <a:ext cx="2105957" cy="120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8" y="2133077"/>
              <a:ext cx="2105957" cy="140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2"/>
            <p:cNvGrpSpPr/>
            <p:nvPr/>
          </p:nvGrpSpPr>
          <p:grpSpPr>
            <a:xfrm>
              <a:off x="1296440" y="1628801"/>
              <a:ext cx="2084910" cy="1452228"/>
              <a:chOff x="3532923" y="2558264"/>
              <a:chExt cx="3241722" cy="2257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32923" y="2558264"/>
                <a:ext cx="3241722" cy="22579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27991" r="46732" b="4062"/>
              <a:stretch>
                <a:fillRect/>
              </a:stretch>
            </p:blipFill>
            <p:spPr bwMode="auto">
              <a:xfrm>
                <a:off x="3594804" y="2625378"/>
                <a:ext cx="3113293" cy="214772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83607" y="313052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Distributed Power</a:t>
            </a:r>
          </a:p>
          <a:p>
            <a:pPr algn="ctr"/>
            <a:r>
              <a:rPr lang="en-US" b="1" dirty="0" smtClean="0"/>
              <a:t>Demand Response</a:t>
            </a:r>
            <a:endParaRPr lang="en-US" b="1" dirty="0"/>
          </a:p>
        </p:txBody>
      </p:sp>
      <p:grpSp>
        <p:nvGrpSpPr>
          <p:cNvPr id="13" name="Group 45"/>
          <p:cNvGrpSpPr/>
          <p:nvPr/>
        </p:nvGrpSpPr>
        <p:grpSpPr>
          <a:xfrm>
            <a:off x="736083" y="5478927"/>
            <a:ext cx="3039197" cy="1191816"/>
            <a:chOff x="812300" y="4029872"/>
            <a:chExt cx="5342783" cy="2095163"/>
          </a:xfrm>
        </p:grpSpPr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4806141" y="4658240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812300" y="5176628"/>
              <a:ext cx="1647414" cy="4399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1205421" y="494340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548443" y="4609517"/>
              <a:ext cx="1248220" cy="329468"/>
            </a:xfrm>
            <a:custGeom>
              <a:avLst/>
              <a:gdLst>
                <a:gd name="connsiteX0" fmla="*/ 0 w 4289"/>
                <a:gd name="connsiteY0" fmla="*/ 1164 h 1164"/>
                <a:gd name="connsiteX1" fmla="*/ 4289 w 4289"/>
                <a:gd name="connsiteY1" fmla="*/ 0 h 1164"/>
                <a:gd name="connsiteX0" fmla="*/ 0 w 4289"/>
                <a:gd name="connsiteY0" fmla="*/ 1008 h 1091"/>
                <a:gd name="connsiteX1" fmla="*/ 4289 w 4289"/>
                <a:gd name="connsiteY1" fmla="*/ 1091 h 1091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3822"/>
                <a:gd name="connsiteY0" fmla="*/ 1008 h 1008"/>
                <a:gd name="connsiteX1" fmla="*/ 3822 w 3822"/>
                <a:gd name="connsiteY1" fmla="*/ 158 h 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2" h="1008">
                  <a:moveTo>
                    <a:pt x="0" y="1008"/>
                  </a:moveTo>
                  <a:cubicBezTo>
                    <a:pt x="1823" y="0"/>
                    <a:pt x="3197" y="0"/>
                    <a:pt x="3822" y="158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2888755" y="467466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3165235" y="471585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2333705" y="4284778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2003944" y="4029872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3384115" y="4381744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4375102" y="4921801"/>
              <a:ext cx="1779981" cy="1362"/>
            </a:xfrm>
            <a:prstGeom prst="lin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493183" y="4647306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1815226" y="494772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1948222" y="5202730"/>
              <a:ext cx="858600" cy="632789"/>
            </a:xfrm>
            <a:custGeom>
              <a:avLst/>
              <a:gdLst>
                <a:gd name="connsiteX0" fmla="*/ 0 w 2320"/>
                <a:gd name="connsiteY0" fmla="*/ 1008 h 2778"/>
                <a:gd name="connsiteX1" fmla="*/ 2320 w 2320"/>
                <a:gd name="connsiteY1" fmla="*/ 2778 h 2778"/>
                <a:gd name="connsiteX0" fmla="*/ 309 w 2629"/>
                <a:gd name="connsiteY0" fmla="*/ 0 h 1936"/>
                <a:gd name="connsiteX1" fmla="*/ 2629 w 2629"/>
                <a:gd name="connsiteY1" fmla="*/ 1770 h 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" h="1936">
                  <a:moveTo>
                    <a:pt x="309" y="0"/>
                  </a:moveTo>
                  <a:cubicBezTo>
                    <a:pt x="0" y="1936"/>
                    <a:pt x="2629" y="1770"/>
                    <a:pt x="2629" y="1770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898914" y="584053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>
              <a:off x="3175394" y="588172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>
              <a:off x="2595566" y="5427764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220041" y="5149974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aTc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232640" cy="10082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4491742" y="580101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4768222" y="584220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384115" y="5551935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845923" y="4546088"/>
              <a:ext cx="1165115" cy="1310108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722" h="1310108">
                  <a:moveTo>
                    <a:pt x="2545722" y="1310108"/>
                  </a:moveTo>
                  <a:cubicBezTo>
                    <a:pt x="2436082" y="1050758"/>
                    <a:pt x="1060976" y="868224"/>
                    <a:pt x="757956" y="649873"/>
                  </a:cubicBezTo>
                  <a:cubicBezTo>
                    <a:pt x="454936" y="431522"/>
                    <a:pt x="0" y="619"/>
                    <a:pt x="727603" y="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591085" y="4942008"/>
              <a:ext cx="2193394" cy="760129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  <a:gd name="connsiteX0" fmla="*/ 2895607 w 2895607"/>
                <a:gd name="connsiteY0" fmla="*/ 719042 h 719042"/>
                <a:gd name="connsiteX1" fmla="*/ 1107841 w 2895607"/>
                <a:gd name="connsiteY1" fmla="*/ 58807 h 719042"/>
                <a:gd name="connsiteX2" fmla="*/ 727602 w 2895607"/>
                <a:gd name="connsiteY2" fmla="*/ 366197 h 719042"/>
                <a:gd name="connsiteX0" fmla="*/ 2587618 w 2587618"/>
                <a:gd name="connsiteY0" fmla="*/ 259350 h 1019479"/>
                <a:gd name="connsiteX1" fmla="*/ 1107841 w 2587618"/>
                <a:gd name="connsiteY1" fmla="*/ 711470 h 1019479"/>
                <a:gd name="connsiteX2" fmla="*/ 727602 w 2587618"/>
                <a:gd name="connsiteY2" fmla="*/ 1018860 h 1019479"/>
                <a:gd name="connsiteX0" fmla="*/ 2587618 w 2587618"/>
                <a:gd name="connsiteY0" fmla="*/ 0 h 760129"/>
                <a:gd name="connsiteX1" fmla="*/ 1107841 w 2587618"/>
                <a:gd name="connsiteY1" fmla="*/ 452120 h 760129"/>
                <a:gd name="connsiteX2" fmla="*/ 727602 w 2587618"/>
                <a:gd name="connsiteY2" fmla="*/ 759510 h 760129"/>
                <a:gd name="connsiteX0" fmla="*/ 2850040 w 2850040"/>
                <a:gd name="connsiteY0" fmla="*/ 0 h 760129"/>
                <a:gd name="connsiteX1" fmla="*/ 310004 w 2850040"/>
                <a:gd name="connsiteY1" fmla="*/ 299081 h 760129"/>
                <a:gd name="connsiteX2" fmla="*/ 990024 w 2850040"/>
                <a:gd name="connsiteY2" fmla="*/ 759510 h 760129"/>
                <a:gd name="connsiteX0" fmla="*/ 4792463 w 4792464"/>
                <a:gd name="connsiteY0" fmla="*/ 0 h 760129"/>
                <a:gd name="connsiteX1" fmla="*/ 587493 w 4792464"/>
                <a:gd name="connsiteY1" fmla="*/ 299081 h 760129"/>
                <a:gd name="connsiteX2" fmla="*/ 1267513 w 4792464"/>
                <a:gd name="connsiteY2" fmla="*/ 759510 h 76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2464" h="760129">
                  <a:moveTo>
                    <a:pt x="4792463" y="0"/>
                  </a:moveTo>
                  <a:cubicBezTo>
                    <a:pt x="4157878" y="403047"/>
                    <a:pt x="1174985" y="172496"/>
                    <a:pt x="587493" y="299081"/>
                  </a:cubicBezTo>
                  <a:cubicBezTo>
                    <a:pt x="1" y="425666"/>
                    <a:pt x="539910" y="760129"/>
                    <a:pt x="1267513" y="75951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5" name="AutoShape 24"/>
            <p:cNvSpPr>
              <a:spLocks noChangeArrowheads="1"/>
            </p:cNvSpPr>
            <p:nvPr/>
          </p:nvSpPr>
          <p:spPr bwMode="auto">
            <a:xfrm>
              <a:off x="5520784" y="466968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259243" y="4715956"/>
            <a:ext cx="1206451" cy="1131271"/>
            <a:chOff x="2538720" y="1542402"/>
            <a:chExt cx="4152960" cy="3894169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38720" y="1542402"/>
              <a:ext cx="4152960" cy="3894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2592000" y="1636012"/>
              <a:ext cx="406080" cy="380200"/>
            </a:xfrm>
            <a:prstGeom prst="roundRect">
              <a:avLst>
                <a:gd name="adj" fmla="val 3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818323" y="4990297"/>
            <a:ext cx="107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Synthetic</a:t>
            </a:r>
          </a:p>
          <a:p>
            <a:pPr algn="ctr"/>
            <a:r>
              <a:rPr lang="en-US" b="1" dirty="0" smtClean="0"/>
              <a:t>Biology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175427" y="2766843"/>
            <a:ext cx="2691985" cy="26919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8440731">
            <a:off x="2752934" y="2771087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Up Arrow 57"/>
          <p:cNvSpPr/>
          <p:nvPr/>
        </p:nvSpPr>
        <p:spPr>
          <a:xfrm rot="13429855">
            <a:off x="2897170" y="499387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5400000">
            <a:off x="5885915" y="382496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904425" y="455158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Spatial</a:t>
            </a:r>
          </a:p>
          <a:p>
            <a:pPr algn="ctr"/>
            <a:r>
              <a:rPr lang="en-US" b="1" dirty="0" smtClean="0"/>
              <a:t>Computing</a:t>
            </a:r>
            <a:endParaRPr lang="en-US" b="1" dirty="0"/>
          </a:p>
        </p:txBody>
      </p:sp>
      <p:grpSp>
        <p:nvGrpSpPr>
          <p:cNvPr id="18" name="Group 135"/>
          <p:cNvGrpSpPr/>
          <p:nvPr/>
        </p:nvGrpSpPr>
        <p:grpSpPr>
          <a:xfrm>
            <a:off x="3557118" y="3510495"/>
            <a:ext cx="1879566" cy="1062333"/>
            <a:chOff x="560161" y="1846274"/>
            <a:chExt cx="7492319" cy="4234668"/>
          </a:xfrm>
        </p:grpSpPr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>
              <a:off x="5948641" y="2495783"/>
              <a:ext cx="1419840" cy="1271653"/>
            </a:xfrm>
            <a:custGeom>
              <a:avLst/>
              <a:gdLst/>
              <a:ahLst/>
              <a:cxnLst>
                <a:cxn ang="0">
                  <a:pos x="0" y="2381"/>
                </a:cxn>
                <a:cxn ang="0">
                  <a:pos x="719" y="3061"/>
                </a:cxn>
                <a:cxn ang="0">
                  <a:pos x="1021" y="2041"/>
                </a:cxn>
                <a:cxn ang="0">
                  <a:pos x="1588" y="2948"/>
                </a:cxn>
                <a:cxn ang="0">
                  <a:pos x="681" y="3099"/>
                </a:cxn>
                <a:cxn ang="0">
                  <a:pos x="1437" y="3893"/>
                </a:cxn>
                <a:cxn ang="0">
                  <a:pos x="1550" y="2948"/>
                </a:cxn>
                <a:cxn ang="0">
                  <a:pos x="1815" y="1436"/>
                </a:cxn>
                <a:cxn ang="0">
                  <a:pos x="2949" y="264"/>
                </a:cxn>
                <a:cxn ang="0">
                  <a:pos x="3138" y="1096"/>
                </a:cxn>
                <a:cxn ang="0">
                  <a:pos x="3856" y="0"/>
                </a:cxn>
                <a:cxn ang="0">
                  <a:pos x="4347" y="1209"/>
                </a:cxn>
                <a:cxn ang="0">
                  <a:pos x="3175" y="1096"/>
                </a:cxn>
                <a:cxn ang="0">
                  <a:pos x="2722" y="2079"/>
                </a:cxn>
                <a:cxn ang="0">
                  <a:pos x="1739" y="1512"/>
                </a:cxn>
              </a:cxnLst>
              <a:rect l="0" t="0" r="r" b="b"/>
              <a:pathLst>
                <a:path w="4348" h="3894">
                  <a:moveTo>
                    <a:pt x="0" y="2381"/>
                  </a:moveTo>
                  <a:lnTo>
                    <a:pt x="719" y="3061"/>
                  </a:lnTo>
                  <a:lnTo>
                    <a:pt x="1021" y="2041"/>
                  </a:lnTo>
                  <a:lnTo>
                    <a:pt x="1588" y="2948"/>
                  </a:lnTo>
                  <a:lnTo>
                    <a:pt x="681" y="3099"/>
                  </a:lnTo>
                  <a:lnTo>
                    <a:pt x="1437" y="3893"/>
                  </a:lnTo>
                  <a:lnTo>
                    <a:pt x="1550" y="2948"/>
                  </a:lnTo>
                  <a:lnTo>
                    <a:pt x="1815" y="1436"/>
                  </a:lnTo>
                  <a:lnTo>
                    <a:pt x="2949" y="264"/>
                  </a:lnTo>
                  <a:lnTo>
                    <a:pt x="3138" y="1096"/>
                  </a:lnTo>
                  <a:lnTo>
                    <a:pt x="3856" y="0"/>
                  </a:lnTo>
                  <a:lnTo>
                    <a:pt x="4347" y="1209"/>
                  </a:lnTo>
                  <a:lnTo>
                    <a:pt x="3175" y="1096"/>
                  </a:lnTo>
                  <a:lnTo>
                    <a:pt x="2722" y="2079"/>
                  </a:lnTo>
                  <a:lnTo>
                    <a:pt x="1739" y="151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"/>
            <p:cNvSpPr>
              <a:spLocks noChangeArrowheads="1"/>
            </p:cNvSpPr>
            <p:nvPr/>
          </p:nvSpPr>
          <p:spPr bwMode="auto">
            <a:xfrm>
              <a:off x="5286241" y="3511089"/>
              <a:ext cx="761760" cy="1173724"/>
            </a:xfrm>
            <a:custGeom>
              <a:avLst/>
              <a:gdLst/>
              <a:ahLst/>
              <a:cxnLst>
                <a:cxn ang="0">
                  <a:pos x="1449" y="3591"/>
                </a:cxn>
                <a:cxn ang="0">
                  <a:pos x="2142" y="2772"/>
                </a:cxn>
                <a:cxn ang="0">
                  <a:pos x="1827" y="1827"/>
                </a:cxn>
                <a:cxn ang="0">
                  <a:pos x="2331" y="819"/>
                </a:cxn>
                <a:cxn ang="0">
                  <a:pos x="1260" y="1008"/>
                </a:cxn>
                <a:cxn ang="0">
                  <a:pos x="0" y="0"/>
                </a:cxn>
              </a:cxnLst>
              <a:rect l="0" t="0" r="r" b="b"/>
              <a:pathLst>
                <a:path w="2332" h="3592">
                  <a:moveTo>
                    <a:pt x="1449" y="3591"/>
                  </a:moveTo>
                  <a:lnTo>
                    <a:pt x="2142" y="2772"/>
                  </a:lnTo>
                  <a:lnTo>
                    <a:pt x="1827" y="1827"/>
                  </a:lnTo>
                  <a:lnTo>
                    <a:pt x="2331" y="819"/>
                  </a:lnTo>
                  <a:lnTo>
                    <a:pt x="1260" y="1008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"/>
            <p:cNvSpPr>
              <a:spLocks noChangeArrowheads="1"/>
            </p:cNvSpPr>
            <p:nvPr/>
          </p:nvSpPr>
          <p:spPr bwMode="auto">
            <a:xfrm>
              <a:off x="5533920" y="2132865"/>
              <a:ext cx="1687680" cy="1646092"/>
            </a:xfrm>
            <a:custGeom>
              <a:avLst/>
              <a:gdLst/>
              <a:ahLst/>
              <a:cxnLst>
                <a:cxn ang="0">
                  <a:pos x="0" y="3591"/>
                </a:cxn>
                <a:cxn ang="0">
                  <a:pos x="1386" y="3402"/>
                </a:cxn>
                <a:cxn ang="0">
                  <a:pos x="819" y="2709"/>
                </a:cxn>
                <a:cxn ang="0">
                  <a:pos x="2331" y="2079"/>
                </a:cxn>
                <a:cxn ang="0">
                  <a:pos x="2268" y="3276"/>
                </a:cxn>
                <a:cxn ang="0">
                  <a:pos x="882" y="2772"/>
                </a:cxn>
                <a:cxn ang="0">
                  <a:pos x="3024" y="2520"/>
                </a:cxn>
                <a:cxn ang="0">
                  <a:pos x="2268" y="2079"/>
                </a:cxn>
                <a:cxn ang="0">
                  <a:pos x="2583" y="1260"/>
                </a:cxn>
                <a:cxn ang="0">
                  <a:pos x="3024" y="2583"/>
                </a:cxn>
                <a:cxn ang="0">
                  <a:pos x="3150" y="882"/>
                </a:cxn>
                <a:cxn ang="0">
                  <a:pos x="2583" y="1197"/>
                </a:cxn>
                <a:cxn ang="0">
                  <a:pos x="2520" y="0"/>
                </a:cxn>
                <a:cxn ang="0">
                  <a:pos x="3276" y="819"/>
                </a:cxn>
                <a:cxn ang="0">
                  <a:pos x="3969" y="252"/>
                </a:cxn>
                <a:cxn ang="0">
                  <a:pos x="2646" y="126"/>
                </a:cxn>
                <a:cxn ang="0">
                  <a:pos x="4284" y="1323"/>
                </a:cxn>
                <a:cxn ang="0">
                  <a:pos x="3969" y="189"/>
                </a:cxn>
                <a:cxn ang="0">
                  <a:pos x="5166" y="1197"/>
                </a:cxn>
                <a:cxn ang="0">
                  <a:pos x="4473" y="1386"/>
                </a:cxn>
                <a:cxn ang="0">
                  <a:pos x="3087" y="1008"/>
                </a:cxn>
                <a:cxn ang="0">
                  <a:pos x="4410" y="2268"/>
                </a:cxn>
                <a:cxn ang="0">
                  <a:pos x="3150" y="2583"/>
                </a:cxn>
                <a:cxn ang="0">
                  <a:pos x="2205" y="3276"/>
                </a:cxn>
                <a:cxn ang="0">
                  <a:pos x="1323" y="3402"/>
                </a:cxn>
                <a:cxn ang="0">
                  <a:pos x="882" y="4221"/>
                </a:cxn>
                <a:cxn ang="0">
                  <a:pos x="1512" y="5040"/>
                </a:cxn>
                <a:cxn ang="0">
                  <a:pos x="1890" y="4158"/>
                </a:cxn>
                <a:cxn ang="0">
                  <a:pos x="882" y="4284"/>
                </a:cxn>
              </a:cxnLst>
              <a:rect l="0" t="0" r="r" b="b"/>
              <a:pathLst>
                <a:path w="5167" h="5041">
                  <a:moveTo>
                    <a:pt x="0" y="3591"/>
                  </a:moveTo>
                  <a:lnTo>
                    <a:pt x="1386" y="3402"/>
                  </a:lnTo>
                  <a:lnTo>
                    <a:pt x="819" y="2709"/>
                  </a:lnTo>
                  <a:lnTo>
                    <a:pt x="2331" y="2079"/>
                  </a:lnTo>
                  <a:lnTo>
                    <a:pt x="2268" y="3276"/>
                  </a:lnTo>
                  <a:lnTo>
                    <a:pt x="882" y="2772"/>
                  </a:lnTo>
                  <a:lnTo>
                    <a:pt x="3024" y="2520"/>
                  </a:lnTo>
                  <a:lnTo>
                    <a:pt x="2268" y="2079"/>
                  </a:lnTo>
                  <a:lnTo>
                    <a:pt x="2583" y="1260"/>
                  </a:lnTo>
                  <a:lnTo>
                    <a:pt x="3024" y="2583"/>
                  </a:lnTo>
                  <a:lnTo>
                    <a:pt x="3150" y="882"/>
                  </a:lnTo>
                  <a:lnTo>
                    <a:pt x="2583" y="1197"/>
                  </a:lnTo>
                  <a:lnTo>
                    <a:pt x="2520" y="0"/>
                  </a:lnTo>
                  <a:lnTo>
                    <a:pt x="3276" y="819"/>
                  </a:lnTo>
                  <a:lnTo>
                    <a:pt x="3969" y="252"/>
                  </a:lnTo>
                  <a:lnTo>
                    <a:pt x="2646" y="126"/>
                  </a:lnTo>
                  <a:lnTo>
                    <a:pt x="4284" y="1323"/>
                  </a:lnTo>
                  <a:lnTo>
                    <a:pt x="3969" y="189"/>
                  </a:lnTo>
                  <a:lnTo>
                    <a:pt x="5166" y="1197"/>
                  </a:lnTo>
                  <a:lnTo>
                    <a:pt x="4473" y="1386"/>
                  </a:lnTo>
                  <a:lnTo>
                    <a:pt x="3087" y="1008"/>
                  </a:lnTo>
                  <a:lnTo>
                    <a:pt x="4410" y="2268"/>
                  </a:lnTo>
                  <a:lnTo>
                    <a:pt x="3150" y="2583"/>
                  </a:lnTo>
                  <a:lnTo>
                    <a:pt x="2205" y="3276"/>
                  </a:lnTo>
                  <a:lnTo>
                    <a:pt x="1323" y="3402"/>
                  </a:lnTo>
                  <a:lnTo>
                    <a:pt x="882" y="4221"/>
                  </a:lnTo>
                  <a:lnTo>
                    <a:pt x="1512" y="5040"/>
                  </a:lnTo>
                  <a:lnTo>
                    <a:pt x="1890" y="4158"/>
                  </a:lnTo>
                  <a:lnTo>
                    <a:pt x="882" y="42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"/>
            <p:cNvSpPr>
              <a:spLocks noChangeArrowheads="1"/>
            </p:cNvSpPr>
            <p:nvPr/>
          </p:nvSpPr>
          <p:spPr bwMode="auto">
            <a:xfrm>
              <a:off x="5081761" y="2914866"/>
              <a:ext cx="1090080" cy="2160227"/>
            </a:xfrm>
            <a:custGeom>
              <a:avLst/>
              <a:gdLst/>
              <a:ahLst/>
              <a:cxnLst>
                <a:cxn ang="0">
                  <a:pos x="1071" y="0"/>
                </a:cxn>
                <a:cxn ang="0">
                  <a:pos x="2394" y="378"/>
                </a:cxn>
                <a:cxn ang="0">
                  <a:pos x="1386" y="1197"/>
                </a:cxn>
                <a:cxn ang="0">
                  <a:pos x="1134" y="63"/>
                </a:cxn>
                <a:cxn ang="0">
                  <a:pos x="0" y="1134"/>
                </a:cxn>
                <a:cxn ang="0">
                  <a:pos x="1386" y="1197"/>
                </a:cxn>
                <a:cxn ang="0">
                  <a:pos x="567" y="1764"/>
                </a:cxn>
                <a:cxn ang="0">
                  <a:pos x="0" y="1197"/>
                </a:cxn>
                <a:cxn ang="0">
                  <a:pos x="819" y="3024"/>
                </a:cxn>
                <a:cxn ang="0">
                  <a:pos x="630" y="1827"/>
                </a:cxn>
                <a:cxn ang="0">
                  <a:pos x="2268" y="1953"/>
                </a:cxn>
                <a:cxn ang="0">
                  <a:pos x="1386" y="1260"/>
                </a:cxn>
                <a:cxn ang="0">
                  <a:pos x="1827" y="2898"/>
                </a:cxn>
                <a:cxn ang="0">
                  <a:pos x="756" y="2961"/>
                </a:cxn>
                <a:cxn ang="0">
                  <a:pos x="2142" y="1953"/>
                </a:cxn>
                <a:cxn ang="0">
                  <a:pos x="1827" y="2835"/>
                </a:cxn>
                <a:cxn ang="0">
                  <a:pos x="693" y="2961"/>
                </a:cxn>
                <a:cxn ang="0">
                  <a:pos x="819" y="4788"/>
                </a:cxn>
                <a:cxn ang="0">
                  <a:pos x="1386" y="3717"/>
                </a:cxn>
                <a:cxn ang="0">
                  <a:pos x="819" y="2961"/>
                </a:cxn>
                <a:cxn ang="0">
                  <a:pos x="2520" y="3780"/>
                </a:cxn>
                <a:cxn ang="0">
                  <a:pos x="1890" y="2898"/>
                </a:cxn>
                <a:cxn ang="0">
                  <a:pos x="1449" y="3654"/>
                </a:cxn>
                <a:cxn ang="0">
                  <a:pos x="1638" y="4599"/>
                </a:cxn>
                <a:cxn ang="0">
                  <a:pos x="756" y="4725"/>
                </a:cxn>
                <a:cxn ang="0">
                  <a:pos x="189" y="5859"/>
                </a:cxn>
                <a:cxn ang="0">
                  <a:pos x="819" y="6615"/>
                </a:cxn>
                <a:cxn ang="0">
                  <a:pos x="1512" y="5670"/>
                </a:cxn>
                <a:cxn ang="0">
                  <a:pos x="189" y="5796"/>
                </a:cxn>
                <a:cxn ang="0">
                  <a:pos x="1638" y="4536"/>
                </a:cxn>
                <a:cxn ang="0">
                  <a:pos x="1512" y="5733"/>
                </a:cxn>
                <a:cxn ang="0">
                  <a:pos x="693" y="4788"/>
                </a:cxn>
                <a:cxn ang="0">
                  <a:pos x="2142" y="5355"/>
                </a:cxn>
                <a:cxn ang="0">
                  <a:pos x="1512" y="5859"/>
                </a:cxn>
                <a:cxn ang="0">
                  <a:pos x="2457" y="6489"/>
                </a:cxn>
                <a:cxn ang="0">
                  <a:pos x="2142" y="5292"/>
                </a:cxn>
                <a:cxn ang="0">
                  <a:pos x="3339" y="6363"/>
                </a:cxn>
                <a:cxn ang="0">
                  <a:pos x="2331" y="6426"/>
                </a:cxn>
                <a:cxn ang="0">
                  <a:pos x="3150" y="5418"/>
                </a:cxn>
                <a:cxn ang="0">
                  <a:pos x="2079" y="5418"/>
                </a:cxn>
                <a:cxn ang="0">
                  <a:pos x="1701" y="4473"/>
                </a:cxn>
                <a:cxn ang="0">
                  <a:pos x="2520" y="3717"/>
                </a:cxn>
                <a:cxn ang="0">
                  <a:pos x="1386" y="3780"/>
                </a:cxn>
                <a:cxn ang="0">
                  <a:pos x="2835" y="4599"/>
                </a:cxn>
                <a:cxn ang="0">
                  <a:pos x="1638" y="4473"/>
                </a:cxn>
              </a:cxnLst>
              <a:rect l="0" t="0" r="r" b="b"/>
              <a:pathLst>
                <a:path w="3340" h="6616">
                  <a:moveTo>
                    <a:pt x="1071" y="0"/>
                  </a:moveTo>
                  <a:lnTo>
                    <a:pt x="2394" y="378"/>
                  </a:lnTo>
                  <a:lnTo>
                    <a:pt x="1386" y="1197"/>
                  </a:lnTo>
                  <a:lnTo>
                    <a:pt x="1134" y="63"/>
                  </a:lnTo>
                  <a:lnTo>
                    <a:pt x="0" y="1134"/>
                  </a:lnTo>
                  <a:lnTo>
                    <a:pt x="1386" y="1197"/>
                  </a:lnTo>
                  <a:lnTo>
                    <a:pt x="567" y="1764"/>
                  </a:lnTo>
                  <a:lnTo>
                    <a:pt x="0" y="1197"/>
                  </a:lnTo>
                  <a:lnTo>
                    <a:pt x="819" y="3024"/>
                  </a:lnTo>
                  <a:lnTo>
                    <a:pt x="630" y="1827"/>
                  </a:lnTo>
                  <a:lnTo>
                    <a:pt x="2268" y="1953"/>
                  </a:lnTo>
                  <a:lnTo>
                    <a:pt x="1386" y="1260"/>
                  </a:lnTo>
                  <a:lnTo>
                    <a:pt x="1827" y="2898"/>
                  </a:lnTo>
                  <a:lnTo>
                    <a:pt x="756" y="2961"/>
                  </a:lnTo>
                  <a:lnTo>
                    <a:pt x="2142" y="1953"/>
                  </a:lnTo>
                  <a:lnTo>
                    <a:pt x="1827" y="2835"/>
                  </a:lnTo>
                  <a:lnTo>
                    <a:pt x="693" y="2961"/>
                  </a:lnTo>
                  <a:lnTo>
                    <a:pt x="819" y="4788"/>
                  </a:lnTo>
                  <a:lnTo>
                    <a:pt x="1386" y="3717"/>
                  </a:lnTo>
                  <a:lnTo>
                    <a:pt x="819" y="2961"/>
                  </a:lnTo>
                  <a:lnTo>
                    <a:pt x="2520" y="3780"/>
                  </a:lnTo>
                  <a:lnTo>
                    <a:pt x="1890" y="2898"/>
                  </a:lnTo>
                  <a:lnTo>
                    <a:pt x="1449" y="3654"/>
                  </a:lnTo>
                  <a:lnTo>
                    <a:pt x="1638" y="4599"/>
                  </a:lnTo>
                  <a:lnTo>
                    <a:pt x="756" y="4725"/>
                  </a:lnTo>
                  <a:lnTo>
                    <a:pt x="189" y="5859"/>
                  </a:lnTo>
                  <a:lnTo>
                    <a:pt x="819" y="6615"/>
                  </a:lnTo>
                  <a:lnTo>
                    <a:pt x="1512" y="5670"/>
                  </a:lnTo>
                  <a:lnTo>
                    <a:pt x="189" y="5796"/>
                  </a:lnTo>
                  <a:lnTo>
                    <a:pt x="1638" y="4536"/>
                  </a:lnTo>
                  <a:lnTo>
                    <a:pt x="1512" y="5733"/>
                  </a:lnTo>
                  <a:lnTo>
                    <a:pt x="693" y="4788"/>
                  </a:lnTo>
                  <a:lnTo>
                    <a:pt x="2142" y="5355"/>
                  </a:lnTo>
                  <a:lnTo>
                    <a:pt x="1512" y="5859"/>
                  </a:lnTo>
                  <a:lnTo>
                    <a:pt x="2457" y="6489"/>
                  </a:lnTo>
                  <a:lnTo>
                    <a:pt x="2142" y="5292"/>
                  </a:lnTo>
                  <a:lnTo>
                    <a:pt x="3339" y="6363"/>
                  </a:lnTo>
                  <a:lnTo>
                    <a:pt x="2331" y="6426"/>
                  </a:lnTo>
                  <a:lnTo>
                    <a:pt x="3150" y="5418"/>
                  </a:lnTo>
                  <a:lnTo>
                    <a:pt x="2079" y="5418"/>
                  </a:lnTo>
                  <a:lnTo>
                    <a:pt x="1701" y="4473"/>
                  </a:lnTo>
                  <a:lnTo>
                    <a:pt x="2520" y="3717"/>
                  </a:lnTo>
                  <a:lnTo>
                    <a:pt x="1386" y="3780"/>
                  </a:lnTo>
                  <a:lnTo>
                    <a:pt x="2835" y="4599"/>
                  </a:lnTo>
                  <a:lnTo>
                    <a:pt x="1638" y="4473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 noChangeArrowheads="1"/>
            </p:cNvSpPr>
            <p:nvPr/>
          </p:nvSpPr>
          <p:spPr bwMode="auto">
            <a:xfrm>
              <a:off x="5862240" y="3754475"/>
              <a:ext cx="1271520" cy="1371024"/>
            </a:xfrm>
            <a:custGeom>
              <a:avLst/>
              <a:gdLst/>
              <a:ahLst/>
              <a:cxnLst>
                <a:cxn ang="0">
                  <a:pos x="453" y="114"/>
                </a:cxn>
                <a:cxn ang="0">
                  <a:pos x="1739" y="0"/>
                </a:cxn>
                <a:cxn ang="0">
                  <a:pos x="1436" y="1021"/>
                </a:cxn>
                <a:cxn ang="0">
                  <a:pos x="491" y="151"/>
                </a:cxn>
                <a:cxn ang="0">
                  <a:pos x="378" y="2003"/>
                </a:cxn>
                <a:cxn ang="0">
                  <a:pos x="1209" y="1966"/>
                </a:cxn>
                <a:cxn ang="0">
                  <a:pos x="1436" y="945"/>
                </a:cxn>
                <a:cxn ang="0">
                  <a:pos x="0" y="1172"/>
                </a:cxn>
                <a:cxn ang="0">
                  <a:pos x="1172" y="2041"/>
                </a:cxn>
                <a:cxn ang="0">
                  <a:pos x="794" y="2911"/>
                </a:cxn>
                <a:cxn ang="0">
                  <a:pos x="378" y="2003"/>
                </a:cxn>
                <a:cxn ang="0">
                  <a:pos x="1398" y="983"/>
                </a:cxn>
                <a:cxn ang="0">
                  <a:pos x="2192" y="2268"/>
                </a:cxn>
                <a:cxn ang="0">
                  <a:pos x="1172" y="2041"/>
                </a:cxn>
                <a:cxn ang="0">
                  <a:pos x="1587" y="3175"/>
                </a:cxn>
                <a:cxn ang="0">
                  <a:pos x="680" y="2948"/>
                </a:cxn>
                <a:cxn ang="0">
                  <a:pos x="1020" y="3818"/>
                </a:cxn>
                <a:cxn ang="0">
                  <a:pos x="1587" y="3213"/>
                </a:cxn>
                <a:cxn ang="0">
                  <a:pos x="2646" y="4196"/>
                </a:cxn>
                <a:cxn ang="0">
                  <a:pos x="3893" y="3666"/>
                </a:cxn>
                <a:cxn ang="0">
                  <a:pos x="2948" y="3213"/>
                </a:cxn>
                <a:cxn ang="0">
                  <a:pos x="2646" y="4196"/>
                </a:cxn>
                <a:cxn ang="0">
                  <a:pos x="2192" y="2268"/>
                </a:cxn>
                <a:cxn ang="0">
                  <a:pos x="1663" y="3175"/>
                </a:cxn>
                <a:cxn ang="0">
                  <a:pos x="2986" y="3213"/>
                </a:cxn>
                <a:cxn ang="0">
                  <a:pos x="3666" y="2230"/>
                </a:cxn>
                <a:cxn ang="0">
                  <a:pos x="2192" y="2268"/>
                </a:cxn>
                <a:cxn ang="0">
                  <a:pos x="2986" y="3289"/>
                </a:cxn>
                <a:cxn ang="0">
                  <a:pos x="2872" y="1739"/>
                </a:cxn>
                <a:cxn ang="0">
                  <a:pos x="3628" y="2268"/>
                </a:cxn>
                <a:cxn ang="0">
                  <a:pos x="3817" y="3704"/>
                </a:cxn>
              </a:cxnLst>
              <a:rect l="0" t="0" r="r" b="b"/>
              <a:pathLst>
                <a:path w="3894" h="4197">
                  <a:moveTo>
                    <a:pt x="453" y="114"/>
                  </a:moveTo>
                  <a:lnTo>
                    <a:pt x="1739" y="0"/>
                  </a:lnTo>
                  <a:lnTo>
                    <a:pt x="1436" y="1021"/>
                  </a:lnTo>
                  <a:lnTo>
                    <a:pt x="491" y="151"/>
                  </a:lnTo>
                  <a:lnTo>
                    <a:pt x="378" y="2003"/>
                  </a:lnTo>
                  <a:lnTo>
                    <a:pt x="1209" y="1966"/>
                  </a:lnTo>
                  <a:lnTo>
                    <a:pt x="1436" y="945"/>
                  </a:lnTo>
                  <a:lnTo>
                    <a:pt x="0" y="1172"/>
                  </a:lnTo>
                  <a:lnTo>
                    <a:pt x="1172" y="2041"/>
                  </a:lnTo>
                  <a:lnTo>
                    <a:pt x="794" y="2911"/>
                  </a:lnTo>
                  <a:lnTo>
                    <a:pt x="378" y="2003"/>
                  </a:lnTo>
                  <a:lnTo>
                    <a:pt x="1398" y="983"/>
                  </a:lnTo>
                  <a:lnTo>
                    <a:pt x="2192" y="2268"/>
                  </a:lnTo>
                  <a:lnTo>
                    <a:pt x="1172" y="2041"/>
                  </a:lnTo>
                  <a:lnTo>
                    <a:pt x="1587" y="3175"/>
                  </a:lnTo>
                  <a:lnTo>
                    <a:pt x="680" y="2948"/>
                  </a:lnTo>
                  <a:lnTo>
                    <a:pt x="1020" y="3818"/>
                  </a:lnTo>
                  <a:lnTo>
                    <a:pt x="1587" y="3213"/>
                  </a:lnTo>
                  <a:lnTo>
                    <a:pt x="2646" y="4196"/>
                  </a:lnTo>
                  <a:lnTo>
                    <a:pt x="3893" y="3666"/>
                  </a:lnTo>
                  <a:lnTo>
                    <a:pt x="2948" y="3213"/>
                  </a:lnTo>
                  <a:lnTo>
                    <a:pt x="2646" y="4196"/>
                  </a:lnTo>
                  <a:lnTo>
                    <a:pt x="2192" y="2268"/>
                  </a:lnTo>
                  <a:lnTo>
                    <a:pt x="1663" y="3175"/>
                  </a:lnTo>
                  <a:lnTo>
                    <a:pt x="2986" y="3213"/>
                  </a:lnTo>
                  <a:lnTo>
                    <a:pt x="3666" y="2230"/>
                  </a:lnTo>
                  <a:lnTo>
                    <a:pt x="2192" y="2268"/>
                  </a:lnTo>
                  <a:lnTo>
                    <a:pt x="2986" y="3289"/>
                  </a:lnTo>
                  <a:lnTo>
                    <a:pt x="2872" y="1739"/>
                  </a:lnTo>
                  <a:lnTo>
                    <a:pt x="3628" y="2268"/>
                  </a:lnTo>
                  <a:lnTo>
                    <a:pt x="3817" y="370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/>
            <p:cNvSpPr>
              <a:spLocks noChangeArrowheads="1"/>
            </p:cNvSpPr>
            <p:nvPr/>
          </p:nvSpPr>
          <p:spPr bwMode="auto">
            <a:xfrm>
              <a:off x="6331680" y="2854380"/>
              <a:ext cx="1641600" cy="1617290"/>
            </a:xfrm>
            <a:custGeom>
              <a:avLst/>
              <a:gdLst/>
              <a:ahLst/>
              <a:cxnLst>
                <a:cxn ang="0">
                  <a:pos x="2268" y="4951"/>
                </a:cxn>
                <a:cxn ang="0">
                  <a:pos x="2344" y="3288"/>
                </a:cxn>
                <a:cxn ang="0">
                  <a:pos x="1512" y="4498"/>
                </a:cxn>
                <a:cxn ang="0">
                  <a:pos x="1210" y="3477"/>
                </a:cxn>
                <a:cxn ang="0">
                  <a:pos x="718" y="4951"/>
                </a:cxn>
                <a:cxn ang="0">
                  <a:pos x="1512" y="4460"/>
                </a:cxn>
                <a:cxn ang="0">
                  <a:pos x="0" y="3742"/>
                </a:cxn>
                <a:cxn ang="0">
                  <a:pos x="1323" y="3553"/>
                </a:cxn>
                <a:cxn ang="0">
                  <a:pos x="189" y="2721"/>
                </a:cxn>
                <a:cxn ang="0">
                  <a:pos x="1247" y="2570"/>
                </a:cxn>
                <a:cxn ang="0">
                  <a:pos x="1247" y="3591"/>
                </a:cxn>
                <a:cxn ang="0">
                  <a:pos x="2381" y="3402"/>
                </a:cxn>
                <a:cxn ang="0">
                  <a:pos x="1210" y="2570"/>
                </a:cxn>
                <a:cxn ang="0">
                  <a:pos x="454" y="1776"/>
                </a:cxn>
                <a:cxn ang="0">
                  <a:pos x="1625" y="983"/>
                </a:cxn>
                <a:cxn ang="0">
                  <a:pos x="3213" y="0"/>
                </a:cxn>
                <a:cxn ang="0">
                  <a:pos x="2722" y="1096"/>
                </a:cxn>
                <a:cxn ang="0">
                  <a:pos x="1890" y="0"/>
                </a:cxn>
                <a:cxn ang="0">
                  <a:pos x="3666" y="1020"/>
                </a:cxn>
                <a:cxn ang="0">
                  <a:pos x="3175" y="113"/>
                </a:cxn>
                <a:cxn ang="0">
                  <a:pos x="4498" y="1134"/>
                </a:cxn>
                <a:cxn ang="0">
                  <a:pos x="3553" y="983"/>
                </a:cxn>
                <a:cxn ang="0">
                  <a:pos x="4158" y="1814"/>
                </a:cxn>
                <a:cxn ang="0">
                  <a:pos x="4536" y="1096"/>
                </a:cxn>
                <a:cxn ang="0">
                  <a:pos x="5027" y="3061"/>
                </a:cxn>
                <a:cxn ang="0">
                  <a:pos x="4120" y="1814"/>
                </a:cxn>
                <a:cxn ang="0">
                  <a:pos x="3591" y="2419"/>
                </a:cxn>
                <a:cxn ang="0">
                  <a:pos x="3629" y="983"/>
                </a:cxn>
                <a:cxn ang="0">
                  <a:pos x="2797" y="2079"/>
                </a:cxn>
                <a:cxn ang="0">
                  <a:pos x="2722" y="1134"/>
                </a:cxn>
                <a:cxn ang="0">
                  <a:pos x="3591" y="2381"/>
                </a:cxn>
                <a:cxn ang="0">
                  <a:pos x="2722" y="2079"/>
                </a:cxn>
                <a:cxn ang="0">
                  <a:pos x="1928" y="1965"/>
                </a:cxn>
                <a:cxn ang="0">
                  <a:pos x="2759" y="1096"/>
                </a:cxn>
                <a:cxn ang="0">
                  <a:pos x="1625" y="1020"/>
                </a:cxn>
                <a:cxn ang="0">
                  <a:pos x="1966" y="2003"/>
                </a:cxn>
                <a:cxn ang="0">
                  <a:pos x="454" y="1814"/>
                </a:cxn>
              </a:cxnLst>
              <a:rect l="0" t="0" r="r" b="b"/>
              <a:pathLst>
                <a:path w="5028" h="4952">
                  <a:moveTo>
                    <a:pt x="2268" y="4951"/>
                  </a:moveTo>
                  <a:lnTo>
                    <a:pt x="2344" y="3288"/>
                  </a:lnTo>
                  <a:lnTo>
                    <a:pt x="1512" y="4498"/>
                  </a:lnTo>
                  <a:lnTo>
                    <a:pt x="1210" y="3477"/>
                  </a:lnTo>
                  <a:lnTo>
                    <a:pt x="718" y="4951"/>
                  </a:lnTo>
                  <a:lnTo>
                    <a:pt x="1512" y="4460"/>
                  </a:lnTo>
                  <a:lnTo>
                    <a:pt x="0" y="3742"/>
                  </a:lnTo>
                  <a:lnTo>
                    <a:pt x="1323" y="3553"/>
                  </a:lnTo>
                  <a:lnTo>
                    <a:pt x="189" y="2721"/>
                  </a:lnTo>
                  <a:lnTo>
                    <a:pt x="1247" y="2570"/>
                  </a:lnTo>
                  <a:lnTo>
                    <a:pt x="1247" y="3591"/>
                  </a:lnTo>
                  <a:lnTo>
                    <a:pt x="2381" y="3402"/>
                  </a:lnTo>
                  <a:lnTo>
                    <a:pt x="1210" y="2570"/>
                  </a:lnTo>
                  <a:lnTo>
                    <a:pt x="454" y="1776"/>
                  </a:lnTo>
                  <a:lnTo>
                    <a:pt x="1625" y="983"/>
                  </a:lnTo>
                  <a:lnTo>
                    <a:pt x="3213" y="0"/>
                  </a:lnTo>
                  <a:lnTo>
                    <a:pt x="2722" y="1096"/>
                  </a:lnTo>
                  <a:lnTo>
                    <a:pt x="1890" y="0"/>
                  </a:lnTo>
                  <a:lnTo>
                    <a:pt x="3666" y="1020"/>
                  </a:lnTo>
                  <a:lnTo>
                    <a:pt x="3175" y="113"/>
                  </a:lnTo>
                  <a:lnTo>
                    <a:pt x="4498" y="1134"/>
                  </a:lnTo>
                  <a:lnTo>
                    <a:pt x="3553" y="983"/>
                  </a:lnTo>
                  <a:lnTo>
                    <a:pt x="4158" y="1814"/>
                  </a:lnTo>
                  <a:lnTo>
                    <a:pt x="4536" y="1096"/>
                  </a:lnTo>
                  <a:lnTo>
                    <a:pt x="5027" y="3061"/>
                  </a:lnTo>
                  <a:lnTo>
                    <a:pt x="4120" y="1814"/>
                  </a:lnTo>
                  <a:lnTo>
                    <a:pt x="3591" y="2419"/>
                  </a:lnTo>
                  <a:lnTo>
                    <a:pt x="3629" y="983"/>
                  </a:lnTo>
                  <a:lnTo>
                    <a:pt x="2797" y="2079"/>
                  </a:lnTo>
                  <a:lnTo>
                    <a:pt x="2722" y="1134"/>
                  </a:lnTo>
                  <a:lnTo>
                    <a:pt x="3591" y="2381"/>
                  </a:lnTo>
                  <a:lnTo>
                    <a:pt x="2722" y="2079"/>
                  </a:lnTo>
                  <a:lnTo>
                    <a:pt x="1928" y="1965"/>
                  </a:lnTo>
                  <a:lnTo>
                    <a:pt x="2759" y="1096"/>
                  </a:lnTo>
                  <a:lnTo>
                    <a:pt x="1625" y="1020"/>
                  </a:lnTo>
                  <a:lnTo>
                    <a:pt x="1966" y="2003"/>
                  </a:lnTo>
                  <a:lnTo>
                    <a:pt x="454" y="181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/>
            <p:cNvSpPr>
              <a:spLocks noChangeArrowheads="1"/>
            </p:cNvSpPr>
            <p:nvPr/>
          </p:nvSpPr>
          <p:spPr bwMode="auto">
            <a:xfrm>
              <a:off x="6825600" y="4051146"/>
              <a:ext cx="617760" cy="432045"/>
            </a:xfrm>
            <a:custGeom>
              <a:avLst/>
              <a:gdLst/>
              <a:ahLst/>
              <a:cxnLst>
                <a:cxn ang="0">
                  <a:pos x="643" y="1323"/>
                </a:cxn>
                <a:cxn ang="0">
                  <a:pos x="1890" y="0"/>
                </a:cxn>
                <a:cxn ang="0">
                  <a:pos x="0" y="832"/>
                </a:cxn>
              </a:cxnLst>
              <a:rect l="0" t="0" r="r" b="b"/>
              <a:pathLst>
                <a:path w="1891" h="1324">
                  <a:moveTo>
                    <a:pt x="643" y="1323"/>
                  </a:moveTo>
                  <a:lnTo>
                    <a:pt x="1890" y="0"/>
                  </a:lnTo>
                  <a:lnTo>
                    <a:pt x="0" y="83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/>
            <p:cNvSpPr>
              <a:spLocks noChangeArrowheads="1"/>
            </p:cNvSpPr>
            <p:nvPr/>
          </p:nvSpPr>
          <p:spPr bwMode="auto">
            <a:xfrm>
              <a:off x="6294241" y="3187055"/>
              <a:ext cx="1679040" cy="888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38" y="0"/>
                </a:cxn>
                <a:cxn ang="0">
                  <a:pos x="1360" y="1588"/>
                </a:cxn>
                <a:cxn ang="0">
                  <a:pos x="2116" y="945"/>
                </a:cxn>
                <a:cxn ang="0">
                  <a:pos x="2419" y="2306"/>
                </a:cxn>
                <a:cxn ang="0">
                  <a:pos x="2872" y="1097"/>
                </a:cxn>
                <a:cxn ang="0">
                  <a:pos x="3439" y="2722"/>
                </a:cxn>
                <a:cxn ang="0">
                  <a:pos x="2381" y="2268"/>
                </a:cxn>
                <a:cxn ang="0">
                  <a:pos x="3779" y="1361"/>
                </a:cxn>
                <a:cxn ang="0">
                  <a:pos x="5140" y="2004"/>
                </a:cxn>
                <a:cxn ang="0">
                  <a:pos x="4460" y="2722"/>
                </a:cxn>
                <a:cxn ang="0">
                  <a:pos x="3742" y="1399"/>
                </a:cxn>
                <a:cxn ang="0">
                  <a:pos x="3402" y="2608"/>
                </a:cxn>
                <a:cxn ang="0">
                  <a:pos x="4460" y="2684"/>
                </a:cxn>
              </a:cxnLst>
              <a:rect l="0" t="0" r="r" b="b"/>
              <a:pathLst>
                <a:path w="5141" h="2723">
                  <a:moveTo>
                    <a:pt x="0" y="0"/>
                  </a:moveTo>
                  <a:lnTo>
                    <a:pt x="1738" y="0"/>
                  </a:lnTo>
                  <a:lnTo>
                    <a:pt x="1360" y="1588"/>
                  </a:lnTo>
                  <a:lnTo>
                    <a:pt x="2116" y="945"/>
                  </a:lnTo>
                  <a:lnTo>
                    <a:pt x="2419" y="2306"/>
                  </a:lnTo>
                  <a:lnTo>
                    <a:pt x="2872" y="1097"/>
                  </a:lnTo>
                  <a:lnTo>
                    <a:pt x="3439" y="2722"/>
                  </a:lnTo>
                  <a:lnTo>
                    <a:pt x="2381" y="2268"/>
                  </a:lnTo>
                  <a:lnTo>
                    <a:pt x="3779" y="1361"/>
                  </a:lnTo>
                  <a:lnTo>
                    <a:pt x="5140" y="2004"/>
                  </a:lnTo>
                  <a:lnTo>
                    <a:pt x="4460" y="2722"/>
                  </a:lnTo>
                  <a:lnTo>
                    <a:pt x="3742" y="1399"/>
                  </a:lnTo>
                  <a:lnTo>
                    <a:pt x="3402" y="2608"/>
                  </a:lnTo>
                  <a:lnTo>
                    <a:pt x="4460" y="26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560161" y="1849155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450081" y="3754475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2"/>
            <p:cNvSpPr>
              <a:spLocks noChangeArrowheads="1"/>
            </p:cNvSpPr>
            <p:nvPr/>
          </p:nvSpPr>
          <p:spPr bwMode="auto">
            <a:xfrm>
              <a:off x="1644481" y="3996420"/>
              <a:ext cx="56160" cy="5616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658880" y="3646463"/>
              <a:ext cx="70560" cy="393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811520" y="4038184"/>
              <a:ext cx="205919" cy="14099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851994" y="5148308"/>
              <a:ext cx="3749763" cy="9326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346402" y="2788296"/>
              <a:ext cx="2636638" cy="740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4403520" y="1846274"/>
              <a:ext cx="1440" cy="353701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8"/>
            <p:cNvSpPr>
              <a:spLocks noChangeArrowheads="1"/>
            </p:cNvSpPr>
            <p:nvPr/>
          </p:nvSpPr>
          <p:spPr bwMode="auto">
            <a:xfrm>
              <a:off x="6275520" y="20752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9"/>
            <p:cNvSpPr>
              <a:spLocks noChangeArrowheads="1"/>
            </p:cNvSpPr>
            <p:nvPr/>
          </p:nvSpPr>
          <p:spPr bwMode="auto">
            <a:xfrm>
              <a:off x="6765120" y="210838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0"/>
            <p:cNvSpPr>
              <a:spLocks noChangeArrowheads="1"/>
            </p:cNvSpPr>
            <p:nvPr/>
          </p:nvSpPr>
          <p:spPr bwMode="auto">
            <a:xfrm>
              <a:off x="6765120" y="30876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5721121" y="347940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2"/>
            <p:cNvSpPr>
              <a:spLocks noChangeArrowheads="1"/>
            </p:cNvSpPr>
            <p:nvPr/>
          </p:nvSpPr>
          <p:spPr bwMode="auto">
            <a:xfrm>
              <a:off x="6243840" y="40021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3"/>
            <p:cNvSpPr>
              <a:spLocks noChangeArrowheads="1"/>
            </p:cNvSpPr>
            <p:nvPr/>
          </p:nvSpPr>
          <p:spPr bwMode="auto">
            <a:xfrm>
              <a:off x="6635520" y="50146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4"/>
            <p:cNvSpPr>
              <a:spLocks noChangeArrowheads="1"/>
            </p:cNvSpPr>
            <p:nvPr/>
          </p:nvSpPr>
          <p:spPr bwMode="auto">
            <a:xfrm>
              <a:off x="5263201" y="498292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5"/>
            <p:cNvSpPr>
              <a:spLocks noChangeArrowheads="1"/>
            </p:cNvSpPr>
            <p:nvPr/>
          </p:nvSpPr>
          <p:spPr bwMode="auto">
            <a:xfrm>
              <a:off x="5002560" y="31856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5470561" y="32000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7"/>
            <p:cNvSpPr>
              <a:spLocks noChangeArrowheads="1"/>
            </p:cNvSpPr>
            <p:nvPr/>
          </p:nvSpPr>
          <p:spPr bwMode="auto">
            <a:xfrm>
              <a:off x="5212800" y="34059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28"/>
            <p:cNvSpPr>
              <a:spLocks noChangeArrowheads="1"/>
            </p:cNvSpPr>
            <p:nvPr/>
          </p:nvSpPr>
          <p:spPr bwMode="auto">
            <a:xfrm>
              <a:off x="6501601" y="23229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29"/>
            <p:cNvSpPr>
              <a:spLocks noChangeArrowheads="1"/>
            </p:cNvSpPr>
            <p:nvPr/>
          </p:nvSpPr>
          <p:spPr bwMode="auto">
            <a:xfrm>
              <a:off x="5353920" y="28515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559872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31"/>
            <p:cNvSpPr>
              <a:spLocks noChangeArrowheads="1"/>
            </p:cNvSpPr>
            <p:nvPr/>
          </p:nvSpPr>
          <p:spPr bwMode="auto">
            <a:xfrm>
              <a:off x="525024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32"/>
            <p:cNvSpPr>
              <a:spLocks noChangeArrowheads="1"/>
            </p:cNvSpPr>
            <p:nvPr/>
          </p:nvSpPr>
          <p:spPr bwMode="auto">
            <a:xfrm>
              <a:off x="5431680" y="40381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3"/>
            <p:cNvSpPr>
              <a:spLocks noChangeArrowheads="1"/>
            </p:cNvSpPr>
            <p:nvPr/>
          </p:nvSpPr>
          <p:spPr bwMode="auto">
            <a:xfrm>
              <a:off x="7261921" y="27866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4"/>
            <p:cNvSpPr>
              <a:spLocks noChangeArrowheads="1"/>
            </p:cNvSpPr>
            <p:nvPr/>
          </p:nvSpPr>
          <p:spPr bwMode="auto">
            <a:xfrm>
              <a:off x="7647841" y="396617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35"/>
            <p:cNvSpPr>
              <a:spLocks noChangeArrowheads="1"/>
            </p:cNvSpPr>
            <p:nvPr/>
          </p:nvSpPr>
          <p:spPr bwMode="auto">
            <a:xfrm>
              <a:off x="5778721" y="40554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6"/>
            <p:cNvSpPr>
              <a:spLocks noChangeArrowheads="1"/>
            </p:cNvSpPr>
            <p:nvPr/>
          </p:nvSpPr>
          <p:spPr bwMode="auto">
            <a:xfrm>
              <a:off x="7031521" y="484899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37"/>
            <p:cNvSpPr>
              <a:spLocks noChangeArrowheads="1"/>
            </p:cNvSpPr>
            <p:nvPr/>
          </p:nvSpPr>
          <p:spPr bwMode="auto">
            <a:xfrm>
              <a:off x="5761441" y="491955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38"/>
            <p:cNvSpPr>
              <a:spLocks noChangeArrowheads="1"/>
            </p:cNvSpPr>
            <p:nvPr/>
          </p:nvSpPr>
          <p:spPr bwMode="auto">
            <a:xfrm>
              <a:off x="7136640" y="24324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39"/>
            <p:cNvSpPr>
              <a:spLocks noChangeArrowheads="1"/>
            </p:cNvSpPr>
            <p:nvPr/>
          </p:nvSpPr>
          <p:spPr bwMode="auto">
            <a:xfrm>
              <a:off x="5250240" y="43723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"/>
            <p:cNvSpPr>
              <a:spLocks noChangeArrowheads="1"/>
            </p:cNvSpPr>
            <p:nvPr/>
          </p:nvSpPr>
          <p:spPr bwMode="auto">
            <a:xfrm>
              <a:off x="547920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41"/>
            <p:cNvSpPr>
              <a:spLocks noChangeArrowheads="1"/>
            </p:cNvSpPr>
            <p:nvPr/>
          </p:nvSpPr>
          <p:spPr bwMode="auto">
            <a:xfrm>
              <a:off x="5725440" y="294367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7718400" y="312080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43"/>
            <p:cNvSpPr>
              <a:spLocks noChangeArrowheads="1"/>
            </p:cNvSpPr>
            <p:nvPr/>
          </p:nvSpPr>
          <p:spPr bwMode="auto">
            <a:xfrm>
              <a:off x="5073121" y="472513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44"/>
            <p:cNvSpPr>
              <a:spLocks noChangeArrowheads="1"/>
            </p:cNvSpPr>
            <p:nvPr/>
          </p:nvSpPr>
          <p:spPr bwMode="auto">
            <a:xfrm>
              <a:off x="7876800" y="37731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5"/>
            <p:cNvSpPr>
              <a:spLocks noChangeArrowheads="1"/>
            </p:cNvSpPr>
            <p:nvPr/>
          </p:nvSpPr>
          <p:spPr bwMode="auto">
            <a:xfrm>
              <a:off x="630864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46"/>
            <p:cNvSpPr>
              <a:spLocks noChangeArrowheads="1"/>
            </p:cNvSpPr>
            <p:nvPr/>
          </p:nvSpPr>
          <p:spPr bwMode="auto">
            <a:xfrm>
              <a:off x="6184801" y="273196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7"/>
            <p:cNvSpPr>
              <a:spLocks noChangeArrowheads="1"/>
            </p:cNvSpPr>
            <p:nvPr/>
          </p:nvSpPr>
          <p:spPr bwMode="auto">
            <a:xfrm>
              <a:off x="59083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48"/>
            <p:cNvSpPr>
              <a:spLocks noChangeArrowheads="1"/>
            </p:cNvSpPr>
            <p:nvPr/>
          </p:nvSpPr>
          <p:spPr bwMode="auto">
            <a:xfrm>
              <a:off x="61531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6334561" y="36767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6462720" y="438670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6966720" y="439822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6657121" y="39215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5947200" y="370263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7159680" y="345780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6631201" y="36119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7326720" y="397337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7584481" y="334115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6888960" y="341892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7120801" y="310928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7404480" y="30833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61"/>
            <p:cNvSpPr>
              <a:spLocks noChangeArrowheads="1"/>
            </p:cNvSpPr>
            <p:nvPr/>
          </p:nvSpPr>
          <p:spPr bwMode="auto">
            <a:xfrm>
              <a:off x="6876001" y="277373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62"/>
            <p:cNvSpPr>
              <a:spLocks noChangeArrowheads="1"/>
            </p:cNvSpPr>
            <p:nvPr/>
          </p:nvSpPr>
          <p:spPr bwMode="auto">
            <a:xfrm>
              <a:off x="6256801" y="24252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6824161" y="250298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64"/>
            <p:cNvSpPr>
              <a:spLocks noChangeArrowheads="1"/>
            </p:cNvSpPr>
            <p:nvPr/>
          </p:nvSpPr>
          <p:spPr bwMode="auto">
            <a:xfrm>
              <a:off x="6462720" y="28903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65"/>
            <p:cNvSpPr>
              <a:spLocks noChangeArrowheads="1"/>
            </p:cNvSpPr>
            <p:nvPr/>
          </p:nvSpPr>
          <p:spPr bwMode="auto">
            <a:xfrm>
              <a:off x="5869440" y="31611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66"/>
            <p:cNvSpPr>
              <a:spLocks noChangeArrowheads="1"/>
            </p:cNvSpPr>
            <p:nvPr/>
          </p:nvSpPr>
          <p:spPr bwMode="auto">
            <a:xfrm>
              <a:off x="6063841" y="33929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67"/>
            <p:cNvSpPr>
              <a:spLocks noChangeArrowheads="1"/>
            </p:cNvSpPr>
            <p:nvPr/>
          </p:nvSpPr>
          <p:spPr bwMode="auto">
            <a:xfrm>
              <a:off x="6192000" y="30963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68"/>
            <p:cNvSpPr>
              <a:spLocks noChangeArrowheads="1"/>
            </p:cNvSpPr>
            <p:nvPr/>
          </p:nvSpPr>
          <p:spPr bwMode="auto">
            <a:xfrm>
              <a:off x="7417441" y="35470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69"/>
            <p:cNvSpPr>
              <a:spLocks noChangeArrowheads="1"/>
            </p:cNvSpPr>
            <p:nvPr/>
          </p:nvSpPr>
          <p:spPr bwMode="auto">
            <a:xfrm>
              <a:off x="6720481" y="42311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6399360" y="336707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71"/>
            <p:cNvSpPr>
              <a:spLocks noChangeArrowheads="1"/>
            </p:cNvSpPr>
            <p:nvPr/>
          </p:nvSpPr>
          <p:spPr bwMode="auto">
            <a:xfrm>
              <a:off x="6991201" y="38567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72"/>
            <p:cNvSpPr>
              <a:spLocks noChangeArrowheads="1"/>
            </p:cNvSpPr>
            <p:nvPr/>
          </p:nvSpPr>
          <p:spPr bwMode="auto">
            <a:xfrm>
              <a:off x="6759360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73"/>
            <p:cNvSpPr>
              <a:spLocks noChangeArrowheads="1"/>
            </p:cNvSpPr>
            <p:nvPr/>
          </p:nvSpPr>
          <p:spPr bwMode="auto">
            <a:xfrm>
              <a:off x="6024960" y="46185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74"/>
            <p:cNvSpPr>
              <a:spLocks noChangeArrowheads="1"/>
            </p:cNvSpPr>
            <p:nvPr/>
          </p:nvSpPr>
          <p:spPr bwMode="auto">
            <a:xfrm>
              <a:off x="5535360" y="429597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75"/>
            <p:cNvSpPr>
              <a:spLocks noChangeArrowheads="1"/>
            </p:cNvSpPr>
            <p:nvPr/>
          </p:nvSpPr>
          <p:spPr bwMode="auto">
            <a:xfrm>
              <a:off x="5702400" y="45796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76"/>
            <p:cNvSpPr>
              <a:spLocks noChangeArrowheads="1"/>
            </p:cNvSpPr>
            <p:nvPr/>
          </p:nvSpPr>
          <p:spPr bwMode="auto">
            <a:xfrm>
              <a:off x="6076800" y="488931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Distributed Power Demand Response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5232462" y="1227138"/>
            <a:ext cx="3708338" cy="2756461"/>
            <a:chOff x="5232462" y="1227138"/>
            <a:chExt cx="3708338" cy="275646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62" y="1227138"/>
              <a:ext cx="2971738" cy="1983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462" y="2278271"/>
              <a:ext cx="2971738" cy="170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3463" y="1211190"/>
            <a:ext cx="3835599" cy="25659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300" y="4008999"/>
            <a:ext cx="3920203" cy="21171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6162" y="4313799"/>
            <a:ext cx="3403600" cy="24325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614812" y="3594100"/>
            <a:ext cx="440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Why is DR important?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397500"/>
            <a:ext cx="440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Blackout Prevention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874" y="3112869"/>
            <a:ext cx="440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Pollution Reduction</a:t>
            </a:r>
            <a:endParaRPr lang="en-US" sz="3600" b="1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8588" y="4471769"/>
            <a:ext cx="314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Peak Power </a:t>
            </a:r>
          </a:p>
          <a:p>
            <a:pPr algn="ctr"/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Costs</a:t>
            </a:r>
            <a:endParaRPr lang="en-US" sz="3600" b="1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1562" y="1624905"/>
            <a:ext cx="2971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Renewables</a:t>
            </a:r>
            <a:r>
              <a:rPr lang="en-US" sz="36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Integration</a:t>
            </a:r>
            <a:endParaRPr lang="en-US" sz="3600" b="1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Inefficiency of Demand vs. Intention</a:t>
            </a:r>
            <a:endParaRPr lang="en-US" dirty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Demand/supply mismatch is extremely costly </a:t>
            </a:r>
          </a:p>
          <a:p>
            <a:pPr lvl="1"/>
            <a:r>
              <a:rPr lang="en-US" dirty="0" smtClean="0"/>
              <a:t>$ billions to utilities, local governments</a:t>
            </a:r>
          </a:p>
          <a:p>
            <a:r>
              <a:rPr lang="en-US" dirty="0" smtClean="0"/>
              <a:t>Consumers dramatically reduce demand when:</a:t>
            </a:r>
          </a:p>
          <a:p>
            <a:pPr lvl="1">
              <a:buNone/>
            </a:pPr>
            <a:r>
              <a:rPr lang="en-US" dirty="0" smtClean="0"/>
              <a:t>… aware of actual appliance energy use</a:t>
            </a:r>
          </a:p>
          <a:p>
            <a:pPr lvl="1">
              <a:buNone/>
            </a:pPr>
            <a:r>
              <a:rPr lang="en-US" dirty="0" smtClean="0"/>
              <a:t>… informed about neighbors' energy use</a:t>
            </a:r>
          </a:p>
          <a:p>
            <a:pPr lvl="1">
              <a:buNone/>
            </a:pPr>
            <a:r>
              <a:rPr lang="en-US" dirty="0" smtClean="0"/>
              <a:t>… aware of stress on power grid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i="1" dirty="0" smtClean="0">
                <a:solidFill>
                  <a:srgbClr val="000090"/>
                </a:solidFill>
              </a:rPr>
              <a:t>Coordination opportunity: peak-shaving &amp; demand management by </a:t>
            </a:r>
            <a:r>
              <a:rPr lang="en-US" b="1" i="1" u="sng" dirty="0" smtClean="0">
                <a:solidFill>
                  <a:srgbClr val="000090"/>
                </a:solidFill>
              </a:rPr>
              <a:t>automating volunteerism</a:t>
            </a:r>
            <a:endParaRPr lang="en-US" b="1" i="1" u="sng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Challenges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08100"/>
            <a:ext cx="8229600" cy="5168900"/>
          </a:xfrm>
        </p:spPr>
        <p:txBody>
          <a:bodyPr/>
          <a:lstStyle/>
          <a:p>
            <a:r>
              <a:rPr lang="en-US" dirty="0" smtClean="0"/>
              <a:t>Scalability:</a:t>
            </a:r>
          </a:p>
          <a:p>
            <a:pPr lvl="1"/>
            <a:r>
              <a:rPr lang="en-US" dirty="0" smtClean="0"/>
              <a:t>Safe, reliable coordinated response from millions of devices in &lt;5 minutes</a:t>
            </a:r>
          </a:p>
          <a:p>
            <a:r>
              <a:rPr lang="en-US" dirty="0" smtClean="0"/>
              <a:t>Consumer interface:</a:t>
            </a:r>
          </a:p>
          <a:p>
            <a:pPr lvl="1"/>
            <a:r>
              <a:rPr lang="en-US" dirty="0" smtClean="0"/>
              <a:t>High benefit, low “annoyance factor”</a:t>
            </a:r>
          </a:p>
          <a:p>
            <a:pPr lvl="1"/>
            <a:r>
              <a:rPr lang="en-US" dirty="0" smtClean="0"/>
              <a:t>Eliciting useful information</a:t>
            </a:r>
          </a:p>
          <a:p>
            <a:pPr lvl="1"/>
            <a:r>
              <a:rPr lang="en-US" dirty="0" smtClean="0"/>
              <a:t>Privacy concerns</a:t>
            </a:r>
          </a:p>
          <a:p>
            <a:r>
              <a:rPr lang="en-US" dirty="0" err="1" smtClean="0"/>
              <a:t>Deployability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Technology alignment with market structure</a:t>
            </a:r>
          </a:p>
          <a:p>
            <a:pPr lvl="1"/>
            <a:r>
              <a:rPr lang="en-US" dirty="0" smtClean="0"/>
              <a:t>Low cost devices</a:t>
            </a:r>
          </a:p>
          <a:p>
            <a:pPr lvl="1"/>
            <a:r>
              <a:rPr lang="en-US" dirty="0" smtClean="0"/>
              <a:t>Market fragmentation across grid &amp; in home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Capturing User Requirements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3040" y="1804510"/>
            <a:ext cx="4285440" cy="2766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800100" y="1804510"/>
            <a:ext cx="2513880" cy="6350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Anytime Flexible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100" y="2439510"/>
            <a:ext cx="2513880" cy="6350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Peak Power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" y="3061810"/>
            <a:ext cx="2513880" cy="63500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Emergencies Only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100" y="3696810"/>
            <a:ext cx="2513880" cy="6350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Uncontrolled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01852" y="4700110"/>
            <a:ext cx="27264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Qualitative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Energy Flexibility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100709" y="4700110"/>
            <a:ext cx="44137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Smart plugs, new appliances,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home automation, …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65100" y="274638"/>
            <a:ext cx="8229600" cy="682625"/>
          </a:xfrm>
          <a:ln/>
        </p:spPr>
        <p:txBody>
          <a:bodyPr tIns="320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Distributed Creation of</a:t>
            </a:r>
            <a:r>
              <a:rPr lang="en-US" dirty="0" smtClean="0"/>
              <a:t> Aggregate Model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801" y="1444472"/>
            <a:ext cx="1225440" cy="1021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9440" y="1901000"/>
            <a:ext cx="967680" cy="987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0160" y="2442497"/>
            <a:ext cx="554400" cy="897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120" y="4333415"/>
            <a:ext cx="728640" cy="50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0240" y="4778422"/>
            <a:ext cx="414720" cy="5602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5600" y="5131259"/>
            <a:ext cx="754560" cy="714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85920" y="1974448"/>
            <a:ext cx="564480" cy="1012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85920" y="3966177"/>
            <a:ext cx="564480" cy="10124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1552320" y="1487677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30</a:t>
            </a: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2481" y="4173558"/>
            <a:ext cx="554400" cy="897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760" y="2426656"/>
            <a:ext cx="414720" cy="560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2433600" y="1978768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800</a:t>
            </a:r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475200" y="3056001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150</a:t>
            </a:r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1421281" y="3056001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MS Gothic" charset="0"/>
                <a:cs typeface="MS Gothic" charset="0"/>
              </a:rPr>
              <a:t>40</a:t>
            </a: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2466721" y="4853310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MS Gothic" charset="0"/>
                <a:cs typeface="MS Gothic" charset="0"/>
              </a:rPr>
              <a:t>75</a:t>
            </a:r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1585441" y="4428466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40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833761" y="4005061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500</a:t>
            </a:r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637921" y="5767806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200</a:t>
            </a: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>
            <a:off x="1922401" y="1608650"/>
            <a:ext cx="1293120" cy="332674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2910240" y="2134304"/>
            <a:ext cx="305280" cy="1441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flipV="1">
            <a:off x="924480" y="2299922"/>
            <a:ext cx="2236320" cy="825206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V="1">
            <a:off x="2024640" y="4388142"/>
            <a:ext cx="1117440" cy="197300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V="1">
            <a:off x="1357920" y="4545117"/>
            <a:ext cx="1728000" cy="760400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>
            <a:off x="1238400" y="4056907"/>
            <a:ext cx="1903680" cy="156976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90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6640" y="2599474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1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23841" y="2854380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2" name="Picture 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1841" y="2893265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3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99040" y="3149612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4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68961" y="3089125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5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36160" y="3345472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6" name="Picture 3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44160" y="3382916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7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1361" y="3639263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8" name="Picture 3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35361" y="2164548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99" name="Picture 3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92960" y="2707484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300" name="Picture 3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9360" y="2376249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301" name="Picture 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47840" y="2585072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302" name="Picture 3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9681" y="3708390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303" name="Picture 3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26880" y="3963296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304" name="Picture 4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34880" y="4002181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305" name="Picture 4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6401" y="3416039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306" name="Line 42"/>
          <p:cNvSpPr>
            <a:spLocks noChangeShapeType="1"/>
          </p:cNvSpPr>
          <p:nvPr/>
        </p:nvSpPr>
        <p:spPr bwMode="auto">
          <a:xfrm>
            <a:off x="3576960" y="2236555"/>
            <a:ext cx="1497600" cy="563099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7" name="AutoShape 43"/>
          <p:cNvSpPr>
            <a:spLocks noChangeArrowheads="1"/>
          </p:cNvSpPr>
          <p:nvPr/>
        </p:nvSpPr>
        <p:spPr bwMode="auto">
          <a:xfrm>
            <a:off x="4001761" y="2305683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0</a:t>
            </a:r>
          </a:p>
        </p:txBody>
      </p:sp>
      <p:sp>
        <p:nvSpPr>
          <p:cNvPr id="11308" name="AutoShape 44"/>
          <p:cNvSpPr>
            <a:spLocks noChangeArrowheads="1"/>
          </p:cNvSpPr>
          <p:nvPr/>
        </p:nvSpPr>
        <p:spPr bwMode="auto">
          <a:xfrm>
            <a:off x="4001761" y="2011892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950</a:t>
            </a:r>
          </a:p>
        </p:txBody>
      </p:sp>
      <p:sp>
        <p:nvSpPr>
          <p:cNvPr id="11309" name="AutoShape 45"/>
          <p:cNvSpPr>
            <a:spLocks noChangeArrowheads="1"/>
          </p:cNvSpPr>
          <p:nvPr/>
        </p:nvSpPr>
        <p:spPr bwMode="auto">
          <a:xfrm>
            <a:off x="4001761" y="2599474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MS Gothic" charset="0"/>
                <a:cs typeface="MS Gothic" charset="0"/>
              </a:rPr>
              <a:t>40</a:t>
            </a:r>
          </a:p>
        </p:txBody>
      </p:sp>
      <p:sp>
        <p:nvSpPr>
          <p:cNvPr id="11310" name="AutoShape 46"/>
          <p:cNvSpPr>
            <a:spLocks noChangeArrowheads="1"/>
          </p:cNvSpPr>
          <p:nvPr/>
        </p:nvSpPr>
        <p:spPr bwMode="auto">
          <a:xfrm>
            <a:off x="4001761" y="1718101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30</a:t>
            </a:r>
          </a:p>
        </p:txBody>
      </p:sp>
      <p:sp>
        <p:nvSpPr>
          <p:cNvPr id="11311" name="AutoShape 47"/>
          <p:cNvSpPr>
            <a:spLocks noChangeArrowheads="1"/>
          </p:cNvSpPr>
          <p:nvPr/>
        </p:nvSpPr>
        <p:spPr bwMode="auto">
          <a:xfrm>
            <a:off x="4001761" y="4395342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500</a:t>
            </a:r>
          </a:p>
        </p:txBody>
      </p:sp>
      <p:sp>
        <p:nvSpPr>
          <p:cNvPr id="11312" name="Line 48"/>
          <p:cNvSpPr>
            <a:spLocks noChangeShapeType="1"/>
          </p:cNvSpPr>
          <p:nvPr/>
        </p:nvSpPr>
        <p:spPr bwMode="auto">
          <a:xfrm flipV="1">
            <a:off x="3594240" y="3888408"/>
            <a:ext cx="1487520" cy="456528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3" name="AutoShape 49"/>
          <p:cNvSpPr>
            <a:spLocks noChangeArrowheads="1"/>
          </p:cNvSpPr>
          <p:nvPr/>
        </p:nvSpPr>
        <p:spPr bwMode="auto">
          <a:xfrm>
            <a:off x="4001761" y="4101551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200</a:t>
            </a:r>
          </a:p>
        </p:txBody>
      </p:sp>
      <p:sp>
        <p:nvSpPr>
          <p:cNvPr id="11314" name="AutoShape 50"/>
          <p:cNvSpPr>
            <a:spLocks noChangeArrowheads="1"/>
          </p:cNvSpPr>
          <p:nvPr/>
        </p:nvSpPr>
        <p:spPr bwMode="auto">
          <a:xfrm>
            <a:off x="4001761" y="4689133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MS Gothic" charset="0"/>
                <a:cs typeface="MS Gothic" charset="0"/>
              </a:rPr>
              <a:t>75</a:t>
            </a:r>
          </a:p>
        </p:txBody>
      </p:sp>
      <p:sp>
        <p:nvSpPr>
          <p:cNvPr id="11315" name="AutoShape 51"/>
          <p:cNvSpPr>
            <a:spLocks noChangeArrowheads="1"/>
          </p:cNvSpPr>
          <p:nvPr/>
        </p:nvSpPr>
        <p:spPr bwMode="auto">
          <a:xfrm>
            <a:off x="4001761" y="3807760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40</a:t>
            </a:r>
          </a:p>
        </p:txBody>
      </p:sp>
      <p:sp>
        <p:nvSpPr>
          <p:cNvPr id="11316" name="Freeform 52"/>
          <p:cNvSpPr>
            <a:spLocks/>
          </p:cNvSpPr>
          <p:nvPr/>
        </p:nvSpPr>
        <p:spPr bwMode="auto">
          <a:xfrm>
            <a:off x="5332321" y="2171748"/>
            <a:ext cx="1913760" cy="2466979"/>
          </a:xfrm>
          <a:custGeom>
            <a:avLst/>
            <a:gdLst/>
            <a:ahLst/>
            <a:cxnLst>
              <a:cxn ang="0">
                <a:pos x="0" y="2122"/>
              </a:cxn>
              <a:cxn ang="0">
                <a:pos x="340" y="3820"/>
              </a:cxn>
            </a:cxnLst>
            <a:rect l="0" t="0" r="r" b="b"/>
            <a:pathLst>
              <a:path w="5859" h="7556">
                <a:moveTo>
                  <a:pt x="0" y="2122"/>
                </a:moveTo>
                <a:cubicBezTo>
                  <a:pt x="5858" y="0"/>
                  <a:pt x="2632" y="7555"/>
                  <a:pt x="340" y="3820"/>
                </a:cubicBezTo>
              </a:path>
            </a:pathLst>
          </a:custGeom>
          <a:noFill/>
          <a:ln w="1098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7" name="AutoShape 53"/>
          <p:cNvSpPr>
            <a:spLocks noChangeArrowheads="1"/>
          </p:cNvSpPr>
          <p:nvPr/>
        </p:nvSpPr>
        <p:spPr bwMode="auto">
          <a:xfrm>
            <a:off x="5699520" y="2893264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382</a:t>
            </a:r>
          </a:p>
        </p:txBody>
      </p:sp>
      <p:sp>
        <p:nvSpPr>
          <p:cNvPr id="11318" name="AutoShape 54"/>
          <p:cNvSpPr>
            <a:spLocks noChangeArrowheads="1"/>
          </p:cNvSpPr>
          <p:nvPr/>
        </p:nvSpPr>
        <p:spPr bwMode="auto">
          <a:xfrm>
            <a:off x="5699520" y="2599474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607</a:t>
            </a:r>
          </a:p>
        </p:txBody>
      </p:sp>
      <p:sp>
        <p:nvSpPr>
          <p:cNvPr id="11319" name="AutoShape 55"/>
          <p:cNvSpPr>
            <a:spLocks noChangeArrowheads="1"/>
          </p:cNvSpPr>
          <p:nvPr/>
        </p:nvSpPr>
        <p:spPr bwMode="auto">
          <a:xfrm>
            <a:off x="5699520" y="3187055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MS Gothic" charset="0"/>
                <a:cs typeface="MS Gothic" charset="0"/>
              </a:rPr>
              <a:t>183</a:t>
            </a:r>
          </a:p>
        </p:txBody>
      </p:sp>
      <p:sp>
        <p:nvSpPr>
          <p:cNvPr id="11320" name="AutoShape 56"/>
          <p:cNvSpPr>
            <a:spLocks noChangeArrowheads="1"/>
          </p:cNvSpPr>
          <p:nvPr/>
        </p:nvSpPr>
        <p:spPr bwMode="auto">
          <a:xfrm>
            <a:off x="5699520" y="2305683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224</a:t>
            </a:r>
          </a:p>
        </p:txBody>
      </p:sp>
      <p:pic>
        <p:nvPicPr>
          <p:cNvPr id="11321" name="Picture 5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7761" y="2847179"/>
            <a:ext cx="1447200" cy="868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322" name="Line 58"/>
          <p:cNvSpPr>
            <a:spLocks noChangeShapeType="1"/>
          </p:cNvSpPr>
          <p:nvPr/>
        </p:nvSpPr>
        <p:spPr bwMode="auto">
          <a:xfrm>
            <a:off x="6746400" y="3253302"/>
            <a:ext cx="794880" cy="73447"/>
          </a:xfrm>
          <a:prstGeom prst="line">
            <a:avLst/>
          </a:prstGeom>
          <a:noFill/>
          <a:ln w="3672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3" name="AutoShape 59"/>
          <p:cNvSpPr>
            <a:spLocks noChangeArrowheads="1"/>
          </p:cNvSpPr>
          <p:nvPr/>
        </p:nvSpPr>
        <p:spPr bwMode="auto">
          <a:xfrm>
            <a:off x="3152161" y="4657449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24" name="AutoShape 60"/>
          <p:cNvSpPr>
            <a:spLocks noChangeArrowheads="1"/>
          </p:cNvSpPr>
          <p:nvPr/>
        </p:nvSpPr>
        <p:spPr bwMode="auto">
          <a:xfrm>
            <a:off x="3152161" y="2665721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" y="274638"/>
            <a:ext cx="8229600" cy="682625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Model Coordinates Local Control Actions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801" y="1444472"/>
            <a:ext cx="1225440" cy="1021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9440" y="1901000"/>
            <a:ext cx="967680" cy="987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0160" y="2442497"/>
            <a:ext cx="554400" cy="897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120" y="4333415"/>
            <a:ext cx="728640" cy="50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50240" y="4778422"/>
            <a:ext cx="414720" cy="5602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5600" y="5131259"/>
            <a:ext cx="754560" cy="714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85920" y="1974448"/>
            <a:ext cx="564480" cy="1012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85920" y="3966177"/>
            <a:ext cx="564480" cy="10124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1552320" y="1487677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0</a:t>
            </a: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2481" y="4173558"/>
            <a:ext cx="554400" cy="897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3760" y="2426656"/>
            <a:ext cx="414720" cy="5602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2433600" y="1978768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800</a:t>
            </a:r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475200" y="3056001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150</a:t>
            </a:r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1421281" y="3056001"/>
            <a:ext cx="434880" cy="295231"/>
          </a:xfrm>
          <a:prstGeom prst="roundRect">
            <a:avLst>
              <a:gd name="adj" fmla="val 486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a typeface="MS Gothic" charset="0"/>
                <a:cs typeface="MS Gothic" charset="0"/>
              </a:rPr>
              <a:t>40</a:t>
            </a: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2466721" y="4853310"/>
            <a:ext cx="434880" cy="295231"/>
          </a:xfrm>
          <a:prstGeom prst="roundRect">
            <a:avLst>
              <a:gd name="adj" fmla="val 486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MS Gothic" charset="0"/>
                <a:cs typeface="MS Gothic" charset="0"/>
              </a:rPr>
              <a:t>75</a:t>
            </a: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1585441" y="4428466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0</a:t>
            </a:r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>
            <a:off x="833761" y="4005061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500</a:t>
            </a:r>
          </a:p>
        </p:txBody>
      </p:sp>
      <p:sp>
        <p:nvSpPr>
          <p:cNvPr id="12307" name="AutoShape 19"/>
          <p:cNvSpPr>
            <a:spLocks noChangeArrowheads="1"/>
          </p:cNvSpPr>
          <p:nvPr/>
        </p:nvSpPr>
        <p:spPr bwMode="auto">
          <a:xfrm>
            <a:off x="637921" y="5767806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55221" rIns="81639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0</a:t>
            </a:r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1922401" y="1608650"/>
            <a:ext cx="1293120" cy="332674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2910240" y="2134304"/>
            <a:ext cx="305280" cy="1441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 flipV="1">
            <a:off x="924480" y="2299922"/>
            <a:ext cx="2236320" cy="825206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 flipV="1">
            <a:off x="2024640" y="4388142"/>
            <a:ext cx="1117440" cy="197300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 flipV="1">
            <a:off x="1357920" y="4545117"/>
            <a:ext cx="1728000" cy="760400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3" name="Line 25"/>
          <p:cNvSpPr>
            <a:spLocks noChangeShapeType="1"/>
          </p:cNvSpPr>
          <p:nvPr/>
        </p:nvSpPr>
        <p:spPr bwMode="auto">
          <a:xfrm>
            <a:off x="1238400" y="4056907"/>
            <a:ext cx="1903680" cy="156976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314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6640" y="2599474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5" name="Picture 2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23841" y="2854380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6" name="Picture 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1841" y="2893265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99040" y="3149612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8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68961" y="3089125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36160" y="3345472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44160" y="3382916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1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1361" y="3639263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2" name="Picture 3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35361" y="2164548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3" name="Picture 3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92960" y="2707484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4" name="Picture 3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9360" y="2376249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5" name="Picture 3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47840" y="2585072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6" name="Picture 3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59681" y="3708390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7" name="Picture 3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26880" y="3963296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8" name="Picture 4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34880" y="4002181"/>
            <a:ext cx="25776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329" name="Picture 4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6401" y="3416039"/>
            <a:ext cx="257760" cy="462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330" name="AutoShape 42"/>
          <p:cNvSpPr>
            <a:spLocks noChangeArrowheads="1"/>
          </p:cNvSpPr>
          <p:nvPr/>
        </p:nvSpPr>
        <p:spPr bwMode="auto">
          <a:xfrm>
            <a:off x="5699520" y="2893264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382</a:t>
            </a:r>
          </a:p>
        </p:txBody>
      </p:sp>
      <p:sp>
        <p:nvSpPr>
          <p:cNvPr id="12331" name="AutoShape 43"/>
          <p:cNvSpPr>
            <a:spLocks noChangeArrowheads="1"/>
          </p:cNvSpPr>
          <p:nvPr/>
        </p:nvSpPr>
        <p:spPr bwMode="auto">
          <a:xfrm>
            <a:off x="5699520" y="2599474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607</a:t>
            </a:r>
          </a:p>
        </p:txBody>
      </p:sp>
      <p:sp>
        <p:nvSpPr>
          <p:cNvPr id="12332" name="AutoShape 44"/>
          <p:cNvSpPr>
            <a:spLocks noChangeArrowheads="1"/>
          </p:cNvSpPr>
          <p:nvPr/>
        </p:nvSpPr>
        <p:spPr bwMode="auto">
          <a:xfrm>
            <a:off x="5699520" y="3187055"/>
            <a:ext cx="434880" cy="295231"/>
          </a:xfrm>
          <a:prstGeom prst="roundRect">
            <a:avLst>
              <a:gd name="adj" fmla="val 486"/>
            </a:avLst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MS Gothic" charset="0"/>
                <a:cs typeface="MS Gothic" charset="0"/>
              </a:rPr>
              <a:t>183</a:t>
            </a:r>
          </a:p>
        </p:txBody>
      </p:sp>
      <p:sp>
        <p:nvSpPr>
          <p:cNvPr id="12333" name="AutoShape 45"/>
          <p:cNvSpPr>
            <a:spLocks noChangeArrowheads="1"/>
          </p:cNvSpPr>
          <p:nvPr/>
        </p:nvSpPr>
        <p:spPr bwMode="auto">
          <a:xfrm>
            <a:off x="5699520" y="2305683"/>
            <a:ext cx="434880" cy="295231"/>
          </a:xfrm>
          <a:prstGeom prst="roundRect">
            <a:avLst>
              <a:gd name="adj" fmla="val 486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224</a:t>
            </a:r>
          </a:p>
        </p:txBody>
      </p:sp>
      <p:pic>
        <p:nvPicPr>
          <p:cNvPr id="12334" name="Picture 4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7761" y="2847179"/>
            <a:ext cx="1447200" cy="868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7198561" y="3881208"/>
            <a:ext cx="1775520" cy="812245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wrap="none" lIns="98293" tIns="71875" rIns="98293" bIns="57474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Target: 382 MW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Current: 493 MW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(reduce 22.5%)</a:t>
            </a:r>
          </a:p>
        </p:txBody>
      </p:sp>
      <p:sp>
        <p:nvSpPr>
          <p:cNvPr id="12336" name="Line 48"/>
          <p:cNvSpPr>
            <a:spLocks noChangeShapeType="1"/>
          </p:cNvSpPr>
          <p:nvPr/>
        </p:nvSpPr>
        <p:spPr bwMode="auto">
          <a:xfrm flipH="1" flipV="1">
            <a:off x="5950081" y="3593178"/>
            <a:ext cx="1306080" cy="751759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7" name="Line 49"/>
          <p:cNvSpPr>
            <a:spLocks noChangeShapeType="1"/>
          </p:cNvSpPr>
          <p:nvPr/>
        </p:nvSpPr>
        <p:spPr bwMode="auto">
          <a:xfrm flipH="1">
            <a:off x="3602880" y="3696869"/>
            <a:ext cx="1823040" cy="757520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8" name="Line 50"/>
          <p:cNvSpPr>
            <a:spLocks noChangeShapeType="1"/>
          </p:cNvSpPr>
          <p:nvPr/>
        </p:nvSpPr>
        <p:spPr bwMode="auto">
          <a:xfrm flipH="1" flipV="1">
            <a:off x="3592800" y="2549068"/>
            <a:ext cx="1860480" cy="733037"/>
          </a:xfrm>
          <a:prstGeom prst="line">
            <a:avLst/>
          </a:prstGeom>
          <a:noFill/>
          <a:ln w="3672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9" name="AutoShape 51"/>
          <p:cNvSpPr>
            <a:spLocks noChangeArrowheads="1"/>
          </p:cNvSpPr>
          <p:nvPr/>
        </p:nvSpPr>
        <p:spPr bwMode="auto">
          <a:xfrm>
            <a:off x="3870720" y="3057442"/>
            <a:ext cx="61920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85.2%</a:t>
            </a:r>
          </a:p>
        </p:txBody>
      </p:sp>
      <p:sp>
        <p:nvSpPr>
          <p:cNvPr id="12340" name="AutoShape 52"/>
          <p:cNvSpPr>
            <a:spLocks noChangeArrowheads="1"/>
          </p:cNvSpPr>
          <p:nvPr/>
        </p:nvSpPr>
        <p:spPr bwMode="auto">
          <a:xfrm>
            <a:off x="3870720" y="3351233"/>
            <a:ext cx="62784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0" tIns="55221" rIns="0" bIns="40820" anchor="ctr" anchorCtr="1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14.8%</a:t>
            </a:r>
          </a:p>
        </p:txBody>
      </p:sp>
      <p:sp>
        <p:nvSpPr>
          <p:cNvPr id="12341" name="AutoShape 53"/>
          <p:cNvSpPr>
            <a:spLocks noChangeArrowheads="1"/>
          </p:cNvSpPr>
          <p:nvPr/>
        </p:nvSpPr>
        <p:spPr bwMode="auto">
          <a:xfrm>
            <a:off x="3152161" y="4657449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2" name="AutoShape 54"/>
          <p:cNvSpPr>
            <a:spLocks noChangeArrowheads="1"/>
          </p:cNvSpPr>
          <p:nvPr/>
        </p:nvSpPr>
        <p:spPr bwMode="auto">
          <a:xfrm>
            <a:off x="3152161" y="2665721"/>
            <a:ext cx="434880" cy="295231"/>
          </a:xfrm>
          <a:prstGeom prst="roundRect">
            <a:avLst>
              <a:gd name="adj" fmla="val 486"/>
            </a:avLst>
          </a:prstGeom>
          <a:solidFill>
            <a:srgbClr val="FFD32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3" name="Text Box 55"/>
          <p:cNvSpPr txBox="1">
            <a:spLocks noChangeArrowheads="1"/>
          </p:cNvSpPr>
          <p:nvPr/>
        </p:nvSpPr>
        <p:spPr bwMode="auto">
          <a:xfrm>
            <a:off x="614881" y="4931078"/>
            <a:ext cx="473760" cy="580381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wrap="none" lIns="98293" tIns="86276" rIns="98293" bIns="57474">
            <a:prstTxWarp prst="textNoShape">
              <a:avLst/>
            </a:prstTxWarp>
          </a:bodyPr>
          <a:lstStyle/>
          <a:p>
            <a:r>
              <a:rPr lang="en-US" sz="3300" dirty="0">
                <a:solidFill>
                  <a:srgbClr val="FF0000"/>
                </a:solidFill>
                <a:ea typeface="MS Gothic" charset="0"/>
                <a:cs typeface="MS Gothic" charset="0"/>
              </a:rPr>
              <a:t>X</a:t>
            </a:r>
          </a:p>
        </p:txBody>
      </p:sp>
      <p:sp>
        <p:nvSpPr>
          <p:cNvPr id="12344" name="Text Box 56"/>
          <p:cNvSpPr txBox="1">
            <a:spLocks noChangeArrowheads="1"/>
          </p:cNvSpPr>
          <p:nvPr/>
        </p:nvSpPr>
        <p:spPr bwMode="auto">
          <a:xfrm>
            <a:off x="1464481" y="4571041"/>
            <a:ext cx="473760" cy="580381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wrap="none" lIns="98293" tIns="86276" rIns="98293" bIns="57474">
            <a:prstTxWarp prst="textNoShape">
              <a:avLst/>
            </a:prstTxWarp>
          </a:bodyPr>
          <a:lstStyle/>
          <a:p>
            <a:r>
              <a:rPr lang="en-US" sz="3300" dirty="0">
                <a:solidFill>
                  <a:srgbClr val="FF0000"/>
                </a:solidFill>
                <a:ea typeface="MS Gothic" charset="0"/>
                <a:cs typeface="MS Gothic" charset="0"/>
              </a:rPr>
              <a:t>X</a:t>
            </a:r>
          </a:p>
        </p:txBody>
      </p:sp>
      <p:sp>
        <p:nvSpPr>
          <p:cNvPr id="12345" name="Text Box 57"/>
          <p:cNvSpPr txBox="1">
            <a:spLocks noChangeArrowheads="1"/>
          </p:cNvSpPr>
          <p:nvPr/>
        </p:nvSpPr>
        <p:spPr bwMode="auto">
          <a:xfrm>
            <a:off x="1268641" y="1731062"/>
            <a:ext cx="473760" cy="580381"/>
          </a:xfrm>
          <a:prstGeom prst="rect">
            <a:avLst/>
          </a:prstGeom>
          <a:noFill/>
          <a:ln w="36720">
            <a:noFill/>
            <a:round/>
            <a:headEnd/>
            <a:tailEnd/>
          </a:ln>
          <a:effectLst/>
        </p:spPr>
        <p:txBody>
          <a:bodyPr wrap="none" lIns="98293" tIns="86276" rIns="98293" bIns="57474">
            <a:prstTxWarp prst="textNoShape">
              <a:avLst/>
            </a:prstTxWarp>
          </a:bodyPr>
          <a:lstStyle/>
          <a:p>
            <a:r>
              <a:rPr lang="en-US" sz="3300" dirty="0">
                <a:solidFill>
                  <a:srgbClr val="FF0000"/>
                </a:solidFill>
                <a:ea typeface="MS Gothic" charset="0"/>
                <a:cs typeface="MS Gothic" charset="0"/>
              </a:rPr>
              <a:t>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ColorPower</a:t>
            </a:r>
            <a:r>
              <a:rPr lang="en-US" dirty="0" smtClean="0"/>
              <a:t> Algorithm</a:t>
            </a:r>
            <a:endParaRPr lang="en-US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55700"/>
            <a:ext cx="8229600" cy="4525963"/>
          </a:xfrm>
        </p:spPr>
        <p:txBody>
          <a:bodyPr/>
          <a:lstStyle/>
          <a:p>
            <a:r>
              <a:rPr lang="en-US" dirty="0" smtClean="0"/>
              <a:t>Challenge: fast, private, robust, non-intrusive</a:t>
            </a:r>
          </a:p>
          <a:p>
            <a:r>
              <a:rPr lang="en-US" dirty="0" smtClean="0"/>
              <a:t>Approach: randomized distributed control</a:t>
            </a:r>
          </a:p>
          <a:p>
            <a:pPr lvl="1"/>
            <a:r>
              <a:rPr lang="en-US" dirty="0" smtClean="0"/>
              <a:t>Aggregate </a:t>
            </a:r>
            <a:r>
              <a:rPr lang="en-US" dirty="0" err="1" smtClean="0"/>
              <a:t>flexibilility</a:t>
            </a:r>
            <a:r>
              <a:rPr lang="en-US" dirty="0" smtClean="0"/>
              <a:t> information to shared model</a:t>
            </a:r>
          </a:p>
          <a:p>
            <a:pPr lvl="1"/>
            <a:r>
              <a:rPr lang="en-US" dirty="0" smtClean="0"/>
              <a:t>Disseminate control signals via gossip</a:t>
            </a:r>
          </a:p>
          <a:p>
            <a:pPr lvl="1"/>
            <a:r>
              <a:rPr lang="en-US" dirty="0" smtClean="0"/>
              <a:t>Local decision; coin-flip for fractional color</a:t>
            </a:r>
          </a:p>
          <a:p>
            <a:pPr lvl="1"/>
            <a:r>
              <a:rPr lang="en-US" dirty="0" smtClean="0"/>
              <a:t>Weight for availability, </a:t>
            </a:r>
            <a:r>
              <a:rPr lang="en-US" dirty="0" err="1" smtClean="0"/>
              <a:t>overdamped</a:t>
            </a:r>
            <a:r>
              <a:rPr lang="en-US" dirty="0" smtClean="0"/>
              <a:t> control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i="1" dirty="0" smtClean="0"/>
              <a:t>Control problem: long timeouts on state changes</a:t>
            </a:r>
            <a:endParaRPr lang="en-US" i="1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25120" y="6297781"/>
            <a:ext cx="449856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00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200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[</a:t>
            </a:r>
            <a:r>
              <a:rPr lang="en-US" sz="2200" i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Ranade</a:t>
            </a:r>
            <a:r>
              <a:rPr lang="en-US" sz="2200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 &amp; Beal, IEEE SASO 2010]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err="1" smtClean="0"/>
              <a:t>ColorPower</a:t>
            </a:r>
            <a:r>
              <a:rPr lang="en-US" dirty="0" smtClean="0"/>
              <a:t> Initial Algorithm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84300"/>
            <a:ext cx="4165600" cy="150086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Simulation on </a:t>
            </a:r>
            <a:r>
              <a:rPr lang="en-US" dirty="0"/>
              <a:t>100 device </a:t>
            </a:r>
            <a:r>
              <a:rPr lang="en-US" dirty="0" smtClean="0"/>
              <a:t>network using PID local controller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0128" y="1053751"/>
            <a:ext cx="4325271" cy="28829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4900" y="3868268"/>
            <a:ext cx="3690620" cy="28373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41300" y="6297781"/>
            <a:ext cx="4498560" cy="39028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00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200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[</a:t>
            </a:r>
            <a:r>
              <a:rPr lang="en-US" sz="2200" i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Ranade</a:t>
            </a:r>
            <a:r>
              <a:rPr lang="en-US" sz="2200" i="1" dirty="0">
                <a:solidFill>
                  <a:srgbClr val="000000"/>
                </a:solidFill>
                <a:ea typeface="MS Gothic" charset="0"/>
                <a:cs typeface="MS Gothic" charset="0"/>
              </a:rPr>
              <a:t> &amp; Beal, IEEE SASO 2010]</a:t>
            </a:r>
          </a:p>
        </p:txBody>
      </p:sp>
      <p:pic>
        <p:nvPicPr>
          <p:cNvPr id="12" name="Picture 11" descr="tm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69460" y="3124200"/>
            <a:ext cx="4134203" cy="29394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constraint-based controller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7700" y="2019300"/>
            <a:ext cx="76200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87500" y="2019300"/>
            <a:ext cx="76200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2900" y="2552700"/>
            <a:ext cx="76200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82700" y="2552700"/>
            <a:ext cx="76200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83193"/>
            <a:ext cx="4078846" cy="1676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2400" y="1178393"/>
            <a:ext cx="4191000" cy="2133600"/>
          </a:xfrm>
          <a:prstGeom prst="roundRect">
            <a:avLst>
              <a:gd name="adj" fmla="val 7082"/>
            </a:avLst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t" anchorCtr="1"/>
          <a:lstStyle/>
          <a:p>
            <a:pPr algn="r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Per-Color Markov Model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7100" y="1962150"/>
            <a:ext cx="40548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err="1" smtClean="0"/>
              <a:t>Wait</a:t>
            </a:r>
            <a:r>
              <a:rPr lang="en-US" sz="1200" baseline="-25000" dirty="0" err="1" smtClean="0"/>
              <a:t>on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92300" y="2501900"/>
            <a:ext cx="41144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err="1" smtClean="0"/>
              <a:t>Wait</a:t>
            </a:r>
            <a:r>
              <a:rPr lang="en-US" sz="1200" baseline="-25000" dirty="0" err="1" smtClean="0"/>
              <a:t>off</a:t>
            </a:r>
            <a:endParaRPr lang="en-US" sz="1200" dirty="0"/>
          </a:p>
        </p:txBody>
      </p:sp>
      <p:cxnSp>
        <p:nvCxnSpPr>
          <p:cNvPr id="13" name="Straight Arrow Connector 12"/>
          <p:cNvCxnSpPr>
            <a:stCxn id="12" idx="3"/>
            <a:endCxn id="7" idx="1"/>
          </p:cNvCxnSpPr>
          <p:nvPr/>
        </p:nvCxnSpPr>
        <p:spPr>
          <a:xfrm flipV="1">
            <a:off x="2303746" y="2590800"/>
            <a:ext cx="579154" cy="3433"/>
          </a:xfrm>
          <a:prstGeom prst="straightConnector1">
            <a:avLst/>
          </a:prstGeom>
          <a:ln w="9525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1"/>
            <a:endCxn id="8" idx="3"/>
          </p:cNvCxnSpPr>
          <p:nvPr/>
        </p:nvCxnSpPr>
        <p:spPr>
          <a:xfrm flipH="1" flipV="1">
            <a:off x="1358900" y="2590800"/>
            <a:ext cx="533400" cy="3433"/>
          </a:xfrm>
          <a:prstGeom prst="straightConnector1">
            <a:avLst/>
          </a:prstGeom>
          <a:ln w="9525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  <a:endCxn id="5" idx="1"/>
          </p:cNvCxnSpPr>
          <p:nvPr/>
        </p:nvCxnSpPr>
        <p:spPr>
          <a:xfrm>
            <a:off x="2602585" y="2054483"/>
            <a:ext cx="585115" cy="2917"/>
          </a:xfrm>
          <a:prstGeom prst="straightConnector1">
            <a:avLst/>
          </a:prstGeom>
          <a:ln w="9525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1"/>
            <a:endCxn id="6" idx="3"/>
          </p:cNvCxnSpPr>
          <p:nvPr/>
        </p:nvCxnSpPr>
        <p:spPr>
          <a:xfrm flipH="1">
            <a:off x="1663700" y="2054483"/>
            <a:ext cx="533400" cy="2917"/>
          </a:xfrm>
          <a:prstGeom prst="straightConnector1">
            <a:avLst/>
          </a:prstGeom>
          <a:ln w="9525" cmpd="sng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joint-mc-proportional-test-convergence.png"/>
          <p:cNvPicPr>
            <a:picLocks noChangeAspect="1"/>
          </p:cNvPicPr>
          <p:nvPr/>
        </p:nvPicPr>
        <p:blipFill>
          <a:blip r:embed="rId3"/>
          <a:srcRect l="51670" t="8751" r="8334" b="55004"/>
          <a:stretch>
            <a:fillRect/>
          </a:stretch>
        </p:blipFill>
        <p:spPr>
          <a:xfrm>
            <a:off x="781050" y="4198892"/>
            <a:ext cx="4356099" cy="26320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8854" y="3311993"/>
            <a:ext cx="5424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Based on a Markov model of state flux…</a:t>
            </a:r>
          </a:p>
          <a:p>
            <a:pPr algn="r"/>
            <a:r>
              <a:rPr lang="en-US" i="1" dirty="0" smtClean="0"/>
              <a:t>… devices use constraint-based controls …</a:t>
            </a:r>
          </a:p>
          <a:p>
            <a:r>
              <a:rPr lang="en-US" i="1" dirty="0" smtClean="0"/>
              <a:t>… allowing &lt;1 minute aggregate convergence time.</a:t>
            </a:r>
            <a:endParaRPr lang="en-US" i="1" dirty="0"/>
          </a:p>
        </p:txBody>
      </p:sp>
      <p:pic>
        <p:nvPicPr>
          <p:cNvPr id="21" name="Picture 20" descr="joint-mc-power-colortrad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567332" y="1072725"/>
            <a:ext cx="3271868" cy="5399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880" y="1346632"/>
            <a:ext cx="4199040" cy="2706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the world is geometric…</a:t>
            </a:r>
            <a:endParaRPr lang="en-US" dirty="0"/>
          </a:p>
        </p:txBody>
      </p:sp>
      <p:sp>
        <p:nvSpPr>
          <p:cNvPr id="69" name="Content Placeholder 68"/>
          <p:cNvSpPr>
            <a:spLocks noGrp="1"/>
          </p:cNvSpPr>
          <p:nvPr>
            <p:ph idx="1"/>
          </p:nvPr>
        </p:nvSpPr>
        <p:spPr>
          <a:xfrm>
            <a:off x="457200" y="6108084"/>
            <a:ext cx="8229600" cy="586544"/>
          </a:xfrm>
        </p:spPr>
        <p:txBody>
          <a:bodyPr/>
          <a:lstStyle/>
          <a:p>
            <a:pPr algn="r">
              <a:buNone/>
            </a:pPr>
            <a:r>
              <a:rPr lang="en-US" dirty="0" smtClean="0"/>
              <a:t>… take advantage of it!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464800" y="1074444"/>
            <a:ext cx="2700000" cy="38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Morphogenetic Engineering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76001" y="3915862"/>
            <a:ext cx="5585760" cy="1876517"/>
            <a:chOff x="1650" y="3055"/>
            <a:chExt cx="3879" cy="1303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0" y="3055"/>
              <a:ext cx="3880" cy="13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1650" y="3055"/>
              <a:ext cx="3880" cy="13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9" name="Freeform 7"/>
          <p:cNvSpPr>
            <a:spLocks noChangeArrowheads="1"/>
          </p:cNvSpPr>
          <p:nvPr/>
        </p:nvSpPr>
        <p:spPr bwMode="auto">
          <a:xfrm>
            <a:off x="2646721" y="4522166"/>
            <a:ext cx="4986720" cy="754639"/>
          </a:xfrm>
          <a:custGeom>
            <a:avLst/>
            <a:gdLst/>
            <a:ahLst/>
            <a:cxnLst>
              <a:cxn ang="0">
                <a:pos x="0" y="540"/>
              </a:cxn>
              <a:cxn ang="0">
                <a:pos x="559" y="1309"/>
              </a:cxn>
              <a:cxn ang="0">
                <a:pos x="501" y="1849"/>
              </a:cxn>
              <a:cxn ang="0">
                <a:pos x="1907" y="1598"/>
              </a:cxn>
              <a:cxn ang="0">
                <a:pos x="597" y="1290"/>
              </a:cxn>
              <a:cxn ang="0">
                <a:pos x="1984" y="789"/>
              </a:cxn>
              <a:cxn ang="0">
                <a:pos x="0" y="559"/>
              </a:cxn>
              <a:cxn ang="0">
                <a:pos x="1888" y="1598"/>
              </a:cxn>
              <a:cxn ang="0">
                <a:pos x="2022" y="809"/>
              </a:cxn>
              <a:cxn ang="0">
                <a:pos x="3274" y="520"/>
              </a:cxn>
              <a:cxn ang="0">
                <a:pos x="3833" y="1290"/>
              </a:cxn>
              <a:cxn ang="0">
                <a:pos x="1984" y="809"/>
              </a:cxn>
              <a:cxn ang="0">
                <a:pos x="3023" y="1733"/>
              </a:cxn>
              <a:cxn ang="0">
                <a:pos x="1868" y="1598"/>
              </a:cxn>
              <a:cxn ang="0">
                <a:pos x="3833" y="1252"/>
              </a:cxn>
              <a:cxn ang="0">
                <a:pos x="2966" y="1733"/>
              </a:cxn>
              <a:cxn ang="0">
                <a:pos x="4506" y="2234"/>
              </a:cxn>
              <a:cxn ang="0">
                <a:pos x="3813" y="1232"/>
              </a:cxn>
              <a:cxn ang="0">
                <a:pos x="5488" y="1830"/>
              </a:cxn>
              <a:cxn ang="0">
                <a:pos x="4448" y="2195"/>
              </a:cxn>
              <a:cxn ang="0">
                <a:pos x="5623" y="905"/>
              </a:cxn>
              <a:cxn ang="0">
                <a:pos x="3852" y="1194"/>
              </a:cxn>
              <a:cxn ang="0">
                <a:pos x="6933" y="1387"/>
              </a:cxn>
              <a:cxn ang="0">
                <a:pos x="5507" y="1849"/>
              </a:cxn>
              <a:cxn ang="0">
                <a:pos x="5585" y="905"/>
              </a:cxn>
              <a:cxn ang="0">
                <a:pos x="7453" y="770"/>
              </a:cxn>
              <a:cxn ang="0">
                <a:pos x="6933" y="1387"/>
              </a:cxn>
              <a:cxn ang="0">
                <a:pos x="8781" y="1232"/>
              </a:cxn>
              <a:cxn ang="0">
                <a:pos x="7453" y="770"/>
              </a:cxn>
              <a:cxn ang="0">
                <a:pos x="8261" y="2311"/>
              </a:cxn>
              <a:cxn ang="0">
                <a:pos x="6933" y="1387"/>
              </a:cxn>
              <a:cxn ang="0">
                <a:pos x="9840" y="2003"/>
              </a:cxn>
              <a:cxn ang="0">
                <a:pos x="8242" y="2311"/>
              </a:cxn>
              <a:cxn ang="0">
                <a:pos x="8762" y="1213"/>
              </a:cxn>
              <a:cxn ang="0">
                <a:pos x="9840" y="2080"/>
              </a:cxn>
              <a:cxn ang="0">
                <a:pos x="10457" y="1290"/>
              </a:cxn>
              <a:cxn ang="0">
                <a:pos x="9628" y="540"/>
              </a:cxn>
              <a:cxn ang="0">
                <a:pos x="8781" y="1213"/>
              </a:cxn>
              <a:cxn ang="0">
                <a:pos x="10476" y="1290"/>
              </a:cxn>
              <a:cxn ang="0">
                <a:pos x="11343" y="1772"/>
              </a:cxn>
              <a:cxn ang="0">
                <a:pos x="9821" y="2042"/>
              </a:cxn>
              <a:cxn ang="0">
                <a:pos x="9628" y="540"/>
              </a:cxn>
              <a:cxn ang="0">
                <a:pos x="10803" y="58"/>
              </a:cxn>
              <a:cxn ang="0">
                <a:pos x="10457" y="1271"/>
              </a:cxn>
              <a:cxn ang="0">
                <a:pos x="12113" y="0"/>
              </a:cxn>
              <a:cxn ang="0">
                <a:pos x="10803" y="97"/>
              </a:cxn>
              <a:cxn ang="0">
                <a:pos x="12555" y="905"/>
              </a:cxn>
              <a:cxn ang="0">
                <a:pos x="12132" y="39"/>
              </a:cxn>
              <a:cxn ang="0">
                <a:pos x="13364" y="77"/>
              </a:cxn>
              <a:cxn ang="0">
                <a:pos x="12594" y="886"/>
              </a:cxn>
              <a:cxn ang="0">
                <a:pos x="13980" y="963"/>
              </a:cxn>
              <a:cxn ang="0">
                <a:pos x="13403" y="77"/>
              </a:cxn>
              <a:cxn ang="0">
                <a:pos x="14885" y="39"/>
              </a:cxn>
              <a:cxn ang="0">
                <a:pos x="14000" y="944"/>
              </a:cxn>
              <a:cxn ang="0">
                <a:pos x="15270" y="1830"/>
              </a:cxn>
              <a:cxn ang="0">
                <a:pos x="12979" y="1791"/>
              </a:cxn>
              <a:cxn ang="0">
                <a:pos x="14019" y="944"/>
              </a:cxn>
              <a:cxn ang="0">
                <a:pos x="12093" y="20"/>
              </a:cxn>
              <a:cxn ang="0">
                <a:pos x="11400" y="1752"/>
              </a:cxn>
              <a:cxn ang="0">
                <a:pos x="12517" y="867"/>
              </a:cxn>
              <a:cxn ang="0">
                <a:pos x="12979" y="1849"/>
              </a:cxn>
              <a:cxn ang="0">
                <a:pos x="11362" y="1772"/>
              </a:cxn>
            </a:cxnLst>
            <a:rect l="0" t="0" r="r" b="b"/>
            <a:pathLst>
              <a:path w="15271" h="2312">
                <a:moveTo>
                  <a:pt x="0" y="540"/>
                </a:moveTo>
                <a:lnTo>
                  <a:pt x="559" y="1309"/>
                </a:lnTo>
                <a:lnTo>
                  <a:pt x="501" y="1849"/>
                </a:lnTo>
                <a:lnTo>
                  <a:pt x="1907" y="1598"/>
                </a:lnTo>
                <a:lnTo>
                  <a:pt x="597" y="1290"/>
                </a:lnTo>
                <a:lnTo>
                  <a:pt x="1984" y="789"/>
                </a:lnTo>
                <a:lnTo>
                  <a:pt x="0" y="559"/>
                </a:lnTo>
                <a:lnTo>
                  <a:pt x="1888" y="1598"/>
                </a:lnTo>
                <a:lnTo>
                  <a:pt x="2022" y="809"/>
                </a:lnTo>
                <a:lnTo>
                  <a:pt x="3274" y="520"/>
                </a:lnTo>
                <a:lnTo>
                  <a:pt x="3833" y="1290"/>
                </a:lnTo>
                <a:lnTo>
                  <a:pt x="1984" y="809"/>
                </a:lnTo>
                <a:lnTo>
                  <a:pt x="3023" y="1733"/>
                </a:lnTo>
                <a:lnTo>
                  <a:pt x="1868" y="1598"/>
                </a:lnTo>
                <a:lnTo>
                  <a:pt x="3833" y="1252"/>
                </a:lnTo>
                <a:lnTo>
                  <a:pt x="2966" y="1733"/>
                </a:lnTo>
                <a:lnTo>
                  <a:pt x="4506" y="2234"/>
                </a:lnTo>
                <a:lnTo>
                  <a:pt x="3813" y="1232"/>
                </a:lnTo>
                <a:lnTo>
                  <a:pt x="5488" y="1830"/>
                </a:lnTo>
                <a:lnTo>
                  <a:pt x="4448" y="2195"/>
                </a:lnTo>
                <a:lnTo>
                  <a:pt x="5623" y="905"/>
                </a:lnTo>
                <a:lnTo>
                  <a:pt x="3852" y="1194"/>
                </a:lnTo>
                <a:lnTo>
                  <a:pt x="6933" y="1387"/>
                </a:lnTo>
                <a:lnTo>
                  <a:pt x="5507" y="1849"/>
                </a:lnTo>
                <a:lnTo>
                  <a:pt x="5585" y="905"/>
                </a:lnTo>
                <a:lnTo>
                  <a:pt x="7453" y="770"/>
                </a:lnTo>
                <a:lnTo>
                  <a:pt x="6933" y="1387"/>
                </a:lnTo>
                <a:lnTo>
                  <a:pt x="8781" y="1232"/>
                </a:lnTo>
                <a:lnTo>
                  <a:pt x="7453" y="770"/>
                </a:lnTo>
                <a:lnTo>
                  <a:pt x="8261" y="2311"/>
                </a:lnTo>
                <a:lnTo>
                  <a:pt x="6933" y="1387"/>
                </a:lnTo>
                <a:lnTo>
                  <a:pt x="9840" y="2003"/>
                </a:lnTo>
                <a:lnTo>
                  <a:pt x="8242" y="2311"/>
                </a:lnTo>
                <a:lnTo>
                  <a:pt x="8762" y="1213"/>
                </a:lnTo>
                <a:lnTo>
                  <a:pt x="9840" y="2080"/>
                </a:lnTo>
                <a:lnTo>
                  <a:pt x="10457" y="1290"/>
                </a:lnTo>
                <a:lnTo>
                  <a:pt x="9628" y="540"/>
                </a:lnTo>
                <a:lnTo>
                  <a:pt x="8781" y="1213"/>
                </a:lnTo>
                <a:lnTo>
                  <a:pt x="10476" y="1290"/>
                </a:lnTo>
                <a:lnTo>
                  <a:pt x="11343" y="1772"/>
                </a:lnTo>
                <a:lnTo>
                  <a:pt x="9821" y="2042"/>
                </a:lnTo>
                <a:lnTo>
                  <a:pt x="9628" y="540"/>
                </a:lnTo>
                <a:lnTo>
                  <a:pt x="10803" y="58"/>
                </a:lnTo>
                <a:lnTo>
                  <a:pt x="10457" y="1271"/>
                </a:lnTo>
                <a:lnTo>
                  <a:pt x="12113" y="0"/>
                </a:lnTo>
                <a:lnTo>
                  <a:pt x="10803" y="97"/>
                </a:lnTo>
                <a:lnTo>
                  <a:pt x="12555" y="905"/>
                </a:lnTo>
                <a:lnTo>
                  <a:pt x="12132" y="39"/>
                </a:lnTo>
                <a:lnTo>
                  <a:pt x="13364" y="77"/>
                </a:lnTo>
                <a:lnTo>
                  <a:pt x="12594" y="886"/>
                </a:lnTo>
                <a:lnTo>
                  <a:pt x="13980" y="963"/>
                </a:lnTo>
                <a:lnTo>
                  <a:pt x="13403" y="77"/>
                </a:lnTo>
                <a:lnTo>
                  <a:pt x="14885" y="39"/>
                </a:lnTo>
                <a:lnTo>
                  <a:pt x="14000" y="944"/>
                </a:lnTo>
                <a:lnTo>
                  <a:pt x="15270" y="1830"/>
                </a:lnTo>
                <a:lnTo>
                  <a:pt x="12979" y="1791"/>
                </a:lnTo>
                <a:lnTo>
                  <a:pt x="14019" y="944"/>
                </a:lnTo>
                <a:lnTo>
                  <a:pt x="12093" y="20"/>
                </a:lnTo>
                <a:lnTo>
                  <a:pt x="11400" y="1752"/>
                </a:lnTo>
                <a:lnTo>
                  <a:pt x="12517" y="867"/>
                </a:lnTo>
                <a:lnTo>
                  <a:pt x="12979" y="1849"/>
                </a:lnTo>
                <a:lnTo>
                  <a:pt x="11362" y="1772"/>
                </a:lnTo>
              </a:path>
            </a:pathLst>
          </a:custGeom>
          <a:noFill/>
          <a:ln w="27360">
            <a:solidFill>
              <a:srgbClr val="FF00FF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2400" y="4975814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1680" y="486780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7361" y="4867802"/>
            <a:ext cx="17712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2800" y="5119829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3121" y="5191837"/>
            <a:ext cx="17712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1760" y="504782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2560" y="4723787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3180961" y="4673383"/>
            <a:ext cx="231840" cy="233304"/>
          </a:xfrm>
          <a:prstGeom prst="ellipse">
            <a:avLst/>
          </a:prstGeom>
          <a:solidFill>
            <a:srgbClr val="FF6633"/>
          </a:soli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8400" y="4723787"/>
            <a:ext cx="17712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8640" y="486780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9521" y="5011818"/>
            <a:ext cx="17712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2704320" y="4805877"/>
            <a:ext cx="233280" cy="233304"/>
          </a:xfrm>
          <a:prstGeom prst="ellipse">
            <a:avLst/>
          </a:prstGeom>
          <a:solidFill>
            <a:srgbClr val="FF6633"/>
          </a:soli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1760" y="486780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3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1760" y="4635939"/>
            <a:ext cx="17712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1840" y="5186076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1761" y="5049261"/>
            <a:ext cx="17712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6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1120" y="4908127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4640" y="4627298"/>
            <a:ext cx="17712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8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5280" y="4627298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4240" y="476267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0" name="Picture 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6800" y="5049261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1" name="Picture 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8400" y="5049261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2" name="Picture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8720" y="447896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3" name="Picture 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3120" y="447896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4" name="Picture 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6480" y="476267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5" name="Picture 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9760" y="5044941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6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200" y="4486163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7" name="Picture 3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7920" y="4486163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8" name="Picture 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7760" y="4766992"/>
            <a:ext cx="178560" cy="1353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29" name="Picture 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5520" y="4654659"/>
            <a:ext cx="351360" cy="2318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30" name="Picture 3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75360" y="4947011"/>
            <a:ext cx="423360" cy="28082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231" name="Line 39"/>
          <p:cNvSpPr>
            <a:spLocks noChangeShapeType="1"/>
          </p:cNvSpPr>
          <p:nvPr/>
        </p:nvSpPr>
        <p:spPr bwMode="auto">
          <a:xfrm flipH="1" flipV="1">
            <a:off x="3022560" y="4817397"/>
            <a:ext cx="4020480" cy="234744"/>
          </a:xfrm>
          <a:prstGeom prst="line">
            <a:avLst/>
          </a:prstGeom>
          <a:noFill/>
          <a:ln w="36720">
            <a:solidFill>
              <a:srgbClr val="0047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2" name="Text Box 40"/>
          <p:cNvSpPr txBox="1">
            <a:spLocks noChangeArrowheads="1"/>
          </p:cNvSpPr>
          <p:nvPr/>
        </p:nvSpPr>
        <p:spPr bwMode="auto">
          <a:xfrm>
            <a:off x="4331520" y="5773657"/>
            <a:ext cx="1742400" cy="38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Sensor Networks</a:t>
            </a:r>
          </a:p>
        </p:txBody>
      </p:sp>
      <p:sp>
        <p:nvSpPr>
          <p:cNvPr id="8233" name="Line 41"/>
          <p:cNvSpPr>
            <a:spLocks noChangeShapeType="1"/>
          </p:cNvSpPr>
          <p:nvPr/>
        </p:nvSpPr>
        <p:spPr bwMode="auto">
          <a:xfrm flipV="1">
            <a:off x="1503360" y="3169864"/>
            <a:ext cx="1124640" cy="171378"/>
          </a:xfrm>
          <a:prstGeom prst="line">
            <a:avLst/>
          </a:prstGeom>
          <a:noFill/>
          <a:ln w="3816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4" name="Line 42"/>
          <p:cNvSpPr>
            <a:spLocks noChangeShapeType="1"/>
          </p:cNvSpPr>
          <p:nvPr/>
        </p:nvSpPr>
        <p:spPr bwMode="auto">
          <a:xfrm>
            <a:off x="334080" y="2792544"/>
            <a:ext cx="1169280" cy="545817"/>
          </a:xfrm>
          <a:prstGeom prst="line">
            <a:avLst/>
          </a:prstGeom>
          <a:noFill/>
          <a:ln w="3816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5" name="Line 43"/>
          <p:cNvSpPr>
            <a:spLocks noChangeShapeType="1"/>
          </p:cNvSpPr>
          <p:nvPr/>
        </p:nvSpPr>
        <p:spPr bwMode="auto">
          <a:xfrm>
            <a:off x="334080" y="1952936"/>
            <a:ext cx="1169280" cy="1386866"/>
          </a:xfrm>
          <a:prstGeom prst="line">
            <a:avLst/>
          </a:prstGeom>
          <a:noFill/>
          <a:ln w="3816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6" name="Line 44"/>
          <p:cNvSpPr>
            <a:spLocks noChangeShapeType="1"/>
          </p:cNvSpPr>
          <p:nvPr/>
        </p:nvSpPr>
        <p:spPr bwMode="auto">
          <a:xfrm flipV="1">
            <a:off x="1503360" y="3086336"/>
            <a:ext cx="345600" cy="254906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7" name="Line 45"/>
          <p:cNvSpPr>
            <a:spLocks noChangeShapeType="1"/>
          </p:cNvSpPr>
          <p:nvPr/>
        </p:nvSpPr>
        <p:spPr bwMode="auto">
          <a:xfrm>
            <a:off x="1156321" y="2289932"/>
            <a:ext cx="692640" cy="797844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8" name="Line 46"/>
          <p:cNvSpPr>
            <a:spLocks noChangeShapeType="1"/>
          </p:cNvSpPr>
          <p:nvPr/>
        </p:nvSpPr>
        <p:spPr bwMode="auto">
          <a:xfrm flipH="1" flipV="1">
            <a:off x="1631520" y="2665812"/>
            <a:ext cx="218880" cy="423404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9" name="Line 47"/>
          <p:cNvSpPr>
            <a:spLocks noChangeShapeType="1"/>
          </p:cNvSpPr>
          <p:nvPr/>
        </p:nvSpPr>
        <p:spPr bwMode="auto">
          <a:xfrm flipV="1">
            <a:off x="2888640" y="2497313"/>
            <a:ext cx="216000" cy="548698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0" name="Line 48"/>
          <p:cNvSpPr>
            <a:spLocks noChangeShapeType="1"/>
          </p:cNvSpPr>
          <p:nvPr/>
        </p:nvSpPr>
        <p:spPr bwMode="auto">
          <a:xfrm>
            <a:off x="2888640" y="3044571"/>
            <a:ext cx="345600" cy="83529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1" name="Line 49"/>
          <p:cNvSpPr>
            <a:spLocks noChangeShapeType="1"/>
          </p:cNvSpPr>
          <p:nvPr/>
        </p:nvSpPr>
        <p:spPr bwMode="auto">
          <a:xfrm>
            <a:off x="3234240" y="3129540"/>
            <a:ext cx="432000" cy="83529"/>
          </a:xfrm>
          <a:prstGeom prst="line">
            <a:avLst/>
          </a:prstGeom>
          <a:noFill/>
          <a:ln w="2556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2" name="Line 50"/>
          <p:cNvSpPr>
            <a:spLocks noChangeShapeType="1"/>
          </p:cNvSpPr>
          <p:nvPr/>
        </p:nvSpPr>
        <p:spPr bwMode="auto">
          <a:xfrm flipV="1">
            <a:off x="3667681" y="2832869"/>
            <a:ext cx="433440" cy="381640"/>
          </a:xfrm>
          <a:prstGeom prst="line">
            <a:avLst/>
          </a:prstGeom>
          <a:noFill/>
          <a:ln w="2556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3" name="Line 51"/>
          <p:cNvSpPr>
            <a:spLocks noChangeShapeType="1"/>
          </p:cNvSpPr>
          <p:nvPr/>
        </p:nvSpPr>
        <p:spPr bwMode="auto">
          <a:xfrm flipV="1">
            <a:off x="3667680" y="1993260"/>
            <a:ext cx="390240" cy="1221248"/>
          </a:xfrm>
          <a:prstGeom prst="line">
            <a:avLst/>
          </a:prstGeom>
          <a:noFill/>
          <a:ln w="2556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4" name="Line 52"/>
          <p:cNvSpPr>
            <a:spLocks noChangeShapeType="1"/>
          </p:cNvSpPr>
          <p:nvPr/>
        </p:nvSpPr>
        <p:spPr bwMode="auto">
          <a:xfrm>
            <a:off x="2629440" y="3171304"/>
            <a:ext cx="1038240" cy="41765"/>
          </a:xfrm>
          <a:prstGeom prst="line">
            <a:avLst/>
          </a:prstGeom>
          <a:noFill/>
          <a:ln w="2556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5" name="Line 53"/>
          <p:cNvSpPr>
            <a:spLocks noChangeShapeType="1"/>
          </p:cNvSpPr>
          <p:nvPr/>
        </p:nvSpPr>
        <p:spPr bwMode="auto">
          <a:xfrm flipV="1">
            <a:off x="1719361" y="2665811"/>
            <a:ext cx="1254240" cy="44644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6" name="Line 54"/>
          <p:cNvSpPr>
            <a:spLocks noChangeShapeType="1"/>
          </p:cNvSpPr>
          <p:nvPr/>
        </p:nvSpPr>
        <p:spPr bwMode="auto">
          <a:xfrm>
            <a:off x="2715840" y="2877513"/>
            <a:ext cx="172800" cy="168498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7" name="Line 55"/>
          <p:cNvSpPr>
            <a:spLocks noChangeShapeType="1"/>
          </p:cNvSpPr>
          <p:nvPr/>
        </p:nvSpPr>
        <p:spPr bwMode="auto">
          <a:xfrm flipV="1">
            <a:off x="1848961" y="2917838"/>
            <a:ext cx="476640" cy="171378"/>
          </a:xfrm>
          <a:prstGeom prst="line">
            <a:avLst/>
          </a:prstGeom>
          <a:noFill/>
          <a:ln w="12600">
            <a:solidFill>
              <a:srgbClr val="C701A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8" name="Oval 56"/>
          <p:cNvSpPr>
            <a:spLocks noChangeArrowheads="1"/>
          </p:cNvSpPr>
          <p:nvPr/>
        </p:nvSpPr>
        <p:spPr bwMode="auto">
          <a:xfrm>
            <a:off x="1499041" y="3335481"/>
            <a:ext cx="47520" cy="46085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9" name="Oval 57"/>
          <p:cNvSpPr>
            <a:spLocks noChangeArrowheads="1"/>
          </p:cNvSpPr>
          <p:nvPr/>
        </p:nvSpPr>
        <p:spPr bwMode="auto">
          <a:xfrm>
            <a:off x="2623680" y="3166984"/>
            <a:ext cx="48960" cy="46085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50" name="Oval 58"/>
          <p:cNvSpPr>
            <a:spLocks noChangeArrowheads="1"/>
          </p:cNvSpPr>
          <p:nvPr/>
        </p:nvSpPr>
        <p:spPr bwMode="auto">
          <a:xfrm>
            <a:off x="3663360" y="3208748"/>
            <a:ext cx="47520" cy="46085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51" name="Oval 59"/>
          <p:cNvSpPr>
            <a:spLocks noChangeArrowheads="1"/>
          </p:cNvSpPr>
          <p:nvPr/>
        </p:nvSpPr>
        <p:spPr bwMode="auto">
          <a:xfrm>
            <a:off x="1152000" y="2246727"/>
            <a:ext cx="48960" cy="47525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52" name="Oval 60"/>
          <p:cNvSpPr>
            <a:spLocks noChangeArrowheads="1"/>
          </p:cNvSpPr>
          <p:nvPr/>
        </p:nvSpPr>
        <p:spPr bwMode="auto">
          <a:xfrm>
            <a:off x="329761" y="1952936"/>
            <a:ext cx="47520" cy="47525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53" name="Oval 61"/>
          <p:cNvSpPr>
            <a:spLocks noChangeArrowheads="1"/>
          </p:cNvSpPr>
          <p:nvPr/>
        </p:nvSpPr>
        <p:spPr bwMode="auto">
          <a:xfrm>
            <a:off x="334080" y="2788223"/>
            <a:ext cx="47520" cy="46085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54" name="Text Box 62"/>
          <p:cNvSpPr txBox="1">
            <a:spLocks noChangeArrowheads="1"/>
          </p:cNvSpPr>
          <p:nvPr/>
        </p:nvSpPr>
        <p:spPr bwMode="auto">
          <a:xfrm>
            <a:off x="264960" y="4090120"/>
            <a:ext cx="2190240" cy="3485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Pervasive Computing</a:t>
            </a:r>
          </a:p>
        </p:txBody>
      </p:sp>
      <p:pic>
        <p:nvPicPr>
          <p:cNvPr id="8255" name="Picture 6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79201" y="1398478"/>
            <a:ext cx="2662560" cy="2783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>
          <a:xfrm>
            <a:off x="6734625" y="6356350"/>
            <a:ext cx="2133600" cy="365125"/>
          </a:xfrm>
        </p:spPr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Bringing it to the real world…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30800"/>
            <a:ext cx="8229600" cy="1397000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>Founded 2010 with team of serial entrepreneurs, well-funded, offices in San Francisco and Cambridge, first products in launch process…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468211" y="2432371"/>
            <a:ext cx="4419600" cy="2405460"/>
            <a:chOff x="1816274" y="1220244"/>
            <a:chExt cx="6413326" cy="3490587"/>
          </a:xfrm>
        </p:grpSpPr>
        <p:sp>
          <p:nvSpPr>
            <p:cNvPr id="5" name="Rectangle 4"/>
            <p:cNvSpPr/>
            <p:nvPr/>
          </p:nvSpPr>
          <p:spPr>
            <a:xfrm>
              <a:off x="1816274" y="1434231"/>
              <a:ext cx="4704092" cy="3276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/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27991" r="46732" b="4062"/>
            <a:stretch>
              <a:fillRect/>
            </a:stretch>
          </p:blipFill>
          <p:spPr bwMode="auto">
            <a:xfrm>
              <a:off x="1906067" y="1531620"/>
              <a:ext cx="4517727" cy="311658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7" name="Rectangle 6"/>
            <p:cNvSpPr/>
            <p:nvPr/>
          </p:nvSpPr>
          <p:spPr>
            <a:xfrm>
              <a:off x="4526963" y="1220244"/>
              <a:ext cx="3702637" cy="2362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/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590346" y="1310537"/>
              <a:ext cx="3572701" cy="2177962"/>
            </a:xfrm>
            <a:prstGeom prst="rect">
              <a:avLst/>
            </a:prstGeom>
          </p:spPr>
        </p:pic>
      </p:grpSp>
      <p:pic>
        <p:nvPicPr>
          <p:cNvPr id="9" name="Picture 8" descr="New Zome Logo_Image capture_lar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60" y="1259737"/>
            <a:ext cx="4217480" cy="994834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900" y="3194217"/>
            <a:ext cx="1511300" cy="116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4"/>
          <p:cNvGrpSpPr/>
          <p:nvPr/>
        </p:nvGrpSpPr>
        <p:grpSpPr>
          <a:xfrm>
            <a:off x="-371246" y="4270196"/>
            <a:ext cx="6950406" cy="3579613"/>
            <a:chOff x="-371246" y="4270196"/>
            <a:chExt cx="6950406" cy="3579613"/>
          </a:xfrm>
        </p:grpSpPr>
        <p:sp>
          <p:nvSpPr>
            <p:cNvPr id="139" name="Cloud 138"/>
            <p:cNvSpPr/>
            <p:nvPr/>
          </p:nvSpPr>
          <p:spPr>
            <a:xfrm rot="2136005">
              <a:off x="-371246" y="4270196"/>
              <a:ext cx="4215894" cy="3579613"/>
            </a:xfrm>
            <a:prstGeom prst="cloud">
              <a:avLst/>
            </a:prstGeom>
            <a:solidFill>
              <a:schemeClr val="accent4">
                <a:alpha val="5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922699" y="5934670"/>
              <a:ext cx="2656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4">
                      <a:lumMod val="50000"/>
                    </a:schemeClr>
                  </a:solidFill>
                </a:rPr>
                <a:t>How do you program the behavior of 10</a:t>
              </a:r>
              <a:r>
                <a:rPr lang="en-US" i="1" baseline="30000" dirty="0" smtClean="0">
                  <a:solidFill>
                    <a:schemeClr val="accent4">
                      <a:lumMod val="50000"/>
                    </a:schemeClr>
                  </a:solidFill>
                </a:rPr>
                <a:t>12</a:t>
              </a:r>
              <a:r>
                <a:rPr lang="en-US" i="1" dirty="0" smtClean="0">
                  <a:solidFill>
                    <a:schemeClr val="accent4">
                      <a:lumMod val="50000"/>
                    </a:schemeClr>
                  </a:solidFill>
                </a:rPr>
                <a:t> cells?</a:t>
              </a:r>
              <a:endParaRPr lang="en-US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3525" y="4188007"/>
            <a:ext cx="2439508" cy="1027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3434626"/>
            <a:ext cx="1659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Morphogenetic</a:t>
            </a:r>
          </a:p>
          <a:p>
            <a:pPr algn="ctr"/>
            <a:r>
              <a:rPr lang="en-US" b="1" dirty="0" smtClean="0"/>
              <a:t>Engineering</a:t>
            </a:r>
            <a:endParaRPr lang="en-US" b="1" dirty="0"/>
          </a:p>
        </p:txBody>
      </p:sp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394" y="3304769"/>
            <a:ext cx="1110676" cy="1161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1" name="Group 17"/>
          <p:cNvGrpSpPr/>
          <p:nvPr/>
        </p:nvGrpSpPr>
        <p:grpSpPr>
          <a:xfrm>
            <a:off x="200410" y="1071330"/>
            <a:ext cx="2920181" cy="2106439"/>
            <a:chOff x="191318" y="1237508"/>
            <a:chExt cx="3190032" cy="230109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18" y="1237508"/>
              <a:ext cx="2105957" cy="120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8" y="2133077"/>
              <a:ext cx="2105957" cy="140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2"/>
            <p:cNvGrpSpPr/>
            <p:nvPr/>
          </p:nvGrpSpPr>
          <p:grpSpPr>
            <a:xfrm>
              <a:off x="1296440" y="1628801"/>
              <a:ext cx="2084910" cy="1452228"/>
              <a:chOff x="3532923" y="2558264"/>
              <a:chExt cx="3241722" cy="2257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32923" y="2558264"/>
                <a:ext cx="3241722" cy="22579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27991" r="46732" b="4062"/>
              <a:stretch>
                <a:fillRect/>
              </a:stretch>
            </p:blipFill>
            <p:spPr bwMode="auto">
              <a:xfrm>
                <a:off x="3594804" y="2625378"/>
                <a:ext cx="3113293" cy="214772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83607" y="313052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Distributed Power</a:t>
            </a:r>
          </a:p>
          <a:p>
            <a:pPr algn="ctr"/>
            <a:r>
              <a:rPr lang="en-US" b="1" dirty="0" smtClean="0"/>
              <a:t>Demand Response</a:t>
            </a:r>
            <a:endParaRPr lang="en-US" b="1" dirty="0"/>
          </a:p>
        </p:txBody>
      </p:sp>
      <p:grpSp>
        <p:nvGrpSpPr>
          <p:cNvPr id="13" name="Group 45"/>
          <p:cNvGrpSpPr/>
          <p:nvPr/>
        </p:nvGrpSpPr>
        <p:grpSpPr>
          <a:xfrm>
            <a:off x="736083" y="5478927"/>
            <a:ext cx="3039197" cy="1191816"/>
            <a:chOff x="812300" y="4029872"/>
            <a:chExt cx="5342783" cy="2095163"/>
          </a:xfrm>
        </p:grpSpPr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4806141" y="4658240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812300" y="5176628"/>
              <a:ext cx="1647414" cy="4399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1205421" y="494340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548443" y="4609517"/>
              <a:ext cx="1248220" cy="329468"/>
            </a:xfrm>
            <a:custGeom>
              <a:avLst/>
              <a:gdLst>
                <a:gd name="connsiteX0" fmla="*/ 0 w 4289"/>
                <a:gd name="connsiteY0" fmla="*/ 1164 h 1164"/>
                <a:gd name="connsiteX1" fmla="*/ 4289 w 4289"/>
                <a:gd name="connsiteY1" fmla="*/ 0 h 1164"/>
                <a:gd name="connsiteX0" fmla="*/ 0 w 4289"/>
                <a:gd name="connsiteY0" fmla="*/ 1008 h 1091"/>
                <a:gd name="connsiteX1" fmla="*/ 4289 w 4289"/>
                <a:gd name="connsiteY1" fmla="*/ 1091 h 1091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3822"/>
                <a:gd name="connsiteY0" fmla="*/ 1008 h 1008"/>
                <a:gd name="connsiteX1" fmla="*/ 3822 w 3822"/>
                <a:gd name="connsiteY1" fmla="*/ 158 h 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2" h="1008">
                  <a:moveTo>
                    <a:pt x="0" y="1008"/>
                  </a:moveTo>
                  <a:cubicBezTo>
                    <a:pt x="1823" y="0"/>
                    <a:pt x="3197" y="0"/>
                    <a:pt x="3822" y="158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2888755" y="467466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3165235" y="471585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2333705" y="4284778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2003944" y="4029872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3384115" y="4381744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4375102" y="4921801"/>
              <a:ext cx="1779981" cy="1362"/>
            </a:xfrm>
            <a:prstGeom prst="lin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493183" y="4647306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1815226" y="494772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1948222" y="5202730"/>
              <a:ext cx="858600" cy="632789"/>
            </a:xfrm>
            <a:custGeom>
              <a:avLst/>
              <a:gdLst>
                <a:gd name="connsiteX0" fmla="*/ 0 w 2320"/>
                <a:gd name="connsiteY0" fmla="*/ 1008 h 2778"/>
                <a:gd name="connsiteX1" fmla="*/ 2320 w 2320"/>
                <a:gd name="connsiteY1" fmla="*/ 2778 h 2778"/>
                <a:gd name="connsiteX0" fmla="*/ 309 w 2629"/>
                <a:gd name="connsiteY0" fmla="*/ 0 h 1936"/>
                <a:gd name="connsiteX1" fmla="*/ 2629 w 2629"/>
                <a:gd name="connsiteY1" fmla="*/ 1770 h 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" h="1936">
                  <a:moveTo>
                    <a:pt x="309" y="0"/>
                  </a:moveTo>
                  <a:cubicBezTo>
                    <a:pt x="0" y="1936"/>
                    <a:pt x="2629" y="1770"/>
                    <a:pt x="2629" y="1770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898914" y="584053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>
              <a:off x="3175394" y="588172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>
              <a:off x="2595566" y="5427764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220041" y="5149974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aTc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232640" cy="10082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4491742" y="580101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4768222" y="584220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384115" y="5551935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845923" y="4546088"/>
              <a:ext cx="1165115" cy="1310108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722" h="1310108">
                  <a:moveTo>
                    <a:pt x="2545722" y="1310108"/>
                  </a:moveTo>
                  <a:cubicBezTo>
                    <a:pt x="2436082" y="1050758"/>
                    <a:pt x="1060976" y="868224"/>
                    <a:pt x="757956" y="649873"/>
                  </a:cubicBezTo>
                  <a:cubicBezTo>
                    <a:pt x="454936" y="431522"/>
                    <a:pt x="0" y="619"/>
                    <a:pt x="727603" y="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591085" y="4942008"/>
              <a:ext cx="2193394" cy="760129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  <a:gd name="connsiteX0" fmla="*/ 2895607 w 2895607"/>
                <a:gd name="connsiteY0" fmla="*/ 719042 h 719042"/>
                <a:gd name="connsiteX1" fmla="*/ 1107841 w 2895607"/>
                <a:gd name="connsiteY1" fmla="*/ 58807 h 719042"/>
                <a:gd name="connsiteX2" fmla="*/ 727602 w 2895607"/>
                <a:gd name="connsiteY2" fmla="*/ 366197 h 719042"/>
                <a:gd name="connsiteX0" fmla="*/ 2587618 w 2587618"/>
                <a:gd name="connsiteY0" fmla="*/ 259350 h 1019479"/>
                <a:gd name="connsiteX1" fmla="*/ 1107841 w 2587618"/>
                <a:gd name="connsiteY1" fmla="*/ 711470 h 1019479"/>
                <a:gd name="connsiteX2" fmla="*/ 727602 w 2587618"/>
                <a:gd name="connsiteY2" fmla="*/ 1018860 h 1019479"/>
                <a:gd name="connsiteX0" fmla="*/ 2587618 w 2587618"/>
                <a:gd name="connsiteY0" fmla="*/ 0 h 760129"/>
                <a:gd name="connsiteX1" fmla="*/ 1107841 w 2587618"/>
                <a:gd name="connsiteY1" fmla="*/ 452120 h 760129"/>
                <a:gd name="connsiteX2" fmla="*/ 727602 w 2587618"/>
                <a:gd name="connsiteY2" fmla="*/ 759510 h 760129"/>
                <a:gd name="connsiteX0" fmla="*/ 2850040 w 2850040"/>
                <a:gd name="connsiteY0" fmla="*/ 0 h 760129"/>
                <a:gd name="connsiteX1" fmla="*/ 310004 w 2850040"/>
                <a:gd name="connsiteY1" fmla="*/ 299081 h 760129"/>
                <a:gd name="connsiteX2" fmla="*/ 990024 w 2850040"/>
                <a:gd name="connsiteY2" fmla="*/ 759510 h 760129"/>
                <a:gd name="connsiteX0" fmla="*/ 4792463 w 4792464"/>
                <a:gd name="connsiteY0" fmla="*/ 0 h 760129"/>
                <a:gd name="connsiteX1" fmla="*/ 587493 w 4792464"/>
                <a:gd name="connsiteY1" fmla="*/ 299081 h 760129"/>
                <a:gd name="connsiteX2" fmla="*/ 1267513 w 4792464"/>
                <a:gd name="connsiteY2" fmla="*/ 759510 h 76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2464" h="760129">
                  <a:moveTo>
                    <a:pt x="4792463" y="0"/>
                  </a:moveTo>
                  <a:cubicBezTo>
                    <a:pt x="4157878" y="403047"/>
                    <a:pt x="1174985" y="172496"/>
                    <a:pt x="587493" y="299081"/>
                  </a:cubicBezTo>
                  <a:cubicBezTo>
                    <a:pt x="1" y="425666"/>
                    <a:pt x="539910" y="760129"/>
                    <a:pt x="1267513" y="75951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5" name="AutoShape 24"/>
            <p:cNvSpPr>
              <a:spLocks noChangeArrowheads="1"/>
            </p:cNvSpPr>
            <p:nvPr/>
          </p:nvSpPr>
          <p:spPr bwMode="auto">
            <a:xfrm>
              <a:off x="5520784" y="466968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259243" y="4715956"/>
            <a:ext cx="1206451" cy="1131271"/>
            <a:chOff x="2538720" y="1542402"/>
            <a:chExt cx="4152960" cy="3894169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38720" y="1542402"/>
              <a:ext cx="4152960" cy="3894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2592000" y="1636012"/>
              <a:ext cx="406080" cy="380200"/>
            </a:xfrm>
            <a:prstGeom prst="roundRect">
              <a:avLst>
                <a:gd name="adj" fmla="val 3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818323" y="4990297"/>
            <a:ext cx="107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Synthetic</a:t>
            </a:r>
          </a:p>
          <a:p>
            <a:pPr algn="ctr"/>
            <a:r>
              <a:rPr lang="en-US" b="1" dirty="0" smtClean="0"/>
              <a:t>Biology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175427" y="2766843"/>
            <a:ext cx="2691985" cy="26919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8440731">
            <a:off x="2752934" y="2771087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Up Arrow 57"/>
          <p:cNvSpPr/>
          <p:nvPr/>
        </p:nvSpPr>
        <p:spPr>
          <a:xfrm rot="13429855">
            <a:off x="2897170" y="499387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5400000">
            <a:off x="5885915" y="382496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904425" y="455158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Spatial</a:t>
            </a:r>
          </a:p>
          <a:p>
            <a:pPr algn="ctr"/>
            <a:r>
              <a:rPr lang="en-US" b="1" dirty="0" smtClean="0"/>
              <a:t>Computing</a:t>
            </a:r>
            <a:endParaRPr lang="en-US" b="1" dirty="0"/>
          </a:p>
        </p:txBody>
      </p:sp>
      <p:grpSp>
        <p:nvGrpSpPr>
          <p:cNvPr id="18" name="Group 135"/>
          <p:cNvGrpSpPr/>
          <p:nvPr/>
        </p:nvGrpSpPr>
        <p:grpSpPr>
          <a:xfrm>
            <a:off x="3557118" y="3510495"/>
            <a:ext cx="1879566" cy="1062333"/>
            <a:chOff x="560161" y="1846274"/>
            <a:chExt cx="7492319" cy="4234668"/>
          </a:xfrm>
        </p:grpSpPr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>
              <a:off x="5948641" y="2495783"/>
              <a:ext cx="1419840" cy="1271653"/>
            </a:xfrm>
            <a:custGeom>
              <a:avLst/>
              <a:gdLst/>
              <a:ahLst/>
              <a:cxnLst>
                <a:cxn ang="0">
                  <a:pos x="0" y="2381"/>
                </a:cxn>
                <a:cxn ang="0">
                  <a:pos x="719" y="3061"/>
                </a:cxn>
                <a:cxn ang="0">
                  <a:pos x="1021" y="2041"/>
                </a:cxn>
                <a:cxn ang="0">
                  <a:pos x="1588" y="2948"/>
                </a:cxn>
                <a:cxn ang="0">
                  <a:pos x="681" y="3099"/>
                </a:cxn>
                <a:cxn ang="0">
                  <a:pos x="1437" y="3893"/>
                </a:cxn>
                <a:cxn ang="0">
                  <a:pos x="1550" y="2948"/>
                </a:cxn>
                <a:cxn ang="0">
                  <a:pos x="1815" y="1436"/>
                </a:cxn>
                <a:cxn ang="0">
                  <a:pos x="2949" y="264"/>
                </a:cxn>
                <a:cxn ang="0">
                  <a:pos x="3138" y="1096"/>
                </a:cxn>
                <a:cxn ang="0">
                  <a:pos x="3856" y="0"/>
                </a:cxn>
                <a:cxn ang="0">
                  <a:pos x="4347" y="1209"/>
                </a:cxn>
                <a:cxn ang="0">
                  <a:pos x="3175" y="1096"/>
                </a:cxn>
                <a:cxn ang="0">
                  <a:pos x="2722" y="2079"/>
                </a:cxn>
                <a:cxn ang="0">
                  <a:pos x="1739" y="1512"/>
                </a:cxn>
              </a:cxnLst>
              <a:rect l="0" t="0" r="r" b="b"/>
              <a:pathLst>
                <a:path w="4348" h="3894">
                  <a:moveTo>
                    <a:pt x="0" y="2381"/>
                  </a:moveTo>
                  <a:lnTo>
                    <a:pt x="719" y="3061"/>
                  </a:lnTo>
                  <a:lnTo>
                    <a:pt x="1021" y="2041"/>
                  </a:lnTo>
                  <a:lnTo>
                    <a:pt x="1588" y="2948"/>
                  </a:lnTo>
                  <a:lnTo>
                    <a:pt x="681" y="3099"/>
                  </a:lnTo>
                  <a:lnTo>
                    <a:pt x="1437" y="3893"/>
                  </a:lnTo>
                  <a:lnTo>
                    <a:pt x="1550" y="2948"/>
                  </a:lnTo>
                  <a:lnTo>
                    <a:pt x="1815" y="1436"/>
                  </a:lnTo>
                  <a:lnTo>
                    <a:pt x="2949" y="264"/>
                  </a:lnTo>
                  <a:lnTo>
                    <a:pt x="3138" y="1096"/>
                  </a:lnTo>
                  <a:lnTo>
                    <a:pt x="3856" y="0"/>
                  </a:lnTo>
                  <a:lnTo>
                    <a:pt x="4347" y="1209"/>
                  </a:lnTo>
                  <a:lnTo>
                    <a:pt x="3175" y="1096"/>
                  </a:lnTo>
                  <a:lnTo>
                    <a:pt x="2722" y="2079"/>
                  </a:lnTo>
                  <a:lnTo>
                    <a:pt x="1739" y="151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"/>
            <p:cNvSpPr>
              <a:spLocks noChangeArrowheads="1"/>
            </p:cNvSpPr>
            <p:nvPr/>
          </p:nvSpPr>
          <p:spPr bwMode="auto">
            <a:xfrm>
              <a:off x="5286241" y="3511089"/>
              <a:ext cx="761760" cy="1173724"/>
            </a:xfrm>
            <a:custGeom>
              <a:avLst/>
              <a:gdLst/>
              <a:ahLst/>
              <a:cxnLst>
                <a:cxn ang="0">
                  <a:pos x="1449" y="3591"/>
                </a:cxn>
                <a:cxn ang="0">
                  <a:pos x="2142" y="2772"/>
                </a:cxn>
                <a:cxn ang="0">
                  <a:pos x="1827" y="1827"/>
                </a:cxn>
                <a:cxn ang="0">
                  <a:pos x="2331" y="819"/>
                </a:cxn>
                <a:cxn ang="0">
                  <a:pos x="1260" y="1008"/>
                </a:cxn>
                <a:cxn ang="0">
                  <a:pos x="0" y="0"/>
                </a:cxn>
              </a:cxnLst>
              <a:rect l="0" t="0" r="r" b="b"/>
              <a:pathLst>
                <a:path w="2332" h="3592">
                  <a:moveTo>
                    <a:pt x="1449" y="3591"/>
                  </a:moveTo>
                  <a:lnTo>
                    <a:pt x="2142" y="2772"/>
                  </a:lnTo>
                  <a:lnTo>
                    <a:pt x="1827" y="1827"/>
                  </a:lnTo>
                  <a:lnTo>
                    <a:pt x="2331" y="819"/>
                  </a:lnTo>
                  <a:lnTo>
                    <a:pt x="1260" y="1008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"/>
            <p:cNvSpPr>
              <a:spLocks noChangeArrowheads="1"/>
            </p:cNvSpPr>
            <p:nvPr/>
          </p:nvSpPr>
          <p:spPr bwMode="auto">
            <a:xfrm>
              <a:off x="5533920" y="2132865"/>
              <a:ext cx="1687680" cy="1646092"/>
            </a:xfrm>
            <a:custGeom>
              <a:avLst/>
              <a:gdLst/>
              <a:ahLst/>
              <a:cxnLst>
                <a:cxn ang="0">
                  <a:pos x="0" y="3591"/>
                </a:cxn>
                <a:cxn ang="0">
                  <a:pos x="1386" y="3402"/>
                </a:cxn>
                <a:cxn ang="0">
                  <a:pos x="819" y="2709"/>
                </a:cxn>
                <a:cxn ang="0">
                  <a:pos x="2331" y="2079"/>
                </a:cxn>
                <a:cxn ang="0">
                  <a:pos x="2268" y="3276"/>
                </a:cxn>
                <a:cxn ang="0">
                  <a:pos x="882" y="2772"/>
                </a:cxn>
                <a:cxn ang="0">
                  <a:pos x="3024" y="2520"/>
                </a:cxn>
                <a:cxn ang="0">
                  <a:pos x="2268" y="2079"/>
                </a:cxn>
                <a:cxn ang="0">
                  <a:pos x="2583" y="1260"/>
                </a:cxn>
                <a:cxn ang="0">
                  <a:pos x="3024" y="2583"/>
                </a:cxn>
                <a:cxn ang="0">
                  <a:pos x="3150" y="882"/>
                </a:cxn>
                <a:cxn ang="0">
                  <a:pos x="2583" y="1197"/>
                </a:cxn>
                <a:cxn ang="0">
                  <a:pos x="2520" y="0"/>
                </a:cxn>
                <a:cxn ang="0">
                  <a:pos x="3276" y="819"/>
                </a:cxn>
                <a:cxn ang="0">
                  <a:pos x="3969" y="252"/>
                </a:cxn>
                <a:cxn ang="0">
                  <a:pos x="2646" y="126"/>
                </a:cxn>
                <a:cxn ang="0">
                  <a:pos x="4284" y="1323"/>
                </a:cxn>
                <a:cxn ang="0">
                  <a:pos x="3969" y="189"/>
                </a:cxn>
                <a:cxn ang="0">
                  <a:pos x="5166" y="1197"/>
                </a:cxn>
                <a:cxn ang="0">
                  <a:pos x="4473" y="1386"/>
                </a:cxn>
                <a:cxn ang="0">
                  <a:pos x="3087" y="1008"/>
                </a:cxn>
                <a:cxn ang="0">
                  <a:pos x="4410" y="2268"/>
                </a:cxn>
                <a:cxn ang="0">
                  <a:pos x="3150" y="2583"/>
                </a:cxn>
                <a:cxn ang="0">
                  <a:pos x="2205" y="3276"/>
                </a:cxn>
                <a:cxn ang="0">
                  <a:pos x="1323" y="3402"/>
                </a:cxn>
                <a:cxn ang="0">
                  <a:pos x="882" y="4221"/>
                </a:cxn>
                <a:cxn ang="0">
                  <a:pos x="1512" y="5040"/>
                </a:cxn>
                <a:cxn ang="0">
                  <a:pos x="1890" y="4158"/>
                </a:cxn>
                <a:cxn ang="0">
                  <a:pos x="882" y="4284"/>
                </a:cxn>
              </a:cxnLst>
              <a:rect l="0" t="0" r="r" b="b"/>
              <a:pathLst>
                <a:path w="5167" h="5041">
                  <a:moveTo>
                    <a:pt x="0" y="3591"/>
                  </a:moveTo>
                  <a:lnTo>
                    <a:pt x="1386" y="3402"/>
                  </a:lnTo>
                  <a:lnTo>
                    <a:pt x="819" y="2709"/>
                  </a:lnTo>
                  <a:lnTo>
                    <a:pt x="2331" y="2079"/>
                  </a:lnTo>
                  <a:lnTo>
                    <a:pt x="2268" y="3276"/>
                  </a:lnTo>
                  <a:lnTo>
                    <a:pt x="882" y="2772"/>
                  </a:lnTo>
                  <a:lnTo>
                    <a:pt x="3024" y="2520"/>
                  </a:lnTo>
                  <a:lnTo>
                    <a:pt x="2268" y="2079"/>
                  </a:lnTo>
                  <a:lnTo>
                    <a:pt x="2583" y="1260"/>
                  </a:lnTo>
                  <a:lnTo>
                    <a:pt x="3024" y="2583"/>
                  </a:lnTo>
                  <a:lnTo>
                    <a:pt x="3150" y="882"/>
                  </a:lnTo>
                  <a:lnTo>
                    <a:pt x="2583" y="1197"/>
                  </a:lnTo>
                  <a:lnTo>
                    <a:pt x="2520" y="0"/>
                  </a:lnTo>
                  <a:lnTo>
                    <a:pt x="3276" y="819"/>
                  </a:lnTo>
                  <a:lnTo>
                    <a:pt x="3969" y="252"/>
                  </a:lnTo>
                  <a:lnTo>
                    <a:pt x="2646" y="126"/>
                  </a:lnTo>
                  <a:lnTo>
                    <a:pt x="4284" y="1323"/>
                  </a:lnTo>
                  <a:lnTo>
                    <a:pt x="3969" y="189"/>
                  </a:lnTo>
                  <a:lnTo>
                    <a:pt x="5166" y="1197"/>
                  </a:lnTo>
                  <a:lnTo>
                    <a:pt x="4473" y="1386"/>
                  </a:lnTo>
                  <a:lnTo>
                    <a:pt x="3087" y="1008"/>
                  </a:lnTo>
                  <a:lnTo>
                    <a:pt x="4410" y="2268"/>
                  </a:lnTo>
                  <a:lnTo>
                    <a:pt x="3150" y="2583"/>
                  </a:lnTo>
                  <a:lnTo>
                    <a:pt x="2205" y="3276"/>
                  </a:lnTo>
                  <a:lnTo>
                    <a:pt x="1323" y="3402"/>
                  </a:lnTo>
                  <a:lnTo>
                    <a:pt x="882" y="4221"/>
                  </a:lnTo>
                  <a:lnTo>
                    <a:pt x="1512" y="5040"/>
                  </a:lnTo>
                  <a:lnTo>
                    <a:pt x="1890" y="4158"/>
                  </a:lnTo>
                  <a:lnTo>
                    <a:pt x="882" y="42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"/>
            <p:cNvSpPr>
              <a:spLocks noChangeArrowheads="1"/>
            </p:cNvSpPr>
            <p:nvPr/>
          </p:nvSpPr>
          <p:spPr bwMode="auto">
            <a:xfrm>
              <a:off x="5081761" y="2914866"/>
              <a:ext cx="1090080" cy="2160227"/>
            </a:xfrm>
            <a:custGeom>
              <a:avLst/>
              <a:gdLst/>
              <a:ahLst/>
              <a:cxnLst>
                <a:cxn ang="0">
                  <a:pos x="1071" y="0"/>
                </a:cxn>
                <a:cxn ang="0">
                  <a:pos x="2394" y="378"/>
                </a:cxn>
                <a:cxn ang="0">
                  <a:pos x="1386" y="1197"/>
                </a:cxn>
                <a:cxn ang="0">
                  <a:pos x="1134" y="63"/>
                </a:cxn>
                <a:cxn ang="0">
                  <a:pos x="0" y="1134"/>
                </a:cxn>
                <a:cxn ang="0">
                  <a:pos x="1386" y="1197"/>
                </a:cxn>
                <a:cxn ang="0">
                  <a:pos x="567" y="1764"/>
                </a:cxn>
                <a:cxn ang="0">
                  <a:pos x="0" y="1197"/>
                </a:cxn>
                <a:cxn ang="0">
                  <a:pos x="819" y="3024"/>
                </a:cxn>
                <a:cxn ang="0">
                  <a:pos x="630" y="1827"/>
                </a:cxn>
                <a:cxn ang="0">
                  <a:pos x="2268" y="1953"/>
                </a:cxn>
                <a:cxn ang="0">
                  <a:pos x="1386" y="1260"/>
                </a:cxn>
                <a:cxn ang="0">
                  <a:pos x="1827" y="2898"/>
                </a:cxn>
                <a:cxn ang="0">
                  <a:pos x="756" y="2961"/>
                </a:cxn>
                <a:cxn ang="0">
                  <a:pos x="2142" y="1953"/>
                </a:cxn>
                <a:cxn ang="0">
                  <a:pos x="1827" y="2835"/>
                </a:cxn>
                <a:cxn ang="0">
                  <a:pos x="693" y="2961"/>
                </a:cxn>
                <a:cxn ang="0">
                  <a:pos x="819" y="4788"/>
                </a:cxn>
                <a:cxn ang="0">
                  <a:pos x="1386" y="3717"/>
                </a:cxn>
                <a:cxn ang="0">
                  <a:pos x="819" y="2961"/>
                </a:cxn>
                <a:cxn ang="0">
                  <a:pos x="2520" y="3780"/>
                </a:cxn>
                <a:cxn ang="0">
                  <a:pos x="1890" y="2898"/>
                </a:cxn>
                <a:cxn ang="0">
                  <a:pos x="1449" y="3654"/>
                </a:cxn>
                <a:cxn ang="0">
                  <a:pos x="1638" y="4599"/>
                </a:cxn>
                <a:cxn ang="0">
                  <a:pos x="756" y="4725"/>
                </a:cxn>
                <a:cxn ang="0">
                  <a:pos x="189" y="5859"/>
                </a:cxn>
                <a:cxn ang="0">
                  <a:pos x="819" y="6615"/>
                </a:cxn>
                <a:cxn ang="0">
                  <a:pos x="1512" y="5670"/>
                </a:cxn>
                <a:cxn ang="0">
                  <a:pos x="189" y="5796"/>
                </a:cxn>
                <a:cxn ang="0">
                  <a:pos x="1638" y="4536"/>
                </a:cxn>
                <a:cxn ang="0">
                  <a:pos x="1512" y="5733"/>
                </a:cxn>
                <a:cxn ang="0">
                  <a:pos x="693" y="4788"/>
                </a:cxn>
                <a:cxn ang="0">
                  <a:pos x="2142" y="5355"/>
                </a:cxn>
                <a:cxn ang="0">
                  <a:pos x="1512" y="5859"/>
                </a:cxn>
                <a:cxn ang="0">
                  <a:pos x="2457" y="6489"/>
                </a:cxn>
                <a:cxn ang="0">
                  <a:pos x="2142" y="5292"/>
                </a:cxn>
                <a:cxn ang="0">
                  <a:pos x="3339" y="6363"/>
                </a:cxn>
                <a:cxn ang="0">
                  <a:pos x="2331" y="6426"/>
                </a:cxn>
                <a:cxn ang="0">
                  <a:pos x="3150" y="5418"/>
                </a:cxn>
                <a:cxn ang="0">
                  <a:pos x="2079" y="5418"/>
                </a:cxn>
                <a:cxn ang="0">
                  <a:pos x="1701" y="4473"/>
                </a:cxn>
                <a:cxn ang="0">
                  <a:pos x="2520" y="3717"/>
                </a:cxn>
                <a:cxn ang="0">
                  <a:pos x="1386" y="3780"/>
                </a:cxn>
                <a:cxn ang="0">
                  <a:pos x="2835" y="4599"/>
                </a:cxn>
                <a:cxn ang="0">
                  <a:pos x="1638" y="4473"/>
                </a:cxn>
              </a:cxnLst>
              <a:rect l="0" t="0" r="r" b="b"/>
              <a:pathLst>
                <a:path w="3340" h="6616">
                  <a:moveTo>
                    <a:pt x="1071" y="0"/>
                  </a:moveTo>
                  <a:lnTo>
                    <a:pt x="2394" y="378"/>
                  </a:lnTo>
                  <a:lnTo>
                    <a:pt x="1386" y="1197"/>
                  </a:lnTo>
                  <a:lnTo>
                    <a:pt x="1134" y="63"/>
                  </a:lnTo>
                  <a:lnTo>
                    <a:pt x="0" y="1134"/>
                  </a:lnTo>
                  <a:lnTo>
                    <a:pt x="1386" y="1197"/>
                  </a:lnTo>
                  <a:lnTo>
                    <a:pt x="567" y="1764"/>
                  </a:lnTo>
                  <a:lnTo>
                    <a:pt x="0" y="1197"/>
                  </a:lnTo>
                  <a:lnTo>
                    <a:pt x="819" y="3024"/>
                  </a:lnTo>
                  <a:lnTo>
                    <a:pt x="630" y="1827"/>
                  </a:lnTo>
                  <a:lnTo>
                    <a:pt x="2268" y="1953"/>
                  </a:lnTo>
                  <a:lnTo>
                    <a:pt x="1386" y="1260"/>
                  </a:lnTo>
                  <a:lnTo>
                    <a:pt x="1827" y="2898"/>
                  </a:lnTo>
                  <a:lnTo>
                    <a:pt x="756" y="2961"/>
                  </a:lnTo>
                  <a:lnTo>
                    <a:pt x="2142" y="1953"/>
                  </a:lnTo>
                  <a:lnTo>
                    <a:pt x="1827" y="2835"/>
                  </a:lnTo>
                  <a:lnTo>
                    <a:pt x="693" y="2961"/>
                  </a:lnTo>
                  <a:lnTo>
                    <a:pt x="819" y="4788"/>
                  </a:lnTo>
                  <a:lnTo>
                    <a:pt x="1386" y="3717"/>
                  </a:lnTo>
                  <a:lnTo>
                    <a:pt x="819" y="2961"/>
                  </a:lnTo>
                  <a:lnTo>
                    <a:pt x="2520" y="3780"/>
                  </a:lnTo>
                  <a:lnTo>
                    <a:pt x="1890" y="2898"/>
                  </a:lnTo>
                  <a:lnTo>
                    <a:pt x="1449" y="3654"/>
                  </a:lnTo>
                  <a:lnTo>
                    <a:pt x="1638" y="4599"/>
                  </a:lnTo>
                  <a:lnTo>
                    <a:pt x="756" y="4725"/>
                  </a:lnTo>
                  <a:lnTo>
                    <a:pt x="189" y="5859"/>
                  </a:lnTo>
                  <a:lnTo>
                    <a:pt x="819" y="6615"/>
                  </a:lnTo>
                  <a:lnTo>
                    <a:pt x="1512" y="5670"/>
                  </a:lnTo>
                  <a:lnTo>
                    <a:pt x="189" y="5796"/>
                  </a:lnTo>
                  <a:lnTo>
                    <a:pt x="1638" y="4536"/>
                  </a:lnTo>
                  <a:lnTo>
                    <a:pt x="1512" y="5733"/>
                  </a:lnTo>
                  <a:lnTo>
                    <a:pt x="693" y="4788"/>
                  </a:lnTo>
                  <a:lnTo>
                    <a:pt x="2142" y="5355"/>
                  </a:lnTo>
                  <a:lnTo>
                    <a:pt x="1512" y="5859"/>
                  </a:lnTo>
                  <a:lnTo>
                    <a:pt x="2457" y="6489"/>
                  </a:lnTo>
                  <a:lnTo>
                    <a:pt x="2142" y="5292"/>
                  </a:lnTo>
                  <a:lnTo>
                    <a:pt x="3339" y="6363"/>
                  </a:lnTo>
                  <a:lnTo>
                    <a:pt x="2331" y="6426"/>
                  </a:lnTo>
                  <a:lnTo>
                    <a:pt x="3150" y="5418"/>
                  </a:lnTo>
                  <a:lnTo>
                    <a:pt x="2079" y="5418"/>
                  </a:lnTo>
                  <a:lnTo>
                    <a:pt x="1701" y="4473"/>
                  </a:lnTo>
                  <a:lnTo>
                    <a:pt x="2520" y="3717"/>
                  </a:lnTo>
                  <a:lnTo>
                    <a:pt x="1386" y="3780"/>
                  </a:lnTo>
                  <a:lnTo>
                    <a:pt x="2835" y="4599"/>
                  </a:lnTo>
                  <a:lnTo>
                    <a:pt x="1638" y="4473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 noChangeArrowheads="1"/>
            </p:cNvSpPr>
            <p:nvPr/>
          </p:nvSpPr>
          <p:spPr bwMode="auto">
            <a:xfrm>
              <a:off x="5862240" y="3754475"/>
              <a:ext cx="1271520" cy="1371024"/>
            </a:xfrm>
            <a:custGeom>
              <a:avLst/>
              <a:gdLst/>
              <a:ahLst/>
              <a:cxnLst>
                <a:cxn ang="0">
                  <a:pos x="453" y="114"/>
                </a:cxn>
                <a:cxn ang="0">
                  <a:pos x="1739" y="0"/>
                </a:cxn>
                <a:cxn ang="0">
                  <a:pos x="1436" y="1021"/>
                </a:cxn>
                <a:cxn ang="0">
                  <a:pos x="491" y="151"/>
                </a:cxn>
                <a:cxn ang="0">
                  <a:pos x="378" y="2003"/>
                </a:cxn>
                <a:cxn ang="0">
                  <a:pos x="1209" y="1966"/>
                </a:cxn>
                <a:cxn ang="0">
                  <a:pos x="1436" y="945"/>
                </a:cxn>
                <a:cxn ang="0">
                  <a:pos x="0" y="1172"/>
                </a:cxn>
                <a:cxn ang="0">
                  <a:pos x="1172" y="2041"/>
                </a:cxn>
                <a:cxn ang="0">
                  <a:pos x="794" y="2911"/>
                </a:cxn>
                <a:cxn ang="0">
                  <a:pos x="378" y="2003"/>
                </a:cxn>
                <a:cxn ang="0">
                  <a:pos x="1398" y="983"/>
                </a:cxn>
                <a:cxn ang="0">
                  <a:pos x="2192" y="2268"/>
                </a:cxn>
                <a:cxn ang="0">
                  <a:pos x="1172" y="2041"/>
                </a:cxn>
                <a:cxn ang="0">
                  <a:pos x="1587" y="3175"/>
                </a:cxn>
                <a:cxn ang="0">
                  <a:pos x="680" y="2948"/>
                </a:cxn>
                <a:cxn ang="0">
                  <a:pos x="1020" y="3818"/>
                </a:cxn>
                <a:cxn ang="0">
                  <a:pos x="1587" y="3213"/>
                </a:cxn>
                <a:cxn ang="0">
                  <a:pos x="2646" y="4196"/>
                </a:cxn>
                <a:cxn ang="0">
                  <a:pos x="3893" y="3666"/>
                </a:cxn>
                <a:cxn ang="0">
                  <a:pos x="2948" y="3213"/>
                </a:cxn>
                <a:cxn ang="0">
                  <a:pos x="2646" y="4196"/>
                </a:cxn>
                <a:cxn ang="0">
                  <a:pos x="2192" y="2268"/>
                </a:cxn>
                <a:cxn ang="0">
                  <a:pos x="1663" y="3175"/>
                </a:cxn>
                <a:cxn ang="0">
                  <a:pos x="2986" y="3213"/>
                </a:cxn>
                <a:cxn ang="0">
                  <a:pos x="3666" y="2230"/>
                </a:cxn>
                <a:cxn ang="0">
                  <a:pos x="2192" y="2268"/>
                </a:cxn>
                <a:cxn ang="0">
                  <a:pos x="2986" y="3289"/>
                </a:cxn>
                <a:cxn ang="0">
                  <a:pos x="2872" y="1739"/>
                </a:cxn>
                <a:cxn ang="0">
                  <a:pos x="3628" y="2268"/>
                </a:cxn>
                <a:cxn ang="0">
                  <a:pos x="3817" y="3704"/>
                </a:cxn>
              </a:cxnLst>
              <a:rect l="0" t="0" r="r" b="b"/>
              <a:pathLst>
                <a:path w="3894" h="4197">
                  <a:moveTo>
                    <a:pt x="453" y="114"/>
                  </a:moveTo>
                  <a:lnTo>
                    <a:pt x="1739" y="0"/>
                  </a:lnTo>
                  <a:lnTo>
                    <a:pt x="1436" y="1021"/>
                  </a:lnTo>
                  <a:lnTo>
                    <a:pt x="491" y="151"/>
                  </a:lnTo>
                  <a:lnTo>
                    <a:pt x="378" y="2003"/>
                  </a:lnTo>
                  <a:lnTo>
                    <a:pt x="1209" y="1966"/>
                  </a:lnTo>
                  <a:lnTo>
                    <a:pt x="1436" y="945"/>
                  </a:lnTo>
                  <a:lnTo>
                    <a:pt x="0" y="1172"/>
                  </a:lnTo>
                  <a:lnTo>
                    <a:pt x="1172" y="2041"/>
                  </a:lnTo>
                  <a:lnTo>
                    <a:pt x="794" y="2911"/>
                  </a:lnTo>
                  <a:lnTo>
                    <a:pt x="378" y="2003"/>
                  </a:lnTo>
                  <a:lnTo>
                    <a:pt x="1398" y="983"/>
                  </a:lnTo>
                  <a:lnTo>
                    <a:pt x="2192" y="2268"/>
                  </a:lnTo>
                  <a:lnTo>
                    <a:pt x="1172" y="2041"/>
                  </a:lnTo>
                  <a:lnTo>
                    <a:pt x="1587" y="3175"/>
                  </a:lnTo>
                  <a:lnTo>
                    <a:pt x="680" y="2948"/>
                  </a:lnTo>
                  <a:lnTo>
                    <a:pt x="1020" y="3818"/>
                  </a:lnTo>
                  <a:lnTo>
                    <a:pt x="1587" y="3213"/>
                  </a:lnTo>
                  <a:lnTo>
                    <a:pt x="2646" y="4196"/>
                  </a:lnTo>
                  <a:lnTo>
                    <a:pt x="3893" y="3666"/>
                  </a:lnTo>
                  <a:lnTo>
                    <a:pt x="2948" y="3213"/>
                  </a:lnTo>
                  <a:lnTo>
                    <a:pt x="2646" y="4196"/>
                  </a:lnTo>
                  <a:lnTo>
                    <a:pt x="2192" y="2268"/>
                  </a:lnTo>
                  <a:lnTo>
                    <a:pt x="1663" y="3175"/>
                  </a:lnTo>
                  <a:lnTo>
                    <a:pt x="2986" y="3213"/>
                  </a:lnTo>
                  <a:lnTo>
                    <a:pt x="3666" y="2230"/>
                  </a:lnTo>
                  <a:lnTo>
                    <a:pt x="2192" y="2268"/>
                  </a:lnTo>
                  <a:lnTo>
                    <a:pt x="2986" y="3289"/>
                  </a:lnTo>
                  <a:lnTo>
                    <a:pt x="2872" y="1739"/>
                  </a:lnTo>
                  <a:lnTo>
                    <a:pt x="3628" y="2268"/>
                  </a:lnTo>
                  <a:lnTo>
                    <a:pt x="3817" y="370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/>
            <p:cNvSpPr>
              <a:spLocks noChangeArrowheads="1"/>
            </p:cNvSpPr>
            <p:nvPr/>
          </p:nvSpPr>
          <p:spPr bwMode="auto">
            <a:xfrm>
              <a:off x="6331680" y="2854380"/>
              <a:ext cx="1641600" cy="1617290"/>
            </a:xfrm>
            <a:custGeom>
              <a:avLst/>
              <a:gdLst/>
              <a:ahLst/>
              <a:cxnLst>
                <a:cxn ang="0">
                  <a:pos x="2268" y="4951"/>
                </a:cxn>
                <a:cxn ang="0">
                  <a:pos x="2344" y="3288"/>
                </a:cxn>
                <a:cxn ang="0">
                  <a:pos x="1512" y="4498"/>
                </a:cxn>
                <a:cxn ang="0">
                  <a:pos x="1210" y="3477"/>
                </a:cxn>
                <a:cxn ang="0">
                  <a:pos x="718" y="4951"/>
                </a:cxn>
                <a:cxn ang="0">
                  <a:pos x="1512" y="4460"/>
                </a:cxn>
                <a:cxn ang="0">
                  <a:pos x="0" y="3742"/>
                </a:cxn>
                <a:cxn ang="0">
                  <a:pos x="1323" y="3553"/>
                </a:cxn>
                <a:cxn ang="0">
                  <a:pos x="189" y="2721"/>
                </a:cxn>
                <a:cxn ang="0">
                  <a:pos x="1247" y="2570"/>
                </a:cxn>
                <a:cxn ang="0">
                  <a:pos x="1247" y="3591"/>
                </a:cxn>
                <a:cxn ang="0">
                  <a:pos x="2381" y="3402"/>
                </a:cxn>
                <a:cxn ang="0">
                  <a:pos x="1210" y="2570"/>
                </a:cxn>
                <a:cxn ang="0">
                  <a:pos x="454" y="1776"/>
                </a:cxn>
                <a:cxn ang="0">
                  <a:pos x="1625" y="983"/>
                </a:cxn>
                <a:cxn ang="0">
                  <a:pos x="3213" y="0"/>
                </a:cxn>
                <a:cxn ang="0">
                  <a:pos x="2722" y="1096"/>
                </a:cxn>
                <a:cxn ang="0">
                  <a:pos x="1890" y="0"/>
                </a:cxn>
                <a:cxn ang="0">
                  <a:pos x="3666" y="1020"/>
                </a:cxn>
                <a:cxn ang="0">
                  <a:pos x="3175" y="113"/>
                </a:cxn>
                <a:cxn ang="0">
                  <a:pos x="4498" y="1134"/>
                </a:cxn>
                <a:cxn ang="0">
                  <a:pos x="3553" y="983"/>
                </a:cxn>
                <a:cxn ang="0">
                  <a:pos x="4158" y="1814"/>
                </a:cxn>
                <a:cxn ang="0">
                  <a:pos x="4536" y="1096"/>
                </a:cxn>
                <a:cxn ang="0">
                  <a:pos x="5027" y="3061"/>
                </a:cxn>
                <a:cxn ang="0">
                  <a:pos x="4120" y="1814"/>
                </a:cxn>
                <a:cxn ang="0">
                  <a:pos x="3591" y="2419"/>
                </a:cxn>
                <a:cxn ang="0">
                  <a:pos x="3629" y="983"/>
                </a:cxn>
                <a:cxn ang="0">
                  <a:pos x="2797" y="2079"/>
                </a:cxn>
                <a:cxn ang="0">
                  <a:pos x="2722" y="1134"/>
                </a:cxn>
                <a:cxn ang="0">
                  <a:pos x="3591" y="2381"/>
                </a:cxn>
                <a:cxn ang="0">
                  <a:pos x="2722" y="2079"/>
                </a:cxn>
                <a:cxn ang="0">
                  <a:pos x="1928" y="1965"/>
                </a:cxn>
                <a:cxn ang="0">
                  <a:pos x="2759" y="1096"/>
                </a:cxn>
                <a:cxn ang="0">
                  <a:pos x="1625" y="1020"/>
                </a:cxn>
                <a:cxn ang="0">
                  <a:pos x="1966" y="2003"/>
                </a:cxn>
                <a:cxn ang="0">
                  <a:pos x="454" y="1814"/>
                </a:cxn>
              </a:cxnLst>
              <a:rect l="0" t="0" r="r" b="b"/>
              <a:pathLst>
                <a:path w="5028" h="4952">
                  <a:moveTo>
                    <a:pt x="2268" y="4951"/>
                  </a:moveTo>
                  <a:lnTo>
                    <a:pt x="2344" y="3288"/>
                  </a:lnTo>
                  <a:lnTo>
                    <a:pt x="1512" y="4498"/>
                  </a:lnTo>
                  <a:lnTo>
                    <a:pt x="1210" y="3477"/>
                  </a:lnTo>
                  <a:lnTo>
                    <a:pt x="718" y="4951"/>
                  </a:lnTo>
                  <a:lnTo>
                    <a:pt x="1512" y="4460"/>
                  </a:lnTo>
                  <a:lnTo>
                    <a:pt x="0" y="3742"/>
                  </a:lnTo>
                  <a:lnTo>
                    <a:pt x="1323" y="3553"/>
                  </a:lnTo>
                  <a:lnTo>
                    <a:pt x="189" y="2721"/>
                  </a:lnTo>
                  <a:lnTo>
                    <a:pt x="1247" y="2570"/>
                  </a:lnTo>
                  <a:lnTo>
                    <a:pt x="1247" y="3591"/>
                  </a:lnTo>
                  <a:lnTo>
                    <a:pt x="2381" y="3402"/>
                  </a:lnTo>
                  <a:lnTo>
                    <a:pt x="1210" y="2570"/>
                  </a:lnTo>
                  <a:lnTo>
                    <a:pt x="454" y="1776"/>
                  </a:lnTo>
                  <a:lnTo>
                    <a:pt x="1625" y="983"/>
                  </a:lnTo>
                  <a:lnTo>
                    <a:pt x="3213" y="0"/>
                  </a:lnTo>
                  <a:lnTo>
                    <a:pt x="2722" y="1096"/>
                  </a:lnTo>
                  <a:lnTo>
                    <a:pt x="1890" y="0"/>
                  </a:lnTo>
                  <a:lnTo>
                    <a:pt x="3666" y="1020"/>
                  </a:lnTo>
                  <a:lnTo>
                    <a:pt x="3175" y="113"/>
                  </a:lnTo>
                  <a:lnTo>
                    <a:pt x="4498" y="1134"/>
                  </a:lnTo>
                  <a:lnTo>
                    <a:pt x="3553" y="983"/>
                  </a:lnTo>
                  <a:lnTo>
                    <a:pt x="4158" y="1814"/>
                  </a:lnTo>
                  <a:lnTo>
                    <a:pt x="4536" y="1096"/>
                  </a:lnTo>
                  <a:lnTo>
                    <a:pt x="5027" y="3061"/>
                  </a:lnTo>
                  <a:lnTo>
                    <a:pt x="4120" y="1814"/>
                  </a:lnTo>
                  <a:lnTo>
                    <a:pt x="3591" y="2419"/>
                  </a:lnTo>
                  <a:lnTo>
                    <a:pt x="3629" y="983"/>
                  </a:lnTo>
                  <a:lnTo>
                    <a:pt x="2797" y="2079"/>
                  </a:lnTo>
                  <a:lnTo>
                    <a:pt x="2722" y="1134"/>
                  </a:lnTo>
                  <a:lnTo>
                    <a:pt x="3591" y="2381"/>
                  </a:lnTo>
                  <a:lnTo>
                    <a:pt x="2722" y="2079"/>
                  </a:lnTo>
                  <a:lnTo>
                    <a:pt x="1928" y="1965"/>
                  </a:lnTo>
                  <a:lnTo>
                    <a:pt x="2759" y="1096"/>
                  </a:lnTo>
                  <a:lnTo>
                    <a:pt x="1625" y="1020"/>
                  </a:lnTo>
                  <a:lnTo>
                    <a:pt x="1966" y="2003"/>
                  </a:lnTo>
                  <a:lnTo>
                    <a:pt x="454" y="181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/>
            <p:cNvSpPr>
              <a:spLocks noChangeArrowheads="1"/>
            </p:cNvSpPr>
            <p:nvPr/>
          </p:nvSpPr>
          <p:spPr bwMode="auto">
            <a:xfrm>
              <a:off x="6825600" y="4051146"/>
              <a:ext cx="617760" cy="432045"/>
            </a:xfrm>
            <a:custGeom>
              <a:avLst/>
              <a:gdLst/>
              <a:ahLst/>
              <a:cxnLst>
                <a:cxn ang="0">
                  <a:pos x="643" y="1323"/>
                </a:cxn>
                <a:cxn ang="0">
                  <a:pos x="1890" y="0"/>
                </a:cxn>
                <a:cxn ang="0">
                  <a:pos x="0" y="832"/>
                </a:cxn>
              </a:cxnLst>
              <a:rect l="0" t="0" r="r" b="b"/>
              <a:pathLst>
                <a:path w="1891" h="1324">
                  <a:moveTo>
                    <a:pt x="643" y="1323"/>
                  </a:moveTo>
                  <a:lnTo>
                    <a:pt x="1890" y="0"/>
                  </a:lnTo>
                  <a:lnTo>
                    <a:pt x="0" y="83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/>
            <p:cNvSpPr>
              <a:spLocks noChangeArrowheads="1"/>
            </p:cNvSpPr>
            <p:nvPr/>
          </p:nvSpPr>
          <p:spPr bwMode="auto">
            <a:xfrm>
              <a:off x="6294241" y="3187055"/>
              <a:ext cx="1679040" cy="888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38" y="0"/>
                </a:cxn>
                <a:cxn ang="0">
                  <a:pos x="1360" y="1588"/>
                </a:cxn>
                <a:cxn ang="0">
                  <a:pos x="2116" y="945"/>
                </a:cxn>
                <a:cxn ang="0">
                  <a:pos x="2419" y="2306"/>
                </a:cxn>
                <a:cxn ang="0">
                  <a:pos x="2872" y="1097"/>
                </a:cxn>
                <a:cxn ang="0">
                  <a:pos x="3439" y="2722"/>
                </a:cxn>
                <a:cxn ang="0">
                  <a:pos x="2381" y="2268"/>
                </a:cxn>
                <a:cxn ang="0">
                  <a:pos x="3779" y="1361"/>
                </a:cxn>
                <a:cxn ang="0">
                  <a:pos x="5140" y="2004"/>
                </a:cxn>
                <a:cxn ang="0">
                  <a:pos x="4460" y="2722"/>
                </a:cxn>
                <a:cxn ang="0">
                  <a:pos x="3742" y="1399"/>
                </a:cxn>
                <a:cxn ang="0">
                  <a:pos x="3402" y="2608"/>
                </a:cxn>
                <a:cxn ang="0">
                  <a:pos x="4460" y="2684"/>
                </a:cxn>
              </a:cxnLst>
              <a:rect l="0" t="0" r="r" b="b"/>
              <a:pathLst>
                <a:path w="5141" h="2723">
                  <a:moveTo>
                    <a:pt x="0" y="0"/>
                  </a:moveTo>
                  <a:lnTo>
                    <a:pt x="1738" y="0"/>
                  </a:lnTo>
                  <a:lnTo>
                    <a:pt x="1360" y="1588"/>
                  </a:lnTo>
                  <a:lnTo>
                    <a:pt x="2116" y="945"/>
                  </a:lnTo>
                  <a:lnTo>
                    <a:pt x="2419" y="2306"/>
                  </a:lnTo>
                  <a:lnTo>
                    <a:pt x="2872" y="1097"/>
                  </a:lnTo>
                  <a:lnTo>
                    <a:pt x="3439" y="2722"/>
                  </a:lnTo>
                  <a:lnTo>
                    <a:pt x="2381" y="2268"/>
                  </a:lnTo>
                  <a:lnTo>
                    <a:pt x="3779" y="1361"/>
                  </a:lnTo>
                  <a:lnTo>
                    <a:pt x="5140" y="2004"/>
                  </a:lnTo>
                  <a:lnTo>
                    <a:pt x="4460" y="2722"/>
                  </a:lnTo>
                  <a:lnTo>
                    <a:pt x="3742" y="1399"/>
                  </a:lnTo>
                  <a:lnTo>
                    <a:pt x="3402" y="2608"/>
                  </a:lnTo>
                  <a:lnTo>
                    <a:pt x="4460" y="26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560161" y="1849155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450081" y="3754475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2"/>
            <p:cNvSpPr>
              <a:spLocks noChangeArrowheads="1"/>
            </p:cNvSpPr>
            <p:nvPr/>
          </p:nvSpPr>
          <p:spPr bwMode="auto">
            <a:xfrm>
              <a:off x="1644481" y="3996420"/>
              <a:ext cx="56160" cy="5616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658880" y="3646463"/>
              <a:ext cx="70560" cy="393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811520" y="4038184"/>
              <a:ext cx="205919" cy="14099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851994" y="5148308"/>
              <a:ext cx="3749763" cy="9326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346402" y="2788296"/>
              <a:ext cx="2636638" cy="740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4403520" y="1846274"/>
              <a:ext cx="1440" cy="353701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8"/>
            <p:cNvSpPr>
              <a:spLocks noChangeArrowheads="1"/>
            </p:cNvSpPr>
            <p:nvPr/>
          </p:nvSpPr>
          <p:spPr bwMode="auto">
            <a:xfrm>
              <a:off x="6275520" y="20752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9"/>
            <p:cNvSpPr>
              <a:spLocks noChangeArrowheads="1"/>
            </p:cNvSpPr>
            <p:nvPr/>
          </p:nvSpPr>
          <p:spPr bwMode="auto">
            <a:xfrm>
              <a:off x="6765120" y="210838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0"/>
            <p:cNvSpPr>
              <a:spLocks noChangeArrowheads="1"/>
            </p:cNvSpPr>
            <p:nvPr/>
          </p:nvSpPr>
          <p:spPr bwMode="auto">
            <a:xfrm>
              <a:off x="6765120" y="30876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5721121" y="347940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2"/>
            <p:cNvSpPr>
              <a:spLocks noChangeArrowheads="1"/>
            </p:cNvSpPr>
            <p:nvPr/>
          </p:nvSpPr>
          <p:spPr bwMode="auto">
            <a:xfrm>
              <a:off x="6243840" y="40021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3"/>
            <p:cNvSpPr>
              <a:spLocks noChangeArrowheads="1"/>
            </p:cNvSpPr>
            <p:nvPr/>
          </p:nvSpPr>
          <p:spPr bwMode="auto">
            <a:xfrm>
              <a:off x="6635520" y="50146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4"/>
            <p:cNvSpPr>
              <a:spLocks noChangeArrowheads="1"/>
            </p:cNvSpPr>
            <p:nvPr/>
          </p:nvSpPr>
          <p:spPr bwMode="auto">
            <a:xfrm>
              <a:off x="5263201" y="498292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5"/>
            <p:cNvSpPr>
              <a:spLocks noChangeArrowheads="1"/>
            </p:cNvSpPr>
            <p:nvPr/>
          </p:nvSpPr>
          <p:spPr bwMode="auto">
            <a:xfrm>
              <a:off x="5002560" y="31856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5470561" y="32000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7"/>
            <p:cNvSpPr>
              <a:spLocks noChangeArrowheads="1"/>
            </p:cNvSpPr>
            <p:nvPr/>
          </p:nvSpPr>
          <p:spPr bwMode="auto">
            <a:xfrm>
              <a:off x="5212800" y="34059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28"/>
            <p:cNvSpPr>
              <a:spLocks noChangeArrowheads="1"/>
            </p:cNvSpPr>
            <p:nvPr/>
          </p:nvSpPr>
          <p:spPr bwMode="auto">
            <a:xfrm>
              <a:off x="6501601" y="23229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29"/>
            <p:cNvSpPr>
              <a:spLocks noChangeArrowheads="1"/>
            </p:cNvSpPr>
            <p:nvPr/>
          </p:nvSpPr>
          <p:spPr bwMode="auto">
            <a:xfrm>
              <a:off x="5353920" y="28515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559872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31"/>
            <p:cNvSpPr>
              <a:spLocks noChangeArrowheads="1"/>
            </p:cNvSpPr>
            <p:nvPr/>
          </p:nvSpPr>
          <p:spPr bwMode="auto">
            <a:xfrm>
              <a:off x="525024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32"/>
            <p:cNvSpPr>
              <a:spLocks noChangeArrowheads="1"/>
            </p:cNvSpPr>
            <p:nvPr/>
          </p:nvSpPr>
          <p:spPr bwMode="auto">
            <a:xfrm>
              <a:off x="5431680" y="40381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3"/>
            <p:cNvSpPr>
              <a:spLocks noChangeArrowheads="1"/>
            </p:cNvSpPr>
            <p:nvPr/>
          </p:nvSpPr>
          <p:spPr bwMode="auto">
            <a:xfrm>
              <a:off x="7261921" y="27866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4"/>
            <p:cNvSpPr>
              <a:spLocks noChangeArrowheads="1"/>
            </p:cNvSpPr>
            <p:nvPr/>
          </p:nvSpPr>
          <p:spPr bwMode="auto">
            <a:xfrm>
              <a:off x="7647841" y="396617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35"/>
            <p:cNvSpPr>
              <a:spLocks noChangeArrowheads="1"/>
            </p:cNvSpPr>
            <p:nvPr/>
          </p:nvSpPr>
          <p:spPr bwMode="auto">
            <a:xfrm>
              <a:off x="5778721" y="40554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6"/>
            <p:cNvSpPr>
              <a:spLocks noChangeArrowheads="1"/>
            </p:cNvSpPr>
            <p:nvPr/>
          </p:nvSpPr>
          <p:spPr bwMode="auto">
            <a:xfrm>
              <a:off x="7031521" y="484899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37"/>
            <p:cNvSpPr>
              <a:spLocks noChangeArrowheads="1"/>
            </p:cNvSpPr>
            <p:nvPr/>
          </p:nvSpPr>
          <p:spPr bwMode="auto">
            <a:xfrm>
              <a:off x="5761441" y="491955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38"/>
            <p:cNvSpPr>
              <a:spLocks noChangeArrowheads="1"/>
            </p:cNvSpPr>
            <p:nvPr/>
          </p:nvSpPr>
          <p:spPr bwMode="auto">
            <a:xfrm>
              <a:off x="7136640" y="24324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39"/>
            <p:cNvSpPr>
              <a:spLocks noChangeArrowheads="1"/>
            </p:cNvSpPr>
            <p:nvPr/>
          </p:nvSpPr>
          <p:spPr bwMode="auto">
            <a:xfrm>
              <a:off x="5250240" y="43723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"/>
            <p:cNvSpPr>
              <a:spLocks noChangeArrowheads="1"/>
            </p:cNvSpPr>
            <p:nvPr/>
          </p:nvSpPr>
          <p:spPr bwMode="auto">
            <a:xfrm>
              <a:off x="547920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41"/>
            <p:cNvSpPr>
              <a:spLocks noChangeArrowheads="1"/>
            </p:cNvSpPr>
            <p:nvPr/>
          </p:nvSpPr>
          <p:spPr bwMode="auto">
            <a:xfrm>
              <a:off x="5725440" y="294367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7718400" y="312080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43"/>
            <p:cNvSpPr>
              <a:spLocks noChangeArrowheads="1"/>
            </p:cNvSpPr>
            <p:nvPr/>
          </p:nvSpPr>
          <p:spPr bwMode="auto">
            <a:xfrm>
              <a:off x="5073121" y="472513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44"/>
            <p:cNvSpPr>
              <a:spLocks noChangeArrowheads="1"/>
            </p:cNvSpPr>
            <p:nvPr/>
          </p:nvSpPr>
          <p:spPr bwMode="auto">
            <a:xfrm>
              <a:off x="7876800" y="37731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5"/>
            <p:cNvSpPr>
              <a:spLocks noChangeArrowheads="1"/>
            </p:cNvSpPr>
            <p:nvPr/>
          </p:nvSpPr>
          <p:spPr bwMode="auto">
            <a:xfrm>
              <a:off x="630864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46"/>
            <p:cNvSpPr>
              <a:spLocks noChangeArrowheads="1"/>
            </p:cNvSpPr>
            <p:nvPr/>
          </p:nvSpPr>
          <p:spPr bwMode="auto">
            <a:xfrm>
              <a:off x="6184801" y="273196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7"/>
            <p:cNvSpPr>
              <a:spLocks noChangeArrowheads="1"/>
            </p:cNvSpPr>
            <p:nvPr/>
          </p:nvSpPr>
          <p:spPr bwMode="auto">
            <a:xfrm>
              <a:off x="59083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48"/>
            <p:cNvSpPr>
              <a:spLocks noChangeArrowheads="1"/>
            </p:cNvSpPr>
            <p:nvPr/>
          </p:nvSpPr>
          <p:spPr bwMode="auto">
            <a:xfrm>
              <a:off x="61531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6334561" y="36767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6462720" y="438670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6966720" y="439822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6657121" y="39215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5947200" y="370263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7159680" y="345780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6631201" y="36119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7326720" y="397337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7584481" y="334115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6888960" y="341892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7120801" y="310928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7404480" y="30833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61"/>
            <p:cNvSpPr>
              <a:spLocks noChangeArrowheads="1"/>
            </p:cNvSpPr>
            <p:nvPr/>
          </p:nvSpPr>
          <p:spPr bwMode="auto">
            <a:xfrm>
              <a:off x="6876001" y="277373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62"/>
            <p:cNvSpPr>
              <a:spLocks noChangeArrowheads="1"/>
            </p:cNvSpPr>
            <p:nvPr/>
          </p:nvSpPr>
          <p:spPr bwMode="auto">
            <a:xfrm>
              <a:off x="6256801" y="24252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6824161" y="250298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64"/>
            <p:cNvSpPr>
              <a:spLocks noChangeArrowheads="1"/>
            </p:cNvSpPr>
            <p:nvPr/>
          </p:nvSpPr>
          <p:spPr bwMode="auto">
            <a:xfrm>
              <a:off x="6462720" y="28903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65"/>
            <p:cNvSpPr>
              <a:spLocks noChangeArrowheads="1"/>
            </p:cNvSpPr>
            <p:nvPr/>
          </p:nvSpPr>
          <p:spPr bwMode="auto">
            <a:xfrm>
              <a:off x="5869440" y="31611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66"/>
            <p:cNvSpPr>
              <a:spLocks noChangeArrowheads="1"/>
            </p:cNvSpPr>
            <p:nvPr/>
          </p:nvSpPr>
          <p:spPr bwMode="auto">
            <a:xfrm>
              <a:off x="6063841" y="33929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67"/>
            <p:cNvSpPr>
              <a:spLocks noChangeArrowheads="1"/>
            </p:cNvSpPr>
            <p:nvPr/>
          </p:nvSpPr>
          <p:spPr bwMode="auto">
            <a:xfrm>
              <a:off x="6192000" y="30963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68"/>
            <p:cNvSpPr>
              <a:spLocks noChangeArrowheads="1"/>
            </p:cNvSpPr>
            <p:nvPr/>
          </p:nvSpPr>
          <p:spPr bwMode="auto">
            <a:xfrm>
              <a:off x="7417441" y="35470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69"/>
            <p:cNvSpPr>
              <a:spLocks noChangeArrowheads="1"/>
            </p:cNvSpPr>
            <p:nvPr/>
          </p:nvSpPr>
          <p:spPr bwMode="auto">
            <a:xfrm>
              <a:off x="6720481" y="42311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6399360" y="336707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71"/>
            <p:cNvSpPr>
              <a:spLocks noChangeArrowheads="1"/>
            </p:cNvSpPr>
            <p:nvPr/>
          </p:nvSpPr>
          <p:spPr bwMode="auto">
            <a:xfrm>
              <a:off x="6991201" y="38567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72"/>
            <p:cNvSpPr>
              <a:spLocks noChangeArrowheads="1"/>
            </p:cNvSpPr>
            <p:nvPr/>
          </p:nvSpPr>
          <p:spPr bwMode="auto">
            <a:xfrm>
              <a:off x="6759360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73"/>
            <p:cNvSpPr>
              <a:spLocks noChangeArrowheads="1"/>
            </p:cNvSpPr>
            <p:nvPr/>
          </p:nvSpPr>
          <p:spPr bwMode="auto">
            <a:xfrm>
              <a:off x="6024960" y="46185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74"/>
            <p:cNvSpPr>
              <a:spLocks noChangeArrowheads="1"/>
            </p:cNvSpPr>
            <p:nvPr/>
          </p:nvSpPr>
          <p:spPr bwMode="auto">
            <a:xfrm>
              <a:off x="5535360" y="429597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75"/>
            <p:cNvSpPr>
              <a:spLocks noChangeArrowheads="1"/>
            </p:cNvSpPr>
            <p:nvPr/>
          </p:nvSpPr>
          <p:spPr bwMode="auto">
            <a:xfrm>
              <a:off x="5702400" y="45796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76"/>
            <p:cNvSpPr>
              <a:spLocks noChangeArrowheads="1"/>
            </p:cNvSpPr>
            <p:nvPr/>
          </p:nvSpPr>
          <p:spPr bwMode="auto">
            <a:xfrm>
              <a:off x="6076800" y="488931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t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26" y="2857515"/>
            <a:ext cx="2401771" cy="1753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Vision: WYSIWYG Synthetic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4" y="16002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Bioengineering should be like document preparation:</a:t>
            </a:r>
          </a:p>
        </p:txBody>
      </p:sp>
      <p:pic>
        <p:nvPicPr>
          <p:cNvPr id="4" name="Picture 57" descr="scienti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5433" y="3197732"/>
            <a:ext cx="1525364" cy="152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455831" y="3224063"/>
            <a:ext cx="1114778" cy="3075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037260" y="2801071"/>
            <a:ext cx="4877993" cy="2494144"/>
            <a:chOff x="3037260" y="2801071"/>
            <a:chExt cx="4877993" cy="2494144"/>
          </a:xfrm>
        </p:grpSpPr>
        <p:pic>
          <p:nvPicPr>
            <p:cNvPr id="6" name="Picture 5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33546">
              <a:off x="3037260" y="3141904"/>
              <a:ext cx="478279" cy="644409"/>
            </a:xfrm>
            <a:prstGeom prst="rect">
              <a:avLst/>
            </a:prstGeom>
          </p:spPr>
        </p:pic>
        <p:pic>
          <p:nvPicPr>
            <p:cNvPr id="7" name="Picture 6" descr="print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611" y="2801071"/>
              <a:ext cx="2153642" cy="1485804"/>
            </a:xfrm>
            <a:prstGeom prst="rect">
              <a:avLst/>
            </a:prstGeom>
          </p:spPr>
        </p:pic>
        <p:pic>
          <p:nvPicPr>
            <p:cNvPr id="8" name="Picture 7" descr="documen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17163" y="4078257"/>
              <a:ext cx="903224" cy="1216958"/>
            </a:xfrm>
            <a:prstGeom prst="rect">
              <a:avLst/>
            </a:prstGeom>
          </p:spPr>
        </p:pic>
        <p:sp>
          <p:nvSpPr>
            <p:cNvPr id="13" name="Down Arrow 12"/>
            <p:cNvSpPr/>
            <p:nvPr/>
          </p:nvSpPr>
          <p:spPr>
            <a:xfrm>
              <a:off x="6671276" y="355983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762624" y="2562785"/>
            <a:ext cx="5125487" cy="2475212"/>
            <a:chOff x="2762624" y="2562785"/>
            <a:chExt cx="5125487" cy="2475212"/>
          </a:xfrm>
        </p:grpSpPr>
        <p:pic>
          <p:nvPicPr>
            <p:cNvPr id="16" name="Picture 15" descr="MIT_Tecan_Evo_Jan21_201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3244" y="2562785"/>
              <a:ext cx="2194867" cy="1551669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>
            <a:xfrm>
              <a:off x="6628943" y="3842055"/>
              <a:ext cx="324556" cy="47304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38" descr="ecoli2"/>
            <p:cNvPicPr>
              <a:picLocks noChangeAspect="1" noChangeArrowheads="1"/>
            </p:cNvPicPr>
            <p:nvPr/>
          </p:nvPicPr>
          <p:blipFill>
            <a:blip r:embed="rId7">
              <a:lum bright="-24000"/>
            </a:blip>
            <a:srcRect/>
            <a:stretch>
              <a:fillRect/>
            </a:stretch>
          </p:blipFill>
          <p:spPr bwMode="auto">
            <a:xfrm rot="222069">
              <a:off x="2762624" y="3139397"/>
              <a:ext cx="920375" cy="695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Plasmid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9479" y="4413874"/>
              <a:ext cx="1857598" cy="62412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202"/>
            <a:ext cx="8229600" cy="4525963"/>
          </a:xfrm>
        </p:spPr>
        <p:txBody>
          <a:bodyPr/>
          <a:lstStyle/>
          <a:p>
            <a:r>
              <a:rPr lang="en-US" dirty="0" smtClean="0"/>
              <a:t>Breaking the complexity barrier: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Multiplication of research impact</a:t>
            </a:r>
          </a:p>
          <a:p>
            <a:r>
              <a:rPr lang="en-US" dirty="0" smtClean="0"/>
              <a:t>Reduction of barriers to entry</a:t>
            </a:r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419600" y="6550025"/>
            <a:ext cx="4746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*Sampling of systems in publications with </a:t>
            </a:r>
            <a:r>
              <a:rPr lang="en-US" sz="1400" u="sng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experimental circuits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21238" y="2350204"/>
            <a:ext cx="4094162" cy="2865438"/>
            <a:chOff x="4617721" y="2163212"/>
            <a:chExt cx="4093845" cy="2865988"/>
          </a:xfrm>
        </p:grpSpPr>
        <p:pic>
          <p:nvPicPr>
            <p:cNvPr id="6" name="Picture 3" descr="C:\Users\rweiss.PRINCETON\Desktop\sb-system-sizes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17721" y="2163212"/>
              <a:ext cx="4093845" cy="284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49220" t="85349" r="20976" b="6572"/>
            <a:stretch>
              <a:fillRect/>
            </a:stretch>
          </p:blipFill>
          <p:spPr bwMode="auto">
            <a:xfrm>
              <a:off x="6387354" y="4608330"/>
              <a:ext cx="1183341" cy="230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rweiss.PRINCETON\Desktop\sb-systems.tif"/>
            <p:cNvPicPr>
              <a:picLocks noChangeAspect="1" noChangeArrowheads="1"/>
            </p:cNvPicPr>
            <p:nvPr/>
          </p:nvPicPr>
          <p:blipFill>
            <a:blip r:embed="rId3"/>
            <a:srcRect l="31949" t="92799" r="20976"/>
            <a:stretch>
              <a:fillRect/>
            </a:stretch>
          </p:blipFill>
          <p:spPr bwMode="auto">
            <a:xfrm>
              <a:off x="6087035" y="4823488"/>
              <a:ext cx="1869141" cy="205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0" y="2178754"/>
          <a:ext cx="4705066" cy="330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1927225" y="1931104"/>
            <a:ext cx="173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DNA synthesis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6194425" y="1950154"/>
            <a:ext cx="1357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Circuit size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07423" y="1637239"/>
            <a:ext cx="54120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rgbClr val="800000"/>
                </a:solidFill>
                <a:latin typeface="Calibri" charset="0"/>
              </a:rPr>
              <a:t>?</a:t>
            </a:r>
          </a:p>
        </p:txBody>
      </p:sp>
      <p:sp>
        <p:nvSpPr>
          <p:cNvPr id="13" name="Arc 12"/>
          <p:cNvSpPr/>
          <p:nvPr/>
        </p:nvSpPr>
        <p:spPr bwMode="auto">
          <a:xfrm rot="5400000">
            <a:off x="5942807" y="202933"/>
            <a:ext cx="2819400" cy="2868613"/>
          </a:xfrm>
          <a:prstGeom prst="arc">
            <a:avLst/>
          </a:prstGeom>
          <a:ln w="127000">
            <a:solidFill>
              <a:srgbClr val="800000"/>
            </a:solidFill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91165" y="5215642"/>
            <a:ext cx="223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Purnick</a:t>
            </a:r>
            <a:r>
              <a:rPr lang="en-US" dirty="0" smtClean="0"/>
              <a:t> &amp; Weiss, ‘09]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tool-chain?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703986" y="1358152"/>
            <a:ext cx="3883759" cy="4979896"/>
            <a:chOff x="575403" y="1358152"/>
            <a:chExt cx="3883759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3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TextBox 34"/>
          <p:cNvSpPr txBox="1"/>
          <p:nvPr/>
        </p:nvSpPr>
        <p:spPr>
          <a:xfrm>
            <a:off x="2709789" y="2892775"/>
            <a:ext cx="387215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800000"/>
                </a:solidFill>
              </a:rPr>
              <a:t>This gap is too big to cross with a single method!</a:t>
            </a:r>
            <a:endParaRPr lang="en-US" sz="3600" b="1" i="1" dirty="0">
              <a:solidFill>
                <a:srgbClr val="8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TASBE architecture: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58300" y="4531111"/>
            <a:ext cx="2584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Modular architecture also open for flexible choice of organisms, protocols, methods, …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9" name="Picture 38" descr="mit-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5089155"/>
            <a:ext cx="1073156" cy="585358"/>
          </a:xfrm>
          <a:prstGeom prst="rect">
            <a:avLst/>
          </a:prstGeom>
        </p:spPr>
      </p:pic>
      <p:pic>
        <p:nvPicPr>
          <p:cNvPr id="40" name="Picture 39" descr="BU 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1" y="5829143"/>
            <a:ext cx="1073156" cy="4373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14457" y="5051118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</a:t>
            </a:r>
          </a:p>
          <a:p>
            <a:r>
              <a:rPr lang="en-US" dirty="0" smtClean="0"/>
              <a:t>Weiss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289056" y="5708470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Douglas Densmore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3994" y="4716453"/>
            <a:ext cx="175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sp>
        <p:nvSpPr>
          <p:cNvPr id="75" name="Content Placeholder 2"/>
          <p:cNvSpPr txBox="1">
            <a:spLocks/>
          </p:cNvSpPr>
          <p:nvPr/>
        </p:nvSpPr>
        <p:spPr bwMode="auto">
          <a:xfrm>
            <a:off x="190500" y="1231901"/>
            <a:ext cx="5372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Arial" charset="0"/>
                <a:cs typeface="Courier"/>
              </a:rPr>
              <a:t>(yellow (not (cyan (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Arial" charset="0"/>
                <a:cs typeface="Courier"/>
              </a:rPr>
              <a:t>Dox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Arial" charset="0"/>
                <a:cs typeface="Courier"/>
              </a:rPr>
              <a:t>))))</a:t>
            </a:r>
          </a:p>
        </p:txBody>
      </p:sp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7510" y="1600200"/>
            <a:ext cx="2885489" cy="470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6" name="Group 135"/>
          <p:cNvGrpSpPr/>
          <p:nvPr/>
        </p:nvGrpSpPr>
        <p:grpSpPr>
          <a:xfrm>
            <a:off x="3527844" y="5437141"/>
            <a:ext cx="2165400" cy="1095260"/>
            <a:chOff x="3527844" y="5437141"/>
            <a:chExt cx="2165400" cy="1095260"/>
          </a:xfrm>
        </p:grpSpPr>
        <p:pic>
          <p:nvPicPr>
            <p:cNvPr id="73" name="Picture 72" descr="MIT_Tecan_Evo_Jan21_20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977" y="5437141"/>
              <a:ext cx="1549267" cy="1095260"/>
            </a:xfrm>
            <a:prstGeom prst="rect">
              <a:avLst/>
            </a:prstGeom>
          </p:spPr>
        </p:pic>
        <p:sp>
          <p:nvSpPr>
            <p:cNvPr id="130" name="Right Arrow 129"/>
            <p:cNvSpPr/>
            <p:nvPr/>
          </p:nvSpPr>
          <p:spPr>
            <a:xfrm>
              <a:off x="3527844" y="5753100"/>
              <a:ext cx="507971" cy="45175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06400" y="1689101"/>
            <a:ext cx="4991100" cy="883165"/>
            <a:chOff x="406400" y="1689101"/>
            <a:chExt cx="4991100" cy="883165"/>
          </a:xfrm>
        </p:grpSpPr>
        <p:grpSp>
          <p:nvGrpSpPr>
            <p:cNvPr id="3" name="Group 84"/>
            <p:cNvGrpSpPr/>
            <p:nvPr/>
          </p:nvGrpSpPr>
          <p:grpSpPr>
            <a:xfrm>
              <a:off x="406400" y="2202934"/>
              <a:ext cx="4991100" cy="369332"/>
              <a:chOff x="406400" y="2202934"/>
              <a:chExt cx="4991100" cy="369332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406400" y="2202934"/>
                <a:ext cx="774700" cy="36933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 smtClean="0"/>
                  <a:t>Dox</a:t>
                </a:r>
                <a:endParaRPr lang="en-US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625600" y="2202934"/>
                <a:ext cx="812800" cy="369332"/>
              </a:xfrm>
              <a:prstGeom prst="rect">
                <a:avLst/>
              </a:prstGeom>
              <a:solidFill>
                <a:srgbClr val="00F3FF"/>
              </a:solidFill>
              <a:ln w="12700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cyan</a:t>
                </a:r>
                <a:endParaRPr lang="en-US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895600" y="2202934"/>
                <a:ext cx="762000" cy="36933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not</a:t>
                </a:r>
                <a:endParaRPr lang="en-US" dirty="0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4178300" y="2202934"/>
                <a:ext cx="863600" cy="369332"/>
              </a:xfrm>
              <a:prstGeom prst="rect">
                <a:avLst/>
              </a:prstGeom>
              <a:solidFill>
                <a:srgbClr val="FFFF00"/>
              </a:solidFill>
              <a:ln w="12700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yellow</a:t>
                </a:r>
                <a:endParaRPr lang="en-US" dirty="0"/>
              </a:p>
            </p:txBody>
          </p:sp>
          <p:cxnSp>
            <p:nvCxnSpPr>
              <p:cNvPr id="81" name="Straight Arrow Connector 80"/>
              <p:cNvCxnSpPr>
                <a:stCxn id="77" idx="3"/>
                <a:endCxn id="78" idx="1"/>
              </p:cNvCxnSpPr>
              <p:nvPr/>
            </p:nvCxnSpPr>
            <p:spPr>
              <a:xfrm>
                <a:off x="1181100" y="2387600"/>
                <a:ext cx="4445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>
                <a:stCxn id="78" idx="3"/>
                <a:endCxn id="79" idx="1"/>
              </p:cNvCxnSpPr>
              <p:nvPr/>
            </p:nvCxnSpPr>
            <p:spPr>
              <a:xfrm>
                <a:off x="2438400" y="2387600"/>
                <a:ext cx="4572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>
                <a:stCxn id="79" idx="3"/>
                <a:endCxn id="80" idx="1"/>
              </p:cNvCxnSpPr>
              <p:nvPr/>
            </p:nvCxnSpPr>
            <p:spPr>
              <a:xfrm>
                <a:off x="3657600" y="2387600"/>
                <a:ext cx="5207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>
                <a:stCxn id="80" idx="3"/>
              </p:cNvCxnSpPr>
              <p:nvPr/>
            </p:nvCxnSpPr>
            <p:spPr>
              <a:xfrm>
                <a:off x="5041900" y="2387600"/>
                <a:ext cx="3556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Down Arrow 130"/>
            <p:cNvSpPr/>
            <p:nvPr/>
          </p:nvSpPr>
          <p:spPr>
            <a:xfrm>
              <a:off x="2895600" y="1689101"/>
              <a:ext cx="444500" cy="46303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90500" y="2754868"/>
            <a:ext cx="5229615" cy="1132920"/>
            <a:chOff x="190500" y="2754868"/>
            <a:chExt cx="5229615" cy="1132920"/>
          </a:xfrm>
        </p:grpSpPr>
        <p:grpSp>
          <p:nvGrpSpPr>
            <p:cNvPr id="4" name="Group 89"/>
            <p:cNvGrpSpPr/>
            <p:nvPr/>
          </p:nvGrpSpPr>
          <p:grpSpPr>
            <a:xfrm>
              <a:off x="190500" y="2780268"/>
              <a:ext cx="5229615" cy="1107520"/>
              <a:chOff x="190500" y="2780268"/>
              <a:chExt cx="5229615" cy="1107520"/>
            </a:xfrm>
          </p:grpSpPr>
          <p:grpSp>
            <p:nvGrpSpPr>
              <p:cNvPr id="5" name="Group 24"/>
              <p:cNvGrpSpPr/>
              <p:nvPr/>
            </p:nvGrpSpPr>
            <p:grpSpPr>
              <a:xfrm>
                <a:off x="190500" y="3454400"/>
                <a:ext cx="1206500" cy="420688"/>
                <a:chOff x="3454447" y="5709445"/>
                <a:chExt cx="1206500" cy="420688"/>
              </a:xfrm>
            </p:grpSpPr>
            <p:cxnSp>
              <p:nvCxnSpPr>
                <p:cNvPr id="86" name="Straight Arrow Connector 85"/>
                <p:cNvCxnSpPr/>
                <p:nvPr/>
              </p:nvCxnSpPr>
              <p:spPr>
                <a:xfrm>
                  <a:off x="3568755" y="5709445"/>
                  <a:ext cx="203192" cy="1588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3454447" y="6128545"/>
                  <a:ext cx="1206500" cy="1588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rot="16200000" flipV="1">
                  <a:off x="3360897" y="5917303"/>
                  <a:ext cx="419100" cy="338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Rectangle 88"/>
                <p:cNvSpPr/>
                <p:nvPr/>
              </p:nvSpPr>
              <p:spPr>
                <a:xfrm>
                  <a:off x="3866646" y="5823745"/>
                  <a:ext cx="692654" cy="304800"/>
                </a:xfrm>
                <a:prstGeom prst="rect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err="1" smtClean="0">
                      <a:solidFill>
                        <a:schemeClr val="tx2"/>
                      </a:solidFill>
                    </a:rPr>
                    <a:t>rtTA</a:t>
                  </a:r>
                  <a:endParaRPr lang="en-US" sz="2000" dirty="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6" name="Group 24"/>
              <p:cNvGrpSpPr/>
              <p:nvPr/>
            </p:nvGrpSpPr>
            <p:grpSpPr>
              <a:xfrm>
                <a:off x="1536700" y="3459956"/>
                <a:ext cx="1206500" cy="420688"/>
                <a:chOff x="3454447" y="5709445"/>
                <a:chExt cx="1206500" cy="420688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>
                  <a:off x="3568755" y="5709445"/>
                  <a:ext cx="203192" cy="1588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3454447" y="6128545"/>
                  <a:ext cx="1206500" cy="1588"/>
                </a:xfrm>
                <a:prstGeom prst="line">
                  <a:avLst/>
                </a:prstGeom>
                <a:ln>
                  <a:solidFill>
                    <a:srgbClr val="00BEC8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16200000" flipV="1">
                  <a:off x="3360897" y="5917303"/>
                  <a:ext cx="419100" cy="338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Rectangle 93"/>
                <p:cNvSpPr/>
                <p:nvPr/>
              </p:nvSpPr>
              <p:spPr>
                <a:xfrm>
                  <a:off x="3866646" y="5823745"/>
                  <a:ext cx="692654" cy="304800"/>
                </a:xfrm>
                <a:prstGeom prst="rect">
                  <a:avLst/>
                </a:prstGeom>
                <a:noFill/>
                <a:ln w="25400">
                  <a:solidFill>
                    <a:srgbClr val="00BEC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accent5">
                          <a:lumMod val="50000"/>
                        </a:schemeClr>
                      </a:solidFill>
                    </a:rPr>
                    <a:t>CFP</a:t>
                  </a:r>
                  <a:endParaRPr lang="en-US" sz="2000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7" name="Group 24"/>
              <p:cNvGrpSpPr/>
              <p:nvPr/>
            </p:nvGrpSpPr>
            <p:grpSpPr>
              <a:xfrm>
                <a:off x="2854715" y="3461544"/>
                <a:ext cx="1206500" cy="420688"/>
                <a:chOff x="3454447" y="5709445"/>
                <a:chExt cx="1206500" cy="420688"/>
              </a:xfrm>
            </p:grpSpPr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3568755" y="5709445"/>
                  <a:ext cx="203192" cy="1588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3454447" y="6128545"/>
                  <a:ext cx="1206500" cy="1588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16200000" flipV="1">
                  <a:off x="3360897" y="5917303"/>
                  <a:ext cx="419100" cy="3384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Rectangle 116"/>
                <p:cNvSpPr/>
                <p:nvPr/>
              </p:nvSpPr>
              <p:spPr>
                <a:xfrm>
                  <a:off x="3866646" y="5823745"/>
                  <a:ext cx="692654" cy="304800"/>
                </a:xfrm>
                <a:prstGeom prst="rect">
                  <a:avLst/>
                </a:prstGeom>
                <a:noFill/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B</a:t>
                  </a:r>
                  <a:endParaRPr lang="en-US" sz="20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" name="Group 24"/>
              <p:cNvGrpSpPr/>
              <p:nvPr/>
            </p:nvGrpSpPr>
            <p:grpSpPr>
              <a:xfrm>
                <a:off x="4213615" y="3467100"/>
                <a:ext cx="1206500" cy="420688"/>
                <a:chOff x="3454447" y="5709445"/>
                <a:chExt cx="1206500" cy="420688"/>
              </a:xfrm>
            </p:grpSpPr>
            <p:cxnSp>
              <p:nvCxnSpPr>
                <p:cNvPr id="119" name="Straight Arrow Connector 118"/>
                <p:cNvCxnSpPr/>
                <p:nvPr/>
              </p:nvCxnSpPr>
              <p:spPr>
                <a:xfrm>
                  <a:off x="3568755" y="5709445"/>
                  <a:ext cx="203192" cy="1588"/>
                </a:xfrm>
                <a:prstGeom prst="straightConnector1">
                  <a:avLst/>
                </a:prstGeom>
                <a:ln>
                  <a:solidFill>
                    <a:schemeClr val="accent6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3454447" y="6128545"/>
                  <a:ext cx="1206500" cy="1588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 rot="16200000" flipV="1">
                  <a:off x="3360897" y="5917303"/>
                  <a:ext cx="419100" cy="3384"/>
                </a:xfrm>
                <a:prstGeom prst="line">
                  <a:avLst/>
                </a:prstGeom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Rectangle 121"/>
                <p:cNvSpPr/>
                <p:nvPr/>
              </p:nvSpPr>
              <p:spPr>
                <a:xfrm>
                  <a:off x="3866646" y="5823745"/>
                  <a:ext cx="692654" cy="304800"/>
                </a:xfrm>
                <a:prstGeom prst="rect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EYFP</a:t>
                  </a:r>
                  <a:endParaRPr lang="en-US" sz="20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123" name="Rectangle 122"/>
              <p:cNvSpPr/>
              <p:nvPr/>
            </p:nvSpPr>
            <p:spPr>
              <a:xfrm>
                <a:off x="985072" y="2780268"/>
                <a:ext cx="595160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err="1" smtClean="0">
                    <a:solidFill>
                      <a:schemeClr val="tx2"/>
                    </a:solidFill>
                  </a:rPr>
                  <a:t>Dox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24" name="Shape 123"/>
              <p:cNvCxnSpPr/>
              <p:nvPr/>
            </p:nvCxnSpPr>
            <p:spPr>
              <a:xfrm rot="5400000" flipH="1" flipV="1">
                <a:off x="1213829" y="3189597"/>
                <a:ext cx="114300" cy="643906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rot="5400000">
                <a:off x="1093180" y="3290094"/>
                <a:ext cx="355600" cy="1588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Freeform 125"/>
              <p:cNvSpPr/>
              <p:nvPr/>
            </p:nvSpPr>
            <p:spPr>
              <a:xfrm>
                <a:off x="1358900" y="3144244"/>
                <a:ext cx="1549400" cy="310155"/>
              </a:xfrm>
              <a:custGeom>
                <a:avLst/>
                <a:gdLst>
                  <a:gd name="connsiteX0" fmla="*/ 0 w 1549400"/>
                  <a:gd name="connsiteY0" fmla="*/ 351367 h 351367"/>
                  <a:gd name="connsiteX1" fmla="*/ 863600 w 1549400"/>
                  <a:gd name="connsiteY1" fmla="*/ 8467 h 351367"/>
                  <a:gd name="connsiteX2" fmla="*/ 1549400 w 1549400"/>
                  <a:gd name="connsiteY2" fmla="*/ 300567 h 351367"/>
                  <a:gd name="connsiteX0" fmla="*/ 0 w 1549400"/>
                  <a:gd name="connsiteY0" fmla="*/ 351367 h 351367"/>
                  <a:gd name="connsiteX1" fmla="*/ 431800 w 1549400"/>
                  <a:gd name="connsiteY1" fmla="*/ 8467 h 351367"/>
                  <a:gd name="connsiteX2" fmla="*/ 1549400 w 1549400"/>
                  <a:gd name="connsiteY2" fmla="*/ 300567 h 351367"/>
                  <a:gd name="connsiteX0" fmla="*/ 0 w 1549400"/>
                  <a:gd name="connsiteY0" fmla="*/ 357540 h 357540"/>
                  <a:gd name="connsiteX1" fmla="*/ 431800 w 1549400"/>
                  <a:gd name="connsiteY1" fmla="*/ 14640 h 357540"/>
                  <a:gd name="connsiteX2" fmla="*/ 1549400 w 1549400"/>
                  <a:gd name="connsiteY2" fmla="*/ 306740 h 35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400" h="357540">
                    <a:moveTo>
                      <a:pt x="0" y="357540"/>
                    </a:moveTo>
                    <a:cubicBezTo>
                      <a:pt x="201075" y="0"/>
                      <a:pt x="173567" y="23107"/>
                      <a:pt x="431800" y="14640"/>
                    </a:cubicBezTo>
                    <a:cubicBezTo>
                      <a:pt x="690033" y="6173"/>
                      <a:pt x="1549400" y="306740"/>
                      <a:pt x="1549400" y="306740"/>
                    </a:cubicBezTo>
                  </a:path>
                </a:pathLst>
              </a:cu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Shape 126"/>
              <p:cNvCxnSpPr/>
              <p:nvPr/>
            </p:nvCxnSpPr>
            <p:spPr>
              <a:xfrm rot="5400000" flipH="1" flipV="1">
                <a:off x="3856147" y="3189596"/>
                <a:ext cx="114300" cy="643906"/>
              </a:xfrm>
              <a:prstGeom prst="bentConnector2">
                <a:avLst/>
              </a:prstGeom>
              <a:ln>
                <a:solidFill>
                  <a:schemeClr val="accent2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rot="5400000">
                <a:off x="4147539" y="3453605"/>
                <a:ext cx="177010" cy="1589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Down Arrow 131"/>
            <p:cNvSpPr/>
            <p:nvPr/>
          </p:nvSpPr>
          <p:spPr>
            <a:xfrm>
              <a:off x="2895600" y="2754868"/>
              <a:ext cx="444500" cy="46303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72543" y="5099957"/>
            <a:ext cx="3121907" cy="1634171"/>
            <a:chOff x="372543" y="5099957"/>
            <a:chExt cx="3121907" cy="1634171"/>
          </a:xfrm>
        </p:grpSpPr>
        <p:sp>
          <p:nvSpPr>
            <p:cNvPr id="134" name="Down Arrow 133"/>
            <p:cNvSpPr/>
            <p:nvPr/>
          </p:nvSpPr>
          <p:spPr>
            <a:xfrm>
              <a:off x="2881298" y="5099957"/>
              <a:ext cx="444500" cy="46303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5" name="Picture 134" descr="evoware_program_screenshot.bmp"/>
            <p:cNvPicPr>
              <a:picLocks noChangeAspect="1"/>
            </p:cNvPicPr>
            <p:nvPr/>
          </p:nvPicPr>
          <p:blipFill>
            <a:blip r:embed="rId4"/>
            <a:srcRect r="43408"/>
            <a:stretch>
              <a:fillRect/>
            </a:stretch>
          </p:blipFill>
          <p:spPr>
            <a:xfrm>
              <a:off x="372543" y="5601089"/>
              <a:ext cx="3121907" cy="11330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8" name="Group 117"/>
          <p:cNvGrpSpPr/>
          <p:nvPr/>
        </p:nvGrpSpPr>
        <p:grpSpPr>
          <a:xfrm>
            <a:off x="50799" y="3974995"/>
            <a:ext cx="5778501" cy="1271531"/>
            <a:chOff x="50799" y="3974995"/>
            <a:chExt cx="5778501" cy="1271531"/>
          </a:xfrm>
        </p:grpSpPr>
        <p:sp>
          <p:nvSpPr>
            <p:cNvPr id="133" name="Down Arrow 132"/>
            <p:cNvSpPr/>
            <p:nvPr/>
          </p:nvSpPr>
          <p:spPr>
            <a:xfrm>
              <a:off x="2889250" y="3974995"/>
              <a:ext cx="444500" cy="46303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112"/>
            <p:cNvGrpSpPr/>
            <p:nvPr/>
          </p:nvGrpSpPr>
          <p:grpSpPr>
            <a:xfrm>
              <a:off x="50799" y="4279224"/>
              <a:ext cx="5778501" cy="967302"/>
              <a:chOff x="50799" y="4279224"/>
              <a:chExt cx="5778501" cy="967302"/>
            </a:xfrm>
          </p:grpSpPr>
          <p:cxnSp>
            <p:nvCxnSpPr>
              <p:cNvPr id="74" name="Straight Connector 73"/>
              <p:cNvCxnSpPr/>
              <p:nvPr/>
            </p:nvCxnSpPr>
            <p:spPr bwMode="auto">
              <a:xfrm>
                <a:off x="106435" y="4588520"/>
                <a:ext cx="5644076" cy="158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Bent Arrow 94"/>
              <p:cNvSpPr/>
              <p:nvPr/>
            </p:nvSpPr>
            <p:spPr bwMode="auto">
              <a:xfrm>
                <a:off x="199434" y="4413882"/>
                <a:ext cx="490131" cy="396379"/>
              </a:xfrm>
              <a:prstGeom prst="bentArrow">
                <a:avLst>
                  <a:gd name="adj1" fmla="val 37000"/>
                  <a:gd name="adj2" fmla="val 39400"/>
                  <a:gd name="adj3" fmla="val 25000"/>
                  <a:gd name="adj4" fmla="val 43750"/>
                </a:avLst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Down Arrow 95"/>
              <p:cNvSpPr/>
              <p:nvPr/>
            </p:nvSpPr>
            <p:spPr bwMode="auto">
              <a:xfrm rot="5400000" flipV="1">
                <a:off x="910603" y="4351688"/>
                <a:ext cx="297283" cy="520764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76200" dist="88900" dir="36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="1" dirty="0"/>
              </a:p>
            </p:txBody>
          </p:sp>
          <p:sp>
            <p:nvSpPr>
              <p:cNvPr id="97" name="TextBox 49"/>
              <p:cNvSpPr txBox="1">
                <a:spLocks noChangeArrowheads="1"/>
              </p:cNvSpPr>
              <p:nvPr/>
            </p:nvSpPr>
            <p:spPr bwMode="auto">
              <a:xfrm>
                <a:off x="50799" y="4810261"/>
                <a:ext cx="71820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smtClean="0">
                    <a:latin typeface="Calibri" pitchFamily="34" charset="0"/>
                  </a:rPr>
                  <a:t>pHef1a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98" name="TextBox 53"/>
              <p:cNvSpPr txBox="1">
                <a:spLocks noChangeArrowheads="1"/>
              </p:cNvSpPr>
              <p:nvPr/>
            </p:nvSpPr>
            <p:spPr bwMode="auto">
              <a:xfrm>
                <a:off x="570895" y="4810258"/>
                <a:ext cx="8905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err="1" smtClean="0">
                    <a:latin typeface="Calibri" pitchFamily="34" charset="0"/>
                  </a:rPr>
                  <a:t>rtTA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99" name="Bent Arrow 98"/>
              <p:cNvSpPr/>
              <p:nvPr/>
            </p:nvSpPr>
            <p:spPr bwMode="auto">
              <a:xfrm>
                <a:off x="1419615" y="4399929"/>
                <a:ext cx="490131" cy="396379"/>
              </a:xfrm>
              <a:prstGeom prst="bentArrow">
                <a:avLst>
                  <a:gd name="adj1" fmla="val 37000"/>
                  <a:gd name="adj2" fmla="val 39400"/>
                  <a:gd name="adj3" fmla="val 25000"/>
                  <a:gd name="adj4" fmla="val 43750"/>
                </a:avLst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TextBox 49"/>
              <p:cNvSpPr txBox="1">
                <a:spLocks noChangeArrowheads="1"/>
              </p:cNvSpPr>
              <p:nvPr/>
            </p:nvSpPr>
            <p:spPr bwMode="auto">
              <a:xfrm>
                <a:off x="1270980" y="4796308"/>
                <a:ext cx="71820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err="1" smtClean="0">
                    <a:latin typeface="Calibri" pitchFamily="34" charset="0"/>
                  </a:rPr>
                  <a:t>pTre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01" name="TextBox 53"/>
              <p:cNvSpPr txBox="1">
                <a:spLocks noChangeArrowheads="1"/>
              </p:cNvSpPr>
              <p:nvPr/>
            </p:nvSpPr>
            <p:spPr bwMode="auto">
              <a:xfrm>
                <a:off x="1803776" y="4796305"/>
                <a:ext cx="8905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smtClean="0">
                    <a:latin typeface="Calibri" pitchFamily="34" charset="0"/>
                  </a:rPr>
                  <a:t>CFP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02" name="Bent Arrow 101"/>
              <p:cNvSpPr/>
              <p:nvPr/>
            </p:nvSpPr>
            <p:spPr bwMode="auto">
              <a:xfrm>
                <a:off x="2621369" y="4415135"/>
                <a:ext cx="490131" cy="396379"/>
              </a:xfrm>
              <a:prstGeom prst="bentArrow">
                <a:avLst>
                  <a:gd name="adj1" fmla="val 37000"/>
                  <a:gd name="adj2" fmla="val 39400"/>
                  <a:gd name="adj3" fmla="val 25000"/>
                  <a:gd name="adj4" fmla="val 43750"/>
                </a:avLst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Down Arrow 102"/>
              <p:cNvSpPr/>
              <p:nvPr/>
            </p:nvSpPr>
            <p:spPr bwMode="auto">
              <a:xfrm rot="5400000" flipV="1">
                <a:off x="3345238" y="4327541"/>
                <a:ext cx="297283" cy="520764"/>
              </a:xfrm>
              <a:prstGeom prst="downArrow">
                <a:avLst/>
              </a:prstGeom>
              <a:gradFill flip="none" rotWithShape="1"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76200" dist="88900" dir="36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b="1" dirty="0"/>
              </a:p>
            </p:txBody>
          </p:sp>
          <p:sp>
            <p:nvSpPr>
              <p:cNvPr id="104" name="TextBox 49"/>
              <p:cNvSpPr txBox="1">
                <a:spLocks noChangeArrowheads="1"/>
              </p:cNvSpPr>
              <p:nvPr/>
            </p:nvSpPr>
            <p:spPr bwMode="auto">
              <a:xfrm>
                <a:off x="2472734" y="4811514"/>
                <a:ext cx="71820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err="1" smtClean="0">
                    <a:latin typeface="Calibri" pitchFamily="34" charset="0"/>
                  </a:rPr>
                  <a:t>pTre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05" name="TextBox 53"/>
              <p:cNvSpPr txBox="1">
                <a:spLocks noChangeArrowheads="1"/>
              </p:cNvSpPr>
              <p:nvPr/>
            </p:nvSpPr>
            <p:spPr bwMode="auto">
              <a:xfrm>
                <a:off x="3005530" y="4786111"/>
                <a:ext cx="8905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err="1" smtClean="0">
                    <a:latin typeface="Calibri" pitchFamily="34" charset="0"/>
                  </a:rPr>
                  <a:t>LacI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06" name="Bent Arrow 105"/>
              <p:cNvSpPr/>
              <p:nvPr/>
            </p:nvSpPr>
            <p:spPr bwMode="auto">
              <a:xfrm>
                <a:off x="4235250" y="4388482"/>
                <a:ext cx="490131" cy="396379"/>
              </a:xfrm>
              <a:prstGeom prst="bentArrow">
                <a:avLst>
                  <a:gd name="adj1" fmla="val 37000"/>
                  <a:gd name="adj2" fmla="val 39400"/>
                  <a:gd name="adj3" fmla="val 25000"/>
                  <a:gd name="adj4" fmla="val 43750"/>
                </a:avLst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TextBox 49"/>
              <p:cNvSpPr txBox="1">
                <a:spLocks noChangeArrowheads="1"/>
              </p:cNvSpPr>
              <p:nvPr/>
            </p:nvSpPr>
            <p:spPr bwMode="auto">
              <a:xfrm>
                <a:off x="4035815" y="4784861"/>
                <a:ext cx="81156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smtClean="0">
                    <a:latin typeface="Calibri" pitchFamily="34" charset="0"/>
                  </a:rPr>
                  <a:t>pHef1a-LacO1Oid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08" name="TextBox 53"/>
              <p:cNvSpPr txBox="1">
                <a:spLocks noChangeArrowheads="1"/>
              </p:cNvSpPr>
              <p:nvPr/>
            </p:nvSpPr>
            <p:spPr bwMode="auto">
              <a:xfrm>
                <a:off x="4581311" y="4784858"/>
                <a:ext cx="8905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smtClean="0">
                    <a:latin typeface="Calibri" pitchFamily="34" charset="0"/>
                  </a:rPr>
                  <a:t>EYFP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5400000">
                <a:off x="3911600" y="4436179"/>
                <a:ext cx="152400" cy="3048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TextBox 53"/>
              <p:cNvSpPr txBox="1">
                <a:spLocks noChangeArrowheads="1"/>
              </p:cNvSpPr>
              <p:nvPr/>
            </p:nvSpPr>
            <p:spPr bwMode="auto">
              <a:xfrm>
                <a:off x="3684434" y="4797561"/>
                <a:ext cx="6096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smtClean="0">
                    <a:latin typeface="Calibri" pitchFamily="34" charset="0"/>
                  </a:rPr>
                  <a:t>mirff4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448300" y="4399929"/>
                <a:ext cx="152400" cy="30480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TextBox 53"/>
              <p:cNvSpPr txBox="1">
                <a:spLocks noChangeArrowheads="1"/>
              </p:cNvSpPr>
              <p:nvPr/>
            </p:nvSpPr>
            <p:spPr bwMode="auto">
              <a:xfrm>
                <a:off x="5219700" y="4815357"/>
                <a:ext cx="6096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1200" dirty="0" smtClean="0">
                    <a:latin typeface="Calibri" pitchFamily="34" charset="0"/>
                  </a:rPr>
                  <a:t>4xff4</a:t>
                </a:r>
                <a:endParaRPr lang="en-US" sz="1200" dirty="0">
                  <a:latin typeface="Calibri" pitchFamily="34" charset="0"/>
                </a:endParaRPr>
              </a:p>
            </p:txBody>
          </p:sp>
          <p:grpSp>
            <p:nvGrpSpPr>
              <p:cNvPr id="10" name="Group 62"/>
              <p:cNvGrpSpPr>
                <a:grpSpLocks/>
              </p:cNvGrpSpPr>
              <p:nvPr/>
            </p:nvGrpSpPr>
            <p:grpSpPr bwMode="auto">
              <a:xfrm>
                <a:off x="4955423" y="4279224"/>
                <a:ext cx="257069" cy="398149"/>
                <a:chOff x="8605239" y="4191000"/>
                <a:chExt cx="257319" cy="398031"/>
              </a:xfrm>
            </p:grpSpPr>
            <p:sp>
              <p:nvSpPr>
                <p:cNvPr id="137" name="Oval 136"/>
                <p:cNvSpPr/>
                <p:nvPr/>
              </p:nvSpPr>
              <p:spPr bwMode="auto">
                <a:xfrm>
                  <a:off x="8605239" y="4191000"/>
                  <a:ext cx="257319" cy="27746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>
                  <a:outerShdw blurRad="149987" dist="250190" dir="8460000" algn="ctr">
                    <a:schemeClr val="bg1">
                      <a:alpha val="28000"/>
                    </a:scheme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/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/>
                </a:p>
              </p:txBody>
            </p:sp>
            <p:sp>
              <p:nvSpPr>
                <p:cNvPr id="138" name="Freeform 137"/>
                <p:cNvSpPr/>
                <p:nvPr/>
              </p:nvSpPr>
              <p:spPr bwMode="auto">
                <a:xfrm>
                  <a:off x="8703878" y="4313277"/>
                  <a:ext cx="73520" cy="118914"/>
                </a:xfrm>
                <a:custGeom>
                  <a:avLst/>
                  <a:gdLst>
                    <a:gd name="connsiteX0" fmla="*/ 0 w 109259"/>
                    <a:gd name="connsiteY0" fmla="*/ 185097 h 185097"/>
                    <a:gd name="connsiteX1" fmla="*/ 9144 w 109259"/>
                    <a:gd name="connsiteY1" fmla="*/ 75369 h 185097"/>
                    <a:gd name="connsiteX2" fmla="*/ 18288 w 109259"/>
                    <a:gd name="connsiteY2" fmla="*/ 47937 h 185097"/>
                    <a:gd name="connsiteX3" fmla="*/ 45720 w 109259"/>
                    <a:gd name="connsiteY3" fmla="*/ 57081 h 185097"/>
                    <a:gd name="connsiteX4" fmla="*/ 82296 w 109259"/>
                    <a:gd name="connsiteY4" fmla="*/ 38793 h 185097"/>
                    <a:gd name="connsiteX5" fmla="*/ 100584 w 109259"/>
                    <a:gd name="connsiteY5" fmla="*/ 175953 h 18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259" h="185097">
                      <a:moveTo>
                        <a:pt x="0" y="185097"/>
                      </a:moveTo>
                      <a:cubicBezTo>
                        <a:pt x="3048" y="148521"/>
                        <a:pt x="4293" y="111750"/>
                        <a:pt x="9144" y="75369"/>
                      </a:cubicBezTo>
                      <a:cubicBezTo>
                        <a:pt x="10418" y="65815"/>
                        <a:pt x="9667" y="52248"/>
                        <a:pt x="18288" y="47937"/>
                      </a:cubicBezTo>
                      <a:cubicBezTo>
                        <a:pt x="26909" y="43626"/>
                        <a:pt x="36576" y="54033"/>
                        <a:pt x="45720" y="57081"/>
                      </a:cubicBezTo>
                      <a:cubicBezTo>
                        <a:pt x="49045" y="47106"/>
                        <a:pt x="54587" y="0"/>
                        <a:pt x="82296" y="38793"/>
                      </a:cubicBezTo>
                      <a:cubicBezTo>
                        <a:pt x="109259" y="76541"/>
                        <a:pt x="100584" y="135770"/>
                        <a:pt x="100584" y="175953"/>
                      </a:cubicBezTo>
                    </a:path>
                  </a:pathLst>
                </a:custGeom>
                <a:ln w="19050"/>
                <a:scene3d>
                  <a:camera prst="orthographicFront">
                    <a:rot lat="0" lon="0" rev="0"/>
                  </a:camera>
                  <a:lightRig rig="contrasting" dir="t"/>
                </a:scene3d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/>
                </a:p>
              </p:txBody>
            </p:sp>
            <p:sp>
              <p:nvSpPr>
                <p:cNvPr id="139" name="Rounded Rectangle 138"/>
                <p:cNvSpPr/>
                <p:nvPr/>
              </p:nvSpPr>
              <p:spPr bwMode="auto">
                <a:xfrm>
                  <a:off x="8664974" y="4430479"/>
                  <a:ext cx="147039" cy="158552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/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/>
                </a:p>
              </p:txBody>
            </p:sp>
          </p:grpSp>
          <p:grpSp>
            <p:nvGrpSpPr>
              <p:cNvPr id="11" name="Group 390"/>
              <p:cNvGrpSpPr>
                <a:grpSpLocks/>
              </p:cNvGrpSpPr>
              <p:nvPr/>
            </p:nvGrpSpPr>
            <p:grpSpPr bwMode="auto">
              <a:xfrm>
                <a:off x="2152713" y="4288212"/>
                <a:ext cx="257324" cy="387786"/>
                <a:chOff x="2790681" y="5334000"/>
                <a:chExt cx="257319" cy="387152"/>
              </a:xfrm>
            </p:grpSpPr>
            <p:sp>
              <p:nvSpPr>
                <p:cNvPr id="141" name="Oval 140"/>
                <p:cNvSpPr/>
                <p:nvPr/>
              </p:nvSpPr>
              <p:spPr bwMode="auto">
                <a:xfrm>
                  <a:off x="2790681" y="5334000"/>
                  <a:ext cx="257319" cy="277465"/>
                </a:xfrm>
                <a:prstGeom prst="ellipse">
                  <a:avLst/>
                </a:prstGeom>
                <a:solidFill>
                  <a:srgbClr val="30D0F0"/>
                </a:solidFill>
                <a:ln>
                  <a:noFill/>
                </a:ln>
                <a:effectLst>
                  <a:outerShdw blurRad="149987" dist="250190" dir="8460000" algn="ctr">
                    <a:schemeClr val="bg1">
                      <a:alpha val="28000"/>
                    </a:scheme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/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/>
                </a:p>
              </p:txBody>
            </p:sp>
            <p:sp>
              <p:nvSpPr>
                <p:cNvPr id="142" name="Rounded Rectangle 141"/>
                <p:cNvSpPr/>
                <p:nvPr/>
              </p:nvSpPr>
              <p:spPr bwMode="auto">
                <a:xfrm>
                  <a:off x="2849414" y="5562600"/>
                  <a:ext cx="147039" cy="158552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/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/>
                </a:p>
              </p:txBody>
            </p:sp>
            <p:sp>
              <p:nvSpPr>
                <p:cNvPr id="143" name="Freeform 142"/>
                <p:cNvSpPr/>
                <p:nvPr/>
              </p:nvSpPr>
              <p:spPr bwMode="auto">
                <a:xfrm>
                  <a:off x="2888278" y="5442099"/>
                  <a:ext cx="73520" cy="118914"/>
                </a:xfrm>
                <a:custGeom>
                  <a:avLst/>
                  <a:gdLst>
                    <a:gd name="connsiteX0" fmla="*/ 0 w 109259"/>
                    <a:gd name="connsiteY0" fmla="*/ 185097 h 185097"/>
                    <a:gd name="connsiteX1" fmla="*/ 9144 w 109259"/>
                    <a:gd name="connsiteY1" fmla="*/ 75369 h 185097"/>
                    <a:gd name="connsiteX2" fmla="*/ 18288 w 109259"/>
                    <a:gd name="connsiteY2" fmla="*/ 47937 h 185097"/>
                    <a:gd name="connsiteX3" fmla="*/ 45720 w 109259"/>
                    <a:gd name="connsiteY3" fmla="*/ 57081 h 185097"/>
                    <a:gd name="connsiteX4" fmla="*/ 82296 w 109259"/>
                    <a:gd name="connsiteY4" fmla="*/ 38793 h 185097"/>
                    <a:gd name="connsiteX5" fmla="*/ 100584 w 109259"/>
                    <a:gd name="connsiteY5" fmla="*/ 175953 h 1850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259" h="185097">
                      <a:moveTo>
                        <a:pt x="0" y="185097"/>
                      </a:moveTo>
                      <a:cubicBezTo>
                        <a:pt x="3048" y="148521"/>
                        <a:pt x="4293" y="111750"/>
                        <a:pt x="9144" y="75369"/>
                      </a:cubicBezTo>
                      <a:cubicBezTo>
                        <a:pt x="10418" y="65815"/>
                        <a:pt x="9667" y="52248"/>
                        <a:pt x="18288" y="47937"/>
                      </a:cubicBezTo>
                      <a:cubicBezTo>
                        <a:pt x="26909" y="43626"/>
                        <a:pt x="36576" y="54033"/>
                        <a:pt x="45720" y="57081"/>
                      </a:cubicBezTo>
                      <a:cubicBezTo>
                        <a:pt x="49045" y="47106"/>
                        <a:pt x="54587" y="0"/>
                        <a:pt x="82296" y="38793"/>
                      </a:cubicBezTo>
                      <a:cubicBezTo>
                        <a:pt x="109259" y="76541"/>
                        <a:pt x="100584" y="135770"/>
                        <a:pt x="100584" y="175953"/>
                      </a:cubicBezTo>
                    </a:path>
                  </a:pathLst>
                </a:custGeom>
                <a:ln w="19050"/>
                <a:scene3d>
                  <a:camera prst="orthographicFront">
                    <a:rot lat="0" lon="0" rev="0"/>
                  </a:camera>
                  <a:lightRig rig="contrasting" dir="t"/>
                </a:scene3d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200"/>
                </a:p>
              </p:txBody>
            </p:sp>
          </p:grpSp>
        </p:grpSp>
      </p:grp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focus: </a:t>
            </a:r>
            <a:r>
              <a:rPr lang="en-US" dirty="0" err="1" smtClean="0"/>
              <a:t>BioCompiler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2550481" y="2134228"/>
            <a:ext cx="4203729" cy="1627486"/>
          </a:xfrm>
          <a:prstGeom prst="roundRect">
            <a:avLst/>
          </a:prstGeom>
          <a:noFill/>
          <a:ln w="76200" cmpd="sng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57569" y="2413368"/>
            <a:ext cx="2309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Compilation &amp;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Optimization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Transcriptional Logic</a:t>
            </a:r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238250"/>
            <a:ext cx="837088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High-level primitives map to GRN design motifs</a:t>
            </a:r>
          </a:p>
          <a:p>
            <a:pPr lvl="1"/>
            <a:r>
              <a:rPr lang="en-US" dirty="0" smtClean="0"/>
              <a:t>e.g. logical operators:</a:t>
            </a:r>
            <a:endParaRPr lang="en-US" dirty="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255680" y="2798215"/>
            <a:ext cx="6900480" cy="704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5794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(primitive not (</a:t>
            </a:r>
            <a:r>
              <a:rPr lang="en-US" dirty="0" err="1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dirty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) </a:t>
            </a:r>
            <a:r>
              <a:rPr lang="en-US" dirty="0" err="1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endParaRPr lang="en-US" dirty="0">
              <a:solidFill>
                <a:srgbClr val="8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	  </a:t>
            </a:r>
            <a:r>
              <a:rPr lang="en-US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 :</a:t>
            </a:r>
            <a:r>
              <a:rPr lang="en-US" dirty="0" err="1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grn</a:t>
            </a:r>
            <a:r>
              <a:rPr lang="en-US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-motif ((P high R- arg0 value T)))</a:t>
            </a:r>
            <a:endParaRPr lang="en-US" dirty="0">
              <a:solidFill>
                <a:srgbClr val="8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dirty="0">
              <a:solidFill>
                <a:srgbClr val="008000"/>
              </a:solidFill>
              <a:latin typeface="Courier New" charset="0"/>
              <a:ea typeface="MS Gothic" charset="0"/>
              <a:cs typeface="MS Gothic" charset="0"/>
            </a:endParaRPr>
          </a:p>
        </p:txBody>
      </p:sp>
      <p:sp>
        <p:nvSpPr>
          <p:cNvPr id="45060" name="Freeform 4"/>
          <p:cNvSpPr>
            <a:spLocks/>
          </p:cNvSpPr>
          <p:nvPr/>
        </p:nvSpPr>
        <p:spPr bwMode="auto">
          <a:xfrm>
            <a:off x="1916641" y="3665185"/>
            <a:ext cx="1851840" cy="610624"/>
          </a:xfrm>
          <a:custGeom>
            <a:avLst/>
            <a:gdLst/>
            <a:ahLst/>
            <a:cxnLst>
              <a:cxn ang="0">
                <a:pos x="0" y="1869"/>
              </a:cxn>
              <a:cxn ang="0">
                <a:pos x="5671" y="1268"/>
              </a:cxn>
            </a:cxnLst>
            <a:rect l="0" t="0" r="r" b="b"/>
            <a:pathLst>
              <a:path w="5672" h="1870">
                <a:moveTo>
                  <a:pt x="0" y="1869"/>
                </a:moveTo>
                <a:cubicBezTo>
                  <a:pt x="3378" y="0"/>
                  <a:pt x="5671" y="1268"/>
                  <a:pt x="5671" y="126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3617281" y="4677611"/>
            <a:ext cx="2285280" cy="1872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3834721" y="4164917"/>
            <a:ext cx="473760" cy="473810"/>
          </a:xfrm>
          <a:custGeom>
            <a:avLst/>
            <a:gdLst/>
            <a:ahLst/>
            <a:cxnLst>
              <a:cxn ang="0">
                <a:pos x="0" y="1448"/>
              </a:cxn>
              <a:cxn ang="0">
                <a:pos x="0" y="0"/>
              </a:cxn>
              <a:cxn ang="0">
                <a:pos x="1448" y="0"/>
              </a:cxn>
            </a:cxnLst>
            <a:rect l="0" t="0" r="r" b="b"/>
            <a:pathLst>
              <a:path w="1449" h="1449">
                <a:moveTo>
                  <a:pt x="0" y="1448"/>
                </a:moveTo>
                <a:lnTo>
                  <a:pt x="0" y="0"/>
                </a:lnTo>
                <a:lnTo>
                  <a:pt x="1448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182241" y="4182199"/>
            <a:ext cx="157536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>
                <a:solidFill>
                  <a:srgbClr val="800000"/>
                </a:solidFill>
                <a:ea typeface="MS Gothic" charset="0"/>
                <a:cs typeface="MS Gothic" charset="0"/>
              </a:rPr>
              <a:t>arg0</a:t>
            </a: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4308481" y="4165645"/>
            <a:ext cx="1575360" cy="5832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value</a:t>
            </a:r>
            <a:endParaRPr lang="en-US" sz="2900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val 146"/>
          <p:cNvSpPr/>
          <p:nvPr/>
        </p:nvSpPr>
        <p:spPr>
          <a:xfrm>
            <a:off x="3014703" y="2606119"/>
            <a:ext cx="3005110" cy="30051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3525" y="4188007"/>
            <a:ext cx="2439508" cy="1027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3434626"/>
            <a:ext cx="1659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Morphogenetic</a:t>
            </a:r>
          </a:p>
          <a:p>
            <a:pPr algn="ctr"/>
            <a:r>
              <a:rPr lang="en-US" b="1" dirty="0" smtClean="0"/>
              <a:t>Engineering</a:t>
            </a:r>
            <a:endParaRPr lang="en-US" b="1" dirty="0"/>
          </a:p>
        </p:txBody>
      </p:sp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394" y="3304769"/>
            <a:ext cx="1110676" cy="1161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1" name="Group 17"/>
          <p:cNvGrpSpPr/>
          <p:nvPr/>
        </p:nvGrpSpPr>
        <p:grpSpPr>
          <a:xfrm>
            <a:off x="200410" y="1071330"/>
            <a:ext cx="2920181" cy="2106439"/>
            <a:chOff x="191318" y="1237508"/>
            <a:chExt cx="3190032" cy="230109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18" y="1237508"/>
              <a:ext cx="2105957" cy="120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8" y="2133077"/>
              <a:ext cx="2105957" cy="140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2"/>
            <p:cNvGrpSpPr/>
            <p:nvPr/>
          </p:nvGrpSpPr>
          <p:grpSpPr>
            <a:xfrm>
              <a:off x="1296440" y="1628801"/>
              <a:ext cx="2084910" cy="1452228"/>
              <a:chOff x="3532923" y="2558264"/>
              <a:chExt cx="3241722" cy="2257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32923" y="2558264"/>
                <a:ext cx="3241722" cy="22579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27991" r="46732" b="4062"/>
              <a:stretch>
                <a:fillRect/>
              </a:stretch>
            </p:blipFill>
            <p:spPr bwMode="auto">
              <a:xfrm>
                <a:off x="3594804" y="2625378"/>
                <a:ext cx="3113293" cy="214772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83607" y="313052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Distributed Power</a:t>
            </a:r>
          </a:p>
          <a:p>
            <a:pPr algn="ctr"/>
            <a:r>
              <a:rPr lang="en-US" b="1" dirty="0" smtClean="0"/>
              <a:t>Demand Response</a:t>
            </a:r>
            <a:endParaRPr lang="en-US" b="1" dirty="0"/>
          </a:p>
        </p:txBody>
      </p:sp>
      <p:grpSp>
        <p:nvGrpSpPr>
          <p:cNvPr id="13" name="Group 45"/>
          <p:cNvGrpSpPr/>
          <p:nvPr/>
        </p:nvGrpSpPr>
        <p:grpSpPr>
          <a:xfrm>
            <a:off x="736083" y="5478927"/>
            <a:ext cx="3039197" cy="1191816"/>
            <a:chOff x="812300" y="4029872"/>
            <a:chExt cx="5342783" cy="2095163"/>
          </a:xfrm>
        </p:grpSpPr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4806141" y="4658240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812300" y="5176628"/>
              <a:ext cx="1647414" cy="4399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1205421" y="494340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548443" y="4609517"/>
              <a:ext cx="1248220" cy="329468"/>
            </a:xfrm>
            <a:custGeom>
              <a:avLst/>
              <a:gdLst>
                <a:gd name="connsiteX0" fmla="*/ 0 w 4289"/>
                <a:gd name="connsiteY0" fmla="*/ 1164 h 1164"/>
                <a:gd name="connsiteX1" fmla="*/ 4289 w 4289"/>
                <a:gd name="connsiteY1" fmla="*/ 0 h 1164"/>
                <a:gd name="connsiteX0" fmla="*/ 0 w 4289"/>
                <a:gd name="connsiteY0" fmla="*/ 1008 h 1091"/>
                <a:gd name="connsiteX1" fmla="*/ 4289 w 4289"/>
                <a:gd name="connsiteY1" fmla="*/ 1091 h 1091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3822"/>
                <a:gd name="connsiteY0" fmla="*/ 1008 h 1008"/>
                <a:gd name="connsiteX1" fmla="*/ 3822 w 3822"/>
                <a:gd name="connsiteY1" fmla="*/ 158 h 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2" h="1008">
                  <a:moveTo>
                    <a:pt x="0" y="1008"/>
                  </a:moveTo>
                  <a:cubicBezTo>
                    <a:pt x="1823" y="0"/>
                    <a:pt x="3197" y="0"/>
                    <a:pt x="3822" y="158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2888755" y="467466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3165235" y="471585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2333705" y="4284778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2003944" y="4029872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3384115" y="4381744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4375102" y="4921801"/>
              <a:ext cx="1779981" cy="1362"/>
            </a:xfrm>
            <a:prstGeom prst="lin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493183" y="4647306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1815226" y="494772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1948222" y="5202730"/>
              <a:ext cx="858600" cy="632789"/>
            </a:xfrm>
            <a:custGeom>
              <a:avLst/>
              <a:gdLst>
                <a:gd name="connsiteX0" fmla="*/ 0 w 2320"/>
                <a:gd name="connsiteY0" fmla="*/ 1008 h 2778"/>
                <a:gd name="connsiteX1" fmla="*/ 2320 w 2320"/>
                <a:gd name="connsiteY1" fmla="*/ 2778 h 2778"/>
                <a:gd name="connsiteX0" fmla="*/ 309 w 2629"/>
                <a:gd name="connsiteY0" fmla="*/ 0 h 1936"/>
                <a:gd name="connsiteX1" fmla="*/ 2629 w 2629"/>
                <a:gd name="connsiteY1" fmla="*/ 1770 h 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" h="1936">
                  <a:moveTo>
                    <a:pt x="309" y="0"/>
                  </a:moveTo>
                  <a:cubicBezTo>
                    <a:pt x="0" y="1936"/>
                    <a:pt x="2629" y="1770"/>
                    <a:pt x="2629" y="1770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898914" y="584053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>
              <a:off x="3175394" y="588172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>
              <a:off x="2595566" y="5427764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220041" y="5149974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aTc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232640" cy="10082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4491742" y="580101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4768222" y="584220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384115" y="5551935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845923" y="4546088"/>
              <a:ext cx="1165115" cy="1310108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722" h="1310108">
                  <a:moveTo>
                    <a:pt x="2545722" y="1310108"/>
                  </a:moveTo>
                  <a:cubicBezTo>
                    <a:pt x="2436082" y="1050758"/>
                    <a:pt x="1060976" y="868224"/>
                    <a:pt x="757956" y="649873"/>
                  </a:cubicBezTo>
                  <a:cubicBezTo>
                    <a:pt x="454936" y="431522"/>
                    <a:pt x="0" y="619"/>
                    <a:pt x="727603" y="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591085" y="4942008"/>
              <a:ext cx="2193394" cy="760129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  <a:gd name="connsiteX0" fmla="*/ 2895607 w 2895607"/>
                <a:gd name="connsiteY0" fmla="*/ 719042 h 719042"/>
                <a:gd name="connsiteX1" fmla="*/ 1107841 w 2895607"/>
                <a:gd name="connsiteY1" fmla="*/ 58807 h 719042"/>
                <a:gd name="connsiteX2" fmla="*/ 727602 w 2895607"/>
                <a:gd name="connsiteY2" fmla="*/ 366197 h 719042"/>
                <a:gd name="connsiteX0" fmla="*/ 2587618 w 2587618"/>
                <a:gd name="connsiteY0" fmla="*/ 259350 h 1019479"/>
                <a:gd name="connsiteX1" fmla="*/ 1107841 w 2587618"/>
                <a:gd name="connsiteY1" fmla="*/ 711470 h 1019479"/>
                <a:gd name="connsiteX2" fmla="*/ 727602 w 2587618"/>
                <a:gd name="connsiteY2" fmla="*/ 1018860 h 1019479"/>
                <a:gd name="connsiteX0" fmla="*/ 2587618 w 2587618"/>
                <a:gd name="connsiteY0" fmla="*/ 0 h 760129"/>
                <a:gd name="connsiteX1" fmla="*/ 1107841 w 2587618"/>
                <a:gd name="connsiteY1" fmla="*/ 452120 h 760129"/>
                <a:gd name="connsiteX2" fmla="*/ 727602 w 2587618"/>
                <a:gd name="connsiteY2" fmla="*/ 759510 h 760129"/>
                <a:gd name="connsiteX0" fmla="*/ 2850040 w 2850040"/>
                <a:gd name="connsiteY0" fmla="*/ 0 h 760129"/>
                <a:gd name="connsiteX1" fmla="*/ 310004 w 2850040"/>
                <a:gd name="connsiteY1" fmla="*/ 299081 h 760129"/>
                <a:gd name="connsiteX2" fmla="*/ 990024 w 2850040"/>
                <a:gd name="connsiteY2" fmla="*/ 759510 h 760129"/>
                <a:gd name="connsiteX0" fmla="*/ 4792463 w 4792464"/>
                <a:gd name="connsiteY0" fmla="*/ 0 h 760129"/>
                <a:gd name="connsiteX1" fmla="*/ 587493 w 4792464"/>
                <a:gd name="connsiteY1" fmla="*/ 299081 h 760129"/>
                <a:gd name="connsiteX2" fmla="*/ 1267513 w 4792464"/>
                <a:gd name="connsiteY2" fmla="*/ 759510 h 76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2464" h="760129">
                  <a:moveTo>
                    <a:pt x="4792463" y="0"/>
                  </a:moveTo>
                  <a:cubicBezTo>
                    <a:pt x="4157878" y="403047"/>
                    <a:pt x="1174985" y="172496"/>
                    <a:pt x="587493" y="299081"/>
                  </a:cubicBezTo>
                  <a:cubicBezTo>
                    <a:pt x="1" y="425666"/>
                    <a:pt x="539910" y="760129"/>
                    <a:pt x="1267513" y="75951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5" name="AutoShape 24"/>
            <p:cNvSpPr>
              <a:spLocks noChangeArrowheads="1"/>
            </p:cNvSpPr>
            <p:nvPr/>
          </p:nvSpPr>
          <p:spPr bwMode="auto">
            <a:xfrm>
              <a:off x="5520784" y="466968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259243" y="4715956"/>
            <a:ext cx="1206451" cy="1131271"/>
            <a:chOff x="2538720" y="1542402"/>
            <a:chExt cx="4152960" cy="3894169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38720" y="1542402"/>
              <a:ext cx="4152960" cy="3894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2592000" y="1636012"/>
              <a:ext cx="406080" cy="380200"/>
            </a:xfrm>
            <a:prstGeom prst="roundRect">
              <a:avLst>
                <a:gd name="adj" fmla="val 3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818323" y="4990297"/>
            <a:ext cx="107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Synthetic</a:t>
            </a:r>
          </a:p>
          <a:p>
            <a:pPr algn="ctr"/>
            <a:r>
              <a:rPr lang="en-US" b="1" dirty="0" smtClean="0"/>
              <a:t>Biology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175427" y="2766843"/>
            <a:ext cx="2691985" cy="26919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8440731">
            <a:off x="2752934" y="2771087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Up Arrow 57"/>
          <p:cNvSpPr/>
          <p:nvPr/>
        </p:nvSpPr>
        <p:spPr>
          <a:xfrm rot="13429855">
            <a:off x="2897170" y="499387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5400000">
            <a:off x="5885915" y="382496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904425" y="455158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Spatial</a:t>
            </a:r>
          </a:p>
          <a:p>
            <a:pPr algn="ctr"/>
            <a:r>
              <a:rPr lang="en-US" b="1" dirty="0" smtClean="0"/>
              <a:t>Computing</a:t>
            </a:r>
            <a:endParaRPr lang="en-US" b="1" dirty="0"/>
          </a:p>
        </p:txBody>
      </p:sp>
      <p:grpSp>
        <p:nvGrpSpPr>
          <p:cNvPr id="18" name="Group 135"/>
          <p:cNvGrpSpPr/>
          <p:nvPr/>
        </p:nvGrpSpPr>
        <p:grpSpPr>
          <a:xfrm>
            <a:off x="3557118" y="3510495"/>
            <a:ext cx="1879566" cy="1062333"/>
            <a:chOff x="560161" y="1846274"/>
            <a:chExt cx="7492319" cy="4234668"/>
          </a:xfrm>
        </p:grpSpPr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>
              <a:off x="5948641" y="2495783"/>
              <a:ext cx="1419840" cy="1271653"/>
            </a:xfrm>
            <a:custGeom>
              <a:avLst/>
              <a:gdLst/>
              <a:ahLst/>
              <a:cxnLst>
                <a:cxn ang="0">
                  <a:pos x="0" y="2381"/>
                </a:cxn>
                <a:cxn ang="0">
                  <a:pos x="719" y="3061"/>
                </a:cxn>
                <a:cxn ang="0">
                  <a:pos x="1021" y="2041"/>
                </a:cxn>
                <a:cxn ang="0">
                  <a:pos x="1588" y="2948"/>
                </a:cxn>
                <a:cxn ang="0">
                  <a:pos x="681" y="3099"/>
                </a:cxn>
                <a:cxn ang="0">
                  <a:pos x="1437" y="3893"/>
                </a:cxn>
                <a:cxn ang="0">
                  <a:pos x="1550" y="2948"/>
                </a:cxn>
                <a:cxn ang="0">
                  <a:pos x="1815" y="1436"/>
                </a:cxn>
                <a:cxn ang="0">
                  <a:pos x="2949" y="264"/>
                </a:cxn>
                <a:cxn ang="0">
                  <a:pos x="3138" y="1096"/>
                </a:cxn>
                <a:cxn ang="0">
                  <a:pos x="3856" y="0"/>
                </a:cxn>
                <a:cxn ang="0">
                  <a:pos x="4347" y="1209"/>
                </a:cxn>
                <a:cxn ang="0">
                  <a:pos x="3175" y="1096"/>
                </a:cxn>
                <a:cxn ang="0">
                  <a:pos x="2722" y="2079"/>
                </a:cxn>
                <a:cxn ang="0">
                  <a:pos x="1739" y="1512"/>
                </a:cxn>
              </a:cxnLst>
              <a:rect l="0" t="0" r="r" b="b"/>
              <a:pathLst>
                <a:path w="4348" h="3894">
                  <a:moveTo>
                    <a:pt x="0" y="2381"/>
                  </a:moveTo>
                  <a:lnTo>
                    <a:pt x="719" y="3061"/>
                  </a:lnTo>
                  <a:lnTo>
                    <a:pt x="1021" y="2041"/>
                  </a:lnTo>
                  <a:lnTo>
                    <a:pt x="1588" y="2948"/>
                  </a:lnTo>
                  <a:lnTo>
                    <a:pt x="681" y="3099"/>
                  </a:lnTo>
                  <a:lnTo>
                    <a:pt x="1437" y="3893"/>
                  </a:lnTo>
                  <a:lnTo>
                    <a:pt x="1550" y="2948"/>
                  </a:lnTo>
                  <a:lnTo>
                    <a:pt x="1815" y="1436"/>
                  </a:lnTo>
                  <a:lnTo>
                    <a:pt x="2949" y="264"/>
                  </a:lnTo>
                  <a:lnTo>
                    <a:pt x="3138" y="1096"/>
                  </a:lnTo>
                  <a:lnTo>
                    <a:pt x="3856" y="0"/>
                  </a:lnTo>
                  <a:lnTo>
                    <a:pt x="4347" y="1209"/>
                  </a:lnTo>
                  <a:lnTo>
                    <a:pt x="3175" y="1096"/>
                  </a:lnTo>
                  <a:lnTo>
                    <a:pt x="2722" y="2079"/>
                  </a:lnTo>
                  <a:lnTo>
                    <a:pt x="1739" y="151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"/>
            <p:cNvSpPr>
              <a:spLocks noChangeArrowheads="1"/>
            </p:cNvSpPr>
            <p:nvPr/>
          </p:nvSpPr>
          <p:spPr bwMode="auto">
            <a:xfrm>
              <a:off x="5286241" y="3511089"/>
              <a:ext cx="761760" cy="1173724"/>
            </a:xfrm>
            <a:custGeom>
              <a:avLst/>
              <a:gdLst/>
              <a:ahLst/>
              <a:cxnLst>
                <a:cxn ang="0">
                  <a:pos x="1449" y="3591"/>
                </a:cxn>
                <a:cxn ang="0">
                  <a:pos x="2142" y="2772"/>
                </a:cxn>
                <a:cxn ang="0">
                  <a:pos x="1827" y="1827"/>
                </a:cxn>
                <a:cxn ang="0">
                  <a:pos x="2331" y="819"/>
                </a:cxn>
                <a:cxn ang="0">
                  <a:pos x="1260" y="1008"/>
                </a:cxn>
                <a:cxn ang="0">
                  <a:pos x="0" y="0"/>
                </a:cxn>
              </a:cxnLst>
              <a:rect l="0" t="0" r="r" b="b"/>
              <a:pathLst>
                <a:path w="2332" h="3592">
                  <a:moveTo>
                    <a:pt x="1449" y="3591"/>
                  </a:moveTo>
                  <a:lnTo>
                    <a:pt x="2142" y="2772"/>
                  </a:lnTo>
                  <a:lnTo>
                    <a:pt x="1827" y="1827"/>
                  </a:lnTo>
                  <a:lnTo>
                    <a:pt x="2331" y="819"/>
                  </a:lnTo>
                  <a:lnTo>
                    <a:pt x="1260" y="1008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"/>
            <p:cNvSpPr>
              <a:spLocks noChangeArrowheads="1"/>
            </p:cNvSpPr>
            <p:nvPr/>
          </p:nvSpPr>
          <p:spPr bwMode="auto">
            <a:xfrm>
              <a:off x="5533920" y="2132865"/>
              <a:ext cx="1687680" cy="1646092"/>
            </a:xfrm>
            <a:custGeom>
              <a:avLst/>
              <a:gdLst/>
              <a:ahLst/>
              <a:cxnLst>
                <a:cxn ang="0">
                  <a:pos x="0" y="3591"/>
                </a:cxn>
                <a:cxn ang="0">
                  <a:pos x="1386" y="3402"/>
                </a:cxn>
                <a:cxn ang="0">
                  <a:pos x="819" y="2709"/>
                </a:cxn>
                <a:cxn ang="0">
                  <a:pos x="2331" y="2079"/>
                </a:cxn>
                <a:cxn ang="0">
                  <a:pos x="2268" y="3276"/>
                </a:cxn>
                <a:cxn ang="0">
                  <a:pos x="882" y="2772"/>
                </a:cxn>
                <a:cxn ang="0">
                  <a:pos x="3024" y="2520"/>
                </a:cxn>
                <a:cxn ang="0">
                  <a:pos x="2268" y="2079"/>
                </a:cxn>
                <a:cxn ang="0">
                  <a:pos x="2583" y="1260"/>
                </a:cxn>
                <a:cxn ang="0">
                  <a:pos x="3024" y="2583"/>
                </a:cxn>
                <a:cxn ang="0">
                  <a:pos x="3150" y="882"/>
                </a:cxn>
                <a:cxn ang="0">
                  <a:pos x="2583" y="1197"/>
                </a:cxn>
                <a:cxn ang="0">
                  <a:pos x="2520" y="0"/>
                </a:cxn>
                <a:cxn ang="0">
                  <a:pos x="3276" y="819"/>
                </a:cxn>
                <a:cxn ang="0">
                  <a:pos x="3969" y="252"/>
                </a:cxn>
                <a:cxn ang="0">
                  <a:pos x="2646" y="126"/>
                </a:cxn>
                <a:cxn ang="0">
                  <a:pos x="4284" y="1323"/>
                </a:cxn>
                <a:cxn ang="0">
                  <a:pos x="3969" y="189"/>
                </a:cxn>
                <a:cxn ang="0">
                  <a:pos x="5166" y="1197"/>
                </a:cxn>
                <a:cxn ang="0">
                  <a:pos x="4473" y="1386"/>
                </a:cxn>
                <a:cxn ang="0">
                  <a:pos x="3087" y="1008"/>
                </a:cxn>
                <a:cxn ang="0">
                  <a:pos x="4410" y="2268"/>
                </a:cxn>
                <a:cxn ang="0">
                  <a:pos x="3150" y="2583"/>
                </a:cxn>
                <a:cxn ang="0">
                  <a:pos x="2205" y="3276"/>
                </a:cxn>
                <a:cxn ang="0">
                  <a:pos x="1323" y="3402"/>
                </a:cxn>
                <a:cxn ang="0">
                  <a:pos x="882" y="4221"/>
                </a:cxn>
                <a:cxn ang="0">
                  <a:pos x="1512" y="5040"/>
                </a:cxn>
                <a:cxn ang="0">
                  <a:pos x="1890" y="4158"/>
                </a:cxn>
                <a:cxn ang="0">
                  <a:pos x="882" y="4284"/>
                </a:cxn>
              </a:cxnLst>
              <a:rect l="0" t="0" r="r" b="b"/>
              <a:pathLst>
                <a:path w="5167" h="5041">
                  <a:moveTo>
                    <a:pt x="0" y="3591"/>
                  </a:moveTo>
                  <a:lnTo>
                    <a:pt x="1386" y="3402"/>
                  </a:lnTo>
                  <a:lnTo>
                    <a:pt x="819" y="2709"/>
                  </a:lnTo>
                  <a:lnTo>
                    <a:pt x="2331" y="2079"/>
                  </a:lnTo>
                  <a:lnTo>
                    <a:pt x="2268" y="3276"/>
                  </a:lnTo>
                  <a:lnTo>
                    <a:pt x="882" y="2772"/>
                  </a:lnTo>
                  <a:lnTo>
                    <a:pt x="3024" y="2520"/>
                  </a:lnTo>
                  <a:lnTo>
                    <a:pt x="2268" y="2079"/>
                  </a:lnTo>
                  <a:lnTo>
                    <a:pt x="2583" y="1260"/>
                  </a:lnTo>
                  <a:lnTo>
                    <a:pt x="3024" y="2583"/>
                  </a:lnTo>
                  <a:lnTo>
                    <a:pt x="3150" y="882"/>
                  </a:lnTo>
                  <a:lnTo>
                    <a:pt x="2583" y="1197"/>
                  </a:lnTo>
                  <a:lnTo>
                    <a:pt x="2520" y="0"/>
                  </a:lnTo>
                  <a:lnTo>
                    <a:pt x="3276" y="819"/>
                  </a:lnTo>
                  <a:lnTo>
                    <a:pt x="3969" y="252"/>
                  </a:lnTo>
                  <a:lnTo>
                    <a:pt x="2646" y="126"/>
                  </a:lnTo>
                  <a:lnTo>
                    <a:pt x="4284" y="1323"/>
                  </a:lnTo>
                  <a:lnTo>
                    <a:pt x="3969" y="189"/>
                  </a:lnTo>
                  <a:lnTo>
                    <a:pt x="5166" y="1197"/>
                  </a:lnTo>
                  <a:lnTo>
                    <a:pt x="4473" y="1386"/>
                  </a:lnTo>
                  <a:lnTo>
                    <a:pt x="3087" y="1008"/>
                  </a:lnTo>
                  <a:lnTo>
                    <a:pt x="4410" y="2268"/>
                  </a:lnTo>
                  <a:lnTo>
                    <a:pt x="3150" y="2583"/>
                  </a:lnTo>
                  <a:lnTo>
                    <a:pt x="2205" y="3276"/>
                  </a:lnTo>
                  <a:lnTo>
                    <a:pt x="1323" y="3402"/>
                  </a:lnTo>
                  <a:lnTo>
                    <a:pt x="882" y="4221"/>
                  </a:lnTo>
                  <a:lnTo>
                    <a:pt x="1512" y="5040"/>
                  </a:lnTo>
                  <a:lnTo>
                    <a:pt x="1890" y="4158"/>
                  </a:lnTo>
                  <a:lnTo>
                    <a:pt x="882" y="42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"/>
            <p:cNvSpPr>
              <a:spLocks noChangeArrowheads="1"/>
            </p:cNvSpPr>
            <p:nvPr/>
          </p:nvSpPr>
          <p:spPr bwMode="auto">
            <a:xfrm>
              <a:off x="5081761" y="2914866"/>
              <a:ext cx="1090080" cy="2160227"/>
            </a:xfrm>
            <a:custGeom>
              <a:avLst/>
              <a:gdLst/>
              <a:ahLst/>
              <a:cxnLst>
                <a:cxn ang="0">
                  <a:pos x="1071" y="0"/>
                </a:cxn>
                <a:cxn ang="0">
                  <a:pos x="2394" y="378"/>
                </a:cxn>
                <a:cxn ang="0">
                  <a:pos x="1386" y="1197"/>
                </a:cxn>
                <a:cxn ang="0">
                  <a:pos x="1134" y="63"/>
                </a:cxn>
                <a:cxn ang="0">
                  <a:pos x="0" y="1134"/>
                </a:cxn>
                <a:cxn ang="0">
                  <a:pos x="1386" y="1197"/>
                </a:cxn>
                <a:cxn ang="0">
                  <a:pos x="567" y="1764"/>
                </a:cxn>
                <a:cxn ang="0">
                  <a:pos x="0" y="1197"/>
                </a:cxn>
                <a:cxn ang="0">
                  <a:pos x="819" y="3024"/>
                </a:cxn>
                <a:cxn ang="0">
                  <a:pos x="630" y="1827"/>
                </a:cxn>
                <a:cxn ang="0">
                  <a:pos x="2268" y="1953"/>
                </a:cxn>
                <a:cxn ang="0">
                  <a:pos x="1386" y="1260"/>
                </a:cxn>
                <a:cxn ang="0">
                  <a:pos x="1827" y="2898"/>
                </a:cxn>
                <a:cxn ang="0">
                  <a:pos x="756" y="2961"/>
                </a:cxn>
                <a:cxn ang="0">
                  <a:pos x="2142" y="1953"/>
                </a:cxn>
                <a:cxn ang="0">
                  <a:pos x="1827" y="2835"/>
                </a:cxn>
                <a:cxn ang="0">
                  <a:pos x="693" y="2961"/>
                </a:cxn>
                <a:cxn ang="0">
                  <a:pos x="819" y="4788"/>
                </a:cxn>
                <a:cxn ang="0">
                  <a:pos x="1386" y="3717"/>
                </a:cxn>
                <a:cxn ang="0">
                  <a:pos x="819" y="2961"/>
                </a:cxn>
                <a:cxn ang="0">
                  <a:pos x="2520" y="3780"/>
                </a:cxn>
                <a:cxn ang="0">
                  <a:pos x="1890" y="2898"/>
                </a:cxn>
                <a:cxn ang="0">
                  <a:pos x="1449" y="3654"/>
                </a:cxn>
                <a:cxn ang="0">
                  <a:pos x="1638" y="4599"/>
                </a:cxn>
                <a:cxn ang="0">
                  <a:pos x="756" y="4725"/>
                </a:cxn>
                <a:cxn ang="0">
                  <a:pos x="189" y="5859"/>
                </a:cxn>
                <a:cxn ang="0">
                  <a:pos x="819" y="6615"/>
                </a:cxn>
                <a:cxn ang="0">
                  <a:pos x="1512" y="5670"/>
                </a:cxn>
                <a:cxn ang="0">
                  <a:pos x="189" y="5796"/>
                </a:cxn>
                <a:cxn ang="0">
                  <a:pos x="1638" y="4536"/>
                </a:cxn>
                <a:cxn ang="0">
                  <a:pos x="1512" y="5733"/>
                </a:cxn>
                <a:cxn ang="0">
                  <a:pos x="693" y="4788"/>
                </a:cxn>
                <a:cxn ang="0">
                  <a:pos x="2142" y="5355"/>
                </a:cxn>
                <a:cxn ang="0">
                  <a:pos x="1512" y="5859"/>
                </a:cxn>
                <a:cxn ang="0">
                  <a:pos x="2457" y="6489"/>
                </a:cxn>
                <a:cxn ang="0">
                  <a:pos x="2142" y="5292"/>
                </a:cxn>
                <a:cxn ang="0">
                  <a:pos x="3339" y="6363"/>
                </a:cxn>
                <a:cxn ang="0">
                  <a:pos x="2331" y="6426"/>
                </a:cxn>
                <a:cxn ang="0">
                  <a:pos x="3150" y="5418"/>
                </a:cxn>
                <a:cxn ang="0">
                  <a:pos x="2079" y="5418"/>
                </a:cxn>
                <a:cxn ang="0">
                  <a:pos x="1701" y="4473"/>
                </a:cxn>
                <a:cxn ang="0">
                  <a:pos x="2520" y="3717"/>
                </a:cxn>
                <a:cxn ang="0">
                  <a:pos x="1386" y="3780"/>
                </a:cxn>
                <a:cxn ang="0">
                  <a:pos x="2835" y="4599"/>
                </a:cxn>
                <a:cxn ang="0">
                  <a:pos x="1638" y="4473"/>
                </a:cxn>
              </a:cxnLst>
              <a:rect l="0" t="0" r="r" b="b"/>
              <a:pathLst>
                <a:path w="3340" h="6616">
                  <a:moveTo>
                    <a:pt x="1071" y="0"/>
                  </a:moveTo>
                  <a:lnTo>
                    <a:pt x="2394" y="378"/>
                  </a:lnTo>
                  <a:lnTo>
                    <a:pt x="1386" y="1197"/>
                  </a:lnTo>
                  <a:lnTo>
                    <a:pt x="1134" y="63"/>
                  </a:lnTo>
                  <a:lnTo>
                    <a:pt x="0" y="1134"/>
                  </a:lnTo>
                  <a:lnTo>
                    <a:pt x="1386" y="1197"/>
                  </a:lnTo>
                  <a:lnTo>
                    <a:pt x="567" y="1764"/>
                  </a:lnTo>
                  <a:lnTo>
                    <a:pt x="0" y="1197"/>
                  </a:lnTo>
                  <a:lnTo>
                    <a:pt x="819" y="3024"/>
                  </a:lnTo>
                  <a:lnTo>
                    <a:pt x="630" y="1827"/>
                  </a:lnTo>
                  <a:lnTo>
                    <a:pt x="2268" y="1953"/>
                  </a:lnTo>
                  <a:lnTo>
                    <a:pt x="1386" y="1260"/>
                  </a:lnTo>
                  <a:lnTo>
                    <a:pt x="1827" y="2898"/>
                  </a:lnTo>
                  <a:lnTo>
                    <a:pt x="756" y="2961"/>
                  </a:lnTo>
                  <a:lnTo>
                    <a:pt x="2142" y="1953"/>
                  </a:lnTo>
                  <a:lnTo>
                    <a:pt x="1827" y="2835"/>
                  </a:lnTo>
                  <a:lnTo>
                    <a:pt x="693" y="2961"/>
                  </a:lnTo>
                  <a:lnTo>
                    <a:pt x="819" y="4788"/>
                  </a:lnTo>
                  <a:lnTo>
                    <a:pt x="1386" y="3717"/>
                  </a:lnTo>
                  <a:lnTo>
                    <a:pt x="819" y="2961"/>
                  </a:lnTo>
                  <a:lnTo>
                    <a:pt x="2520" y="3780"/>
                  </a:lnTo>
                  <a:lnTo>
                    <a:pt x="1890" y="2898"/>
                  </a:lnTo>
                  <a:lnTo>
                    <a:pt x="1449" y="3654"/>
                  </a:lnTo>
                  <a:lnTo>
                    <a:pt x="1638" y="4599"/>
                  </a:lnTo>
                  <a:lnTo>
                    <a:pt x="756" y="4725"/>
                  </a:lnTo>
                  <a:lnTo>
                    <a:pt x="189" y="5859"/>
                  </a:lnTo>
                  <a:lnTo>
                    <a:pt x="819" y="6615"/>
                  </a:lnTo>
                  <a:lnTo>
                    <a:pt x="1512" y="5670"/>
                  </a:lnTo>
                  <a:lnTo>
                    <a:pt x="189" y="5796"/>
                  </a:lnTo>
                  <a:lnTo>
                    <a:pt x="1638" y="4536"/>
                  </a:lnTo>
                  <a:lnTo>
                    <a:pt x="1512" y="5733"/>
                  </a:lnTo>
                  <a:lnTo>
                    <a:pt x="693" y="4788"/>
                  </a:lnTo>
                  <a:lnTo>
                    <a:pt x="2142" y="5355"/>
                  </a:lnTo>
                  <a:lnTo>
                    <a:pt x="1512" y="5859"/>
                  </a:lnTo>
                  <a:lnTo>
                    <a:pt x="2457" y="6489"/>
                  </a:lnTo>
                  <a:lnTo>
                    <a:pt x="2142" y="5292"/>
                  </a:lnTo>
                  <a:lnTo>
                    <a:pt x="3339" y="6363"/>
                  </a:lnTo>
                  <a:lnTo>
                    <a:pt x="2331" y="6426"/>
                  </a:lnTo>
                  <a:lnTo>
                    <a:pt x="3150" y="5418"/>
                  </a:lnTo>
                  <a:lnTo>
                    <a:pt x="2079" y="5418"/>
                  </a:lnTo>
                  <a:lnTo>
                    <a:pt x="1701" y="4473"/>
                  </a:lnTo>
                  <a:lnTo>
                    <a:pt x="2520" y="3717"/>
                  </a:lnTo>
                  <a:lnTo>
                    <a:pt x="1386" y="3780"/>
                  </a:lnTo>
                  <a:lnTo>
                    <a:pt x="2835" y="4599"/>
                  </a:lnTo>
                  <a:lnTo>
                    <a:pt x="1638" y="4473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 noChangeArrowheads="1"/>
            </p:cNvSpPr>
            <p:nvPr/>
          </p:nvSpPr>
          <p:spPr bwMode="auto">
            <a:xfrm>
              <a:off x="5862240" y="3754475"/>
              <a:ext cx="1271520" cy="1371024"/>
            </a:xfrm>
            <a:custGeom>
              <a:avLst/>
              <a:gdLst/>
              <a:ahLst/>
              <a:cxnLst>
                <a:cxn ang="0">
                  <a:pos x="453" y="114"/>
                </a:cxn>
                <a:cxn ang="0">
                  <a:pos x="1739" y="0"/>
                </a:cxn>
                <a:cxn ang="0">
                  <a:pos x="1436" y="1021"/>
                </a:cxn>
                <a:cxn ang="0">
                  <a:pos x="491" y="151"/>
                </a:cxn>
                <a:cxn ang="0">
                  <a:pos x="378" y="2003"/>
                </a:cxn>
                <a:cxn ang="0">
                  <a:pos x="1209" y="1966"/>
                </a:cxn>
                <a:cxn ang="0">
                  <a:pos x="1436" y="945"/>
                </a:cxn>
                <a:cxn ang="0">
                  <a:pos x="0" y="1172"/>
                </a:cxn>
                <a:cxn ang="0">
                  <a:pos x="1172" y="2041"/>
                </a:cxn>
                <a:cxn ang="0">
                  <a:pos x="794" y="2911"/>
                </a:cxn>
                <a:cxn ang="0">
                  <a:pos x="378" y="2003"/>
                </a:cxn>
                <a:cxn ang="0">
                  <a:pos x="1398" y="983"/>
                </a:cxn>
                <a:cxn ang="0">
                  <a:pos x="2192" y="2268"/>
                </a:cxn>
                <a:cxn ang="0">
                  <a:pos x="1172" y="2041"/>
                </a:cxn>
                <a:cxn ang="0">
                  <a:pos x="1587" y="3175"/>
                </a:cxn>
                <a:cxn ang="0">
                  <a:pos x="680" y="2948"/>
                </a:cxn>
                <a:cxn ang="0">
                  <a:pos x="1020" y="3818"/>
                </a:cxn>
                <a:cxn ang="0">
                  <a:pos x="1587" y="3213"/>
                </a:cxn>
                <a:cxn ang="0">
                  <a:pos x="2646" y="4196"/>
                </a:cxn>
                <a:cxn ang="0">
                  <a:pos x="3893" y="3666"/>
                </a:cxn>
                <a:cxn ang="0">
                  <a:pos x="2948" y="3213"/>
                </a:cxn>
                <a:cxn ang="0">
                  <a:pos x="2646" y="4196"/>
                </a:cxn>
                <a:cxn ang="0">
                  <a:pos x="2192" y="2268"/>
                </a:cxn>
                <a:cxn ang="0">
                  <a:pos x="1663" y="3175"/>
                </a:cxn>
                <a:cxn ang="0">
                  <a:pos x="2986" y="3213"/>
                </a:cxn>
                <a:cxn ang="0">
                  <a:pos x="3666" y="2230"/>
                </a:cxn>
                <a:cxn ang="0">
                  <a:pos x="2192" y="2268"/>
                </a:cxn>
                <a:cxn ang="0">
                  <a:pos x="2986" y="3289"/>
                </a:cxn>
                <a:cxn ang="0">
                  <a:pos x="2872" y="1739"/>
                </a:cxn>
                <a:cxn ang="0">
                  <a:pos x="3628" y="2268"/>
                </a:cxn>
                <a:cxn ang="0">
                  <a:pos x="3817" y="3704"/>
                </a:cxn>
              </a:cxnLst>
              <a:rect l="0" t="0" r="r" b="b"/>
              <a:pathLst>
                <a:path w="3894" h="4197">
                  <a:moveTo>
                    <a:pt x="453" y="114"/>
                  </a:moveTo>
                  <a:lnTo>
                    <a:pt x="1739" y="0"/>
                  </a:lnTo>
                  <a:lnTo>
                    <a:pt x="1436" y="1021"/>
                  </a:lnTo>
                  <a:lnTo>
                    <a:pt x="491" y="151"/>
                  </a:lnTo>
                  <a:lnTo>
                    <a:pt x="378" y="2003"/>
                  </a:lnTo>
                  <a:lnTo>
                    <a:pt x="1209" y="1966"/>
                  </a:lnTo>
                  <a:lnTo>
                    <a:pt x="1436" y="945"/>
                  </a:lnTo>
                  <a:lnTo>
                    <a:pt x="0" y="1172"/>
                  </a:lnTo>
                  <a:lnTo>
                    <a:pt x="1172" y="2041"/>
                  </a:lnTo>
                  <a:lnTo>
                    <a:pt x="794" y="2911"/>
                  </a:lnTo>
                  <a:lnTo>
                    <a:pt x="378" y="2003"/>
                  </a:lnTo>
                  <a:lnTo>
                    <a:pt x="1398" y="983"/>
                  </a:lnTo>
                  <a:lnTo>
                    <a:pt x="2192" y="2268"/>
                  </a:lnTo>
                  <a:lnTo>
                    <a:pt x="1172" y="2041"/>
                  </a:lnTo>
                  <a:lnTo>
                    <a:pt x="1587" y="3175"/>
                  </a:lnTo>
                  <a:lnTo>
                    <a:pt x="680" y="2948"/>
                  </a:lnTo>
                  <a:lnTo>
                    <a:pt x="1020" y="3818"/>
                  </a:lnTo>
                  <a:lnTo>
                    <a:pt x="1587" y="3213"/>
                  </a:lnTo>
                  <a:lnTo>
                    <a:pt x="2646" y="4196"/>
                  </a:lnTo>
                  <a:lnTo>
                    <a:pt x="3893" y="3666"/>
                  </a:lnTo>
                  <a:lnTo>
                    <a:pt x="2948" y="3213"/>
                  </a:lnTo>
                  <a:lnTo>
                    <a:pt x="2646" y="4196"/>
                  </a:lnTo>
                  <a:lnTo>
                    <a:pt x="2192" y="2268"/>
                  </a:lnTo>
                  <a:lnTo>
                    <a:pt x="1663" y="3175"/>
                  </a:lnTo>
                  <a:lnTo>
                    <a:pt x="2986" y="3213"/>
                  </a:lnTo>
                  <a:lnTo>
                    <a:pt x="3666" y="2230"/>
                  </a:lnTo>
                  <a:lnTo>
                    <a:pt x="2192" y="2268"/>
                  </a:lnTo>
                  <a:lnTo>
                    <a:pt x="2986" y="3289"/>
                  </a:lnTo>
                  <a:lnTo>
                    <a:pt x="2872" y="1739"/>
                  </a:lnTo>
                  <a:lnTo>
                    <a:pt x="3628" y="2268"/>
                  </a:lnTo>
                  <a:lnTo>
                    <a:pt x="3817" y="370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/>
            <p:cNvSpPr>
              <a:spLocks noChangeArrowheads="1"/>
            </p:cNvSpPr>
            <p:nvPr/>
          </p:nvSpPr>
          <p:spPr bwMode="auto">
            <a:xfrm>
              <a:off x="6331680" y="2854380"/>
              <a:ext cx="1641600" cy="1617290"/>
            </a:xfrm>
            <a:custGeom>
              <a:avLst/>
              <a:gdLst/>
              <a:ahLst/>
              <a:cxnLst>
                <a:cxn ang="0">
                  <a:pos x="2268" y="4951"/>
                </a:cxn>
                <a:cxn ang="0">
                  <a:pos x="2344" y="3288"/>
                </a:cxn>
                <a:cxn ang="0">
                  <a:pos x="1512" y="4498"/>
                </a:cxn>
                <a:cxn ang="0">
                  <a:pos x="1210" y="3477"/>
                </a:cxn>
                <a:cxn ang="0">
                  <a:pos x="718" y="4951"/>
                </a:cxn>
                <a:cxn ang="0">
                  <a:pos x="1512" y="4460"/>
                </a:cxn>
                <a:cxn ang="0">
                  <a:pos x="0" y="3742"/>
                </a:cxn>
                <a:cxn ang="0">
                  <a:pos x="1323" y="3553"/>
                </a:cxn>
                <a:cxn ang="0">
                  <a:pos x="189" y="2721"/>
                </a:cxn>
                <a:cxn ang="0">
                  <a:pos x="1247" y="2570"/>
                </a:cxn>
                <a:cxn ang="0">
                  <a:pos x="1247" y="3591"/>
                </a:cxn>
                <a:cxn ang="0">
                  <a:pos x="2381" y="3402"/>
                </a:cxn>
                <a:cxn ang="0">
                  <a:pos x="1210" y="2570"/>
                </a:cxn>
                <a:cxn ang="0">
                  <a:pos x="454" y="1776"/>
                </a:cxn>
                <a:cxn ang="0">
                  <a:pos x="1625" y="983"/>
                </a:cxn>
                <a:cxn ang="0">
                  <a:pos x="3213" y="0"/>
                </a:cxn>
                <a:cxn ang="0">
                  <a:pos x="2722" y="1096"/>
                </a:cxn>
                <a:cxn ang="0">
                  <a:pos x="1890" y="0"/>
                </a:cxn>
                <a:cxn ang="0">
                  <a:pos x="3666" y="1020"/>
                </a:cxn>
                <a:cxn ang="0">
                  <a:pos x="3175" y="113"/>
                </a:cxn>
                <a:cxn ang="0">
                  <a:pos x="4498" y="1134"/>
                </a:cxn>
                <a:cxn ang="0">
                  <a:pos x="3553" y="983"/>
                </a:cxn>
                <a:cxn ang="0">
                  <a:pos x="4158" y="1814"/>
                </a:cxn>
                <a:cxn ang="0">
                  <a:pos x="4536" y="1096"/>
                </a:cxn>
                <a:cxn ang="0">
                  <a:pos x="5027" y="3061"/>
                </a:cxn>
                <a:cxn ang="0">
                  <a:pos x="4120" y="1814"/>
                </a:cxn>
                <a:cxn ang="0">
                  <a:pos x="3591" y="2419"/>
                </a:cxn>
                <a:cxn ang="0">
                  <a:pos x="3629" y="983"/>
                </a:cxn>
                <a:cxn ang="0">
                  <a:pos x="2797" y="2079"/>
                </a:cxn>
                <a:cxn ang="0">
                  <a:pos x="2722" y="1134"/>
                </a:cxn>
                <a:cxn ang="0">
                  <a:pos x="3591" y="2381"/>
                </a:cxn>
                <a:cxn ang="0">
                  <a:pos x="2722" y="2079"/>
                </a:cxn>
                <a:cxn ang="0">
                  <a:pos x="1928" y="1965"/>
                </a:cxn>
                <a:cxn ang="0">
                  <a:pos x="2759" y="1096"/>
                </a:cxn>
                <a:cxn ang="0">
                  <a:pos x="1625" y="1020"/>
                </a:cxn>
                <a:cxn ang="0">
                  <a:pos x="1966" y="2003"/>
                </a:cxn>
                <a:cxn ang="0">
                  <a:pos x="454" y="1814"/>
                </a:cxn>
              </a:cxnLst>
              <a:rect l="0" t="0" r="r" b="b"/>
              <a:pathLst>
                <a:path w="5028" h="4952">
                  <a:moveTo>
                    <a:pt x="2268" y="4951"/>
                  </a:moveTo>
                  <a:lnTo>
                    <a:pt x="2344" y="3288"/>
                  </a:lnTo>
                  <a:lnTo>
                    <a:pt x="1512" y="4498"/>
                  </a:lnTo>
                  <a:lnTo>
                    <a:pt x="1210" y="3477"/>
                  </a:lnTo>
                  <a:lnTo>
                    <a:pt x="718" y="4951"/>
                  </a:lnTo>
                  <a:lnTo>
                    <a:pt x="1512" y="4460"/>
                  </a:lnTo>
                  <a:lnTo>
                    <a:pt x="0" y="3742"/>
                  </a:lnTo>
                  <a:lnTo>
                    <a:pt x="1323" y="3553"/>
                  </a:lnTo>
                  <a:lnTo>
                    <a:pt x="189" y="2721"/>
                  </a:lnTo>
                  <a:lnTo>
                    <a:pt x="1247" y="2570"/>
                  </a:lnTo>
                  <a:lnTo>
                    <a:pt x="1247" y="3591"/>
                  </a:lnTo>
                  <a:lnTo>
                    <a:pt x="2381" y="3402"/>
                  </a:lnTo>
                  <a:lnTo>
                    <a:pt x="1210" y="2570"/>
                  </a:lnTo>
                  <a:lnTo>
                    <a:pt x="454" y="1776"/>
                  </a:lnTo>
                  <a:lnTo>
                    <a:pt x="1625" y="983"/>
                  </a:lnTo>
                  <a:lnTo>
                    <a:pt x="3213" y="0"/>
                  </a:lnTo>
                  <a:lnTo>
                    <a:pt x="2722" y="1096"/>
                  </a:lnTo>
                  <a:lnTo>
                    <a:pt x="1890" y="0"/>
                  </a:lnTo>
                  <a:lnTo>
                    <a:pt x="3666" y="1020"/>
                  </a:lnTo>
                  <a:lnTo>
                    <a:pt x="3175" y="113"/>
                  </a:lnTo>
                  <a:lnTo>
                    <a:pt x="4498" y="1134"/>
                  </a:lnTo>
                  <a:lnTo>
                    <a:pt x="3553" y="983"/>
                  </a:lnTo>
                  <a:lnTo>
                    <a:pt x="4158" y="1814"/>
                  </a:lnTo>
                  <a:lnTo>
                    <a:pt x="4536" y="1096"/>
                  </a:lnTo>
                  <a:lnTo>
                    <a:pt x="5027" y="3061"/>
                  </a:lnTo>
                  <a:lnTo>
                    <a:pt x="4120" y="1814"/>
                  </a:lnTo>
                  <a:lnTo>
                    <a:pt x="3591" y="2419"/>
                  </a:lnTo>
                  <a:lnTo>
                    <a:pt x="3629" y="983"/>
                  </a:lnTo>
                  <a:lnTo>
                    <a:pt x="2797" y="2079"/>
                  </a:lnTo>
                  <a:lnTo>
                    <a:pt x="2722" y="1134"/>
                  </a:lnTo>
                  <a:lnTo>
                    <a:pt x="3591" y="2381"/>
                  </a:lnTo>
                  <a:lnTo>
                    <a:pt x="2722" y="2079"/>
                  </a:lnTo>
                  <a:lnTo>
                    <a:pt x="1928" y="1965"/>
                  </a:lnTo>
                  <a:lnTo>
                    <a:pt x="2759" y="1096"/>
                  </a:lnTo>
                  <a:lnTo>
                    <a:pt x="1625" y="1020"/>
                  </a:lnTo>
                  <a:lnTo>
                    <a:pt x="1966" y="2003"/>
                  </a:lnTo>
                  <a:lnTo>
                    <a:pt x="454" y="181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/>
            <p:cNvSpPr>
              <a:spLocks noChangeArrowheads="1"/>
            </p:cNvSpPr>
            <p:nvPr/>
          </p:nvSpPr>
          <p:spPr bwMode="auto">
            <a:xfrm>
              <a:off x="6825600" y="4051146"/>
              <a:ext cx="617760" cy="432045"/>
            </a:xfrm>
            <a:custGeom>
              <a:avLst/>
              <a:gdLst/>
              <a:ahLst/>
              <a:cxnLst>
                <a:cxn ang="0">
                  <a:pos x="643" y="1323"/>
                </a:cxn>
                <a:cxn ang="0">
                  <a:pos x="1890" y="0"/>
                </a:cxn>
                <a:cxn ang="0">
                  <a:pos x="0" y="832"/>
                </a:cxn>
              </a:cxnLst>
              <a:rect l="0" t="0" r="r" b="b"/>
              <a:pathLst>
                <a:path w="1891" h="1324">
                  <a:moveTo>
                    <a:pt x="643" y="1323"/>
                  </a:moveTo>
                  <a:lnTo>
                    <a:pt x="1890" y="0"/>
                  </a:lnTo>
                  <a:lnTo>
                    <a:pt x="0" y="83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/>
            <p:cNvSpPr>
              <a:spLocks noChangeArrowheads="1"/>
            </p:cNvSpPr>
            <p:nvPr/>
          </p:nvSpPr>
          <p:spPr bwMode="auto">
            <a:xfrm>
              <a:off x="6294241" y="3187055"/>
              <a:ext cx="1679040" cy="888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38" y="0"/>
                </a:cxn>
                <a:cxn ang="0">
                  <a:pos x="1360" y="1588"/>
                </a:cxn>
                <a:cxn ang="0">
                  <a:pos x="2116" y="945"/>
                </a:cxn>
                <a:cxn ang="0">
                  <a:pos x="2419" y="2306"/>
                </a:cxn>
                <a:cxn ang="0">
                  <a:pos x="2872" y="1097"/>
                </a:cxn>
                <a:cxn ang="0">
                  <a:pos x="3439" y="2722"/>
                </a:cxn>
                <a:cxn ang="0">
                  <a:pos x="2381" y="2268"/>
                </a:cxn>
                <a:cxn ang="0">
                  <a:pos x="3779" y="1361"/>
                </a:cxn>
                <a:cxn ang="0">
                  <a:pos x="5140" y="2004"/>
                </a:cxn>
                <a:cxn ang="0">
                  <a:pos x="4460" y="2722"/>
                </a:cxn>
                <a:cxn ang="0">
                  <a:pos x="3742" y="1399"/>
                </a:cxn>
                <a:cxn ang="0">
                  <a:pos x="3402" y="2608"/>
                </a:cxn>
                <a:cxn ang="0">
                  <a:pos x="4460" y="2684"/>
                </a:cxn>
              </a:cxnLst>
              <a:rect l="0" t="0" r="r" b="b"/>
              <a:pathLst>
                <a:path w="5141" h="2723">
                  <a:moveTo>
                    <a:pt x="0" y="0"/>
                  </a:moveTo>
                  <a:lnTo>
                    <a:pt x="1738" y="0"/>
                  </a:lnTo>
                  <a:lnTo>
                    <a:pt x="1360" y="1588"/>
                  </a:lnTo>
                  <a:lnTo>
                    <a:pt x="2116" y="945"/>
                  </a:lnTo>
                  <a:lnTo>
                    <a:pt x="2419" y="2306"/>
                  </a:lnTo>
                  <a:lnTo>
                    <a:pt x="2872" y="1097"/>
                  </a:lnTo>
                  <a:lnTo>
                    <a:pt x="3439" y="2722"/>
                  </a:lnTo>
                  <a:lnTo>
                    <a:pt x="2381" y="2268"/>
                  </a:lnTo>
                  <a:lnTo>
                    <a:pt x="3779" y="1361"/>
                  </a:lnTo>
                  <a:lnTo>
                    <a:pt x="5140" y="2004"/>
                  </a:lnTo>
                  <a:lnTo>
                    <a:pt x="4460" y="2722"/>
                  </a:lnTo>
                  <a:lnTo>
                    <a:pt x="3742" y="1399"/>
                  </a:lnTo>
                  <a:lnTo>
                    <a:pt x="3402" y="2608"/>
                  </a:lnTo>
                  <a:lnTo>
                    <a:pt x="4460" y="26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560161" y="1849155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450081" y="3754475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2"/>
            <p:cNvSpPr>
              <a:spLocks noChangeArrowheads="1"/>
            </p:cNvSpPr>
            <p:nvPr/>
          </p:nvSpPr>
          <p:spPr bwMode="auto">
            <a:xfrm>
              <a:off x="1644481" y="3996420"/>
              <a:ext cx="56160" cy="5616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658880" y="3646463"/>
              <a:ext cx="70560" cy="393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811520" y="4038184"/>
              <a:ext cx="205919" cy="14099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851994" y="5148308"/>
              <a:ext cx="3749763" cy="9326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346402" y="2788296"/>
              <a:ext cx="2636638" cy="740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4403520" y="1846274"/>
              <a:ext cx="1440" cy="353701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8"/>
            <p:cNvSpPr>
              <a:spLocks noChangeArrowheads="1"/>
            </p:cNvSpPr>
            <p:nvPr/>
          </p:nvSpPr>
          <p:spPr bwMode="auto">
            <a:xfrm>
              <a:off x="6275520" y="20752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9"/>
            <p:cNvSpPr>
              <a:spLocks noChangeArrowheads="1"/>
            </p:cNvSpPr>
            <p:nvPr/>
          </p:nvSpPr>
          <p:spPr bwMode="auto">
            <a:xfrm>
              <a:off x="6765120" y="210838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0"/>
            <p:cNvSpPr>
              <a:spLocks noChangeArrowheads="1"/>
            </p:cNvSpPr>
            <p:nvPr/>
          </p:nvSpPr>
          <p:spPr bwMode="auto">
            <a:xfrm>
              <a:off x="6765120" y="30876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5721121" y="347940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2"/>
            <p:cNvSpPr>
              <a:spLocks noChangeArrowheads="1"/>
            </p:cNvSpPr>
            <p:nvPr/>
          </p:nvSpPr>
          <p:spPr bwMode="auto">
            <a:xfrm>
              <a:off x="6243840" y="40021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3"/>
            <p:cNvSpPr>
              <a:spLocks noChangeArrowheads="1"/>
            </p:cNvSpPr>
            <p:nvPr/>
          </p:nvSpPr>
          <p:spPr bwMode="auto">
            <a:xfrm>
              <a:off x="6635520" y="50146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4"/>
            <p:cNvSpPr>
              <a:spLocks noChangeArrowheads="1"/>
            </p:cNvSpPr>
            <p:nvPr/>
          </p:nvSpPr>
          <p:spPr bwMode="auto">
            <a:xfrm>
              <a:off x="5263201" y="498292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5"/>
            <p:cNvSpPr>
              <a:spLocks noChangeArrowheads="1"/>
            </p:cNvSpPr>
            <p:nvPr/>
          </p:nvSpPr>
          <p:spPr bwMode="auto">
            <a:xfrm>
              <a:off x="5002560" y="31856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5470561" y="32000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7"/>
            <p:cNvSpPr>
              <a:spLocks noChangeArrowheads="1"/>
            </p:cNvSpPr>
            <p:nvPr/>
          </p:nvSpPr>
          <p:spPr bwMode="auto">
            <a:xfrm>
              <a:off x="5212800" y="34059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28"/>
            <p:cNvSpPr>
              <a:spLocks noChangeArrowheads="1"/>
            </p:cNvSpPr>
            <p:nvPr/>
          </p:nvSpPr>
          <p:spPr bwMode="auto">
            <a:xfrm>
              <a:off x="6501601" y="23229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29"/>
            <p:cNvSpPr>
              <a:spLocks noChangeArrowheads="1"/>
            </p:cNvSpPr>
            <p:nvPr/>
          </p:nvSpPr>
          <p:spPr bwMode="auto">
            <a:xfrm>
              <a:off x="5353920" y="28515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559872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31"/>
            <p:cNvSpPr>
              <a:spLocks noChangeArrowheads="1"/>
            </p:cNvSpPr>
            <p:nvPr/>
          </p:nvSpPr>
          <p:spPr bwMode="auto">
            <a:xfrm>
              <a:off x="525024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32"/>
            <p:cNvSpPr>
              <a:spLocks noChangeArrowheads="1"/>
            </p:cNvSpPr>
            <p:nvPr/>
          </p:nvSpPr>
          <p:spPr bwMode="auto">
            <a:xfrm>
              <a:off x="5431680" y="40381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3"/>
            <p:cNvSpPr>
              <a:spLocks noChangeArrowheads="1"/>
            </p:cNvSpPr>
            <p:nvPr/>
          </p:nvSpPr>
          <p:spPr bwMode="auto">
            <a:xfrm>
              <a:off x="7261921" y="27866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4"/>
            <p:cNvSpPr>
              <a:spLocks noChangeArrowheads="1"/>
            </p:cNvSpPr>
            <p:nvPr/>
          </p:nvSpPr>
          <p:spPr bwMode="auto">
            <a:xfrm>
              <a:off x="7647841" y="396617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35"/>
            <p:cNvSpPr>
              <a:spLocks noChangeArrowheads="1"/>
            </p:cNvSpPr>
            <p:nvPr/>
          </p:nvSpPr>
          <p:spPr bwMode="auto">
            <a:xfrm>
              <a:off x="5778721" y="40554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6"/>
            <p:cNvSpPr>
              <a:spLocks noChangeArrowheads="1"/>
            </p:cNvSpPr>
            <p:nvPr/>
          </p:nvSpPr>
          <p:spPr bwMode="auto">
            <a:xfrm>
              <a:off x="7031521" y="484899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37"/>
            <p:cNvSpPr>
              <a:spLocks noChangeArrowheads="1"/>
            </p:cNvSpPr>
            <p:nvPr/>
          </p:nvSpPr>
          <p:spPr bwMode="auto">
            <a:xfrm>
              <a:off x="5761441" y="491955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38"/>
            <p:cNvSpPr>
              <a:spLocks noChangeArrowheads="1"/>
            </p:cNvSpPr>
            <p:nvPr/>
          </p:nvSpPr>
          <p:spPr bwMode="auto">
            <a:xfrm>
              <a:off x="7136640" y="24324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39"/>
            <p:cNvSpPr>
              <a:spLocks noChangeArrowheads="1"/>
            </p:cNvSpPr>
            <p:nvPr/>
          </p:nvSpPr>
          <p:spPr bwMode="auto">
            <a:xfrm>
              <a:off x="5250240" y="43723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"/>
            <p:cNvSpPr>
              <a:spLocks noChangeArrowheads="1"/>
            </p:cNvSpPr>
            <p:nvPr/>
          </p:nvSpPr>
          <p:spPr bwMode="auto">
            <a:xfrm>
              <a:off x="547920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41"/>
            <p:cNvSpPr>
              <a:spLocks noChangeArrowheads="1"/>
            </p:cNvSpPr>
            <p:nvPr/>
          </p:nvSpPr>
          <p:spPr bwMode="auto">
            <a:xfrm>
              <a:off x="5725440" y="294367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7718400" y="312080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43"/>
            <p:cNvSpPr>
              <a:spLocks noChangeArrowheads="1"/>
            </p:cNvSpPr>
            <p:nvPr/>
          </p:nvSpPr>
          <p:spPr bwMode="auto">
            <a:xfrm>
              <a:off x="5073121" y="472513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44"/>
            <p:cNvSpPr>
              <a:spLocks noChangeArrowheads="1"/>
            </p:cNvSpPr>
            <p:nvPr/>
          </p:nvSpPr>
          <p:spPr bwMode="auto">
            <a:xfrm>
              <a:off x="7876800" y="37731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5"/>
            <p:cNvSpPr>
              <a:spLocks noChangeArrowheads="1"/>
            </p:cNvSpPr>
            <p:nvPr/>
          </p:nvSpPr>
          <p:spPr bwMode="auto">
            <a:xfrm>
              <a:off x="630864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46"/>
            <p:cNvSpPr>
              <a:spLocks noChangeArrowheads="1"/>
            </p:cNvSpPr>
            <p:nvPr/>
          </p:nvSpPr>
          <p:spPr bwMode="auto">
            <a:xfrm>
              <a:off x="6184801" y="273196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7"/>
            <p:cNvSpPr>
              <a:spLocks noChangeArrowheads="1"/>
            </p:cNvSpPr>
            <p:nvPr/>
          </p:nvSpPr>
          <p:spPr bwMode="auto">
            <a:xfrm>
              <a:off x="59083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48"/>
            <p:cNvSpPr>
              <a:spLocks noChangeArrowheads="1"/>
            </p:cNvSpPr>
            <p:nvPr/>
          </p:nvSpPr>
          <p:spPr bwMode="auto">
            <a:xfrm>
              <a:off x="61531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6334561" y="36767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6462720" y="438670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6966720" y="439822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6657121" y="39215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5947200" y="370263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7159680" y="345780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6631201" y="36119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7326720" y="397337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7584481" y="334115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6888960" y="341892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7120801" y="310928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7404480" y="30833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61"/>
            <p:cNvSpPr>
              <a:spLocks noChangeArrowheads="1"/>
            </p:cNvSpPr>
            <p:nvPr/>
          </p:nvSpPr>
          <p:spPr bwMode="auto">
            <a:xfrm>
              <a:off x="6876001" y="277373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62"/>
            <p:cNvSpPr>
              <a:spLocks noChangeArrowheads="1"/>
            </p:cNvSpPr>
            <p:nvPr/>
          </p:nvSpPr>
          <p:spPr bwMode="auto">
            <a:xfrm>
              <a:off x="6256801" y="24252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6824161" y="250298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64"/>
            <p:cNvSpPr>
              <a:spLocks noChangeArrowheads="1"/>
            </p:cNvSpPr>
            <p:nvPr/>
          </p:nvSpPr>
          <p:spPr bwMode="auto">
            <a:xfrm>
              <a:off x="6462720" y="28903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65"/>
            <p:cNvSpPr>
              <a:spLocks noChangeArrowheads="1"/>
            </p:cNvSpPr>
            <p:nvPr/>
          </p:nvSpPr>
          <p:spPr bwMode="auto">
            <a:xfrm>
              <a:off x="5869440" y="31611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66"/>
            <p:cNvSpPr>
              <a:spLocks noChangeArrowheads="1"/>
            </p:cNvSpPr>
            <p:nvPr/>
          </p:nvSpPr>
          <p:spPr bwMode="auto">
            <a:xfrm>
              <a:off x="6063841" y="33929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67"/>
            <p:cNvSpPr>
              <a:spLocks noChangeArrowheads="1"/>
            </p:cNvSpPr>
            <p:nvPr/>
          </p:nvSpPr>
          <p:spPr bwMode="auto">
            <a:xfrm>
              <a:off x="6192000" y="30963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68"/>
            <p:cNvSpPr>
              <a:spLocks noChangeArrowheads="1"/>
            </p:cNvSpPr>
            <p:nvPr/>
          </p:nvSpPr>
          <p:spPr bwMode="auto">
            <a:xfrm>
              <a:off x="7417441" y="35470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69"/>
            <p:cNvSpPr>
              <a:spLocks noChangeArrowheads="1"/>
            </p:cNvSpPr>
            <p:nvPr/>
          </p:nvSpPr>
          <p:spPr bwMode="auto">
            <a:xfrm>
              <a:off x="6720481" y="42311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6399360" y="336707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71"/>
            <p:cNvSpPr>
              <a:spLocks noChangeArrowheads="1"/>
            </p:cNvSpPr>
            <p:nvPr/>
          </p:nvSpPr>
          <p:spPr bwMode="auto">
            <a:xfrm>
              <a:off x="6991201" y="38567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72"/>
            <p:cNvSpPr>
              <a:spLocks noChangeArrowheads="1"/>
            </p:cNvSpPr>
            <p:nvPr/>
          </p:nvSpPr>
          <p:spPr bwMode="auto">
            <a:xfrm>
              <a:off x="6759360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73"/>
            <p:cNvSpPr>
              <a:spLocks noChangeArrowheads="1"/>
            </p:cNvSpPr>
            <p:nvPr/>
          </p:nvSpPr>
          <p:spPr bwMode="auto">
            <a:xfrm>
              <a:off x="6024960" y="46185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74"/>
            <p:cNvSpPr>
              <a:spLocks noChangeArrowheads="1"/>
            </p:cNvSpPr>
            <p:nvPr/>
          </p:nvSpPr>
          <p:spPr bwMode="auto">
            <a:xfrm>
              <a:off x="5535360" y="429597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75"/>
            <p:cNvSpPr>
              <a:spLocks noChangeArrowheads="1"/>
            </p:cNvSpPr>
            <p:nvPr/>
          </p:nvSpPr>
          <p:spPr bwMode="auto">
            <a:xfrm>
              <a:off x="5702400" y="45796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76"/>
            <p:cNvSpPr>
              <a:spLocks noChangeArrowheads="1"/>
            </p:cNvSpPr>
            <p:nvPr/>
          </p:nvSpPr>
          <p:spPr bwMode="auto">
            <a:xfrm>
              <a:off x="6076800" y="488931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3777532" y="2864887"/>
            <a:ext cx="1670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How do you </a:t>
            </a:r>
          </a:p>
          <a:p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program space?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  <p:bldP spid="1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8"/>
            <a:ext cx="8228160" cy="934659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High-level primitives map to GRN design motifs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e.g. logical operators, </a:t>
            </a:r>
            <a:r>
              <a:rPr lang="en-US" b="1" dirty="0"/>
              <a:t>actuators</a:t>
            </a:r>
            <a:r>
              <a:rPr lang="en-US" dirty="0"/>
              <a:t>: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823296" y="2798215"/>
            <a:ext cx="7594442" cy="4968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5794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(primitive green (</a:t>
            </a:r>
            <a:r>
              <a:rPr lang="en-US" dirty="0" err="1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) </a:t>
            </a:r>
            <a:r>
              <a:rPr lang="en-US" dirty="0" err="1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 :side-effect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  :type-constraints ((= value arg0))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  :</a:t>
            </a:r>
            <a:r>
              <a:rPr lang="en-US" dirty="0" err="1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grn</a:t>
            </a:r>
            <a:r>
              <a:rPr lang="en-US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-motif ((P R+ arg0 GFP|arg0 value T)))</a:t>
            </a:r>
            <a:endParaRPr lang="en-US" dirty="0">
              <a:solidFill>
                <a:srgbClr val="008000"/>
              </a:solidFill>
              <a:latin typeface="Courier New" charset="0"/>
              <a:ea typeface="MS Gothic" charset="0"/>
              <a:cs typeface="MS Gothic" charset="0"/>
            </a:endParaRPr>
          </a:p>
        </p:txBody>
      </p:sp>
      <p:sp>
        <p:nvSpPr>
          <p:cNvPr id="46084" name="Freeform 4"/>
          <p:cNvSpPr>
            <a:spLocks/>
          </p:cNvSpPr>
          <p:nvPr/>
        </p:nvSpPr>
        <p:spPr bwMode="auto">
          <a:xfrm>
            <a:off x="1231201" y="3666625"/>
            <a:ext cx="1851840" cy="610624"/>
          </a:xfrm>
          <a:custGeom>
            <a:avLst/>
            <a:gdLst/>
            <a:ahLst/>
            <a:cxnLst>
              <a:cxn ang="0">
                <a:pos x="0" y="1869"/>
              </a:cxn>
              <a:cxn ang="0">
                <a:pos x="5671" y="1268"/>
              </a:cxn>
            </a:cxnLst>
            <a:rect l="0" t="0" r="r" b="b"/>
            <a:pathLst>
              <a:path w="5672" h="1870">
                <a:moveTo>
                  <a:pt x="0" y="1869"/>
                </a:moveTo>
                <a:cubicBezTo>
                  <a:pt x="3378" y="0"/>
                  <a:pt x="5671" y="1268"/>
                  <a:pt x="5671" y="1268"/>
                </a:cubicBezTo>
              </a:path>
            </a:pathLst>
          </a:cu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>
            <a:off x="2931841" y="4677611"/>
            <a:ext cx="3385440" cy="28803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3149281" y="4164917"/>
            <a:ext cx="473760" cy="473810"/>
          </a:xfrm>
          <a:custGeom>
            <a:avLst/>
            <a:gdLst/>
            <a:ahLst/>
            <a:cxnLst>
              <a:cxn ang="0">
                <a:pos x="0" y="1448"/>
              </a:cxn>
              <a:cxn ang="0">
                <a:pos x="0" y="0"/>
              </a:cxn>
              <a:cxn ang="0">
                <a:pos x="1448" y="0"/>
              </a:cxn>
            </a:cxnLst>
            <a:rect l="0" t="0" r="r" b="b"/>
            <a:pathLst>
              <a:path w="1449" h="1449">
                <a:moveTo>
                  <a:pt x="0" y="1448"/>
                </a:moveTo>
                <a:lnTo>
                  <a:pt x="0" y="0"/>
                </a:lnTo>
                <a:lnTo>
                  <a:pt x="1448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660480" y="4264289"/>
            <a:ext cx="984960" cy="433485"/>
          </a:xfrm>
          <a:prstGeom prst="roundRect">
            <a:avLst>
              <a:gd name="adj" fmla="val 333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98293" tIns="83076" rIns="98293" bIns="57474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900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741921" y="4165645"/>
            <a:ext cx="1575360" cy="5832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 smtClean="0">
                <a:solidFill>
                  <a:srgbClr val="008000"/>
                </a:solidFill>
                <a:ea typeface="MS Gothic" charset="0"/>
                <a:cs typeface="MS Gothic" charset="0"/>
              </a:rPr>
              <a:t>value</a:t>
            </a:r>
            <a:endParaRPr lang="en-US" sz="2900" b="1" dirty="0">
              <a:solidFill>
                <a:srgbClr val="008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465121" y="4182199"/>
            <a:ext cx="157536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arg0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8"/>
            <a:ext cx="8228160" cy="934659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High-level primitives map to GRN design motifs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e.g. logical operators, actuators, </a:t>
            </a:r>
            <a:r>
              <a:rPr lang="en-US" b="1" dirty="0"/>
              <a:t>sensors</a:t>
            </a:r>
            <a:r>
              <a:rPr lang="en-US" dirty="0"/>
              <a:t>: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255680" y="2700285"/>
            <a:ext cx="7215220" cy="9116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75794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(primitive IPTG ()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endParaRPr lang="en-US" dirty="0" smtClean="0">
              <a:solidFill>
                <a:srgbClr val="80008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 :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grn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-motif ((P high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LacI|boolean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T)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             (RXN (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IPTG|boolean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) represses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LacI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             (P high R- </a:t>
            </a:r>
            <a:r>
              <a:rPr lang="en-US" dirty="0" err="1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LacI</a:t>
            </a:r>
            <a:r>
              <a:rPr lang="en-US" dirty="0" smtClean="0">
                <a:solidFill>
                  <a:srgbClr val="800080"/>
                </a:solidFill>
                <a:latin typeface="Courier New" charset="0"/>
                <a:ea typeface="MS Gothic" charset="0"/>
                <a:cs typeface="MS Gothic" charset="0"/>
              </a:rPr>
              <a:t> value T)))</a:t>
            </a:r>
            <a:endParaRPr lang="en-US" dirty="0">
              <a:solidFill>
                <a:srgbClr val="800080"/>
              </a:solidFill>
              <a:latin typeface="Courier New" charset="0"/>
              <a:ea typeface="MS Gothic" charset="0"/>
              <a:cs typeface="MS Gothic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16633" y="5172152"/>
            <a:ext cx="1575360" cy="58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 smtClean="0">
                <a:solidFill>
                  <a:srgbClr val="800080"/>
                </a:solidFill>
                <a:ea typeface="MS Gothic" charset="0"/>
                <a:cs typeface="MS Gothic" charset="0"/>
              </a:rPr>
              <a:t>value</a:t>
            </a:r>
            <a:endParaRPr lang="en-US" sz="2900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7109" name="Line 5"/>
          <p:cNvSpPr>
            <a:spLocks noChangeShapeType="1"/>
          </p:cNvSpPr>
          <p:nvPr/>
        </p:nvSpPr>
        <p:spPr bwMode="auto">
          <a:xfrm>
            <a:off x="1008000" y="5681397"/>
            <a:ext cx="2347200" cy="20162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1231201" y="5155741"/>
            <a:ext cx="486720" cy="485331"/>
          </a:xfrm>
          <a:custGeom>
            <a:avLst/>
            <a:gdLst/>
            <a:ahLst/>
            <a:cxnLst>
              <a:cxn ang="0">
                <a:pos x="0" y="1487"/>
              </a:cxn>
              <a:cxn ang="0">
                <a:pos x="0" y="0"/>
              </a:cxn>
              <a:cxn ang="0">
                <a:pos x="1488" y="0"/>
              </a:cxn>
            </a:cxnLst>
            <a:rect l="0" t="0" r="r" b="b"/>
            <a:pathLst>
              <a:path w="1489" h="1488">
                <a:moveTo>
                  <a:pt x="0" y="1487"/>
                </a:moveTo>
                <a:lnTo>
                  <a:pt x="0" y="0"/>
                </a:lnTo>
                <a:lnTo>
                  <a:pt x="1488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1756801" y="5257993"/>
            <a:ext cx="1012320" cy="445006"/>
          </a:xfrm>
          <a:prstGeom prst="roundRect">
            <a:avLst>
              <a:gd name="adj" fmla="val 324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98293" tIns="83076" rIns="98293" bIns="57474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900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sz="2900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7112" name="Freeform 8"/>
          <p:cNvSpPr>
            <a:spLocks/>
          </p:cNvSpPr>
          <p:nvPr/>
        </p:nvSpPr>
        <p:spPr bwMode="auto">
          <a:xfrm>
            <a:off x="2246400" y="4643048"/>
            <a:ext cx="1902240" cy="626466"/>
          </a:xfrm>
          <a:custGeom>
            <a:avLst/>
            <a:gdLst/>
            <a:ahLst/>
            <a:cxnLst>
              <a:cxn ang="0">
                <a:pos x="0" y="1919"/>
              </a:cxn>
              <a:cxn ang="0">
                <a:pos x="5825" y="1302"/>
              </a:cxn>
            </a:cxnLst>
            <a:rect l="0" t="0" r="r" b="b"/>
            <a:pathLst>
              <a:path w="5826" h="1920">
                <a:moveTo>
                  <a:pt x="0" y="1919"/>
                </a:moveTo>
                <a:cubicBezTo>
                  <a:pt x="3470" y="0"/>
                  <a:pt x="5825" y="1302"/>
                  <a:pt x="5825" y="130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3993121" y="5681397"/>
            <a:ext cx="2347200" cy="20162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Freeform 10"/>
          <p:cNvSpPr>
            <a:spLocks/>
          </p:cNvSpPr>
          <p:nvPr/>
        </p:nvSpPr>
        <p:spPr bwMode="auto">
          <a:xfrm>
            <a:off x="4216320" y="5155741"/>
            <a:ext cx="485280" cy="485331"/>
          </a:xfrm>
          <a:custGeom>
            <a:avLst/>
            <a:gdLst/>
            <a:ahLst/>
            <a:cxnLst>
              <a:cxn ang="0">
                <a:pos x="0" y="1487"/>
              </a:cxn>
              <a:cxn ang="0">
                <a:pos x="0" y="0"/>
              </a:cxn>
              <a:cxn ang="0">
                <a:pos x="1487" y="0"/>
              </a:cxn>
            </a:cxnLst>
            <a:rect l="0" t="0" r="r" b="b"/>
            <a:pathLst>
              <a:path w="1488" h="1488">
                <a:moveTo>
                  <a:pt x="0" y="1487"/>
                </a:moveTo>
                <a:lnTo>
                  <a:pt x="0" y="0"/>
                </a:lnTo>
                <a:lnTo>
                  <a:pt x="1487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3376801" y="4306052"/>
            <a:ext cx="1440" cy="492532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2748960" y="3820722"/>
            <a:ext cx="1388160" cy="5991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66421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US" sz="2900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16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Functional program gives dataflow computation: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/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594880" y="2763651"/>
            <a:ext cx="3584160" cy="3585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7452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2200" dirty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(green (not (IPTG)))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113921" y="3128009"/>
            <a:ext cx="4900320" cy="1093075"/>
            <a:chOff x="2113921" y="3128009"/>
            <a:chExt cx="4900320" cy="1093075"/>
          </a:xfrm>
        </p:grpSpPr>
        <p:sp>
          <p:nvSpPr>
            <p:cNvPr id="49156" name="AutoShape 4"/>
            <p:cNvSpPr>
              <a:spLocks noChangeArrowheads="1"/>
            </p:cNvSpPr>
            <p:nvPr/>
          </p:nvSpPr>
          <p:spPr bwMode="auto">
            <a:xfrm>
              <a:off x="4358880" y="3128009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57" name="AutoShape 5"/>
            <p:cNvSpPr>
              <a:spLocks noChangeArrowheads="1"/>
            </p:cNvSpPr>
            <p:nvPr/>
          </p:nvSpPr>
          <p:spPr bwMode="auto">
            <a:xfrm>
              <a:off x="2113921" y="370983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106131" tIns="84513" rIns="106131" bIns="65311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49158" name="AutoShape 6"/>
            <p:cNvSpPr>
              <a:spLocks noChangeArrowheads="1"/>
            </p:cNvSpPr>
            <p:nvPr/>
          </p:nvSpPr>
          <p:spPr bwMode="auto">
            <a:xfrm>
              <a:off x="4040641" y="370983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106131" tIns="84513" rIns="106131" bIns="65311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not</a:t>
              </a:r>
            </a:p>
          </p:txBody>
        </p:sp>
        <p:sp>
          <p:nvSpPr>
            <p:cNvPr id="49159" name="AutoShape 7"/>
            <p:cNvSpPr>
              <a:spLocks noChangeArrowheads="1"/>
            </p:cNvSpPr>
            <p:nvPr/>
          </p:nvSpPr>
          <p:spPr bwMode="auto">
            <a:xfrm>
              <a:off x="5967361" y="3709830"/>
              <a:ext cx="1046880" cy="511254"/>
            </a:xfrm>
            <a:prstGeom prst="roundRect">
              <a:avLst>
                <a:gd name="adj" fmla="val 282"/>
              </a:avLst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106131" tIns="84513" rIns="106131" bIns="65311" anchor="ctr" anchorCtr="1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22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green</a:t>
              </a:r>
            </a:p>
          </p:txBody>
        </p:sp>
        <p:cxnSp>
          <p:nvCxnSpPr>
            <p:cNvPr id="49160" name="AutoShape 8"/>
            <p:cNvCxnSpPr>
              <a:cxnSpLocks noChangeShapeType="1"/>
              <a:stCxn id="49157" idx="3"/>
              <a:endCxn id="49158" idx="1"/>
            </p:cNvCxnSpPr>
            <p:nvPr/>
          </p:nvCxnSpPr>
          <p:spPr bwMode="auto">
            <a:xfrm>
              <a:off x="3160801" y="3965457"/>
              <a:ext cx="879840" cy="1588"/>
            </a:xfrm>
            <a:prstGeom prst="straightConnector1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49161" name="AutoShape 9"/>
            <p:cNvCxnSpPr>
              <a:cxnSpLocks noChangeShapeType="1"/>
              <a:stCxn id="49158" idx="3"/>
              <a:endCxn id="49159" idx="1"/>
            </p:cNvCxnSpPr>
            <p:nvPr/>
          </p:nvCxnSpPr>
          <p:spPr bwMode="auto">
            <a:xfrm>
              <a:off x="5087521" y="3965457"/>
              <a:ext cx="879840" cy="1588"/>
            </a:xfrm>
            <a:prstGeom prst="straightConnector1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11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4329"/>
            <a:ext cx="8228160" cy="4444307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Operators translated to motifs: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dirty="0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185328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378000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not</a:t>
            </a:r>
          </a:p>
        </p:txBody>
      </p:sp>
      <p:sp>
        <p:nvSpPr>
          <p:cNvPr id="52229" name="AutoShape 5"/>
          <p:cNvSpPr>
            <a:spLocks noChangeArrowheads="1"/>
          </p:cNvSpPr>
          <p:nvPr/>
        </p:nvSpPr>
        <p:spPr bwMode="auto">
          <a:xfrm>
            <a:off x="5706720" y="2278320"/>
            <a:ext cx="1046880" cy="511254"/>
          </a:xfrm>
          <a:prstGeom prst="roundRect">
            <a:avLst>
              <a:gd name="adj" fmla="val 282"/>
            </a:avLst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sz="2200" dirty="0">
                <a:solidFill>
                  <a:srgbClr val="000000"/>
                </a:solidFill>
                <a:ea typeface="MS Gothic" charset="0"/>
                <a:cs typeface="MS Gothic" charset="0"/>
              </a:rPr>
              <a:t>green</a:t>
            </a:r>
          </a:p>
        </p:txBody>
      </p:sp>
      <p:cxnSp>
        <p:nvCxnSpPr>
          <p:cNvPr id="52230" name="AutoShape 6"/>
          <p:cNvCxnSpPr>
            <a:cxnSpLocks noChangeShapeType="1"/>
            <a:stCxn id="52227" idx="3"/>
            <a:endCxn id="52228" idx="1"/>
          </p:cNvCxnSpPr>
          <p:nvPr/>
        </p:nvCxnSpPr>
        <p:spPr bwMode="auto">
          <a:xfrm>
            <a:off x="290016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2231" name="AutoShape 7"/>
          <p:cNvCxnSpPr>
            <a:cxnSpLocks noChangeShapeType="1"/>
            <a:stCxn id="52228" idx="3"/>
            <a:endCxn id="52229" idx="1"/>
          </p:cNvCxnSpPr>
          <p:nvPr/>
        </p:nvCxnSpPr>
        <p:spPr bwMode="auto">
          <a:xfrm>
            <a:off x="4826880" y="2533947"/>
            <a:ext cx="879840" cy="1588"/>
          </a:xfrm>
          <a:prstGeom prst="straightConnector1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  <a:effectLst/>
        </p:spPr>
      </p:cxnSp>
      <p:grpSp>
        <p:nvGrpSpPr>
          <p:cNvPr id="64" name="Group 63"/>
          <p:cNvGrpSpPr/>
          <p:nvPr/>
        </p:nvGrpSpPr>
        <p:grpSpPr>
          <a:xfrm>
            <a:off x="296640" y="2579312"/>
            <a:ext cx="8510400" cy="1896678"/>
            <a:chOff x="296640" y="2579312"/>
            <a:chExt cx="8510400" cy="1896678"/>
          </a:xfrm>
        </p:grpSpPr>
        <p:grpSp>
          <p:nvGrpSpPr>
            <p:cNvPr id="63" name="Group 62"/>
            <p:cNvGrpSpPr/>
            <p:nvPr/>
          </p:nvGrpSpPr>
          <p:grpSpPr>
            <a:xfrm>
              <a:off x="296640" y="3437642"/>
              <a:ext cx="8510400" cy="1038348"/>
              <a:chOff x="296640" y="3437642"/>
              <a:chExt cx="8510400" cy="1038348"/>
            </a:xfrm>
          </p:grpSpPr>
          <p:sp>
            <p:nvSpPr>
              <p:cNvPr id="52249" name="Line 25"/>
              <p:cNvSpPr>
                <a:spLocks noChangeShapeType="1"/>
              </p:cNvSpPr>
              <p:nvPr/>
            </p:nvSpPr>
            <p:spPr bwMode="auto">
              <a:xfrm>
                <a:off x="29664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0" name="Freeform 26"/>
              <p:cNvSpPr>
                <a:spLocks/>
              </p:cNvSpPr>
              <p:nvPr/>
            </p:nvSpPr>
            <p:spPr bwMode="auto">
              <a:xfrm>
                <a:off x="413281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1" name="AutoShape 27"/>
              <p:cNvSpPr>
                <a:spLocks noChangeArrowheads="1"/>
              </p:cNvSpPr>
              <p:nvPr/>
            </p:nvSpPr>
            <p:spPr bwMode="auto">
              <a:xfrm>
                <a:off x="689761" y="4192281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52" name="Freeform 28"/>
              <p:cNvSpPr>
                <a:spLocks/>
              </p:cNvSpPr>
              <p:nvPr/>
            </p:nvSpPr>
            <p:spPr bwMode="auto">
              <a:xfrm>
                <a:off x="946081" y="3869687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3" name="Line 29"/>
              <p:cNvSpPr>
                <a:spLocks noChangeShapeType="1"/>
              </p:cNvSpPr>
              <p:nvPr/>
            </p:nvSpPr>
            <p:spPr bwMode="auto">
              <a:xfrm>
                <a:off x="1863360" y="4414064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4" name="Freeform 30"/>
              <p:cNvSpPr>
                <a:spLocks/>
              </p:cNvSpPr>
              <p:nvPr/>
            </p:nvSpPr>
            <p:spPr bwMode="auto">
              <a:xfrm>
                <a:off x="1981440" y="413899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5" name="AutoShape 31"/>
              <p:cNvSpPr>
                <a:spLocks noChangeArrowheads="1"/>
              </p:cNvSpPr>
              <p:nvPr/>
            </p:nvSpPr>
            <p:spPr bwMode="auto">
              <a:xfrm>
                <a:off x="2793600" y="3750154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56" name="Line 32"/>
              <p:cNvSpPr>
                <a:spLocks noChangeShapeType="1"/>
              </p:cNvSpPr>
              <p:nvPr/>
            </p:nvSpPr>
            <p:spPr bwMode="auto">
              <a:xfrm>
                <a:off x="1540800" y="3692548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7" name="Text Box 33"/>
              <p:cNvSpPr txBox="1">
                <a:spLocks noChangeArrowheads="1"/>
              </p:cNvSpPr>
              <p:nvPr/>
            </p:nvSpPr>
            <p:spPr bwMode="auto">
              <a:xfrm>
                <a:off x="1209600" y="3437642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58" name="Freeform 34"/>
              <p:cNvSpPr>
                <a:spLocks/>
              </p:cNvSpPr>
              <p:nvPr/>
            </p:nvSpPr>
            <p:spPr bwMode="auto">
              <a:xfrm>
                <a:off x="3456000" y="3891289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59" name="Line 35"/>
              <p:cNvSpPr>
                <a:spLocks noChangeShapeType="1"/>
              </p:cNvSpPr>
              <p:nvPr/>
            </p:nvSpPr>
            <p:spPr bwMode="auto">
              <a:xfrm>
                <a:off x="4373280" y="443710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0" name="Freeform 36"/>
              <p:cNvSpPr>
                <a:spLocks/>
              </p:cNvSpPr>
              <p:nvPr/>
            </p:nvSpPr>
            <p:spPr bwMode="auto">
              <a:xfrm>
                <a:off x="4491361" y="4160598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1" name="AutoShape 37"/>
              <p:cNvSpPr>
                <a:spLocks noChangeArrowheads="1"/>
              </p:cNvSpPr>
              <p:nvPr/>
            </p:nvSpPr>
            <p:spPr bwMode="auto">
              <a:xfrm>
                <a:off x="5245921" y="384952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333333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62" name="Freeform 38"/>
              <p:cNvSpPr>
                <a:spLocks/>
              </p:cNvSpPr>
              <p:nvPr/>
            </p:nvSpPr>
            <p:spPr bwMode="auto">
              <a:xfrm>
                <a:off x="5974561" y="3908570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3" name="Line 39"/>
              <p:cNvSpPr>
                <a:spLocks noChangeShapeType="1"/>
              </p:cNvSpPr>
              <p:nvPr/>
            </p:nvSpPr>
            <p:spPr bwMode="auto">
              <a:xfrm>
                <a:off x="6893281" y="4452948"/>
                <a:ext cx="1815840" cy="14402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4" name="Freeform 40"/>
              <p:cNvSpPr>
                <a:spLocks/>
              </p:cNvSpPr>
              <p:nvPr/>
            </p:nvSpPr>
            <p:spPr bwMode="auto">
              <a:xfrm>
                <a:off x="7009920" y="4177880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65" name="AutoShape 41"/>
              <p:cNvSpPr>
                <a:spLocks noChangeArrowheads="1"/>
              </p:cNvSpPr>
              <p:nvPr/>
            </p:nvSpPr>
            <p:spPr bwMode="auto">
              <a:xfrm>
                <a:off x="7286400" y="4231165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  <p:sp>
            <p:nvSpPr>
              <p:cNvPr id="52266" name="Text Box 42"/>
              <p:cNvSpPr txBox="1">
                <a:spLocks noChangeArrowheads="1"/>
              </p:cNvSpPr>
              <p:nvPr/>
            </p:nvSpPr>
            <p:spPr bwMode="auto">
              <a:xfrm>
                <a:off x="2136960" y="4128914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7" name="Text Box 43"/>
              <p:cNvSpPr txBox="1">
                <a:spLocks noChangeArrowheads="1"/>
              </p:cNvSpPr>
              <p:nvPr/>
            </p:nvSpPr>
            <p:spPr bwMode="auto">
              <a:xfrm>
                <a:off x="465264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8" name="Text Box 44"/>
              <p:cNvSpPr txBox="1">
                <a:spLocks noChangeArrowheads="1"/>
              </p:cNvSpPr>
              <p:nvPr/>
            </p:nvSpPr>
            <p:spPr bwMode="auto">
              <a:xfrm>
                <a:off x="7879680" y="415915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outputs</a:t>
                </a:r>
              </a:p>
            </p:txBody>
          </p:sp>
          <p:sp>
            <p:nvSpPr>
              <p:cNvPr id="52269" name="Text Box 45"/>
              <p:cNvSpPr txBox="1">
                <a:spLocks noChangeArrowheads="1"/>
              </p:cNvSpPr>
              <p:nvPr/>
            </p:nvSpPr>
            <p:spPr bwMode="auto">
              <a:xfrm>
                <a:off x="550080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  <p:sp>
            <p:nvSpPr>
              <p:cNvPr id="52270" name="Text Box 46"/>
              <p:cNvSpPr txBox="1">
                <a:spLocks noChangeArrowheads="1"/>
              </p:cNvSpPr>
              <p:nvPr/>
            </p:nvSpPr>
            <p:spPr bwMode="auto">
              <a:xfrm>
                <a:off x="3019680" y="4162037"/>
                <a:ext cx="92736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i="1" dirty="0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arg0</a:t>
                </a:r>
              </a:p>
            </p:txBody>
          </p:sp>
        </p:grpSp>
        <p:sp>
          <p:nvSpPr>
            <p:cNvPr id="52271" name="Line 47"/>
            <p:cNvSpPr>
              <a:spLocks noChangeShapeType="1"/>
            </p:cNvSpPr>
            <p:nvPr/>
          </p:nvSpPr>
          <p:spPr bwMode="auto">
            <a:xfrm flipH="1">
              <a:off x="1959841" y="2865901"/>
              <a:ext cx="388800" cy="10369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2" name="Line 48"/>
            <p:cNvSpPr>
              <a:spLocks noChangeShapeType="1"/>
            </p:cNvSpPr>
            <p:nvPr/>
          </p:nvSpPr>
          <p:spPr bwMode="auto">
            <a:xfrm flipH="1">
              <a:off x="4330081" y="2855821"/>
              <a:ext cx="14400" cy="1124758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3" name="Line 49"/>
            <p:cNvSpPr>
              <a:spLocks noChangeShapeType="1"/>
            </p:cNvSpPr>
            <p:nvPr/>
          </p:nvSpPr>
          <p:spPr bwMode="auto">
            <a:xfrm>
              <a:off x="6327360" y="2855820"/>
              <a:ext cx="717120" cy="120252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6" name="Line 52"/>
            <p:cNvSpPr>
              <a:spLocks noChangeShapeType="1"/>
            </p:cNvSpPr>
            <p:nvPr/>
          </p:nvSpPr>
          <p:spPr bwMode="auto">
            <a:xfrm>
              <a:off x="5169600" y="2579312"/>
              <a:ext cx="319680" cy="1234209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7" name="Line 53"/>
            <p:cNvSpPr>
              <a:spLocks noChangeShapeType="1"/>
            </p:cNvSpPr>
            <p:nvPr/>
          </p:nvSpPr>
          <p:spPr bwMode="auto">
            <a:xfrm flipH="1">
              <a:off x="3096000" y="2590833"/>
              <a:ext cx="168480" cy="1103156"/>
            </a:xfrm>
            <a:prstGeom prst="line">
              <a:avLst/>
            </a:prstGeom>
            <a:noFill/>
            <a:ln w="36720">
              <a:solidFill>
                <a:srgbClr val="00008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342080" y="3600378"/>
            <a:ext cx="7410240" cy="2654199"/>
            <a:chOff x="1342080" y="3600378"/>
            <a:chExt cx="7410240" cy="2654199"/>
          </a:xfrm>
        </p:grpSpPr>
        <p:grpSp>
          <p:nvGrpSpPr>
            <p:cNvPr id="61" name="Group 60"/>
            <p:cNvGrpSpPr/>
            <p:nvPr/>
          </p:nvGrpSpPr>
          <p:grpSpPr>
            <a:xfrm>
              <a:off x="1342080" y="5266634"/>
              <a:ext cx="5758560" cy="987943"/>
              <a:chOff x="1342080" y="5266634"/>
              <a:chExt cx="5758560" cy="987943"/>
            </a:xfrm>
          </p:grpSpPr>
          <p:sp>
            <p:nvSpPr>
              <p:cNvPr id="52232" name="Line 8"/>
              <p:cNvSpPr>
                <a:spLocks noChangeShapeType="1"/>
              </p:cNvSpPr>
              <p:nvPr/>
            </p:nvSpPr>
            <p:spPr bwMode="auto">
              <a:xfrm>
                <a:off x="134208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3" name="Freeform 9"/>
              <p:cNvSpPr>
                <a:spLocks/>
              </p:cNvSpPr>
              <p:nvPr/>
            </p:nvSpPr>
            <p:spPr bwMode="auto">
              <a:xfrm>
                <a:off x="145872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4" name="AutoShape 10"/>
              <p:cNvSpPr>
                <a:spLocks noChangeArrowheads="1"/>
              </p:cNvSpPr>
              <p:nvPr/>
            </p:nvSpPr>
            <p:spPr bwMode="auto">
              <a:xfrm>
                <a:off x="173520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LacI</a:t>
                </a:r>
              </a:p>
            </p:txBody>
          </p:sp>
          <p:sp>
            <p:nvSpPr>
              <p:cNvPr id="52235" name="Freeform 11"/>
              <p:cNvSpPr>
                <a:spLocks/>
              </p:cNvSpPr>
              <p:nvPr/>
            </p:nvSpPr>
            <p:spPr bwMode="auto">
              <a:xfrm>
                <a:off x="1991521" y="5697238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6" name="Line 12"/>
              <p:cNvSpPr>
                <a:spLocks noChangeShapeType="1"/>
              </p:cNvSpPr>
              <p:nvPr/>
            </p:nvSpPr>
            <p:spPr bwMode="auto">
              <a:xfrm>
                <a:off x="2908800" y="6243056"/>
                <a:ext cx="1232640" cy="10081"/>
              </a:xfrm>
              <a:prstGeom prst="line">
                <a:avLst/>
              </a:prstGeom>
              <a:noFill/>
              <a:ln w="54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7" name="Freeform 13"/>
              <p:cNvSpPr>
                <a:spLocks/>
              </p:cNvSpPr>
              <p:nvPr/>
            </p:nvSpPr>
            <p:spPr bwMode="auto">
              <a:xfrm>
                <a:off x="3025441" y="5967987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38" name="AutoShape 14"/>
              <p:cNvSpPr>
                <a:spLocks noChangeArrowheads="1"/>
              </p:cNvSpPr>
              <p:nvPr/>
            </p:nvSpPr>
            <p:spPr bwMode="auto">
              <a:xfrm>
                <a:off x="3301921" y="6021273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8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A</a:t>
                </a:r>
              </a:p>
            </p:txBody>
          </p:sp>
          <p:sp>
            <p:nvSpPr>
              <p:cNvPr id="52239" name="Line 15"/>
              <p:cNvSpPr>
                <a:spLocks noChangeShapeType="1"/>
              </p:cNvSpPr>
              <p:nvPr/>
            </p:nvSpPr>
            <p:spPr bwMode="auto">
              <a:xfrm>
                <a:off x="2584801" y="5521540"/>
                <a:ext cx="1440" cy="257788"/>
              </a:xfrm>
              <a:prstGeom prst="line">
                <a:avLst/>
              </a:prstGeom>
              <a:noFill/>
              <a:ln w="36720">
                <a:solidFill>
                  <a:srgbClr val="80008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0" name="Text Box 16"/>
              <p:cNvSpPr txBox="1">
                <a:spLocks noChangeArrowheads="1"/>
              </p:cNvSpPr>
              <p:nvPr/>
            </p:nvSpPr>
            <p:spPr bwMode="auto">
              <a:xfrm>
                <a:off x="2255040" y="5266634"/>
                <a:ext cx="728640" cy="31395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>
                  <a:tabLst>
                    <a:tab pos="656650" algn="l"/>
                  </a:tabLst>
                </a:pPr>
                <a:r>
                  <a:rPr lang="en-US" b="1" dirty="0">
                    <a:solidFill>
                      <a:srgbClr val="800080"/>
                    </a:solidFill>
                    <a:ea typeface="MS Gothic" charset="0"/>
                    <a:cs typeface="MS Gothic" charset="0"/>
                  </a:rPr>
                  <a:t>IPTG</a:t>
                </a:r>
              </a:p>
            </p:txBody>
          </p:sp>
          <p:sp>
            <p:nvSpPr>
              <p:cNvPr id="52241" name="Freeform 17"/>
              <p:cNvSpPr>
                <a:spLocks/>
              </p:cNvSpPr>
              <p:nvPr/>
            </p:nvSpPr>
            <p:spPr bwMode="auto">
              <a:xfrm>
                <a:off x="3520801" y="5687158"/>
                <a:ext cx="999360" cy="329794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800000"/>
                </a:solidFill>
                <a:round/>
                <a:headEnd/>
                <a:tailEnd type="oval" w="lg" len="sm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2" name="Line 18"/>
              <p:cNvSpPr>
                <a:spLocks noChangeShapeType="1"/>
              </p:cNvSpPr>
              <p:nvPr/>
            </p:nvSpPr>
            <p:spPr bwMode="auto">
              <a:xfrm>
                <a:off x="4439520" y="6232975"/>
                <a:ext cx="1232640" cy="10082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3" name="Freeform 19"/>
              <p:cNvSpPr>
                <a:spLocks/>
              </p:cNvSpPr>
              <p:nvPr/>
            </p:nvSpPr>
            <p:spPr bwMode="auto">
              <a:xfrm>
                <a:off x="4556160" y="5956465"/>
                <a:ext cx="254880" cy="254907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4" name="AutoShape 20"/>
              <p:cNvSpPr>
                <a:spLocks noChangeArrowheads="1"/>
              </p:cNvSpPr>
              <p:nvPr/>
            </p:nvSpPr>
            <p:spPr bwMode="auto">
              <a:xfrm>
                <a:off x="4832640" y="6009752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800000"/>
                    </a:solidFill>
                    <a:ea typeface="MS Gothic" charset="0"/>
                    <a:cs typeface="MS Gothic" charset="0"/>
                  </a:rPr>
                  <a:t>B</a:t>
                </a:r>
              </a:p>
            </p:txBody>
          </p:sp>
          <p:sp>
            <p:nvSpPr>
              <p:cNvPr id="52245" name="Freeform 21"/>
              <p:cNvSpPr>
                <a:spLocks/>
              </p:cNvSpPr>
              <p:nvPr/>
            </p:nvSpPr>
            <p:spPr bwMode="auto">
              <a:xfrm>
                <a:off x="5093281" y="5671315"/>
                <a:ext cx="999360" cy="329795"/>
              </a:xfrm>
              <a:custGeom>
                <a:avLst/>
                <a:gdLst/>
                <a:ahLst/>
                <a:cxnLst>
                  <a:cxn ang="0">
                    <a:pos x="0" y="1008"/>
                  </a:cxn>
                  <a:cxn ang="0">
                    <a:pos x="3059" y="684"/>
                  </a:cxn>
                </a:cxnLst>
                <a:rect l="0" t="0" r="r" b="b"/>
                <a:pathLst>
                  <a:path w="3060" h="1009">
                    <a:moveTo>
                      <a:pt x="0" y="1008"/>
                    </a:moveTo>
                    <a:cubicBezTo>
                      <a:pt x="1823" y="0"/>
                      <a:pt x="3059" y="684"/>
                      <a:pt x="3059" y="684"/>
                    </a:cubicBezTo>
                  </a:path>
                </a:pathLst>
              </a:custGeom>
              <a:noFill/>
              <a:ln w="36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6" name="Line 22"/>
              <p:cNvSpPr>
                <a:spLocks noChangeShapeType="1"/>
              </p:cNvSpPr>
              <p:nvPr/>
            </p:nvSpPr>
            <p:spPr bwMode="auto">
              <a:xfrm>
                <a:off x="6010560" y="6217134"/>
                <a:ext cx="1090080" cy="8641"/>
              </a:xfrm>
              <a:prstGeom prst="line">
                <a:avLst/>
              </a:prstGeom>
              <a:noFill/>
              <a:ln w="54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7" name="Freeform 23"/>
              <p:cNvSpPr>
                <a:spLocks/>
              </p:cNvSpPr>
              <p:nvPr/>
            </p:nvSpPr>
            <p:spPr bwMode="auto">
              <a:xfrm>
                <a:off x="6128640" y="5940625"/>
                <a:ext cx="254880" cy="254906"/>
              </a:xfrm>
              <a:custGeom>
                <a:avLst/>
                <a:gdLst/>
                <a:ahLst/>
                <a:cxnLst>
                  <a:cxn ang="0">
                    <a:pos x="0" y="781"/>
                  </a:cxn>
                  <a:cxn ang="0">
                    <a:pos x="0" y="0"/>
                  </a:cxn>
                  <a:cxn ang="0">
                    <a:pos x="781" y="0"/>
                  </a:cxn>
                </a:cxnLst>
                <a:rect l="0" t="0" r="r" b="b"/>
                <a:pathLst>
                  <a:path w="782" h="782">
                    <a:moveTo>
                      <a:pt x="0" y="781"/>
                    </a:moveTo>
                    <a:lnTo>
                      <a:pt x="0" y="0"/>
                    </a:lnTo>
                    <a:lnTo>
                      <a:pt x="781" y="0"/>
                    </a:lnTo>
                  </a:path>
                </a:pathLst>
              </a:custGeom>
              <a:noFill/>
              <a:ln w="5472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48" name="AutoShape 24"/>
              <p:cNvSpPr>
                <a:spLocks noChangeArrowheads="1"/>
              </p:cNvSpPr>
              <p:nvPr/>
            </p:nvSpPr>
            <p:spPr bwMode="auto">
              <a:xfrm>
                <a:off x="6403681" y="5993910"/>
                <a:ext cx="531360" cy="233304"/>
              </a:xfrm>
              <a:prstGeom prst="roundRect">
                <a:avLst>
                  <a:gd name="adj" fmla="val 616"/>
                </a:avLst>
              </a:prstGeom>
              <a:noFill/>
              <a:ln w="3672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b="1">
                    <a:solidFill>
                      <a:srgbClr val="008000"/>
                    </a:solidFill>
                    <a:ea typeface="MS Gothic" charset="0"/>
                    <a:cs typeface="MS Gothic" charset="0"/>
                  </a:rPr>
                  <a:t>GFP</a:t>
                </a:r>
              </a:p>
            </p:txBody>
          </p:sp>
        </p:grpSp>
        <p:sp>
          <p:nvSpPr>
            <p:cNvPr id="52274" name="Oval 50"/>
            <p:cNvSpPr>
              <a:spLocks noChangeArrowheads="1"/>
            </p:cNvSpPr>
            <p:nvPr/>
          </p:nvSpPr>
          <p:spPr bwMode="auto">
            <a:xfrm>
              <a:off x="2178721" y="3600378"/>
              <a:ext cx="1673280" cy="1335021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5" name="Oval 51"/>
            <p:cNvSpPr>
              <a:spLocks noChangeArrowheads="1"/>
            </p:cNvSpPr>
            <p:nvPr/>
          </p:nvSpPr>
          <p:spPr bwMode="auto">
            <a:xfrm>
              <a:off x="4692961" y="3699749"/>
              <a:ext cx="1568160" cy="1206847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8" name="Line 54"/>
            <p:cNvSpPr>
              <a:spLocks noChangeShapeType="1"/>
            </p:cNvSpPr>
            <p:nvPr/>
          </p:nvSpPr>
          <p:spPr bwMode="auto">
            <a:xfrm>
              <a:off x="3229920" y="4961322"/>
              <a:ext cx="253440" cy="1013866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79" name="Line 55"/>
            <p:cNvSpPr>
              <a:spLocks noChangeShapeType="1"/>
            </p:cNvSpPr>
            <p:nvPr/>
          </p:nvSpPr>
          <p:spPr bwMode="auto">
            <a:xfrm flipH="1">
              <a:off x="5035680" y="4938279"/>
              <a:ext cx="344160" cy="1036909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0" name="Oval 56"/>
            <p:cNvSpPr>
              <a:spLocks noChangeArrowheads="1"/>
            </p:cNvSpPr>
            <p:nvPr/>
          </p:nvSpPr>
          <p:spPr bwMode="auto">
            <a:xfrm>
              <a:off x="7882560" y="3982019"/>
              <a:ext cx="869760" cy="694153"/>
            </a:xfrm>
            <a:prstGeom prst="ellips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81" name="Line 57"/>
            <p:cNvSpPr>
              <a:spLocks noChangeShapeType="1"/>
            </p:cNvSpPr>
            <p:nvPr/>
          </p:nvSpPr>
          <p:spPr bwMode="auto">
            <a:xfrm flipH="1">
              <a:off x="7439040" y="4717936"/>
              <a:ext cx="807840" cy="1466074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Motif-Based Compilation</a:t>
            </a:r>
            <a:endParaRPr lang="en-US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Freeform 3"/>
          <p:cNvSpPr>
            <a:spLocks/>
          </p:cNvSpPr>
          <p:nvPr/>
        </p:nvSpPr>
        <p:spPr bwMode="auto">
          <a:xfrm>
            <a:off x="1657441" y="2057977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1933921" y="211126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56325" name="Freeform 5"/>
          <p:cNvSpPr>
            <a:spLocks/>
          </p:cNvSpPr>
          <p:nvPr/>
        </p:nvSpPr>
        <p:spPr bwMode="auto">
          <a:xfrm>
            <a:off x="2190241" y="1788668"/>
            <a:ext cx="999360" cy="329795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7" name="Freeform 7"/>
          <p:cNvSpPr>
            <a:spLocks/>
          </p:cNvSpPr>
          <p:nvPr/>
        </p:nvSpPr>
        <p:spPr bwMode="auto">
          <a:xfrm>
            <a:off x="3225600" y="2057977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8" name="AutoShape 8"/>
          <p:cNvSpPr>
            <a:spLocks noChangeArrowheads="1"/>
          </p:cNvSpPr>
          <p:nvPr/>
        </p:nvSpPr>
        <p:spPr bwMode="auto">
          <a:xfrm>
            <a:off x="3500641" y="211126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A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2784960" y="1611529"/>
            <a:ext cx="1440" cy="257787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453760" y="135662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6331" name="Freeform 11"/>
          <p:cNvSpPr>
            <a:spLocks/>
          </p:cNvSpPr>
          <p:nvPr/>
        </p:nvSpPr>
        <p:spPr bwMode="auto">
          <a:xfrm>
            <a:off x="3720960" y="1778588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3" name="Freeform 13"/>
          <p:cNvSpPr>
            <a:spLocks/>
          </p:cNvSpPr>
          <p:nvPr/>
        </p:nvSpPr>
        <p:spPr bwMode="auto">
          <a:xfrm>
            <a:off x="4754880" y="20478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4" name="AutoShape 14"/>
          <p:cNvSpPr>
            <a:spLocks noChangeArrowheads="1"/>
          </p:cNvSpPr>
          <p:nvPr/>
        </p:nvSpPr>
        <p:spPr bwMode="auto">
          <a:xfrm>
            <a:off x="5031360" y="210118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00"/>
                </a:solidFill>
                <a:ea typeface="MS Gothic" charset="0"/>
                <a:cs typeface="MS Gothic" charset="0"/>
              </a:rPr>
              <a:t>B</a:t>
            </a:r>
          </a:p>
        </p:txBody>
      </p:sp>
      <p:sp>
        <p:nvSpPr>
          <p:cNvPr id="56335" name="Freeform 15"/>
          <p:cNvSpPr>
            <a:spLocks/>
          </p:cNvSpPr>
          <p:nvPr/>
        </p:nvSpPr>
        <p:spPr bwMode="auto">
          <a:xfrm>
            <a:off x="5292001" y="1762745"/>
            <a:ext cx="999360" cy="329795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7" name="Freeform 17"/>
          <p:cNvSpPr>
            <a:spLocks/>
          </p:cNvSpPr>
          <p:nvPr/>
        </p:nvSpPr>
        <p:spPr bwMode="auto">
          <a:xfrm>
            <a:off x="6327360" y="2032054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8" name="AutoShape 18"/>
          <p:cNvSpPr>
            <a:spLocks noChangeArrowheads="1"/>
          </p:cNvSpPr>
          <p:nvPr/>
        </p:nvSpPr>
        <p:spPr bwMode="auto">
          <a:xfrm>
            <a:off x="6603840" y="208534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1540800" y="2334485"/>
            <a:ext cx="1232640" cy="10081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3107520" y="2334485"/>
            <a:ext cx="1232640" cy="10081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4638240" y="2324404"/>
            <a:ext cx="1232640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>
            <a:off x="6210721" y="2308563"/>
            <a:ext cx="1090080" cy="8641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1540800" y="2540427"/>
            <a:ext cx="5760001" cy="1176604"/>
            <a:chOff x="1540800" y="2540427"/>
            <a:chExt cx="5760001" cy="1176604"/>
          </a:xfrm>
        </p:grpSpPr>
        <p:sp>
          <p:nvSpPr>
            <p:cNvPr id="56339" name="Line 19"/>
            <p:cNvSpPr>
              <a:spLocks noChangeShapeType="1"/>
            </p:cNvSpPr>
            <p:nvPr/>
          </p:nvSpPr>
          <p:spPr bwMode="auto">
            <a:xfrm>
              <a:off x="1540800" y="3705509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0" name="Freeform 20"/>
            <p:cNvSpPr>
              <a:spLocks/>
            </p:cNvSpPr>
            <p:nvPr/>
          </p:nvSpPr>
          <p:spPr bwMode="auto">
            <a:xfrm>
              <a:off x="1657441" y="343044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1" name="AutoShape 21"/>
            <p:cNvSpPr>
              <a:spLocks noChangeArrowheads="1"/>
            </p:cNvSpPr>
            <p:nvPr/>
          </p:nvSpPr>
          <p:spPr bwMode="auto">
            <a:xfrm>
              <a:off x="1933921" y="34837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56342" name="Freeform 22"/>
            <p:cNvSpPr>
              <a:spLocks/>
            </p:cNvSpPr>
            <p:nvPr/>
          </p:nvSpPr>
          <p:spPr bwMode="auto">
            <a:xfrm>
              <a:off x="2190241" y="3159692"/>
              <a:ext cx="999360" cy="329795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3" name="Line 23"/>
            <p:cNvSpPr>
              <a:spLocks noChangeShapeType="1"/>
            </p:cNvSpPr>
            <p:nvPr/>
          </p:nvSpPr>
          <p:spPr bwMode="auto">
            <a:xfrm>
              <a:off x="3107520" y="3705509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4" name="Freeform 24"/>
            <p:cNvSpPr>
              <a:spLocks/>
            </p:cNvSpPr>
            <p:nvPr/>
          </p:nvSpPr>
          <p:spPr bwMode="auto">
            <a:xfrm>
              <a:off x="3225600" y="343044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5" name="AutoShape 25"/>
            <p:cNvSpPr>
              <a:spLocks noChangeArrowheads="1"/>
            </p:cNvSpPr>
            <p:nvPr/>
          </p:nvSpPr>
          <p:spPr bwMode="auto">
            <a:xfrm>
              <a:off x="3500641" y="34837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A</a:t>
              </a:r>
            </a:p>
          </p:txBody>
        </p:sp>
        <p:sp>
          <p:nvSpPr>
            <p:cNvPr id="56346" name="Line 26"/>
            <p:cNvSpPr>
              <a:spLocks noChangeShapeType="1"/>
            </p:cNvSpPr>
            <p:nvPr/>
          </p:nvSpPr>
          <p:spPr bwMode="auto">
            <a:xfrm>
              <a:off x="2784960" y="2983993"/>
              <a:ext cx="1440" cy="257788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7" name="Text Box 27"/>
            <p:cNvSpPr txBox="1">
              <a:spLocks noChangeArrowheads="1"/>
            </p:cNvSpPr>
            <p:nvPr/>
          </p:nvSpPr>
          <p:spPr bwMode="auto">
            <a:xfrm>
              <a:off x="2453760" y="2729087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56348" name="Freeform 28"/>
            <p:cNvSpPr>
              <a:spLocks/>
            </p:cNvSpPr>
            <p:nvPr/>
          </p:nvSpPr>
          <p:spPr bwMode="auto">
            <a:xfrm>
              <a:off x="3720960" y="3149612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49" name="Line 29"/>
            <p:cNvSpPr>
              <a:spLocks noChangeShapeType="1"/>
            </p:cNvSpPr>
            <p:nvPr/>
          </p:nvSpPr>
          <p:spPr bwMode="auto">
            <a:xfrm>
              <a:off x="4638240" y="369542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0" name="Freeform 30"/>
            <p:cNvSpPr>
              <a:spLocks/>
            </p:cNvSpPr>
            <p:nvPr/>
          </p:nvSpPr>
          <p:spPr bwMode="auto">
            <a:xfrm>
              <a:off x="4754880" y="3418919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1" name="AutoShape 31"/>
            <p:cNvSpPr>
              <a:spLocks noChangeArrowheads="1"/>
            </p:cNvSpPr>
            <p:nvPr/>
          </p:nvSpPr>
          <p:spPr bwMode="auto">
            <a:xfrm>
              <a:off x="5031360" y="347220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00"/>
                  </a:solidFill>
                  <a:ea typeface="MS Gothic" charset="0"/>
                  <a:cs typeface="MS Gothic" charset="0"/>
                </a:rPr>
                <a:t>B</a:t>
              </a:r>
            </a:p>
          </p:txBody>
        </p:sp>
        <p:sp>
          <p:nvSpPr>
            <p:cNvPr id="56352" name="Line 32"/>
            <p:cNvSpPr>
              <a:spLocks noChangeShapeType="1"/>
            </p:cNvSpPr>
            <p:nvPr/>
          </p:nvSpPr>
          <p:spPr bwMode="auto">
            <a:xfrm>
              <a:off x="6210721" y="3679587"/>
              <a:ext cx="1090080" cy="8641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3" name="Freeform 33"/>
            <p:cNvSpPr>
              <a:spLocks/>
            </p:cNvSpPr>
            <p:nvPr/>
          </p:nvSpPr>
          <p:spPr bwMode="auto">
            <a:xfrm>
              <a:off x="6327360" y="3403078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4" name="AutoShape 34"/>
            <p:cNvSpPr>
              <a:spLocks noChangeArrowheads="1"/>
            </p:cNvSpPr>
            <p:nvPr/>
          </p:nvSpPr>
          <p:spPr bwMode="auto">
            <a:xfrm>
              <a:off x="6603840" y="345636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56355" name="Freeform 35"/>
            <p:cNvSpPr>
              <a:spLocks/>
            </p:cNvSpPr>
            <p:nvPr/>
          </p:nvSpPr>
          <p:spPr bwMode="auto">
            <a:xfrm>
              <a:off x="4266721" y="3067522"/>
              <a:ext cx="2017440" cy="305312"/>
            </a:xfrm>
            <a:custGeom>
              <a:avLst/>
              <a:gdLst/>
              <a:ahLst/>
              <a:cxnLst>
                <a:cxn ang="0">
                  <a:pos x="0" y="642"/>
                </a:cxn>
                <a:cxn ang="0">
                  <a:pos x="6177" y="936"/>
                </a:cxn>
              </a:cxnLst>
              <a:rect l="0" t="0" r="r" b="b"/>
              <a:pathLst>
                <a:path w="6178" h="937">
                  <a:moveTo>
                    <a:pt x="0" y="642"/>
                  </a:moveTo>
                  <a:cubicBezTo>
                    <a:pt x="1788" y="0"/>
                    <a:pt x="6177" y="936"/>
                    <a:pt x="6177" y="936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6" name="AutoShape 66"/>
            <p:cNvSpPr>
              <a:spLocks noChangeArrowheads="1"/>
            </p:cNvSpPr>
            <p:nvPr/>
          </p:nvSpPr>
          <p:spPr bwMode="auto">
            <a:xfrm>
              <a:off x="4358880" y="2540427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8" name="Text Box 68"/>
            <p:cNvSpPr txBox="1">
              <a:spLocks noChangeArrowheads="1"/>
            </p:cNvSpPr>
            <p:nvPr/>
          </p:nvSpPr>
          <p:spPr bwMode="auto">
            <a:xfrm>
              <a:off x="4796640" y="2554829"/>
              <a:ext cx="2378880" cy="3902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</a:tabLst>
              </a:pPr>
              <a:r>
                <a:rPr lang="en-US" sz="2200" i="1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Copy Propagation</a:t>
              </a:r>
            </a:p>
          </p:txBody>
        </p:sp>
      </p:grpSp>
      <p:grpSp>
        <p:nvGrpSpPr>
          <p:cNvPr id="3" name="Group 73"/>
          <p:cNvGrpSpPr/>
          <p:nvPr/>
        </p:nvGrpSpPr>
        <p:grpSpPr>
          <a:xfrm>
            <a:off x="1540800" y="3846644"/>
            <a:ext cx="6275520" cy="1208287"/>
            <a:chOff x="1540800" y="3846644"/>
            <a:chExt cx="6275520" cy="1208287"/>
          </a:xfrm>
        </p:grpSpPr>
        <p:sp>
          <p:nvSpPr>
            <p:cNvPr id="56356" name="Line 36"/>
            <p:cNvSpPr>
              <a:spLocks noChangeShapeType="1"/>
            </p:cNvSpPr>
            <p:nvPr/>
          </p:nvSpPr>
          <p:spPr bwMode="auto">
            <a:xfrm>
              <a:off x="1540800" y="5044850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7" name="Freeform 37"/>
            <p:cNvSpPr>
              <a:spLocks/>
            </p:cNvSpPr>
            <p:nvPr/>
          </p:nvSpPr>
          <p:spPr bwMode="auto">
            <a:xfrm>
              <a:off x="1657441" y="4768342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58" name="AutoShape 38"/>
            <p:cNvSpPr>
              <a:spLocks noChangeArrowheads="1"/>
            </p:cNvSpPr>
            <p:nvPr/>
          </p:nvSpPr>
          <p:spPr bwMode="auto">
            <a:xfrm>
              <a:off x="1933921" y="48216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56359" name="Freeform 39"/>
            <p:cNvSpPr>
              <a:spLocks/>
            </p:cNvSpPr>
            <p:nvPr/>
          </p:nvSpPr>
          <p:spPr bwMode="auto">
            <a:xfrm>
              <a:off x="2190241" y="4499032"/>
              <a:ext cx="999360" cy="329795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0" name="Line 40"/>
            <p:cNvSpPr>
              <a:spLocks noChangeShapeType="1"/>
            </p:cNvSpPr>
            <p:nvPr/>
          </p:nvSpPr>
          <p:spPr bwMode="auto">
            <a:xfrm>
              <a:off x="3107520" y="5044850"/>
              <a:ext cx="1232640" cy="10081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1" name="Freeform 41"/>
            <p:cNvSpPr>
              <a:spLocks/>
            </p:cNvSpPr>
            <p:nvPr/>
          </p:nvSpPr>
          <p:spPr bwMode="auto">
            <a:xfrm>
              <a:off x="3225600" y="4768342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2" name="AutoShape 42"/>
            <p:cNvSpPr>
              <a:spLocks noChangeArrowheads="1"/>
            </p:cNvSpPr>
            <p:nvPr/>
          </p:nvSpPr>
          <p:spPr bwMode="auto">
            <a:xfrm>
              <a:off x="3500641" y="4821627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A</a:t>
              </a:r>
            </a:p>
          </p:txBody>
        </p:sp>
        <p:sp>
          <p:nvSpPr>
            <p:cNvPr id="56363" name="Line 43"/>
            <p:cNvSpPr>
              <a:spLocks noChangeShapeType="1"/>
            </p:cNvSpPr>
            <p:nvPr/>
          </p:nvSpPr>
          <p:spPr bwMode="auto">
            <a:xfrm>
              <a:off x="2784960" y="4323334"/>
              <a:ext cx="1440" cy="257788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4" name="Text Box 44"/>
            <p:cNvSpPr txBox="1">
              <a:spLocks noChangeArrowheads="1"/>
            </p:cNvSpPr>
            <p:nvPr/>
          </p:nvSpPr>
          <p:spPr bwMode="auto">
            <a:xfrm>
              <a:off x="2453760" y="4068428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56365" name="Freeform 45"/>
            <p:cNvSpPr>
              <a:spLocks/>
            </p:cNvSpPr>
            <p:nvPr/>
          </p:nvSpPr>
          <p:spPr bwMode="auto">
            <a:xfrm>
              <a:off x="3720960" y="4488952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6" name="Line 46"/>
            <p:cNvSpPr>
              <a:spLocks noChangeShapeType="1"/>
            </p:cNvSpPr>
            <p:nvPr/>
          </p:nvSpPr>
          <p:spPr bwMode="auto">
            <a:xfrm>
              <a:off x="4638240" y="503476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7" name="Freeform 47"/>
            <p:cNvSpPr>
              <a:spLocks/>
            </p:cNvSpPr>
            <p:nvPr/>
          </p:nvSpPr>
          <p:spPr bwMode="auto">
            <a:xfrm>
              <a:off x="4754880" y="475826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8" name="Line 48"/>
            <p:cNvSpPr>
              <a:spLocks noChangeShapeType="1"/>
            </p:cNvSpPr>
            <p:nvPr/>
          </p:nvSpPr>
          <p:spPr bwMode="auto">
            <a:xfrm>
              <a:off x="6210721" y="5018928"/>
              <a:ext cx="1090080" cy="8641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9" name="Freeform 49"/>
            <p:cNvSpPr>
              <a:spLocks/>
            </p:cNvSpPr>
            <p:nvPr/>
          </p:nvSpPr>
          <p:spPr bwMode="auto">
            <a:xfrm>
              <a:off x="6327360" y="4742419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0" name="AutoShape 50"/>
            <p:cNvSpPr>
              <a:spLocks noChangeArrowheads="1"/>
            </p:cNvSpPr>
            <p:nvPr/>
          </p:nvSpPr>
          <p:spPr bwMode="auto">
            <a:xfrm>
              <a:off x="6603840" y="479570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56371" name="Freeform 51"/>
            <p:cNvSpPr>
              <a:spLocks/>
            </p:cNvSpPr>
            <p:nvPr/>
          </p:nvSpPr>
          <p:spPr bwMode="auto">
            <a:xfrm>
              <a:off x="4266721" y="4406862"/>
              <a:ext cx="2017440" cy="306753"/>
            </a:xfrm>
            <a:custGeom>
              <a:avLst/>
              <a:gdLst/>
              <a:ahLst/>
              <a:cxnLst>
                <a:cxn ang="0">
                  <a:pos x="0" y="642"/>
                </a:cxn>
                <a:cxn ang="0">
                  <a:pos x="6178" y="937"/>
                </a:cxn>
              </a:cxnLst>
              <a:rect l="0" t="0" r="r" b="b"/>
              <a:pathLst>
                <a:path w="6179" h="938">
                  <a:moveTo>
                    <a:pt x="0" y="642"/>
                  </a:moveTo>
                  <a:cubicBezTo>
                    <a:pt x="1789" y="0"/>
                    <a:pt x="6178" y="937"/>
                    <a:pt x="6178" y="937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5" name="AutoShape 65"/>
            <p:cNvSpPr>
              <a:spLocks noChangeArrowheads="1"/>
            </p:cNvSpPr>
            <p:nvPr/>
          </p:nvSpPr>
          <p:spPr bwMode="auto">
            <a:xfrm>
              <a:off x="4358880" y="3878327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9" name="Text Box 69"/>
            <p:cNvSpPr txBox="1">
              <a:spLocks noChangeArrowheads="1"/>
            </p:cNvSpPr>
            <p:nvPr/>
          </p:nvSpPr>
          <p:spPr bwMode="auto">
            <a:xfrm>
              <a:off x="4824000" y="3846644"/>
              <a:ext cx="2992320" cy="3902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</a:pPr>
              <a:r>
                <a:rPr lang="en-US" sz="2200" i="1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Dead Code Elimination</a:t>
              </a:r>
            </a:p>
          </p:txBody>
        </p:sp>
      </p:grpSp>
      <p:grpSp>
        <p:nvGrpSpPr>
          <p:cNvPr id="4" name="Group 74"/>
          <p:cNvGrpSpPr/>
          <p:nvPr/>
        </p:nvGrpSpPr>
        <p:grpSpPr>
          <a:xfrm>
            <a:off x="1540800" y="5219109"/>
            <a:ext cx="6275520" cy="1142040"/>
            <a:chOff x="1540800" y="5219109"/>
            <a:chExt cx="6275520" cy="1142040"/>
          </a:xfrm>
        </p:grpSpPr>
        <p:sp>
          <p:nvSpPr>
            <p:cNvPr id="56372" name="Line 52"/>
            <p:cNvSpPr>
              <a:spLocks noChangeShapeType="1"/>
            </p:cNvSpPr>
            <p:nvPr/>
          </p:nvSpPr>
          <p:spPr bwMode="auto">
            <a:xfrm>
              <a:off x="1540800" y="6351067"/>
              <a:ext cx="1232640" cy="10082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3" name="Freeform 53"/>
            <p:cNvSpPr>
              <a:spLocks/>
            </p:cNvSpPr>
            <p:nvPr/>
          </p:nvSpPr>
          <p:spPr bwMode="auto">
            <a:xfrm>
              <a:off x="1657441" y="60745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4" name="AutoShape 54"/>
            <p:cNvSpPr>
              <a:spLocks noChangeArrowheads="1"/>
            </p:cNvSpPr>
            <p:nvPr/>
          </p:nvSpPr>
          <p:spPr bwMode="auto">
            <a:xfrm>
              <a:off x="1933921" y="612784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56375" name="Freeform 55"/>
            <p:cNvSpPr>
              <a:spLocks/>
            </p:cNvSpPr>
            <p:nvPr/>
          </p:nvSpPr>
          <p:spPr bwMode="auto">
            <a:xfrm>
              <a:off x="2190241" y="5805250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6" name="Line 56"/>
            <p:cNvSpPr>
              <a:spLocks noChangeShapeType="1"/>
            </p:cNvSpPr>
            <p:nvPr/>
          </p:nvSpPr>
          <p:spPr bwMode="auto">
            <a:xfrm>
              <a:off x="3107520" y="6351067"/>
              <a:ext cx="1232640" cy="10082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7" name="Freeform 57"/>
            <p:cNvSpPr>
              <a:spLocks/>
            </p:cNvSpPr>
            <p:nvPr/>
          </p:nvSpPr>
          <p:spPr bwMode="auto">
            <a:xfrm>
              <a:off x="3225600" y="60745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8" name="AutoShape 58"/>
            <p:cNvSpPr>
              <a:spLocks noChangeArrowheads="1"/>
            </p:cNvSpPr>
            <p:nvPr/>
          </p:nvSpPr>
          <p:spPr bwMode="auto">
            <a:xfrm>
              <a:off x="3500641" y="6127844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A</a:t>
              </a:r>
            </a:p>
          </p:txBody>
        </p:sp>
        <p:sp>
          <p:nvSpPr>
            <p:cNvPr id="56379" name="Line 59"/>
            <p:cNvSpPr>
              <a:spLocks noChangeShapeType="1"/>
            </p:cNvSpPr>
            <p:nvPr/>
          </p:nvSpPr>
          <p:spPr bwMode="auto">
            <a:xfrm>
              <a:off x="2784960" y="5629551"/>
              <a:ext cx="1440" cy="257787"/>
            </a:xfrm>
            <a:prstGeom prst="line">
              <a:avLst/>
            </a:prstGeom>
            <a:noFill/>
            <a:ln w="36720">
              <a:solidFill>
                <a:srgbClr val="80008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0" name="Text Box 60"/>
            <p:cNvSpPr txBox="1">
              <a:spLocks noChangeArrowheads="1"/>
            </p:cNvSpPr>
            <p:nvPr/>
          </p:nvSpPr>
          <p:spPr bwMode="auto">
            <a:xfrm>
              <a:off x="2453760" y="5374645"/>
              <a:ext cx="72864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56381" name="Line 61"/>
            <p:cNvSpPr>
              <a:spLocks noChangeShapeType="1"/>
            </p:cNvSpPr>
            <p:nvPr/>
          </p:nvSpPr>
          <p:spPr bwMode="auto">
            <a:xfrm>
              <a:off x="6210721" y="6325144"/>
              <a:ext cx="1090080" cy="8641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2" name="Freeform 62"/>
            <p:cNvSpPr>
              <a:spLocks/>
            </p:cNvSpPr>
            <p:nvPr/>
          </p:nvSpPr>
          <p:spPr bwMode="auto">
            <a:xfrm>
              <a:off x="6327360" y="6048635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3" name="AutoShape 63"/>
            <p:cNvSpPr>
              <a:spLocks noChangeArrowheads="1"/>
            </p:cNvSpPr>
            <p:nvPr/>
          </p:nvSpPr>
          <p:spPr bwMode="auto">
            <a:xfrm>
              <a:off x="6603840" y="610192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56384" name="Freeform 64"/>
            <p:cNvSpPr>
              <a:spLocks/>
            </p:cNvSpPr>
            <p:nvPr/>
          </p:nvSpPr>
          <p:spPr bwMode="auto">
            <a:xfrm>
              <a:off x="3736801" y="5573386"/>
              <a:ext cx="2547360" cy="540057"/>
            </a:xfrm>
            <a:custGeom>
              <a:avLst/>
              <a:gdLst/>
              <a:ahLst/>
              <a:cxnLst>
                <a:cxn ang="0">
                  <a:pos x="0" y="1654"/>
                </a:cxn>
                <a:cxn ang="0">
                  <a:pos x="7799" y="1365"/>
                </a:cxn>
              </a:cxnLst>
              <a:rect l="0" t="0" r="r" b="b"/>
              <a:pathLst>
                <a:path w="7800" h="1655">
                  <a:moveTo>
                    <a:pt x="0" y="1654"/>
                  </a:moveTo>
                  <a:cubicBezTo>
                    <a:pt x="2195" y="0"/>
                    <a:pt x="7799" y="1365"/>
                    <a:pt x="7799" y="1365"/>
                  </a:cubicBezTo>
                </a:path>
              </a:pathLst>
            </a:custGeom>
            <a:noFill/>
            <a:ln w="36720">
              <a:solidFill>
                <a:srgbClr val="800000"/>
              </a:solidFill>
              <a:round/>
              <a:headEnd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7" name="AutoShape 67"/>
            <p:cNvSpPr>
              <a:spLocks noChangeArrowheads="1"/>
            </p:cNvSpPr>
            <p:nvPr/>
          </p:nvSpPr>
          <p:spPr bwMode="auto">
            <a:xfrm>
              <a:off x="4358880" y="5250792"/>
              <a:ext cx="419040" cy="419084"/>
            </a:xfrm>
            <a:prstGeom prst="downArrow">
              <a:avLst>
                <a:gd name="adj1" fmla="val 40009"/>
                <a:gd name="adj2" fmla="val 49926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90" name="Text Box 70"/>
            <p:cNvSpPr txBox="1">
              <a:spLocks noChangeArrowheads="1"/>
            </p:cNvSpPr>
            <p:nvPr/>
          </p:nvSpPr>
          <p:spPr bwMode="auto">
            <a:xfrm>
              <a:off x="4824000" y="5219109"/>
              <a:ext cx="2992320" cy="3902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  <a:tab pos="1313299" algn="l"/>
                  <a:tab pos="1969949" algn="l"/>
                  <a:tab pos="2626599" algn="l"/>
                </a:tabLst>
              </a:pPr>
              <a:r>
                <a:rPr lang="en-US" sz="2200" i="1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Dead Code Elimination</a:t>
              </a:r>
            </a:p>
          </p:txBody>
        </p:sp>
      </p:grpSp>
      <p:sp>
        <p:nvSpPr>
          <p:cNvPr id="72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</a:t>
            </a:r>
            <a:endParaRPr lang="en-US" dirty="0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Complex System: Feedback Latch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Complex System: Feedback Latch</a:t>
            </a:r>
            <a:endParaRPr lang="en-US" dirty="0"/>
          </a:p>
        </p:txBody>
      </p:sp>
      <p:grpSp>
        <p:nvGrpSpPr>
          <p:cNvPr id="2" name="Group 86"/>
          <p:cNvGrpSpPr/>
          <p:nvPr/>
        </p:nvGrpSpPr>
        <p:grpSpPr>
          <a:xfrm>
            <a:off x="538864" y="4089492"/>
            <a:ext cx="1002926" cy="286512"/>
            <a:chOff x="812300" y="4890117"/>
            <a:chExt cx="1002926" cy="286512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812300" y="517662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1205421" y="492929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2395404" y="4140575"/>
            <a:ext cx="1232640" cy="282481"/>
            <a:chOff x="2772114" y="4676684"/>
            <a:chExt cx="1232640" cy="282481"/>
          </a:xfrm>
        </p:grpSpPr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3165235" y="470174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B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8755" y="467668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60550" y="360576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83060" y="332352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45"/>
          <p:cNvGrpSpPr/>
          <p:nvPr/>
        </p:nvGrpSpPr>
        <p:grpSpPr>
          <a:xfrm>
            <a:off x="3855448" y="4665723"/>
            <a:ext cx="1232640" cy="283923"/>
            <a:chOff x="6878854" y="4556677"/>
            <a:chExt cx="1232640" cy="283923"/>
          </a:xfrm>
        </p:grpSpPr>
        <p:sp>
          <p:nvSpPr>
            <p:cNvPr id="40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7419858" y="3766421"/>
            <a:ext cx="1232640" cy="283923"/>
            <a:chOff x="6878854" y="4556677"/>
            <a:chExt cx="1232640" cy="283923"/>
          </a:xfrm>
        </p:grpSpPr>
        <p:sp>
          <p:nvSpPr>
            <p:cNvPr id="75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76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77"/>
          <p:cNvGrpSpPr/>
          <p:nvPr/>
        </p:nvGrpSpPr>
        <p:grpSpPr>
          <a:xfrm>
            <a:off x="2395404" y="4665723"/>
            <a:ext cx="1232640" cy="283923"/>
            <a:chOff x="6876033" y="5005408"/>
            <a:chExt cx="1232640" cy="283923"/>
          </a:xfrm>
        </p:grpSpPr>
        <p:sp>
          <p:nvSpPr>
            <p:cNvPr id="79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D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81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9" name="Group 90"/>
          <p:cNvGrpSpPr/>
          <p:nvPr/>
        </p:nvGrpSpPr>
        <p:grpSpPr>
          <a:xfrm>
            <a:off x="6805374" y="4449289"/>
            <a:ext cx="1847124" cy="288949"/>
            <a:chOff x="4375102" y="5803026"/>
            <a:chExt cx="1847124" cy="288949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847124" cy="15108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4491742" y="5803026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utoShape 20"/>
            <p:cNvSpPr>
              <a:spLocks noChangeArrowheads="1"/>
            </p:cNvSpPr>
            <p:nvPr/>
          </p:nvSpPr>
          <p:spPr bwMode="auto">
            <a:xfrm>
              <a:off x="4768222" y="582809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E1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0" name="AutoShape 20"/>
            <p:cNvSpPr>
              <a:spLocks noChangeArrowheads="1"/>
            </p:cNvSpPr>
            <p:nvPr/>
          </p:nvSpPr>
          <p:spPr bwMode="auto">
            <a:xfrm>
              <a:off x="5442729" y="583938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E2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20" name="Group 91"/>
          <p:cNvGrpSpPr/>
          <p:nvPr/>
        </p:nvGrpSpPr>
        <p:grpSpPr>
          <a:xfrm>
            <a:off x="2378405" y="6008212"/>
            <a:ext cx="1232640" cy="296592"/>
            <a:chOff x="2782273" y="5828443"/>
            <a:chExt cx="1232640" cy="296592"/>
          </a:xfrm>
        </p:grpSpPr>
        <p:sp>
          <p:nvSpPr>
            <p:cNvPr id="95" name="AutoShape 14"/>
            <p:cNvSpPr>
              <a:spLocks noChangeArrowheads="1"/>
            </p:cNvSpPr>
            <p:nvPr/>
          </p:nvSpPr>
          <p:spPr bwMode="auto">
            <a:xfrm>
              <a:off x="3175394" y="586761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A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898914" y="5828443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21" name="Group 97"/>
          <p:cNvGrpSpPr/>
          <p:nvPr/>
        </p:nvGrpSpPr>
        <p:grpSpPr>
          <a:xfrm>
            <a:off x="3832298" y="5451975"/>
            <a:ext cx="1232640" cy="283923"/>
            <a:chOff x="6878854" y="4556677"/>
            <a:chExt cx="1232640" cy="283923"/>
          </a:xfrm>
        </p:grpSpPr>
        <p:sp>
          <p:nvSpPr>
            <p:cNvPr id="99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0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1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2" name="Group 101"/>
          <p:cNvGrpSpPr/>
          <p:nvPr/>
        </p:nvGrpSpPr>
        <p:grpSpPr>
          <a:xfrm>
            <a:off x="5354748" y="5731192"/>
            <a:ext cx="1232640" cy="283923"/>
            <a:chOff x="6876033" y="5005408"/>
            <a:chExt cx="1232640" cy="283923"/>
          </a:xfrm>
        </p:grpSpPr>
        <p:sp>
          <p:nvSpPr>
            <p:cNvPr id="10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3" name="Group 105"/>
          <p:cNvGrpSpPr/>
          <p:nvPr/>
        </p:nvGrpSpPr>
        <p:grpSpPr>
          <a:xfrm>
            <a:off x="2378405" y="5439095"/>
            <a:ext cx="1232640" cy="283923"/>
            <a:chOff x="6878854" y="4556677"/>
            <a:chExt cx="1232640" cy="283923"/>
          </a:xfrm>
        </p:grpSpPr>
        <p:sp>
          <p:nvSpPr>
            <p:cNvPr id="10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C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4" name="Group 109"/>
          <p:cNvGrpSpPr/>
          <p:nvPr/>
        </p:nvGrpSpPr>
        <p:grpSpPr>
          <a:xfrm>
            <a:off x="3832298" y="6008212"/>
            <a:ext cx="1232640" cy="298034"/>
            <a:chOff x="6876033" y="4991297"/>
            <a:chExt cx="1232640" cy="298034"/>
          </a:xfrm>
        </p:grpSpPr>
        <p:sp>
          <p:nvSpPr>
            <p:cNvPr id="111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6992673" y="499129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5" name="Group 113"/>
          <p:cNvGrpSpPr/>
          <p:nvPr/>
        </p:nvGrpSpPr>
        <p:grpSpPr>
          <a:xfrm>
            <a:off x="542617" y="6046436"/>
            <a:ext cx="1002926" cy="272401"/>
            <a:chOff x="837701" y="5479958"/>
            <a:chExt cx="1002926" cy="272401"/>
          </a:xfrm>
        </p:grpSpPr>
        <p:sp>
          <p:nvSpPr>
            <p:cNvPr id="115" name="Line 8"/>
            <p:cNvSpPr>
              <a:spLocks noChangeShapeType="1"/>
            </p:cNvSpPr>
            <p:nvPr/>
          </p:nvSpPr>
          <p:spPr bwMode="auto">
            <a:xfrm>
              <a:off x="837701" y="575235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"/>
            <p:cNvSpPr>
              <a:spLocks/>
            </p:cNvSpPr>
            <p:nvPr/>
          </p:nvSpPr>
          <p:spPr bwMode="auto">
            <a:xfrm>
              <a:off x="954342" y="54799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AutoShape 10"/>
            <p:cNvSpPr>
              <a:spLocks noChangeArrowheads="1"/>
            </p:cNvSpPr>
            <p:nvPr/>
          </p:nvSpPr>
          <p:spPr bwMode="auto">
            <a:xfrm>
              <a:off x="1230822" y="550502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18" name="Freeform 11"/>
          <p:cNvSpPr>
            <a:spLocks/>
          </p:cNvSpPr>
          <p:nvPr/>
        </p:nvSpPr>
        <p:spPr bwMode="auto">
          <a:xfrm>
            <a:off x="1130185" y="5727129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1127364" y="3805212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1"/>
          <p:cNvSpPr>
            <a:spLocks/>
          </p:cNvSpPr>
          <p:nvPr/>
        </p:nvSpPr>
        <p:spPr bwMode="auto">
          <a:xfrm>
            <a:off x="4492200" y="5147125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6050965" y="5415837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6050965" y="4119821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4553185" y="4153371"/>
            <a:ext cx="705556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529828" y="5451975"/>
            <a:ext cx="705556" cy="590850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1"/>
          <p:cNvSpPr>
            <a:spLocks/>
          </p:cNvSpPr>
          <p:nvPr/>
        </p:nvSpPr>
        <p:spPr bwMode="auto">
          <a:xfrm>
            <a:off x="3054088" y="3846197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2" name="Freeform 11"/>
          <p:cNvSpPr>
            <a:spLocks/>
          </p:cNvSpPr>
          <p:nvPr/>
        </p:nvSpPr>
        <p:spPr bwMode="auto">
          <a:xfrm>
            <a:off x="3054088" y="437823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3" name="Freeform 11"/>
          <p:cNvSpPr>
            <a:spLocks/>
          </p:cNvSpPr>
          <p:nvPr/>
        </p:nvSpPr>
        <p:spPr bwMode="auto">
          <a:xfrm>
            <a:off x="3054088" y="5135422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4" name="Freeform 11"/>
          <p:cNvSpPr>
            <a:spLocks/>
          </p:cNvSpPr>
          <p:nvPr/>
        </p:nvSpPr>
        <p:spPr bwMode="auto">
          <a:xfrm>
            <a:off x="3009180" y="5725696"/>
            <a:ext cx="841932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5" h="1008">
                <a:moveTo>
                  <a:pt x="0" y="1008"/>
                </a:moveTo>
                <a:cubicBezTo>
                  <a:pt x="1823" y="0"/>
                  <a:pt x="1915" y="479"/>
                  <a:pt x="2435" y="83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7" y="4722519"/>
            <a:ext cx="7568259" cy="790222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8259" h="790222">
                <a:moveTo>
                  <a:pt x="6773333" y="0"/>
                </a:moveTo>
                <a:cubicBezTo>
                  <a:pt x="7170796" y="159142"/>
                  <a:pt x="7568259" y="318284"/>
                  <a:pt x="6594592" y="395111"/>
                </a:cubicBezTo>
                <a:cubicBezTo>
                  <a:pt x="5620925" y="471938"/>
                  <a:pt x="1862666" y="395110"/>
                  <a:pt x="931333" y="460962"/>
                </a:cubicBezTo>
                <a:cubicBezTo>
                  <a:pt x="0" y="526814"/>
                  <a:pt x="1006592" y="790222"/>
                  <a:pt x="1006592" y="790222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36"/>
          <p:cNvSpPr/>
          <p:nvPr/>
        </p:nvSpPr>
        <p:spPr>
          <a:xfrm>
            <a:off x="7240568" y="3894667"/>
            <a:ext cx="219506" cy="573852"/>
          </a:xfrm>
          <a:custGeom>
            <a:avLst/>
            <a:gdLst>
              <a:gd name="connsiteX0" fmla="*/ 200691 w 219506"/>
              <a:gd name="connsiteY0" fmla="*/ 573852 h 573852"/>
              <a:gd name="connsiteX1" fmla="*/ 3136 w 219506"/>
              <a:gd name="connsiteY1" fmla="*/ 225777 h 573852"/>
              <a:gd name="connsiteX2" fmla="*/ 219506 w 219506"/>
              <a:gd name="connsiteY2" fmla="*/ 0 h 57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506" h="573852">
                <a:moveTo>
                  <a:pt x="200691" y="573852"/>
                </a:moveTo>
                <a:cubicBezTo>
                  <a:pt x="100345" y="447635"/>
                  <a:pt x="0" y="321419"/>
                  <a:pt x="3136" y="225777"/>
                </a:cubicBezTo>
                <a:cubicBezTo>
                  <a:pt x="6272" y="130135"/>
                  <a:pt x="219506" y="0"/>
                  <a:pt x="219506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Freeform 87"/>
          <p:cNvSpPr/>
          <p:nvPr/>
        </p:nvSpPr>
        <p:spPr>
          <a:xfrm>
            <a:off x="3720630" y="4778963"/>
            <a:ext cx="352777" cy="310444"/>
          </a:xfrm>
          <a:custGeom>
            <a:avLst/>
            <a:gdLst>
              <a:gd name="connsiteX0" fmla="*/ 352777 w 352777"/>
              <a:gd name="connsiteY0" fmla="*/ 310444 h 310444"/>
              <a:gd name="connsiteX1" fmla="*/ 32926 w 352777"/>
              <a:gd name="connsiteY1" fmla="*/ 206963 h 310444"/>
              <a:gd name="connsiteX2" fmla="*/ 155222 w 352777"/>
              <a:gd name="connsiteY2" fmla="*/ 0 h 31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777" h="310444">
                <a:moveTo>
                  <a:pt x="352777" y="310444"/>
                </a:moveTo>
                <a:cubicBezTo>
                  <a:pt x="209314" y="284574"/>
                  <a:pt x="65852" y="258704"/>
                  <a:pt x="32926" y="206963"/>
                </a:cubicBezTo>
                <a:cubicBezTo>
                  <a:pt x="0" y="155222"/>
                  <a:pt x="155222" y="0"/>
                  <a:pt x="155222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grpSp>
        <p:nvGrpSpPr>
          <p:cNvPr id="2" name="Group 86"/>
          <p:cNvGrpSpPr/>
          <p:nvPr/>
        </p:nvGrpSpPr>
        <p:grpSpPr>
          <a:xfrm>
            <a:off x="538864" y="4089492"/>
            <a:ext cx="1002926" cy="286512"/>
            <a:chOff x="812300" y="4890117"/>
            <a:chExt cx="1002926" cy="286512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812300" y="517662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1205421" y="492929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2395404" y="4140575"/>
            <a:ext cx="1232640" cy="282481"/>
            <a:chOff x="2772114" y="4676684"/>
            <a:chExt cx="1232640" cy="282481"/>
          </a:xfrm>
        </p:grpSpPr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8755" y="467668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3165235" y="470174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B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60550" y="360576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83060" y="332352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45"/>
          <p:cNvGrpSpPr/>
          <p:nvPr/>
        </p:nvGrpSpPr>
        <p:grpSpPr>
          <a:xfrm>
            <a:off x="3855448" y="4665723"/>
            <a:ext cx="1232640" cy="283923"/>
            <a:chOff x="6878854" y="4556677"/>
            <a:chExt cx="1232640" cy="283923"/>
          </a:xfrm>
        </p:grpSpPr>
        <p:sp>
          <p:nvSpPr>
            <p:cNvPr id="40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7419858" y="3766421"/>
            <a:ext cx="1232640" cy="283923"/>
            <a:chOff x="6878854" y="4556677"/>
            <a:chExt cx="1232640" cy="283923"/>
          </a:xfrm>
        </p:grpSpPr>
        <p:sp>
          <p:nvSpPr>
            <p:cNvPr id="75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76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77"/>
          <p:cNvGrpSpPr/>
          <p:nvPr/>
        </p:nvGrpSpPr>
        <p:grpSpPr>
          <a:xfrm>
            <a:off x="2395404" y="4665723"/>
            <a:ext cx="1232640" cy="283923"/>
            <a:chOff x="6876033" y="5005408"/>
            <a:chExt cx="1232640" cy="283923"/>
          </a:xfrm>
        </p:grpSpPr>
        <p:sp>
          <p:nvSpPr>
            <p:cNvPr id="79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D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80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81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9" name="Group 90"/>
          <p:cNvGrpSpPr/>
          <p:nvPr/>
        </p:nvGrpSpPr>
        <p:grpSpPr>
          <a:xfrm>
            <a:off x="6805374" y="4449289"/>
            <a:ext cx="1847124" cy="288949"/>
            <a:chOff x="4375102" y="5803026"/>
            <a:chExt cx="1847124" cy="288949"/>
          </a:xfrm>
        </p:grpSpPr>
        <p:sp>
          <p:nvSpPr>
            <p:cNvPr id="41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847124" cy="15108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4491742" y="5803026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AutoShape 20"/>
            <p:cNvSpPr>
              <a:spLocks noChangeArrowheads="1"/>
            </p:cNvSpPr>
            <p:nvPr/>
          </p:nvSpPr>
          <p:spPr bwMode="auto">
            <a:xfrm>
              <a:off x="4768222" y="582809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E1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0" name="AutoShape 20"/>
            <p:cNvSpPr>
              <a:spLocks noChangeArrowheads="1"/>
            </p:cNvSpPr>
            <p:nvPr/>
          </p:nvSpPr>
          <p:spPr bwMode="auto">
            <a:xfrm>
              <a:off x="5442729" y="5839381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E2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20" name="Group 91"/>
          <p:cNvGrpSpPr/>
          <p:nvPr/>
        </p:nvGrpSpPr>
        <p:grpSpPr>
          <a:xfrm>
            <a:off x="2378405" y="6008212"/>
            <a:ext cx="1232640" cy="296592"/>
            <a:chOff x="2782273" y="5828443"/>
            <a:chExt cx="1232640" cy="296592"/>
          </a:xfrm>
        </p:grpSpPr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898914" y="5828443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95" name="AutoShape 14"/>
            <p:cNvSpPr>
              <a:spLocks noChangeArrowheads="1"/>
            </p:cNvSpPr>
            <p:nvPr/>
          </p:nvSpPr>
          <p:spPr bwMode="auto">
            <a:xfrm>
              <a:off x="3175394" y="586761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A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21" name="Group 97"/>
          <p:cNvGrpSpPr/>
          <p:nvPr/>
        </p:nvGrpSpPr>
        <p:grpSpPr>
          <a:xfrm>
            <a:off x="3832298" y="5451975"/>
            <a:ext cx="1232640" cy="283923"/>
            <a:chOff x="6878854" y="4556677"/>
            <a:chExt cx="1232640" cy="283923"/>
          </a:xfrm>
        </p:grpSpPr>
        <p:sp>
          <p:nvSpPr>
            <p:cNvPr id="99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0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1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2" name="Group 101"/>
          <p:cNvGrpSpPr/>
          <p:nvPr/>
        </p:nvGrpSpPr>
        <p:grpSpPr>
          <a:xfrm>
            <a:off x="5354748" y="5731192"/>
            <a:ext cx="1232640" cy="283923"/>
            <a:chOff x="6876033" y="5005408"/>
            <a:chExt cx="1232640" cy="283923"/>
          </a:xfrm>
        </p:grpSpPr>
        <p:sp>
          <p:nvSpPr>
            <p:cNvPr id="10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3" name="Group 105"/>
          <p:cNvGrpSpPr/>
          <p:nvPr/>
        </p:nvGrpSpPr>
        <p:grpSpPr>
          <a:xfrm>
            <a:off x="2378405" y="5439095"/>
            <a:ext cx="1232640" cy="283923"/>
            <a:chOff x="6878854" y="4556677"/>
            <a:chExt cx="1232640" cy="283923"/>
          </a:xfrm>
        </p:grpSpPr>
        <p:sp>
          <p:nvSpPr>
            <p:cNvPr id="10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C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4" name="Group 109"/>
          <p:cNvGrpSpPr/>
          <p:nvPr/>
        </p:nvGrpSpPr>
        <p:grpSpPr>
          <a:xfrm>
            <a:off x="3832298" y="6008212"/>
            <a:ext cx="1232640" cy="298034"/>
            <a:chOff x="6876033" y="4991297"/>
            <a:chExt cx="1232640" cy="298034"/>
          </a:xfrm>
        </p:grpSpPr>
        <p:sp>
          <p:nvSpPr>
            <p:cNvPr id="111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6992673" y="499129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25" name="Group 113"/>
          <p:cNvGrpSpPr/>
          <p:nvPr/>
        </p:nvGrpSpPr>
        <p:grpSpPr>
          <a:xfrm>
            <a:off x="542617" y="6046436"/>
            <a:ext cx="1002926" cy="272401"/>
            <a:chOff x="837701" y="5479958"/>
            <a:chExt cx="1002926" cy="272401"/>
          </a:xfrm>
        </p:grpSpPr>
        <p:sp>
          <p:nvSpPr>
            <p:cNvPr id="115" name="Line 8"/>
            <p:cNvSpPr>
              <a:spLocks noChangeShapeType="1"/>
            </p:cNvSpPr>
            <p:nvPr/>
          </p:nvSpPr>
          <p:spPr bwMode="auto">
            <a:xfrm>
              <a:off x="837701" y="5752359"/>
              <a:ext cx="1002926" cy="0"/>
            </a:xfrm>
            <a:prstGeom prst="line">
              <a:avLst/>
            </a:prstGeom>
            <a:noFill/>
            <a:ln w="54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9"/>
            <p:cNvSpPr>
              <a:spLocks/>
            </p:cNvSpPr>
            <p:nvPr/>
          </p:nvSpPr>
          <p:spPr bwMode="auto">
            <a:xfrm>
              <a:off x="954342" y="547995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8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AutoShape 10"/>
            <p:cNvSpPr>
              <a:spLocks noChangeArrowheads="1"/>
            </p:cNvSpPr>
            <p:nvPr/>
          </p:nvSpPr>
          <p:spPr bwMode="auto">
            <a:xfrm>
              <a:off x="1230822" y="550502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18" name="Freeform 11"/>
          <p:cNvSpPr>
            <a:spLocks/>
          </p:cNvSpPr>
          <p:nvPr/>
        </p:nvSpPr>
        <p:spPr bwMode="auto">
          <a:xfrm>
            <a:off x="1130185" y="5727129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1127364" y="3805212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1"/>
          <p:cNvSpPr>
            <a:spLocks/>
          </p:cNvSpPr>
          <p:nvPr/>
        </p:nvSpPr>
        <p:spPr bwMode="auto">
          <a:xfrm>
            <a:off x="4492200" y="5147125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6050965" y="5415837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6050965" y="4119821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4553185" y="4153371"/>
            <a:ext cx="705556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529828" y="5451975"/>
            <a:ext cx="705556" cy="590850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31518">
                <a:moveTo>
                  <a:pt x="0" y="531518"/>
                </a:moveTo>
                <a:cubicBezTo>
                  <a:pt x="61148" y="474289"/>
                  <a:pt x="122297" y="417061"/>
                  <a:pt x="225778" y="399814"/>
                </a:cubicBezTo>
                <a:cubicBezTo>
                  <a:pt x="329259" y="382567"/>
                  <a:pt x="569148" y="484480"/>
                  <a:pt x="620889" y="428036"/>
                </a:cubicBezTo>
                <a:cubicBezTo>
                  <a:pt x="672630" y="371592"/>
                  <a:pt x="522111" y="122296"/>
                  <a:pt x="536222" y="61148"/>
                </a:cubicBezTo>
                <a:cubicBezTo>
                  <a:pt x="550333" y="0"/>
                  <a:pt x="705556" y="61148"/>
                  <a:pt x="705556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1"/>
          <p:cNvSpPr>
            <a:spLocks/>
          </p:cNvSpPr>
          <p:nvPr/>
        </p:nvSpPr>
        <p:spPr bwMode="auto">
          <a:xfrm>
            <a:off x="3296467" y="5155778"/>
            <a:ext cx="599553" cy="28043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  <a:gd name="connsiteX0" fmla="*/ 0 w 1823"/>
              <a:gd name="connsiteY0" fmla="*/ 1008 h 1901"/>
              <a:gd name="connsiteX1" fmla="*/ 528 w 1823"/>
              <a:gd name="connsiteY1" fmla="*/ 1901 h 1901"/>
              <a:gd name="connsiteX0" fmla="*/ 1206 w 1734"/>
              <a:gd name="connsiteY0" fmla="*/ 0 h 893"/>
              <a:gd name="connsiteX1" fmla="*/ 1734 w 1734"/>
              <a:gd name="connsiteY1" fmla="*/ 893 h 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4" h="893">
                <a:moveTo>
                  <a:pt x="1206" y="0"/>
                </a:moveTo>
                <a:cubicBezTo>
                  <a:pt x="0" y="448"/>
                  <a:pt x="1214" y="534"/>
                  <a:pt x="1734" y="893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7" y="4722519"/>
            <a:ext cx="7568259" cy="790222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8259" h="790222">
                <a:moveTo>
                  <a:pt x="6773333" y="0"/>
                </a:moveTo>
                <a:cubicBezTo>
                  <a:pt x="7170796" y="159142"/>
                  <a:pt x="7568259" y="318284"/>
                  <a:pt x="6594592" y="395111"/>
                </a:cubicBezTo>
                <a:cubicBezTo>
                  <a:pt x="5620925" y="471938"/>
                  <a:pt x="1862666" y="395110"/>
                  <a:pt x="931333" y="460962"/>
                </a:cubicBezTo>
                <a:cubicBezTo>
                  <a:pt x="0" y="526814"/>
                  <a:pt x="1006592" y="790222"/>
                  <a:pt x="1006592" y="790222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6030101" y="3772242"/>
            <a:ext cx="1430698" cy="67756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59" h="2073">
                <a:moveTo>
                  <a:pt x="0" y="2073"/>
                </a:moveTo>
                <a:cubicBezTo>
                  <a:pt x="1823" y="1065"/>
                  <a:pt x="5417" y="0"/>
                  <a:pt x="7159" y="2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1"/>
          <p:cNvSpPr>
            <a:spLocks/>
          </p:cNvSpPr>
          <p:nvPr/>
        </p:nvSpPr>
        <p:spPr bwMode="auto">
          <a:xfrm>
            <a:off x="1834377" y="3852665"/>
            <a:ext cx="2061643" cy="251350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5823"/>
              <a:gd name="connsiteY0" fmla="*/ 1008 h 1498"/>
              <a:gd name="connsiteX1" fmla="*/ 5823 w 5823"/>
              <a:gd name="connsiteY1" fmla="*/ 1498 h 1498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823"/>
              <a:gd name="connsiteY0" fmla="*/ 279 h 769"/>
              <a:gd name="connsiteX1" fmla="*/ 5823 w 5823"/>
              <a:gd name="connsiteY1" fmla="*/ 769 h 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23" h="769">
                <a:moveTo>
                  <a:pt x="0" y="279"/>
                </a:moveTo>
                <a:cubicBezTo>
                  <a:pt x="2139" y="0"/>
                  <a:pt x="5198" y="611"/>
                  <a:pt x="5823" y="769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"/>
          <p:cNvSpPr>
            <a:spLocks/>
          </p:cNvSpPr>
          <p:nvPr/>
        </p:nvSpPr>
        <p:spPr bwMode="auto">
          <a:xfrm>
            <a:off x="1793836" y="5773172"/>
            <a:ext cx="2061643" cy="251350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5823"/>
              <a:gd name="connsiteY0" fmla="*/ 1008 h 1498"/>
              <a:gd name="connsiteX1" fmla="*/ 5823 w 5823"/>
              <a:gd name="connsiteY1" fmla="*/ 1498 h 1498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823"/>
              <a:gd name="connsiteY0" fmla="*/ 279 h 769"/>
              <a:gd name="connsiteX1" fmla="*/ 5823 w 5823"/>
              <a:gd name="connsiteY1" fmla="*/ 769 h 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23" h="769">
                <a:moveTo>
                  <a:pt x="0" y="279"/>
                </a:moveTo>
                <a:cubicBezTo>
                  <a:pt x="2139" y="0"/>
                  <a:pt x="5198" y="611"/>
                  <a:pt x="5823" y="769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Copy Propagation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91" name="Slide Number Placeholder 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7864284" y="378802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E1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4200387" y="4778963"/>
            <a:ext cx="352777" cy="310444"/>
          </a:xfrm>
          <a:custGeom>
            <a:avLst/>
            <a:gdLst>
              <a:gd name="connsiteX0" fmla="*/ 352777 w 352777"/>
              <a:gd name="connsiteY0" fmla="*/ 310444 h 310444"/>
              <a:gd name="connsiteX1" fmla="*/ 32926 w 352777"/>
              <a:gd name="connsiteY1" fmla="*/ 206963 h 310444"/>
              <a:gd name="connsiteX2" fmla="*/ 155222 w 352777"/>
              <a:gd name="connsiteY2" fmla="*/ 0 h 31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777" h="310444">
                <a:moveTo>
                  <a:pt x="352777" y="310444"/>
                </a:moveTo>
                <a:cubicBezTo>
                  <a:pt x="209314" y="284574"/>
                  <a:pt x="65852" y="258704"/>
                  <a:pt x="32926" y="206963"/>
                </a:cubicBezTo>
                <a:cubicBezTo>
                  <a:pt x="0" y="155222"/>
                  <a:pt x="155222" y="0"/>
                  <a:pt x="155222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41300" y="5024750"/>
            <a:ext cx="1663700" cy="445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57941" y="47382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34421" y="47774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3" name="Group 87"/>
          <p:cNvGrpSpPr/>
          <p:nvPr/>
        </p:nvGrpSpPr>
        <p:grpSpPr>
          <a:xfrm>
            <a:off x="2395404" y="4140575"/>
            <a:ext cx="1232640" cy="282481"/>
            <a:chOff x="2772114" y="4676684"/>
            <a:chExt cx="1232640" cy="282481"/>
          </a:xfrm>
        </p:grpSpPr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8755" y="467668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3165235" y="470174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B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243165" y="3906787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65675" y="3624546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3454950" y="469034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>
            <a:off x="4354019" y="4939564"/>
            <a:ext cx="615314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5" name="Freeform 19"/>
          <p:cNvSpPr>
            <a:spLocks/>
          </p:cNvSpPr>
          <p:nvPr/>
        </p:nvSpPr>
        <p:spPr bwMode="auto">
          <a:xfrm>
            <a:off x="4470659" y="4665723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9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5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16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7244031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6814776" y="4040261"/>
            <a:ext cx="1719623" cy="14065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6931417" y="376642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AutoShape 24"/>
          <p:cNvSpPr>
            <a:spLocks noChangeArrowheads="1"/>
          </p:cNvSpPr>
          <p:nvPr/>
        </p:nvSpPr>
        <p:spPr bwMode="auto">
          <a:xfrm>
            <a:off x="2824658" y="469034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D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80" name="Line 18"/>
          <p:cNvSpPr>
            <a:spLocks noChangeShapeType="1"/>
          </p:cNvSpPr>
          <p:nvPr/>
        </p:nvSpPr>
        <p:spPr bwMode="auto">
          <a:xfrm>
            <a:off x="2395403" y="4939563"/>
            <a:ext cx="1719395" cy="14063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81" name="Freeform 19"/>
          <p:cNvSpPr>
            <a:spLocks/>
          </p:cNvSpPr>
          <p:nvPr/>
        </p:nvSpPr>
        <p:spPr bwMode="auto">
          <a:xfrm>
            <a:off x="2512044" y="4665723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6805374" y="4723130"/>
            <a:ext cx="767589" cy="9704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6922014" y="4449289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91"/>
          <p:cNvGrpSpPr/>
          <p:nvPr/>
        </p:nvGrpSpPr>
        <p:grpSpPr>
          <a:xfrm>
            <a:off x="2378405" y="6008212"/>
            <a:ext cx="1232640" cy="296592"/>
            <a:chOff x="2782273" y="5828443"/>
            <a:chExt cx="1232640" cy="296592"/>
          </a:xfrm>
        </p:grpSpPr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898914" y="5828443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95" name="AutoShape 14"/>
            <p:cNvSpPr>
              <a:spLocks noChangeArrowheads="1"/>
            </p:cNvSpPr>
            <p:nvPr/>
          </p:nvSpPr>
          <p:spPr bwMode="auto">
            <a:xfrm>
              <a:off x="3175394" y="586761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A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3454950" y="547659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J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0" name="Line 18"/>
          <p:cNvSpPr>
            <a:spLocks noChangeShapeType="1"/>
          </p:cNvSpPr>
          <p:nvPr/>
        </p:nvSpPr>
        <p:spPr bwMode="auto">
          <a:xfrm>
            <a:off x="4312055" y="5725816"/>
            <a:ext cx="657278" cy="537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1" name="Freeform 19"/>
          <p:cNvSpPr>
            <a:spLocks/>
          </p:cNvSpPr>
          <p:nvPr/>
        </p:nvSpPr>
        <p:spPr bwMode="auto">
          <a:xfrm>
            <a:off x="4428695" y="545197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22" name="Group 101"/>
          <p:cNvGrpSpPr/>
          <p:nvPr/>
        </p:nvGrpSpPr>
        <p:grpSpPr>
          <a:xfrm>
            <a:off x="5354748" y="5731192"/>
            <a:ext cx="1232640" cy="283923"/>
            <a:chOff x="6876033" y="5005408"/>
            <a:chExt cx="1232640" cy="283923"/>
          </a:xfrm>
        </p:grpSpPr>
        <p:sp>
          <p:nvSpPr>
            <p:cNvPr id="10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0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107" name="AutoShape 24"/>
          <p:cNvSpPr>
            <a:spLocks noChangeArrowheads="1"/>
          </p:cNvSpPr>
          <p:nvPr/>
        </p:nvSpPr>
        <p:spPr bwMode="auto">
          <a:xfrm>
            <a:off x="2807659" y="54637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C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8" name="Line 18"/>
          <p:cNvSpPr>
            <a:spLocks noChangeShapeType="1"/>
          </p:cNvSpPr>
          <p:nvPr/>
        </p:nvSpPr>
        <p:spPr bwMode="auto">
          <a:xfrm>
            <a:off x="2378404" y="5712936"/>
            <a:ext cx="1736395" cy="1420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Freeform 19"/>
          <p:cNvSpPr>
            <a:spLocks/>
          </p:cNvSpPr>
          <p:nvPr/>
        </p:nvSpPr>
        <p:spPr bwMode="auto">
          <a:xfrm>
            <a:off x="2495045" y="54390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24" name="Group 109"/>
          <p:cNvGrpSpPr/>
          <p:nvPr/>
        </p:nvGrpSpPr>
        <p:grpSpPr>
          <a:xfrm>
            <a:off x="3832298" y="6008212"/>
            <a:ext cx="1232640" cy="298034"/>
            <a:chOff x="6876033" y="4991297"/>
            <a:chExt cx="1232640" cy="298034"/>
          </a:xfrm>
        </p:grpSpPr>
        <p:sp>
          <p:nvSpPr>
            <p:cNvPr id="111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J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113" name="Freeform 19"/>
            <p:cNvSpPr>
              <a:spLocks/>
            </p:cNvSpPr>
            <p:nvPr/>
          </p:nvSpPr>
          <p:spPr bwMode="auto">
            <a:xfrm>
              <a:off x="6992673" y="499129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115" name="Line 8"/>
          <p:cNvSpPr>
            <a:spLocks noChangeShapeType="1"/>
          </p:cNvSpPr>
          <p:nvPr/>
        </p:nvSpPr>
        <p:spPr bwMode="auto">
          <a:xfrm>
            <a:off x="542617" y="6318837"/>
            <a:ext cx="1002926" cy="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9"/>
          <p:cNvSpPr>
            <a:spLocks/>
          </p:cNvSpPr>
          <p:nvPr/>
        </p:nvSpPr>
        <p:spPr bwMode="auto">
          <a:xfrm>
            <a:off x="659258" y="6046436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AutoShape 10"/>
          <p:cNvSpPr>
            <a:spLocks noChangeArrowheads="1"/>
          </p:cNvSpPr>
          <p:nvPr/>
        </p:nvSpPr>
        <p:spPr bwMode="auto">
          <a:xfrm>
            <a:off x="1244226" y="477896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8" name="Freeform 11"/>
          <p:cNvSpPr>
            <a:spLocks/>
          </p:cNvSpPr>
          <p:nvPr/>
        </p:nvSpPr>
        <p:spPr bwMode="auto">
          <a:xfrm>
            <a:off x="1288254" y="5042371"/>
            <a:ext cx="1090151" cy="110214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726"/>
              <a:gd name="connsiteY0" fmla="*/ 1008 h 3960"/>
              <a:gd name="connsiteX1" fmla="*/ 2726 w 2726"/>
              <a:gd name="connsiteY1" fmla="*/ 3960 h 3960"/>
              <a:gd name="connsiteX0" fmla="*/ 612 w 3338"/>
              <a:gd name="connsiteY0" fmla="*/ 0 h 3372"/>
              <a:gd name="connsiteX1" fmla="*/ 3338 w 3338"/>
              <a:gd name="connsiteY1" fmla="*/ 2952 h 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8" h="3372">
                <a:moveTo>
                  <a:pt x="612" y="0"/>
                </a:moveTo>
                <a:cubicBezTo>
                  <a:pt x="0" y="3372"/>
                  <a:pt x="2713" y="2794"/>
                  <a:pt x="3338" y="295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902998" y="4033682"/>
            <a:ext cx="1472586" cy="756992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9" h="2316">
                <a:moveTo>
                  <a:pt x="0" y="2316"/>
                </a:moveTo>
                <a:cubicBezTo>
                  <a:pt x="115" y="41"/>
                  <a:pt x="3884" y="0"/>
                  <a:pt x="4509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1"/>
          <p:cNvSpPr>
            <a:spLocks/>
          </p:cNvSpPr>
          <p:nvPr/>
        </p:nvSpPr>
        <p:spPr bwMode="auto">
          <a:xfrm>
            <a:off x="3732558" y="4938916"/>
            <a:ext cx="1677641" cy="77630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4852"/>
              <a:gd name="connsiteY0" fmla="*/ 1008 h 1809"/>
              <a:gd name="connsiteX1" fmla="*/ 4852 w 4852"/>
              <a:gd name="connsiteY1" fmla="*/ 1809 h 1809"/>
              <a:gd name="connsiteX0" fmla="*/ 0 w 4852"/>
              <a:gd name="connsiteY0" fmla="*/ 1671 h 2472"/>
              <a:gd name="connsiteX1" fmla="*/ 4852 w 4852"/>
              <a:gd name="connsiteY1" fmla="*/ 2472 h 2472"/>
              <a:gd name="connsiteX0" fmla="*/ 0 w 4985"/>
              <a:gd name="connsiteY0" fmla="*/ 1671 h 2472"/>
              <a:gd name="connsiteX1" fmla="*/ 4852 w 4985"/>
              <a:gd name="connsiteY1" fmla="*/ 2472 h 2472"/>
              <a:gd name="connsiteX0" fmla="*/ 0 w 4852"/>
              <a:gd name="connsiteY0" fmla="*/ 1671 h 2472"/>
              <a:gd name="connsiteX1" fmla="*/ 4852 w 4852"/>
              <a:gd name="connsiteY1" fmla="*/ 2472 h 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2" h="2472">
                <a:moveTo>
                  <a:pt x="0" y="1671"/>
                </a:moveTo>
                <a:cubicBezTo>
                  <a:pt x="1275" y="0"/>
                  <a:pt x="4414" y="1679"/>
                  <a:pt x="4852" y="247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6050965" y="5415837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6050965" y="4119821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3720467" y="4153371"/>
            <a:ext cx="1572593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1538273"/>
              <a:gd name="connsiteY0" fmla="*/ 531518 h 531518"/>
              <a:gd name="connsiteX1" fmla="*/ 1058495 w 1538273"/>
              <a:gd name="connsiteY1" fmla="*/ 399814 h 531518"/>
              <a:gd name="connsiteX2" fmla="*/ 1453606 w 1538273"/>
              <a:gd name="connsiteY2" fmla="*/ 428036 h 531518"/>
              <a:gd name="connsiteX3" fmla="*/ 1368939 w 1538273"/>
              <a:gd name="connsiteY3" fmla="*/ 61148 h 531518"/>
              <a:gd name="connsiteX4" fmla="*/ 1538273 w 1538273"/>
              <a:gd name="connsiteY4" fmla="*/ 61148 h 531518"/>
              <a:gd name="connsiteX0" fmla="*/ 0 w 1572593"/>
              <a:gd name="connsiteY0" fmla="*/ 531518 h 531518"/>
              <a:gd name="connsiteX1" fmla="*/ 655019 w 1572593"/>
              <a:gd name="connsiteY1" fmla="*/ 399814 h 531518"/>
              <a:gd name="connsiteX2" fmla="*/ 1453606 w 1572593"/>
              <a:gd name="connsiteY2" fmla="*/ 428036 h 531518"/>
              <a:gd name="connsiteX3" fmla="*/ 1368939 w 1572593"/>
              <a:gd name="connsiteY3" fmla="*/ 61148 h 531518"/>
              <a:gd name="connsiteX4" fmla="*/ 1538273 w 1572593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593" h="531518">
                <a:moveTo>
                  <a:pt x="0" y="531518"/>
                </a:moveTo>
                <a:cubicBezTo>
                  <a:pt x="61148" y="474289"/>
                  <a:pt x="412751" y="417061"/>
                  <a:pt x="655019" y="399814"/>
                </a:cubicBezTo>
                <a:cubicBezTo>
                  <a:pt x="897287" y="382567"/>
                  <a:pt x="1334619" y="484480"/>
                  <a:pt x="1453606" y="428036"/>
                </a:cubicBezTo>
                <a:cubicBezTo>
                  <a:pt x="1572593" y="371592"/>
                  <a:pt x="1354828" y="122296"/>
                  <a:pt x="1368939" y="61148"/>
                </a:cubicBezTo>
                <a:cubicBezTo>
                  <a:pt x="1383050" y="0"/>
                  <a:pt x="1538273" y="61148"/>
                  <a:pt x="1538273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529828" y="5455334"/>
            <a:ext cx="705556" cy="587490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785357"/>
              <a:gd name="connsiteY0" fmla="*/ 531518 h 531518"/>
              <a:gd name="connsiteX1" fmla="*/ 225778 w 785357"/>
              <a:gd name="connsiteY1" fmla="*/ 399814 h 531518"/>
              <a:gd name="connsiteX2" fmla="*/ 620889 w 785357"/>
              <a:gd name="connsiteY2" fmla="*/ 428036 h 531518"/>
              <a:gd name="connsiteX3" fmla="*/ 536222 w 785357"/>
              <a:gd name="connsiteY3" fmla="*/ 61148 h 531518"/>
              <a:gd name="connsiteX4" fmla="*/ 705556 w 785357"/>
              <a:gd name="connsiteY4" fmla="*/ 61148 h 531518"/>
              <a:gd name="connsiteX0" fmla="*/ 0 w 785357"/>
              <a:gd name="connsiteY0" fmla="*/ 573256 h 573256"/>
              <a:gd name="connsiteX1" fmla="*/ 225778 w 785357"/>
              <a:gd name="connsiteY1" fmla="*/ 441552 h 573256"/>
              <a:gd name="connsiteX2" fmla="*/ 620889 w 785357"/>
              <a:gd name="connsiteY2" fmla="*/ 469774 h 573256"/>
              <a:gd name="connsiteX3" fmla="*/ 536222 w 785357"/>
              <a:gd name="connsiteY3" fmla="*/ 102886 h 573256"/>
              <a:gd name="connsiteX4" fmla="*/ 705556 w 785357"/>
              <a:gd name="connsiteY4" fmla="*/ 0 h 573256"/>
              <a:gd name="connsiteX0" fmla="*/ 0 w 785357"/>
              <a:gd name="connsiteY0" fmla="*/ 573256 h 573256"/>
              <a:gd name="connsiteX1" fmla="*/ 225778 w 785357"/>
              <a:gd name="connsiteY1" fmla="*/ 441552 h 573256"/>
              <a:gd name="connsiteX2" fmla="*/ 620889 w 785357"/>
              <a:gd name="connsiteY2" fmla="*/ 469774 h 573256"/>
              <a:gd name="connsiteX3" fmla="*/ 419580 w 785357"/>
              <a:gd name="connsiteY3" fmla="*/ 102886 h 573256"/>
              <a:gd name="connsiteX4" fmla="*/ 705556 w 785357"/>
              <a:gd name="connsiteY4" fmla="*/ 0 h 573256"/>
              <a:gd name="connsiteX0" fmla="*/ 0 w 705556"/>
              <a:gd name="connsiteY0" fmla="*/ 634763 h 634763"/>
              <a:gd name="connsiteX1" fmla="*/ 225778 w 705556"/>
              <a:gd name="connsiteY1" fmla="*/ 503059 h 634763"/>
              <a:gd name="connsiteX2" fmla="*/ 620889 w 705556"/>
              <a:gd name="connsiteY2" fmla="*/ 531281 h 634763"/>
              <a:gd name="connsiteX3" fmla="*/ 419580 w 705556"/>
              <a:gd name="connsiteY3" fmla="*/ 164393 h 634763"/>
              <a:gd name="connsiteX4" fmla="*/ 705556 w 705556"/>
              <a:gd name="connsiteY4" fmla="*/ 61507 h 634763"/>
              <a:gd name="connsiteX0" fmla="*/ 0 w 705556"/>
              <a:gd name="connsiteY0" fmla="*/ 528495 h 528495"/>
              <a:gd name="connsiteX1" fmla="*/ 225778 w 705556"/>
              <a:gd name="connsiteY1" fmla="*/ 396791 h 528495"/>
              <a:gd name="connsiteX2" fmla="*/ 620889 w 705556"/>
              <a:gd name="connsiteY2" fmla="*/ 425013 h 528495"/>
              <a:gd name="connsiteX3" fmla="*/ 419580 w 705556"/>
              <a:gd name="connsiteY3" fmla="*/ 58125 h 528495"/>
              <a:gd name="connsiteX4" fmla="*/ 705556 w 705556"/>
              <a:gd name="connsiteY4" fmla="*/ 76263 h 52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556" h="528495">
                <a:moveTo>
                  <a:pt x="0" y="528495"/>
                </a:moveTo>
                <a:cubicBezTo>
                  <a:pt x="61148" y="471266"/>
                  <a:pt x="122297" y="414038"/>
                  <a:pt x="225778" y="396791"/>
                </a:cubicBezTo>
                <a:cubicBezTo>
                  <a:pt x="329259" y="379544"/>
                  <a:pt x="588589" y="481457"/>
                  <a:pt x="620889" y="425013"/>
                </a:cubicBezTo>
                <a:cubicBezTo>
                  <a:pt x="653189" y="368569"/>
                  <a:pt x="405469" y="116250"/>
                  <a:pt x="419580" y="58125"/>
                </a:cubicBezTo>
                <a:cubicBezTo>
                  <a:pt x="433691" y="0"/>
                  <a:pt x="515853" y="14756"/>
                  <a:pt x="705556" y="76263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1"/>
          <p:cNvSpPr>
            <a:spLocks/>
          </p:cNvSpPr>
          <p:nvPr/>
        </p:nvSpPr>
        <p:spPr bwMode="auto">
          <a:xfrm>
            <a:off x="3776224" y="5183999"/>
            <a:ext cx="599553" cy="28043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  <a:gd name="connsiteX0" fmla="*/ 0 w 1823"/>
              <a:gd name="connsiteY0" fmla="*/ 1008 h 1901"/>
              <a:gd name="connsiteX1" fmla="*/ 528 w 1823"/>
              <a:gd name="connsiteY1" fmla="*/ 1901 h 1901"/>
              <a:gd name="connsiteX0" fmla="*/ 1206 w 1734"/>
              <a:gd name="connsiteY0" fmla="*/ 0 h 893"/>
              <a:gd name="connsiteX1" fmla="*/ 1734 w 1734"/>
              <a:gd name="connsiteY1" fmla="*/ 893 h 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4" h="893">
                <a:moveTo>
                  <a:pt x="1206" y="0"/>
                </a:moveTo>
                <a:cubicBezTo>
                  <a:pt x="0" y="448"/>
                  <a:pt x="1214" y="534"/>
                  <a:pt x="1734" y="893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8" y="4049817"/>
            <a:ext cx="7238726" cy="1462924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  <a:gd name="connsiteX0" fmla="*/ 7747369 w 8144832"/>
              <a:gd name="connsiteY0" fmla="*/ 0 h 1462924"/>
              <a:gd name="connsiteX1" fmla="*/ 6594592 w 8144832"/>
              <a:gd name="connsiteY1" fmla="*/ 1067813 h 1462924"/>
              <a:gd name="connsiteX2" fmla="*/ 931333 w 8144832"/>
              <a:gd name="connsiteY2" fmla="*/ 1133664 h 1462924"/>
              <a:gd name="connsiteX3" fmla="*/ 1006592 w 8144832"/>
              <a:gd name="connsiteY3" fmla="*/ 1462924 h 146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4832" h="1462924">
                <a:moveTo>
                  <a:pt x="7747369" y="0"/>
                </a:moveTo>
                <a:cubicBezTo>
                  <a:pt x="8144832" y="159142"/>
                  <a:pt x="7730598" y="878869"/>
                  <a:pt x="6594592" y="1067813"/>
                </a:cubicBezTo>
                <a:cubicBezTo>
                  <a:pt x="5458586" y="1256757"/>
                  <a:pt x="1862666" y="1067812"/>
                  <a:pt x="931333" y="1133664"/>
                </a:cubicBezTo>
                <a:cubicBezTo>
                  <a:pt x="0" y="1199516"/>
                  <a:pt x="1006592" y="1462924"/>
                  <a:pt x="1006592" y="1462924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6030101" y="3772242"/>
            <a:ext cx="799584" cy="67756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1" h="2073">
                <a:moveTo>
                  <a:pt x="0" y="2073"/>
                </a:moveTo>
                <a:cubicBezTo>
                  <a:pt x="1823" y="1065"/>
                  <a:pt x="2259" y="0"/>
                  <a:pt x="4001" y="2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1"/>
          <p:cNvSpPr>
            <a:spLocks/>
          </p:cNvSpPr>
          <p:nvPr/>
        </p:nvSpPr>
        <p:spPr bwMode="auto">
          <a:xfrm>
            <a:off x="1345432" y="3674203"/>
            <a:ext cx="2550588" cy="544212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5823"/>
              <a:gd name="connsiteY0" fmla="*/ 1008 h 1498"/>
              <a:gd name="connsiteX1" fmla="*/ 5823 w 5823"/>
              <a:gd name="connsiteY1" fmla="*/ 1498 h 1498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7204"/>
              <a:gd name="connsiteY0" fmla="*/ 508 h 508"/>
              <a:gd name="connsiteX1" fmla="*/ 7204 w 7204"/>
              <a:gd name="connsiteY1" fmla="*/ 158 h 508"/>
              <a:gd name="connsiteX0" fmla="*/ 0 w 7204"/>
              <a:gd name="connsiteY0" fmla="*/ 1665 h 1665"/>
              <a:gd name="connsiteX1" fmla="*/ 7204 w 7204"/>
              <a:gd name="connsiteY1" fmla="*/ 1315 h 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4" h="1665">
                <a:moveTo>
                  <a:pt x="0" y="1665"/>
                </a:moveTo>
                <a:cubicBezTo>
                  <a:pt x="1994" y="0"/>
                  <a:pt x="6579" y="1157"/>
                  <a:pt x="7204" y="1315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"/>
          <p:cNvSpPr>
            <a:spLocks/>
          </p:cNvSpPr>
          <p:nvPr/>
        </p:nvSpPr>
        <p:spPr bwMode="auto">
          <a:xfrm>
            <a:off x="1869958" y="5776114"/>
            <a:ext cx="1985522" cy="24840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5823"/>
              <a:gd name="connsiteY0" fmla="*/ 1008 h 1498"/>
              <a:gd name="connsiteX1" fmla="*/ 5823 w 5823"/>
              <a:gd name="connsiteY1" fmla="*/ 1498 h 1498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608"/>
              <a:gd name="connsiteY0" fmla="*/ 279 h 536"/>
              <a:gd name="connsiteX1" fmla="*/ 5608 w 5608"/>
              <a:gd name="connsiteY1" fmla="*/ 536 h 536"/>
              <a:gd name="connsiteX0" fmla="*/ 0 w 5608"/>
              <a:gd name="connsiteY0" fmla="*/ 503 h 760"/>
              <a:gd name="connsiteX1" fmla="*/ 5608 w 5608"/>
              <a:gd name="connsiteY1" fmla="*/ 760 h 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08" h="760">
                <a:moveTo>
                  <a:pt x="0" y="503"/>
                </a:moveTo>
                <a:cubicBezTo>
                  <a:pt x="1687" y="0"/>
                  <a:pt x="4983" y="602"/>
                  <a:pt x="5608" y="76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Common </a:t>
            </a:r>
            <a:r>
              <a:rPr lang="en-US" sz="2000" b="1" i="1" dirty="0" err="1" smtClean="0">
                <a:solidFill>
                  <a:srgbClr val="4F81BD"/>
                </a:solidFill>
              </a:rPr>
              <a:t>Subexp</a:t>
            </a:r>
            <a:r>
              <a:rPr lang="en-US" sz="2000" b="1" i="1" dirty="0" smtClean="0">
                <a:solidFill>
                  <a:srgbClr val="4F81BD"/>
                </a:solidFill>
              </a:rPr>
              <a:t>. </a:t>
            </a:r>
            <a:r>
              <a:rPr lang="en-US" sz="2000" b="1" i="1" dirty="0" err="1" smtClean="0">
                <a:solidFill>
                  <a:srgbClr val="4F81BD"/>
                </a:solidFill>
              </a:rPr>
              <a:t>Elim</a:t>
            </a:r>
            <a:r>
              <a:rPr lang="en-US" sz="2000" b="1" i="1" dirty="0" smtClean="0">
                <a:solidFill>
                  <a:srgbClr val="4F81BD"/>
                </a:solidFill>
              </a:rPr>
              <a:t>.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7864284" y="378802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E1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4200387" y="4778963"/>
            <a:ext cx="352777" cy="310444"/>
          </a:xfrm>
          <a:custGeom>
            <a:avLst/>
            <a:gdLst>
              <a:gd name="connsiteX0" fmla="*/ 352777 w 352777"/>
              <a:gd name="connsiteY0" fmla="*/ 310444 h 310444"/>
              <a:gd name="connsiteX1" fmla="*/ 32926 w 352777"/>
              <a:gd name="connsiteY1" fmla="*/ 206963 h 310444"/>
              <a:gd name="connsiteX2" fmla="*/ 155222 w 352777"/>
              <a:gd name="connsiteY2" fmla="*/ 0 h 31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777" h="310444">
                <a:moveTo>
                  <a:pt x="352777" y="310444"/>
                </a:moveTo>
                <a:cubicBezTo>
                  <a:pt x="209314" y="284574"/>
                  <a:pt x="65852" y="258704"/>
                  <a:pt x="32926" y="206963"/>
                </a:cubicBezTo>
                <a:cubicBezTo>
                  <a:pt x="0" y="155222"/>
                  <a:pt x="155222" y="0"/>
                  <a:pt x="155222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41300" y="5024750"/>
            <a:ext cx="1663700" cy="445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57941" y="47382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34421" y="47774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2" name="Group 87"/>
          <p:cNvGrpSpPr/>
          <p:nvPr/>
        </p:nvGrpSpPr>
        <p:grpSpPr>
          <a:xfrm>
            <a:off x="2395404" y="4140575"/>
            <a:ext cx="1232640" cy="282481"/>
            <a:chOff x="2772114" y="4676684"/>
            <a:chExt cx="1232640" cy="282481"/>
          </a:xfrm>
        </p:grpSpPr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2888755" y="4676684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3165235" y="470174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B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243165" y="3906787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65675" y="3624546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3454950" y="469034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>
            <a:off x="4354019" y="4939564"/>
            <a:ext cx="615314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5" name="Freeform 19"/>
          <p:cNvSpPr>
            <a:spLocks/>
          </p:cNvSpPr>
          <p:nvPr/>
        </p:nvSpPr>
        <p:spPr bwMode="auto">
          <a:xfrm>
            <a:off x="4470659" y="4665723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3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7244031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6814776" y="4040261"/>
            <a:ext cx="1719623" cy="14065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6931417" y="376642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AutoShape 24"/>
          <p:cNvSpPr>
            <a:spLocks noChangeArrowheads="1"/>
          </p:cNvSpPr>
          <p:nvPr/>
        </p:nvSpPr>
        <p:spPr bwMode="auto">
          <a:xfrm>
            <a:off x="2824658" y="469034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D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80" name="Line 18"/>
          <p:cNvSpPr>
            <a:spLocks noChangeShapeType="1"/>
          </p:cNvSpPr>
          <p:nvPr/>
        </p:nvSpPr>
        <p:spPr bwMode="auto">
          <a:xfrm>
            <a:off x="2395403" y="4939563"/>
            <a:ext cx="1719395" cy="14063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81" name="Freeform 19"/>
          <p:cNvSpPr>
            <a:spLocks/>
          </p:cNvSpPr>
          <p:nvPr/>
        </p:nvSpPr>
        <p:spPr bwMode="auto">
          <a:xfrm>
            <a:off x="2512044" y="4665723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6805374" y="4723130"/>
            <a:ext cx="767589" cy="9704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6922014" y="4449289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91"/>
          <p:cNvGrpSpPr/>
          <p:nvPr/>
        </p:nvGrpSpPr>
        <p:grpSpPr>
          <a:xfrm>
            <a:off x="2378405" y="6008212"/>
            <a:ext cx="1232640" cy="296592"/>
            <a:chOff x="2782273" y="5828443"/>
            <a:chExt cx="1232640" cy="296592"/>
          </a:xfrm>
        </p:grpSpPr>
        <p:sp>
          <p:nvSpPr>
            <p:cNvPr id="93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54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898914" y="5828443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660066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660066"/>
                </a:solidFill>
              </a:endParaRPr>
            </a:p>
          </p:txBody>
        </p:sp>
        <p:sp>
          <p:nvSpPr>
            <p:cNvPr id="95" name="AutoShape 14"/>
            <p:cNvSpPr>
              <a:spLocks noChangeArrowheads="1"/>
            </p:cNvSpPr>
            <p:nvPr/>
          </p:nvSpPr>
          <p:spPr bwMode="auto">
            <a:xfrm>
              <a:off x="3175394" y="5867618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660066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660066"/>
                  </a:solidFill>
                  <a:ea typeface="MS Gothic" charset="0"/>
                  <a:cs typeface="MS Gothic" charset="0"/>
                </a:rPr>
                <a:t>A</a:t>
              </a:r>
              <a:endParaRPr lang="en-US" b="1" dirty="0">
                <a:solidFill>
                  <a:srgbClr val="660066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3454950" y="547659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0" name="Line 18"/>
          <p:cNvSpPr>
            <a:spLocks noChangeShapeType="1"/>
          </p:cNvSpPr>
          <p:nvPr/>
        </p:nvSpPr>
        <p:spPr bwMode="auto">
          <a:xfrm>
            <a:off x="5055208" y="5725816"/>
            <a:ext cx="657278" cy="537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1" name="Freeform 19"/>
          <p:cNvSpPr>
            <a:spLocks/>
          </p:cNvSpPr>
          <p:nvPr/>
        </p:nvSpPr>
        <p:spPr bwMode="auto">
          <a:xfrm>
            <a:off x="5171848" y="545197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3" name="AutoShape 24"/>
          <p:cNvSpPr>
            <a:spLocks noChangeArrowheads="1"/>
          </p:cNvSpPr>
          <p:nvPr/>
        </p:nvSpPr>
        <p:spPr bwMode="auto">
          <a:xfrm>
            <a:off x="4077170" y="5473578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J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4" name="Line 18"/>
          <p:cNvSpPr>
            <a:spLocks noChangeShapeType="1"/>
          </p:cNvSpPr>
          <p:nvPr/>
        </p:nvSpPr>
        <p:spPr bwMode="auto">
          <a:xfrm>
            <a:off x="5749842" y="6005033"/>
            <a:ext cx="512652" cy="4193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5" name="Freeform 19"/>
          <p:cNvSpPr>
            <a:spLocks/>
          </p:cNvSpPr>
          <p:nvPr/>
        </p:nvSpPr>
        <p:spPr bwMode="auto">
          <a:xfrm>
            <a:off x="5866482" y="573119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7" name="AutoShape 24"/>
          <p:cNvSpPr>
            <a:spLocks noChangeArrowheads="1"/>
          </p:cNvSpPr>
          <p:nvPr/>
        </p:nvSpPr>
        <p:spPr bwMode="auto">
          <a:xfrm>
            <a:off x="2807659" y="54637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C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8" name="Line 18"/>
          <p:cNvSpPr>
            <a:spLocks noChangeShapeType="1"/>
          </p:cNvSpPr>
          <p:nvPr/>
        </p:nvSpPr>
        <p:spPr bwMode="auto">
          <a:xfrm>
            <a:off x="2378404" y="5712936"/>
            <a:ext cx="2345996" cy="19188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Freeform 19"/>
          <p:cNvSpPr>
            <a:spLocks/>
          </p:cNvSpPr>
          <p:nvPr/>
        </p:nvSpPr>
        <p:spPr bwMode="auto">
          <a:xfrm>
            <a:off x="2495045" y="54390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1" name="AutoShape 24"/>
          <p:cNvSpPr>
            <a:spLocks noChangeArrowheads="1"/>
          </p:cNvSpPr>
          <p:nvPr/>
        </p:nvSpPr>
        <p:spPr bwMode="auto">
          <a:xfrm>
            <a:off x="4261552" y="604694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J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2" name="Line 18"/>
          <p:cNvSpPr>
            <a:spLocks noChangeShapeType="1"/>
          </p:cNvSpPr>
          <p:nvPr/>
        </p:nvSpPr>
        <p:spPr bwMode="auto">
          <a:xfrm>
            <a:off x="3832298" y="6296164"/>
            <a:ext cx="1730302" cy="1415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3948938" y="600821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5" name="Line 8"/>
          <p:cNvSpPr>
            <a:spLocks noChangeShapeType="1"/>
          </p:cNvSpPr>
          <p:nvPr/>
        </p:nvSpPr>
        <p:spPr bwMode="auto">
          <a:xfrm>
            <a:off x="542617" y="6318837"/>
            <a:ext cx="1002926" cy="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9"/>
          <p:cNvSpPr>
            <a:spLocks/>
          </p:cNvSpPr>
          <p:nvPr/>
        </p:nvSpPr>
        <p:spPr bwMode="auto">
          <a:xfrm>
            <a:off x="659258" y="6046436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AutoShape 10"/>
          <p:cNvSpPr>
            <a:spLocks noChangeArrowheads="1"/>
          </p:cNvSpPr>
          <p:nvPr/>
        </p:nvSpPr>
        <p:spPr bwMode="auto">
          <a:xfrm>
            <a:off x="1244226" y="477896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8" name="Freeform 11"/>
          <p:cNvSpPr>
            <a:spLocks/>
          </p:cNvSpPr>
          <p:nvPr/>
        </p:nvSpPr>
        <p:spPr bwMode="auto">
          <a:xfrm>
            <a:off x="1288254" y="5042371"/>
            <a:ext cx="1090151" cy="110214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726"/>
              <a:gd name="connsiteY0" fmla="*/ 1008 h 3960"/>
              <a:gd name="connsiteX1" fmla="*/ 2726 w 2726"/>
              <a:gd name="connsiteY1" fmla="*/ 3960 h 3960"/>
              <a:gd name="connsiteX0" fmla="*/ 612 w 3338"/>
              <a:gd name="connsiteY0" fmla="*/ 0 h 3372"/>
              <a:gd name="connsiteX1" fmla="*/ 3338 w 3338"/>
              <a:gd name="connsiteY1" fmla="*/ 2952 h 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8" h="3372">
                <a:moveTo>
                  <a:pt x="612" y="0"/>
                </a:moveTo>
                <a:cubicBezTo>
                  <a:pt x="0" y="3372"/>
                  <a:pt x="2713" y="2794"/>
                  <a:pt x="3338" y="295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902998" y="4033682"/>
            <a:ext cx="1472586" cy="756992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9" h="2316">
                <a:moveTo>
                  <a:pt x="0" y="2316"/>
                </a:moveTo>
                <a:cubicBezTo>
                  <a:pt x="115" y="41"/>
                  <a:pt x="3884" y="0"/>
                  <a:pt x="4509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6" name="Freeform 11"/>
          <p:cNvSpPr>
            <a:spLocks/>
          </p:cNvSpPr>
          <p:nvPr/>
        </p:nvSpPr>
        <p:spPr bwMode="auto">
          <a:xfrm>
            <a:off x="6050965" y="4119821"/>
            <a:ext cx="763812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699"/>
                  <a:pt x="3822" y="85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3720467" y="4153371"/>
            <a:ext cx="1572593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1538273"/>
              <a:gd name="connsiteY0" fmla="*/ 531518 h 531518"/>
              <a:gd name="connsiteX1" fmla="*/ 1058495 w 1538273"/>
              <a:gd name="connsiteY1" fmla="*/ 399814 h 531518"/>
              <a:gd name="connsiteX2" fmla="*/ 1453606 w 1538273"/>
              <a:gd name="connsiteY2" fmla="*/ 428036 h 531518"/>
              <a:gd name="connsiteX3" fmla="*/ 1368939 w 1538273"/>
              <a:gd name="connsiteY3" fmla="*/ 61148 h 531518"/>
              <a:gd name="connsiteX4" fmla="*/ 1538273 w 1538273"/>
              <a:gd name="connsiteY4" fmla="*/ 61148 h 531518"/>
              <a:gd name="connsiteX0" fmla="*/ 0 w 1572593"/>
              <a:gd name="connsiteY0" fmla="*/ 531518 h 531518"/>
              <a:gd name="connsiteX1" fmla="*/ 655019 w 1572593"/>
              <a:gd name="connsiteY1" fmla="*/ 399814 h 531518"/>
              <a:gd name="connsiteX2" fmla="*/ 1453606 w 1572593"/>
              <a:gd name="connsiteY2" fmla="*/ 428036 h 531518"/>
              <a:gd name="connsiteX3" fmla="*/ 1368939 w 1572593"/>
              <a:gd name="connsiteY3" fmla="*/ 61148 h 531518"/>
              <a:gd name="connsiteX4" fmla="*/ 1538273 w 1572593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593" h="531518">
                <a:moveTo>
                  <a:pt x="0" y="531518"/>
                </a:moveTo>
                <a:cubicBezTo>
                  <a:pt x="61148" y="474289"/>
                  <a:pt x="412751" y="417061"/>
                  <a:pt x="655019" y="399814"/>
                </a:cubicBezTo>
                <a:cubicBezTo>
                  <a:pt x="897287" y="382567"/>
                  <a:pt x="1334619" y="484480"/>
                  <a:pt x="1453606" y="428036"/>
                </a:cubicBezTo>
                <a:cubicBezTo>
                  <a:pt x="1572593" y="371592"/>
                  <a:pt x="1354828" y="122296"/>
                  <a:pt x="1368939" y="61148"/>
                </a:cubicBezTo>
                <a:cubicBezTo>
                  <a:pt x="1383050" y="0"/>
                  <a:pt x="1538273" y="61148"/>
                  <a:pt x="1538273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>
            <a:off x="4529828" y="5814748"/>
            <a:ext cx="1248173" cy="228076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785357"/>
              <a:gd name="connsiteY0" fmla="*/ 531518 h 531518"/>
              <a:gd name="connsiteX1" fmla="*/ 225778 w 785357"/>
              <a:gd name="connsiteY1" fmla="*/ 399814 h 531518"/>
              <a:gd name="connsiteX2" fmla="*/ 620889 w 785357"/>
              <a:gd name="connsiteY2" fmla="*/ 428036 h 531518"/>
              <a:gd name="connsiteX3" fmla="*/ 536222 w 785357"/>
              <a:gd name="connsiteY3" fmla="*/ 61148 h 531518"/>
              <a:gd name="connsiteX4" fmla="*/ 705556 w 785357"/>
              <a:gd name="connsiteY4" fmla="*/ 61148 h 531518"/>
              <a:gd name="connsiteX0" fmla="*/ 0 w 785357"/>
              <a:gd name="connsiteY0" fmla="*/ 573256 h 573256"/>
              <a:gd name="connsiteX1" fmla="*/ 225778 w 785357"/>
              <a:gd name="connsiteY1" fmla="*/ 441552 h 573256"/>
              <a:gd name="connsiteX2" fmla="*/ 620889 w 785357"/>
              <a:gd name="connsiteY2" fmla="*/ 469774 h 573256"/>
              <a:gd name="connsiteX3" fmla="*/ 536222 w 785357"/>
              <a:gd name="connsiteY3" fmla="*/ 102886 h 573256"/>
              <a:gd name="connsiteX4" fmla="*/ 705556 w 785357"/>
              <a:gd name="connsiteY4" fmla="*/ 0 h 573256"/>
              <a:gd name="connsiteX0" fmla="*/ 0 w 785357"/>
              <a:gd name="connsiteY0" fmla="*/ 573256 h 573256"/>
              <a:gd name="connsiteX1" fmla="*/ 225778 w 785357"/>
              <a:gd name="connsiteY1" fmla="*/ 441552 h 573256"/>
              <a:gd name="connsiteX2" fmla="*/ 620889 w 785357"/>
              <a:gd name="connsiteY2" fmla="*/ 469774 h 573256"/>
              <a:gd name="connsiteX3" fmla="*/ 419580 w 785357"/>
              <a:gd name="connsiteY3" fmla="*/ 102886 h 573256"/>
              <a:gd name="connsiteX4" fmla="*/ 705556 w 785357"/>
              <a:gd name="connsiteY4" fmla="*/ 0 h 573256"/>
              <a:gd name="connsiteX0" fmla="*/ 0 w 705556"/>
              <a:gd name="connsiteY0" fmla="*/ 634763 h 634763"/>
              <a:gd name="connsiteX1" fmla="*/ 225778 w 705556"/>
              <a:gd name="connsiteY1" fmla="*/ 503059 h 634763"/>
              <a:gd name="connsiteX2" fmla="*/ 620889 w 705556"/>
              <a:gd name="connsiteY2" fmla="*/ 531281 h 634763"/>
              <a:gd name="connsiteX3" fmla="*/ 419580 w 705556"/>
              <a:gd name="connsiteY3" fmla="*/ 164393 h 634763"/>
              <a:gd name="connsiteX4" fmla="*/ 705556 w 705556"/>
              <a:gd name="connsiteY4" fmla="*/ 61507 h 634763"/>
              <a:gd name="connsiteX0" fmla="*/ 0 w 705556"/>
              <a:gd name="connsiteY0" fmla="*/ 528495 h 528495"/>
              <a:gd name="connsiteX1" fmla="*/ 225778 w 705556"/>
              <a:gd name="connsiteY1" fmla="*/ 396791 h 528495"/>
              <a:gd name="connsiteX2" fmla="*/ 620889 w 705556"/>
              <a:gd name="connsiteY2" fmla="*/ 425013 h 528495"/>
              <a:gd name="connsiteX3" fmla="*/ 419580 w 705556"/>
              <a:gd name="connsiteY3" fmla="*/ 58125 h 528495"/>
              <a:gd name="connsiteX4" fmla="*/ 705556 w 705556"/>
              <a:gd name="connsiteY4" fmla="*/ 76263 h 528495"/>
              <a:gd name="connsiteX0" fmla="*/ 0 w 1248173"/>
              <a:gd name="connsiteY0" fmla="*/ 487319 h 487319"/>
              <a:gd name="connsiteX1" fmla="*/ 225778 w 1248173"/>
              <a:gd name="connsiteY1" fmla="*/ 355615 h 487319"/>
              <a:gd name="connsiteX2" fmla="*/ 620889 w 1248173"/>
              <a:gd name="connsiteY2" fmla="*/ 383837 h 487319"/>
              <a:gd name="connsiteX3" fmla="*/ 419580 w 1248173"/>
              <a:gd name="connsiteY3" fmla="*/ 16949 h 487319"/>
              <a:gd name="connsiteX4" fmla="*/ 1248173 w 1248173"/>
              <a:gd name="connsiteY4" fmla="*/ 282146 h 487319"/>
              <a:gd name="connsiteX0" fmla="*/ 0 w 1248173"/>
              <a:gd name="connsiteY0" fmla="*/ 205173 h 205173"/>
              <a:gd name="connsiteX1" fmla="*/ 225778 w 1248173"/>
              <a:gd name="connsiteY1" fmla="*/ 73469 h 205173"/>
              <a:gd name="connsiteX2" fmla="*/ 620889 w 1248173"/>
              <a:gd name="connsiteY2" fmla="*/ 101691 h 205173"/>
              <a:gd name="connsiteX3" fmla="*/ 1248173 w 1248173"/>
              <a:gd name="connsiteY3" fmla="*/ 0 h 205173"/>
              <a:gd name="connsiteX0" fmla="*/ 0 w 1248173"/>
              <a:gd name="connsiteY0" fmla="*/ 219967 h 219967"/>
              <a:gd name="connsiteX1" fmla="*/ 225778 w 1248173"/>
              <a:gd name="connsiteY1" fmla="*/ 88263 h 219967"/>
              <a:gd name="connsiteX2" fmla="*/ 620889 w 1248173"/>
              <a:gd name="connsiteY2" fmla="*/ 12245 h 219967"/>
              <a:gd name="connsiteX3" fmla="*/ 1248173 w 1248173"/>
              <a:gd name="connsiteY3" fmla="*/ 14794 h 219967"/>
              <a:gd name="connsiteX0" fmla="*/ 0 w 1248173"/>
              <a:gd name="connsiteY0" fmla="*/ 205173 h 205173"/>
              <a:gd name="connsiteX1" fmla="*/ 225778 w 1248173"/>
              <a:gd name="connsiteY1" fmla="*/ 73469 h 205173"/>
              <a:gd name="connsiteX2" fmla="*/ 1248173 w 1248173"/>
              <a:gd name="connsiteY2" fmla="*/ 0 h 2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8173" h="205173">
                <a:moveTo>
                  <a:pt x="0" y="205173"/>
                </a:moveTo>
                <a:cubicBezTo>
                  <a:pt x="61148" y="147944"/>
                  <a:pt x="17749" y="107664"/>
                  <a:pt x="225778" y="73469"/>
                </a:cubicBezTo>
                <a:cubicBezTo>
                  <a:pt x="433807" y="39274"/>
                  <a:pt x="1035174" y="15306"/>
                  <a:pt x="1248173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1"/>
          <p:cNvSpPr>
            <a:spLocks/>
          </p:cNvSpPr>
          <p:nvPr/>
        </p:nvSpPr>
        <p:spPr bwMode="auto">
          <a:xfrm>
            <a:off x="4519377" y="5183999"/>
            <a:ext cx="599553" cy="28043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  <a:gd name="connsiteX0" fmla="*/ 0 w 1823"/>
              <a:gd name="connsiteY0" fmla="*/ 1008 h 1901"/>
              <a:gd name="connsiteX1" fmla="*/ 528 w 1823"/>
              <a:gd name="connsiteY1" fmla="*/ 1901 h 1901"/>
              <a:gd name="connsiteX0" fmla="*/ 1206 w 1734"/>
              <a:gd name="connsiteY0" fmla="*/ 0 h 893"/>
              <a:gd name="connsiteX1" fmla="*/ 1734 w 1734"/>
              <a:gd name="connsiteY1" fmla="*/ 893 h 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4" h="893">
                <a:moveTo>
                  <a:pt x="1206" y="0"/>
                </a:moveTo>
                <a:cubicBezTo>
                  <a:pt x="0" y="448"/>
                  <a:pt x="1214" y="534"/>
                  <a:pt x="1734" y="893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8" y="4049817"/>
            <a:ext cx="7238726" cy="1462924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  <a:gd name="connsiteX0" fmla="*/ 7747369 w 8144832"/>
              <a:gd name="connsiteY0" fmla="*/ 0 h 1462924"/>
              <a:gd name="connsiteX1" fmla="*/ 6594592 w 8144832"/>
              <a:gd name="connsiteY1" fmla="*/ 1067813 h 1462924"/>
              <a:gd name="connsiteX2" fmla="*/ 931333 w 8144832"/>
              <a:gd name="connsiteY2" fmla="*/ 1133664 h 1462924"/>
              <a:gd name="connsiteX3" fmla="*/ 1006592 w 8144832"/>
              <a:gd name="connsiteY3" fmla="*/ 1462924 h 146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4832" h="1462924">
                <a:moveTo>
                  <a:pt x="7747369" y="0"/>
                </a:moveTo>
                <a:cubicBezTo>
                  <a:pt x="8144832" y="159142"/>
                  <a:pt x="7730598" y="878869"/>
                  <a:pt x="6594592" y="1067813"/>
                </a:cubicBezTo>
                <a:cubicBezTo>
                  <a:pt x="5458586" y="1256757"/>
                  <a:pt x="1862666" y="1067812"/>
                  <a:pt x="931333" y="1133664"/>
                </a:cubicBezTo>
                <a:cubicBezTo>
                  <a:pt x="0" y="1199516"/>
                  <a:pt x="1006592" y="1462924"/>
                  <a:pt x="1006592" y="1462924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6030101" y="3772242"/>
            <a:ext cx="799584" cy="67756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1" h="2073">
                <a:moveTo>
                  <a:pt x="0" y="2073"/>
                </a:moveTo>
                <a:cubicBezTo>
                  <a:pt x="1823" y="1065"/>
                  <a:pt x="2259" y="0"/>
                  <a:pt x="4001" y="2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1"/>
          <p:cNvSpPr>
            <a:spLocks/>
          </p:cNvSpPr>
          <p:nvPr/>
        </p:nvSpPr>
        <p:spPr bwMode="auto">
          <a:xfrm>
            <a:off x="1345432" y="3674203"/>
            <a:ext cx="2550588" cy="544212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5823"/>
              <a:gd name="connsiteY0" fmla="*/ 1008 h 1498"/>
              <a:gd name="connsiteX1" fmla="*/ 5823 w 5823"/>
              <a:gd name="connsiteY1" fmla="*/ 1498 h 1498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7204"/>
              <a:gd name="connsiteY0" fmla="*/ 508 h 508"/>
              <a:gd name="connsiteX1" fmla="*/ 7204 w 7204"/>
              <a:gd name="connsiteY1" fmla="*/ 158 h 508"/>
              <a:gd name="connsiteX0" fmla="*/ 0 w 7204"/>
              <a:gd name="connsiteY0" fmla="*/ 1665 h 1665"/>
              <a:gd name="connsiteX1" fmla="*/ 7204 w 7204"/>
              <a:gd name="connsiteY1" fmla="*/ 1315 h 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04" h="1665">
                <a:moveTo>
                  <a:pt x="0" y="1665"/>
                </a:moveTo>
                <a:cubicBezTo>
                  <a:pt x="1994" y="0"/>
                  <a:pt x="6579" y="1157"/>
                  <a:pt x="7204" y="1315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"/>
          <p:cNvSpPr>
            <a:spLocks/>
          </p:cNvSpPr>
          <p:nvPr/>
        </p:nvSpPr>
        <p:spPr bwMode="auto">
          <a:xfrm>
            <a:off x="1869958" y="5776114"/>
            <a:ext cx="1985522" cy="24840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5823"/>
              <a:gd name="connsiteY0" fmla="*/ 1008 h 1498"/>
              <a:gd name="connsiteX1" fmla="*/ 5823 w 5823"/>
              <a:gd name="connsiteY1" fmla="*/ 1498 h 1498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823"/>
              <a:gd name="connsiteY0" fmla="*/ 279 h 769"/>
              <a:gd name="connsiteX1" fmla="*/ 5823 w 5823"/>
              <a:gd name="connsiteY1" fmla="*/ 769 h 769"/>
              <a:gd name="connsiteX0" fmla="*/ 0 w 5608"/>
              <a:gd name="connsiteY0" fmla="*/ 279 h 536"/>
              <a:gd name="connsiteX1" fmla="*/ 5608 w 5608"/>
              <a:gd name="connsiteY1" fmla="*/ 536 h 536"/>
              <a:gd name="connsiteX0" fmla="*/ 0 w 5608"/>
              <a:gd name="connsiteY0" fmla="*/ 503 h 760"/>
              <a:gd name="connsiteX1" fmla="*/ 5608 w 5608"/>
              <a:gd name="connsiteY1" fmla="*/ 760 h 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08" h="760">
                <a:moveTo>
                  <a:pt x="0" y="503"/>
                </a:moveTo>
                <a:cubicBezTo>
                  <a:pt x="1687" y="0"/>
                  <a:pt x="4983" y="602"/>
                  <a:pt x="5608" y="76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NOR Compression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78" name="AutoShape 24"/>
          <p:cNvSpPr>
            <a:spLocks noChangeArrowheads="1"/>
          </p:cNvSpPr>
          <p:nvPr/>
        </p:nvSpPr>
        <p:spPr bwMode="auto">
          <a:xfrm>
            <a:off x="4895368" y="605679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82" name="Freeform 11"/>
          <p:cNvSpPr>
            <a:spLocks/>
          </p:cNvSpPr>
          <p:nvPr/>
        </p:nvSpPr>
        <p:spPr bwMode="auto">
          <a:xfrm>
            <a:off x="4347266" y="5706882"/>
            <a:ext cx="335044" cy="204126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435"/>
              <a:gd name="connsiteY0" fmla="*/ 1008 h 1008"/>
              <a:gd name="connsiteX1" fmla="*/ 2435 w 2435"/>
              <a:gd name="connsiteY1" fmla="*/ 838 h 1008"/>
              <a:gd name="connsiteX0" fmla="*/ 0 w 1823"/>
              <a:gd name="connsiteY0" fmla="*/ 1008 h 1901"/>
              <a:gd name="connsiteX1" fmla="*/ 528 w 1823"/>
              <a:gd name="connsiteY1" fmla="*/ 1901 h 1901"/>
              <a:gd name="connsiteX0" fmla="*/ 1206 w 1734"/>
              <a:gd name="connsiteY0" fmla="*/ 0 h 893"/>
              <a:gd name="connsiteX1" fmla="*/ 1734 w 1734"/>
              <a:gd name="connsiteY1" fmla="*/ 893 h 893"/>
              <a:gd name="connsiteX0" fmla="*/ 1206 w 2175"/>
              <a:gd name="connsiteY0" fmla="*/ 0 h 650"/>
              <a:gd name="connsiteX1" fmla="*/ 2175 w 2175"/>
              <a:gd name="connsiteY1" fmla="*/ 650 h 650"/>
              <a:gd name="connsiteX0" fmla="*/ 0 w 969"/>
              <a:gd name="connsiteY0" fmla="*/ 0 h 894"/>
              <a:gd name="connsiteX1" fmla="*/ 969 w 969"/>
              <a:gd name="connsiteY1" fmla="*/ 650 h 894"/>
              <a:gd name="connsiteX0" fmla="*/ 0 w 969"/>
              <a:gd name="connsiteY0" fmla="*/ 0 h 650"/>
              <a:gd name="connsiteX1" fmla="*/ 969 w 969"/>
              <a:gd name="connsiteY1" fmla="*/ 650 h 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9" h="650">
                <a:moveTo>
                  <a:pt x="0" y="0"/>
                </a:moveTo>
                <a:cubicBezTo>
                  <a:pt x="106" y="525"/>
                  <a:pt x="449" y="291"/>
                  <a:pt x="969" y="650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non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3" name="Freeform 82"/>
          <p:cNvSpPr/>
          <p:nvPr/>
        </p:nvSpPr>
        <p:spPr>
          <a:xfrm>
            <a:off x="3706519" y="5305778"/>
            <a:ext cx="1618074" cy="630296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074" h="630296">
                <a:moveTo>
                  <a:pt x="0" y="141111"/>
                </a:moveTo>
                <a:cubicBezTo>
                  <a:pt x="57228" y="79962"/>
                  <a:pt x="114456" y="18814"/>
                  <a:pt x="272814" y="9407"/>
                </a:cubicBezTo>
                <a:cubicBezTo>
                  <a:pt x="431172" y="0"/>
                  <a:pt x="794926" y="4703"/>
                  <a:pt x="950148" y="84666"/>
                </a:cubicBezTo>
                <a:cubicBezTo>
                  <a:pt x="1105370" y="164629"/>
                  <a:pt x="1092827" y="398247"/>
                  <a:pt x="1204148" y="489185"/>
                </a:cubicBezTo>
                <a:cubicBezTo>
                  <a:pt x="1315469" y="580123"/>
                  <a:pt x="1618074" y="630296"/>
                  <a:pt x="1618074" y="630296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5130673" y="5686799"/>
            <a:ext cx="1684104" cy="64422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2 w 9954"/>
              <a:gd name="connsiteY0" fmla="*/ 309 h 1157"/>
              <a:gd name="connsiteX1" fmla="*/ 1781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309 h 1157"/>
              <a:gd name="connsiteX1" fmla="*/ 3572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151 h 1453"/>
              <a:gd name="connsiteX1" fmla="*/ 3572 w 9954"/>
              <a:gd name="connsiteY1" fmla="*/ 999 h 1453"/>
              <a:gd name="connsiteX2" fmla="*/ 6640 w 9954"/>
              <a:gd name="connsiteY2" fmla="*/ 1287 h 1453"/>
              <a:gd name="connsiteX3" fmla="*/ 9954 w 9954"/>
              <a:gd name="connsiteY3" fmla="*/ 0 h 145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179 h 1971"/>
              <a:gd name="connsiteX1" fmla="*/ 3572 w 9954"/>
              <a:gd name="connsiteY1" fmla="*/ 1027 h 1971"/>
              <a:gd name="connsiteX2" fmla="*/ 7847 w 9954"/>
              <a:gd name="connsiteY2" fmla="*/ 1315 h 1971"/>
              <a:gd name="connsiteX3" fmla="*/ 9954 w 9954"/>
              <a:gd name="connsiteY3" fmla="*/ 28 h 1971"/>
              <a:gd name="connsiteX0" fmla="*/ 2 w 8429"/>
              <a:gd name="connsiteY0" fmla="*/ 1112 h 1971"/>
              <a:gd name="connsiteX1" fmla="*/ 2047 w 8429"/>
              <a:gd name="connsiteY1" fmla="*/ 1027 h 1971"/>
              <a:gd name="connsiteX2" fmla="*/ 6322 w 8429"/>
              <a:gd name="connsiteY2" fmla="*/ 1315 h 1971"/>
              <a:gd name="connsiteX3" fmla="*/ 8429 w 8429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7" h="1971">
                <a:moveTo>
                  <a:pt x="0" y="1112"/>
                </a:moveTo>
                <a:cubicBezTo>
                  <a:pt x="933" y="341"/>
                  <a:pt x="2047" y="1025"/>
                  <a:pt x="2045" y="1027"/>
                </a:cubicBezTo>
                <a:cubicBezTo>
                  <a:pt x="3424" y="1599"/>
                  <a:pt x="5369" y="1971"/>
                  <a:pt x="6320" y="1315"/>
                </a:cubicBezTo>
                <a:cubicBezTo>
                  <a:pt x="7042" y="330"/>
                  <a:pt x="7607" y="0"/>
                  <a:pt x="8427" y="2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Spatial Computers</a:t>
            </a: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2721" y="1672017"/>
            <a:ext cx="2590560" cy="2145825"/>
            <a:chOff x="238" y="1161"/>
            <a:chExt cx="1799" cy="149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" y="1161"/>
              <a:ext cx="1800" cy="127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244" name="Text Box 4"/>
            <p:cNvSpPr txBox="1">
              <a:spLocks noChangeArrowheads="1"/>
            </p:cNvSpPr>
            <p:nvPr/>
          </p:nvSpPr>
          <p:spPr bwMode="auto">
            <a:xfrm>
              <a:off x="586" y="2434"/>
              <a:ext cx="1249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0876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Robot Swarms</a:t>
              </a:r>
            </a:p>
          </p:txBody>
        </p:sp>
      </p:grp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088800" y="1284615"/>
            <a:ext cx="2964960" cy="235752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Biological Computing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497280" y="3663744"/>
            <a:ext cx="2053440" cy="2396412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40820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Modular Robotics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87360" y="3960416"/>
            <a:ext cx="2360160" cy="1911081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475680" y="1178044"/>
            <a:ext cx="2056320" cy="2433856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40672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Sensor Networks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110401" y="4241245"/>
            <a:ext cx="3126240" cy="1566885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57000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Cells during Morphogenesis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1300" y="5817688"/>
            <a:ext cx="2668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Reconfigurable Computing</a:t>
            </a: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7864284" y="378802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E1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41300" y="5024750"/>
            <a:ext cx="1663700" cy="445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57941" y="47382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34421" y="47774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51143" y="393500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73653" y="3652767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3454950" y="469034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3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9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7244031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6814776" y="4040261"/>
            <a:ext cx="1719623" cy="14065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6931417" y="376642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18"/>
          <p:cNvSpPr>
            <a:spLocks noChangeShapeType="1"/>
          </p:cNvSpPr>
          <p:nvPr/>
        </p:nvSpPr>
        <p:spPr bwMode="auto">
          <a:xfrm>
            <a:off x="2395403" y="4939563"/>
            <a:ext cx="1719395" cy="14063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81" name="Freeform 19"/>
          <p:cNvSpPr>
            <a:spLocks/>
          </p:cNvSpPr>
          <p:nvPr/>
        </p:nvSpPr>
        <p:spPr bwMode="auto">
          <a:xfrm>
            <a:off x="2512044" y="4665723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3454950" y="547659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8" name="Line 18"/>
          <p:cNvSpPr>
            <a:spLocks noChangeShapeType="1"/>
          </p:cNvSpPr>
          <p:nvPr/>
        </p:nvSpPr>
        <p:spPr bwMode="auto">
          <a:xfrm>
            <a:off x="2378404" y="5712936"/>
            <a:ext cx="2345996" cy="19188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Freeform 19"/>
          <p:cNvSpPr>
            <a:spLocks/>
          </p:cNvSpPr>
          <p:nvPr/>
        </p:nvSpPr>
        <p:spPr bwMode="auto">
          <a:xfrm>
            <a:off x="2495045" y="54390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2" name="Line 18"/>
          <p:cNvSpPr>
            <a:spLocks noChangeShapeType="1"/>
          </p:cNvSpPr>
          <p:nvPr/>
        </p:nvSpPr>
        <p:spPr bwMode="auto">
          <a:xfrm>
            <a:off x="3832298" y="6296164"/>
            <a:ext cx="1730302" cy="1415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3948938" y="600821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7" name="AutoShape 10"/>
          <p:cNvSpPr>
            <a:spLocks noChangeArrowheads="1"/>
          </p:cNvSpPr>
          <p:nvPr/>
        </p:nvSpPr>
        <p:spPr bwMode="auto">
          <a:xfrm>
            <a:off x="1244226" y="477896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8" name="Freeform 11"/>
          <p:cNvSpPr>
            <a:spLocks/>
          </p:cNvSpPr>
          <p:nvPr/>
        </p:nvSpPr>
        <p:spPr bwMode="auto">
          <a:xfrm>
            <a:off x="1288255" y="5042371"/>
            <a:ext cx="2537916" cy="110214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726"/>
              <a:gd name="connsiteY0" fmla="*/ 1008 h 3960"/>
              <a:gd name="connsiteX1" fmla="*/ 2726 w 2726"/>
              <a:gd name="connsiteY1" fmla="*/ 3960 h 3960"/>
              <a:gd name="connsiteX0" fmla="*/ 612 w 3338"/>
              <a:gd name="connsiteY0" fmla="*/ 0 h 3372"/>
              <a:gd name="connsiteX1" fmla="*/ 3338 w 3338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1" h="3372">
                <a:moveTo>
                  <a:pt x="612" y="0"/>
                </a:moveTo>
                <a:cubicBezTo>
                  <a:pt x="0" y="3372"/>
                  <a:pt x="2134" y="2995"/>
                  <a:pt x="7771" y="295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902998" y="4114800"/>
            <a:ext cx="2983202" cy="675874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9" h="2316">
                <a:moveTo>
                  <a:pt x="0" y="2316"/>
                </a:moveTo>
                <a:cubicBezTo>
                  <a:pt x="115" y="41"/>
                  <a:pt x="3884" y="0"/>
                  <a:pt x="4509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9" name="Freeform 128"/>
          <p:cNvSpPr/>
          <p:nvPr/>
        </p:nvSpPr>
        <p:spPr>
          <a:xfrm>
            <a:off x="3720467" y="4153371"/>
            <a:ext cx="1572593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1538273"/>
              <a:gd name="connsiteY0" fmla="*/ 531518 h 531518"/>
              <a:gd name="connsiteX1" fmla="*/ 1058495 w 1538273"/>
              <a:gd name="connsiteY1" fmla="*/ 399814 h 531518"/>
              <a:gd name="connsiteX2" fmla="*/ 1453606 w 1538273"/>
              <a:gd name="connsiteY2" fmla="*/ 428036 h 531518"/>
              <a:gd name="connsiteX3" fmla="*/ 1368939 w 1538273"/>
              <a:gd name="connsiteY3" fmla="*/ 61148 h 531518"/>
              <a:gd name="connsiteX4" fmla="*/ 1538273 w 1538273"/>
              <a:gd name="connsiteY4" fmla="*/ 61148 h 531518"/>
              <a:gd name="connsiteX0" fmla="*/ 0 w 1572593"/>
              <a:gd name="connsiteY0" fmla="*/ 531518 h 531518"/>
              <a:gd name="connsiteX1" fmla="*/ 655019 w 1572593"/>
              <a:gd name="connsiteY1" fmla="*/ 399814 h 531518"/>
              <a:gd name="connsiteX2" fmla="*/ 1453606 w 1572593"/>
              <a:gd name="connsiteY2" fmla="*/ 428036 h 531518"/>
              <a:gd name="connsiteX3" fmla="*/ 1368939 w 1572593"/>
              <a:gd name="connsiteY3" fmla="*/ 61148 h 531518"/>
              <a:gd name="connsiteX4" fmla="*/ 1538273 w 1572593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593" h="531518">
                <a:moveTo>
                  <a:pt x="0" y="531518"/>
                </a:moveTo>
                <a:cubicBezTo>
                  <a:pt x="61148" y="474289"/>
                  <a:pt x="412751" y="417061"/>
                  <a:pt x="655019" y="399814"/>
                </a:cubicBezTo>
                <a:cubicBezTo>
                  <a:pt x="897287" y="382567"/>
                  <a:pt x="1334619" y="484480"/>
                  <a:pt x="1453606" y="428036"/>
                </a:cubicBezTo>
                <a:cubicBezTo>
                  <a:pt x="1572593" y="371592"/>
                  <a:pt x="1354828" y="122296"/>
                  <a:pt x="1368939" y="61148"/>
                </a:cubicBezTo>
                <a:cubicBezTo>
                  <a:pt x="1383050" y="0"/>
                  <a:pt x="1538273" y="61148"/>
                  <a:pt x="1538273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/>
          <p:cNvSpPr/>
          <p:nvPr/>
        </p:nvSpPr>
        <p:spPr>
          <a:xfrm>
            <a:off x="1788975" y="4778963"/>
            <a:ext cx="5901580" cy="978370"/>
          </a:xfrm>
          <a:custGeom>
            <a:avLst/>
            <a:gdLst>
              <a:gd name="connsiteX0" fmla="*/ 5671099 w 5901580"/>
              <a:gd name="connsiteY0" fmla="*/ 978370 h 978370"/>
              <a:gd name="connsiteX1" fmla="*/ 5379469 w 5901580"/>
              <a:gd name="connsiteY1" fmla="*/ 517407 h 978370"/>
              <a:gd name="connsiteX2" fmla="*/ 2538432 w 5901580"/>
              <a:gd name="connsiteY2" fmla="*/ 329259 h 978370"/>
              <a:gd name="connsiteX3" fmla="*/ 318284 w 5901580"/>
              <a:gd name="connsiteY3" fmla="*/ 291630 h 978370"/>
              <a:gd name="connsiteX4" fmla="*/ 628729 w 5901580"/>
              <a:gd name="connsiteY4" fmla="*/ 0 h 9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1580" h="978370">
                <a:moveTo>
                  <a:pt x="5671099" y="978370"/>
                </a:moveTo>
                <a:cubicBezTo>
                  <a:pt x="5786339" y="801981"/>
                  <a:pt x="5901580" y="625592"/>
                  <a:pt x="5379469" y="517407"/>
                </a:cubicBezTo>
                <a:cubicBezTo>
                  <a:pt x="4857358" y="409222"/>
                  <a:pt x="3381963" y="366888"/>
                  <a:pt x="2538432" y="329259"/>
                </a:cubicBezTo>
                <a:cubicBezTo>
                  <a:pt x="1694901" y="291630"/>
                  <a:pt x="636568" y="346507"/>
                  <a:pt x="318284" y="291630"/>
                </a:cubicBezTo>
                <a:cubicBezTo>
                  <a:pt x="0" y="236754"/>
                  <a:pt x="628729" y="0"/>
                  <a:pt x="628729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/>
        </p:nvSpPr>
        <p:spPr>
          <a:xfrm>
            <a:off x="1392298" y="4049817"/>
            <a:ext cx="7238726" cy="1462924"/>
          </a:xfrm>
          <a:custGeom>
            <a:avLst/>
            <a:gdLst>
              <a:gd name="connsiteX0" fmla="*/ 6773333 w 7568259"/>
              <a:gd name="connsiteY0" fmla="*/ 0 h 790222"/>
              <a:gd name="connsiteX1" fmla="*/ 6594592 w 7568259"/>
              <a:gd name="connsiteY1" fmla="*/ 395111 h 790222"/>
              <a:gd name="connsiteX2" fmla="*/ 931333 w 7568259"/>
              <a:gd name="connsiteY2" fmla="*/ 460962 h 790222"/>
              <a:gd name="connsiteX3" fmla="*/ 1006592 w 7568259"/>
              <a:gd name="connsiteY3" fmla="*/ 790222 h 790222"/>
              <a:gd name="connsiteX0" fmla="*/ 7747369 w 8144832"/>
              <a:gd name="connsiteY0" fmla="*/ 0 h 1462924"/>
              <a:gd name="connsiteX1" fmla="*/ 6594592 w 8144832"/>
              <a:gd name="connsiteY1" fmla="*/ 1067813 h 1462924"/>
              <a:gd name="connsiteX2" fmla="*/ 931333 w 8144832"/>
              <a:gd name="connsiteY2" fmla="*/ 1133664 h 1462924"/>
              <a:gd name="connsiteX3" fmla="*/ 1006592 w 8144832"/>
              <a:gd name="connsiteY3" fmla="*/ 1462924 h 146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4832" h="1462924">
                <a:moveTo>
                  <a:pt x="7747369" y="0"/>
                </a:moveTo>
                <a:cubicBezTo>
                  <a:pt x="8144832" y="159142"/>
                  <a:pt x="7730598" y="878869"/>
                  <a:pt x="6594592" y="1067813"/>
                </a:cubicBezTo>
                <a:cubicBezTo>
                  <a:pt x="5458586" y="1256757"/>
                  <a:pt x="1862666" y="1067812"/>
                  <a:pt x="931333" y="1133664"/>
                </a:cubicBezTo>
                <a:cubicBezTo>
                  <a:pt x="0" y="1199516"/>
                  <a:pt x="1006592" y="1462924"/>
                  <a:pt x="1006592" y="1462924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6030101" y="3772242"/>
            <a:ext cx="799584" cy="67756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1" h="2073">
                <a:moveTo>
                  <a:pt x="0" y="2073"/>
                </a:moveTo>
                <a:cubicBezTo>
                  <a:pt x="1823" y="1065"/>
                  <a:pt x="2259" y="0"/>
                  <a:pt x="4001" y="2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Dead Code Elimination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78" name="AutoShape 24"/>
          <p:cNvSpPr>
            <a:spLocks noChangeArrowheads="1"/>
          </p:cNvSpPr>
          <p:nvPr/>
        </p:nvSpPr>
        <p:spPr bwMode="auto">
          <a:xfrm>
            <a:off x="4895368" y="605679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3706519" y="5305778"/>
            <a:ext cx="1618074" cy="630296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074" h="630296">
                <a:moveTo>
                  <a:pt x="0" y="141111"/>
                </a:moveTo>
                <a:cubicBezTo>
                  <a:pt x="57228" y="79962"/>
                  <a:pt x="114456" y="18814"/>
                  <a:pt x="272814" y="9407"/>
                </a:cubicBezTo>
                <a:cubicBezTo>
                  <a:pt x="431172" y="0"/>
                  <a:pt x="794926" y="4703"/>
                  <a:pt x="950148" y="84666"/>
                </a:cubicBezTo>
                <a:cubicBezTo>
                  <a:pt x="1105370" y="164629"/>
                  <a:pt x="1092827" y="398247"/>
                  <a:pt x="1204148" y="489185"/>
                </a:cubicBezTo>
                <a:cubicBezTo>
                  <a:pt x="1315469" y="580123"/>
                  <a:pt x="1618074" y="630296"/>
                  <a:pt x="1618074" y="630296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5130673" y="5686799"/>
            <a:ext cx="1684104" cy="64422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2 w 9954"/>
              <a:gd name="connsiteY0" fmla="*/ 309 h 1157"/>
              <a:gd name="connsiteX1" fmla="*/ 1781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309 h 1157"/>
              <a:gd name="connsiteX1" fmla="*/ 3572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151 h 1453"/>
              <a:gd name="connsiteX1" fmla="*/ 3572 w 9954"/>
              <a:gd name="connsiteY1" fmla="*/ 999 h 1453"/>
              <a:gd name="connsiteX2" fmla="*/ 6640 w 9954"/>
              <a:gd name="connsiteY2" fmla="*/ 1287 h 1453"/>
              <a:gd name="connsiteX3" fmla="*/ 9954 w 9954"/>
              <a:gd name="connsiteY3" fmla="*/ 0 h 145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179 h 1971"/>
              <a:gd name="connsiteX1" fmla="*/ 3572 w 9954"/>
              <a:gd name="connsiteY1" fmla="*/ 1027 h 1971"/>
              <a:gd name="connsiteX2" fmla="*/ 7847 w 9954"/>
              <a:gd name="connsiteY2" fmla="*/ 1315 h 1971"/>
              <a:gd name="connsiteX3" fmla="*/ 9954 w 9954"/>
              <a:gd name="connsiteY3" fmla="*/ 28 h 1971"/>
              <a:gd name="connsiteX0" fmla="*/ 2 w 8429"/>
              <a:gd name="connsiteY0" fmla="*/ 1112 h 1971"/>
              <a:gd name="connsiteX1" fmla="*/ 2047 w 8429"/>
              <a:gd name="connsiteY1" fmla="*/ 1027 h 1971"/>
              <a:gd name="connsiteX2" fmla="*/ 6322 w 8429"/>
              <a:gd name="connsiteY2" fmla="*/ 1315 h 1971"/>
              <a:gd name="connsiteX3" fmla="*/ 8429 w 8429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27" h="1971">
                <a:moveTo>
                  <a:pt x="0" y="1112"/>
                </a:moveTo>
                <a:cubicBezTo>
                  <a:pt x="933" y="341"/>
                  <a:pt x="2047" y="1025"/>
                  <a:pt x="2045" y="1027"/>
                </a:cubicBezTo>
                <a:cubicBezTo>
                  <a:pt x="3424" y="1599"/>
                  <a:pt x="5369" y="1971"/>
                  <a:pt x="6320" y="1315"/>
                </a:cubicBezTo>
                <a:cubicBezTo>
                  <a:pt x="7042" y="330"/>
                  <a:pt x="7607" y="0"/>
                  <a:pt x="8427" y="2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7864284" y="378802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E1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41300" y="5024750"/>
            <a:ext cx="1663700" cy="445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57941" y="47382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34421" y="47774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51143" y="393500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73653" y="3652767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3454950" y="469034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grpSp>
        <p:nvGrpSpPr>
          <p:cNvPr id="2" name="Group 38"/>
          <p:cNvGrpSpPr/>
          <p:nvPr/>
        </p:nvGrpSpPr>
        <p:grpSpPr>
          <a:xfrm>
            <a:off x="6767742" y="5750290"/>
            <a:ext cx="1232640" cy="283923"/>
            <a:chOff x="6876033" y="5005408"/>
            <a:chExt cx="1232640" cy="283923"/>
          </a:xfrm>
        </p:grpSpPr>
        <p:sp>
          <p:nvSpPr>
            <p:cNvPr id="36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G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3" name="Group 61"/>
          <p:cNvGrpSpPr/>
          <p:nvPr/>
        </p:nvGrpSpPr>
        <p:grpSpPr>
          <a:xfrm>
            <a:off x="3855448" y="4154686"/>
            <a:ext cx="1232640" cy="283923"/>
            <a:chOff x="6876033" y="5005408"/>
            <a:chExt cx="1232640" cy="283923"/>
          </a:xfrm>
        </p:grpSpPr>
        <p:sp>
          <p:nvSpPr>
            <p:cNvPr id="63" name="AutoShape 24"/>
            <p:cNvSpPr>
              <a:spLocks noChangeArrowheads="1"/>
            </p:cNvSpPr>
            <p:nvPr/>
          </p:nvSpPr>
          <p:spPr bwMode="auto">
            <a:xfrm>
              <a:off x="7305287" y="5030026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I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4" name="Line 18"/>
            <p:cNvSpPr>
              <a:spLocks noChangeShapeType="1"/>
            </p:cNvSpPr>
            <p:nvPr/>
          </p:nvSpPr>
          <p:spPr bwMode="auto">
            <a:xfrm>
              <a:off x="6876033" y="5279249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6992673" y="500540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grpSp>
        <p:nvGrpSpPr>
          <p:cNvPr id="4" name="Group 65"/>
          <p:cNvGrpSpPr/>
          <p:nvPr/>
        </p:nvGrpSpPr>
        <p:grpSpPr>
          <a:xfrm>
            <a:off x="5377898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7244031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6814776" y="4040261"/>
            <a:ext cx="1719623" cy="14065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6931417" y="376642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18"/>
          <p:cNvSpPr>
            <a:spLocks noChangeShapeType="1"/>
          </p:cNvSpPr>
          <p:nvPr/>
        </p:nvSpPr>
        <p:spPr bwMode="auto">
          <a:xfrm>
            <a:off x="3058525" y="4941938"/>
            <a:ext cx="1056273" cy="8639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81" name="Freeform 19"/>
          <p:cNvSpPr>
            <a:spLocks/>
          </p:cNvSpPr>
          <p:nvPr/>
        </p:nvSpPr>
        <p:spPr bwMode="auto">
          <a:xfrm>
            <a:off x="3175166" y="466809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3454950" y="547659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8" name="Line 18"/>
          <p:cNvSpPr>
            <a:spLocks noChangeShapeType="1"/>
          </p:cNvSpPr>
          <p:nvPr/>
        </p:nvSpPr>
        <p:spPr bwMode="auto">
          <a:xfrm>
            <a:off x="3057404" y="5717797"/>
            <a:ext cx="1057394" cy="0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Freeform 19"/>
          <p:cNvSpPr>
            <a:spLocks/>
          </p:cNvSpPr>
          <p:nvPr/>
        </p:nvSpPr>
        <p:spPr bwMode="auto">
          <a:xfrm>
            <a:off x="3172349" y="54390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2" name="Line 18"/>
          <p:cNvSpPr>
            <a:spLocks noChangeShapeType="1"/>
          </p:cNvSpPr>
          <p:nvPr/>
        </p:nvSpPr>
        <p:spPr bwMode="auto">
          <a:xfrm>
            <a:off x="3832298" y="6296164"/>
            <a:ext cx="1120702" cy="916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3948938" y="600821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7" name="AutoShape 10"/>
          <p:cNvSpPr>
            <a:spLocks noChangeArrowheads="1"/>
          </p:cNvSpPr>
          <p:nvPr/>
        </p:nvSpPr>
        <p:spPr bwMode="auto">
          <a:xfrm>
            <a:off x="1244226" y="477896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8" name="Freeform 11"/>
          <p:cNvSpPr>
            <a:spLocks/>
          </p:cNvSpPr>
          <p:nvPr/>
        </p:nvSpPr>
        <p:spPr bwMode="auto">
          <a:xfrm>
            <a:off x="1288255" y="5042371"/>
            <a:ext cx="2537916" cy="110214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726"/>
              <a:gd name="connsiteY0" fmla="*/ 1008 h 3960"/>
              <a:gd name="connsiteX1" fmla="*/ 2726 w 2726"/>
              <a:gd name="connsiteY1" fmla="*/ 3960 h 3960"/>
              <a:gd name="connsiteX0" fmla="*/ 612 w 3338"/>
              <a:gd name="connsiteY0" fmla="*/ 0 h 3372"/>
              <a:gd name="connsiteX1" fmla="*/ 3338 w 3338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1" h="3372">
                <a:moveTo>
                  <a:pt x="612" y="0"/>
                </a:moveTo>
                <a:cubicBezTo>
                  <a:pt x="0" y="3372"/>
                  <a:pt x="2134" y="2995"/>
                  <a:pt x="7771" y="295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902998" y="4114800"/>
            <a:ext cx="2983202" cy="675874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9" h="2316">
                <a:moveTo>
                  <a:pt x="0" y="2316"/>
                </a:moveTo>
                <a:cubicBezTo>
                  <a:pt x="115" y="41"/>
                  <a:pt x="3884" y="0"/>
                  <a:pt x="4509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529828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9" name="Freeform 128"/>
          <p:cNvSpPr/>
          <p:nvPr/>
        </p:nvSpPr>
        <p:spPr>
          <a:xfrm>
            <a:off x="3720467" y="4153371"/>
            <a:ext cx="1572593" cy="531518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1538273"/>
              <a:gd name="connsiteY0" fmla="*/ 531518 h 531518"/>
              <a:gd name="connsiteX1" fmla="*/ 1058495 w 1538273"/>
              <a:gd name="connsiteY1" fmla="*/ 399814 h 531518"/>
              <a:gd name="connsiteX2" fmla="*/ 1453606 w 1538273"/>
              <a:gd name="connsiteY2" fmla="*/ 428036 h 531518"/>
              <a:gd name="connsiteX3" fmla="*/ 1368939 w 1538273"/>
              <a:gd name="connsiteY3" fmla="*/ 61148 h 531518"/>
              <a:gd name="connsiteX4" fmla="*/ 1538273 w 1538273"/>
              <a:gd name="connsiteY4" fmla="*/ 61148 h 531518"/>
              <a:gd name="connsiteX0" fmla="*/ 0 w 1572593"/>
              <a:gd name="connsiteY0" fmla="*/ 531518 h 531518"/>
              <a:gd name="connsiteX1" fmla="*/ 655019 w 1572593"/>
              <a:gd name="connsiteY1" fmla="*/ 399814 h 531518"/>
              <a:gd name="connsiteX2" fmla="*/ 1453606 w 1572593"/>
              <a:gd name="connsiteY2" fmla="*/ 428036 h 531518"/>
              <a:gd name="connsiteX3" fmla="*/ 1368939 w 1572593"/>
              <a:gd name="connsiteY3" fmla="*/ 61148 h 531518"/>
              <a:gd name="connsiteX4" fmla="*/ 1538273 w 1572593"/>
              <a:gd name="connsiteY4" fmla="*/ 61148 h 53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593" h="531518">
                <a:moveTo>
                  <a:pt x="0" y="531518"/>
                </a:moveTo>
                <a:cubicBezTo>
                  <a:pt x="61148" y="474289"/>
                  <a:pt x="412751" y="417061"/>
                  <a:pt x="655019" y="399814"/>
                </a:cubicBezTo>
                <a:cubicBezTo>
                  <a:pt x="897287" y="382567"/>
                  <a:pt x="1334619" y="484480"/>
                  <a:pt x="1453606" y="428036"/>
                </a:cubicBezTo>
                <a:cubicBezTo>
                  <a:pt x="1572593" y="371592"/>
                  <a:pt x="1354828" y="122296"/>
                  <a:pt x="1368939" y="61148"/>
                </a:cubicBezTo>
                <a:cubicBezTo>
                  <a:pt x="1383050" y="0"/>
                  <a:pt x="1538273" y="61148"/>
                  <a:pt x="1538273" y="61148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6030101" y="3772242"/>
            <a:ext cx="799584" cy="67756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1" h="2073">
                <a:moveTo>
                  <a:pt x="0" y="2073"/>
                </a:moveTo>
                <a:cubicBezTo>
                  <a:pt x="1823" y="1065"/>
                  <a:pt x="2259" y="0"/>
                  <a:pt x="4001" y="2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Copy Propagation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78" name="AutoShape 24"/>
          <p:cNvSpPr>
            <a:spLocks noChangeArrowheads="1"/>
          </p:cNvSpPr>
          <p:nvPr/>
        </p:nvSpPr>
        <p:spPr bwMode="auto">
          <a:xfrm>
            <a:off x="4265374" y="605679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3706519" y="5305778"/>
            <a:ext cx="1618074" cy="630296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8074" h="630296">
                <a:moveTo>
                  <a:pt x="0" y="141111"/>
                </a:moveTo>
                <a:cubicBezTo>
                  <a:pt x="57228" y="79962"/>
                  <a:pt x="114456" y="18814"/>
                  <a:pt x="272814" y="9407"/>
                </a:cubicBezTo>
                <a:cubicBezTo>
                  <a:pt x="431172" y="0"/>
                  <a:pt x="794926" y="4703"/>
                  <a:pt x="950148" y="84666"/>
                </a:cubicBezTo>
                <a:cubicBezTo>
                  <a:pt x="1105370" y="164629"/>
                  <a:pt x="1092827" y="398247"/>
                  <a:pt x="1204148" y="489185"/>
                </a:cubicBezTo>
                <a:cubicBezTo>
                  <a:pt x="1315469" y="580123"/>
                  <a:pt x="1618074" y="630296"/>
                  <a:pt x="1618074" y="630296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1"/>
          <p:cNvSpPr>
            <a:spLocks/>
          </p:cNvSpPr>
          <p:nvPr/>
        </p:nvSpPr>
        <p:spPr bwMode="auto">
          <a:xfrm>
            <a:off x="4558113" y="5686799"/>
            <a:ext cx="2256663" cy="64422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2 w 9954"/>
              <a:gd name="connsiteY0" fmla="*/ 309 h 1157"/>
              <a:gd name="connsiteX1" fmla="*/ 1781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309 h 1157"/>
              <a:gd name="connsiteX1" fmla="*/ 3572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151 h 1453"/>
              <a:gd name="connsiteX1" fmla="*/ 3572 w 9954"/>
              <a:gd name="connsiteY1" fmla="*/ 999 h 1453"/>
              <a:gd name="connsiteX2" fmla="*/ 6640 w 9954"/>
              <a:gd name="connsiteY2" fmla="*/ 1287 h 1453"/>
              <a:gd name="connsiteX3" fmla="*/ 9954 w 9954"/>
              <a:gd name="connsiteY3" fmla="*/ 0 h 145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179 h 1971"/>
              <a:gd name="connsiteX1" fmla="*/ 3572 w 9954"/>
              <a:gd name="connsiteY1" fmla="*/ 1027 h 1971"/>
              <a:gd name="connsiteX2" fmla="*/ 7847 w 9954"/>
              <a:gd name="connsiteY2" fmla="*/ 1315 h 1971"/>
              <a:gd name="connsiteX3" fmla="*/ 9954 w 9954"/>
              <a:gd name="connsiteY3" fmla="*/ 28 h 1971"/>
              <a:gd name="connsiteX0" fmla="*/ 2 w 8429"/>
              <a:gd name="connsiteY0" fmla="*/ 1112 h 1971"/>
              <a:gd name="connsiteX1" fmla="*/ 2047 w 8429"/>
              <a:gd name="connsiteY1" fmla="*/ 1027 h 1971"/>
              <a:gd name="connsiteX2" fmla="*/ 6322 w 8429"/>
              <a:gd name="connsiteY2" fmla="*/ 1315 h 1971"/>
              <a:gd name="connsiteX3" fmla="*/ 8429 w 8429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11292"/>
              <a:gd name="connsiteY0" fmla="*/ 1112 h 1971"/>
              <a:gd name="connsiteX1" fmla="*/ 4910 w 11292"/>
              <a:gd name="connsiteY1" fmla="*/ 1027 h 1971"/>
              <a:gd name="connsiteX2" fmla="*/ 9185 w 11292"/>
              <a:gd name="connsiteY2" fmla="*/ 1315 h 1971"/>
              <a:gd name="connsiteX3" fmla="*/ 11292 w 11292"/>
              <a:gd name="connsiteY3" fmla="*/ 28 h 1971"/>
              <a:gd name="connsiteX0" fmla="*/ 0 w 11292"/>
              <a:gd name="connsiteY0" fmla="*/ 1112 h 1971"/>
              <a:gd name="connsiteX1" fmla="*/ 4147 w 11292"/>
              <a:gd name="connsiteY1" fmla="*/ 794 h 1971"/>
              <a:gd name="connsiteX2" fmla="*/ 9185 w 11292"/>
              <a:gd name="connsiteY2" fmla="*/ 1315 h 1971"/>
              <a:gd name="connsiteX3" fmla="*/ 11292 w 11292"/>
              <a:gd name="connsiteY3" fmla="*/ 28 h 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" h="1971">
                <a:moveTo>
                  <a:pt x="0" y="1112"/>
                </a:moveTo>
                <a:cubicBezTo>
                  <a:pt x="933" y="341"/>
                  <a:pt x="4149" y="792"/>
                  <a:pt x="4147" y="794"/>
                </a:cubicBezTo>
                <a:cubicBezTo>
                  <a:pt x="5526" y="1366"/>
                  <a:pt x="8234" y="1971"/>
                  <a:pt x="9185" y="1315"/>
                </a:cubicBezTo>
                <a:cubicBezTo>
                  <a:pt x="9907" y="330"/>
                  <a:pt x="10472" y="0"/>
                  <a:pt x="11292" y="2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525732" y="4195704"/>
            <a:ext cx="4493762" cy="1203207"/>
          </a:xfrm>
          <a:custGeom>
            <a:avLst/>
            <a:gdLst>
              <a:gd name="connsiteX0" fmla="*/ 3726901 w 4481062"/>
              <a:gd name="connsiteY0" fmla="*/ 0 h 1279407"/>
              <a:gd name="connsiteX1" fmla="*/ 4328975 w 4481062"/>
              <a:gd name="connsiteY1" fmla="*/ 329259 h 1279407"/>
              <a:gd name="connsiteX2" fmla="*/ 3849198 w 4481062"/>
              <a:gd name="connsiteY2" fmla="*/ 790222 h 1279407"/>
              <a:gd name="connsiteX3" fmla="*/ 537790 w 4481062"/>
              <a:gd name="connsiteY3" fmla="*/ 1034815 h 1279407"/>
              <a:gd name="connsiteX4" fmla="*/ 622457 w 4481062"/>
              <a:gd name="connsiteY4" fmla="*/ 1279407 h 1279407"/>
              <a:gd name="connsiteX0" fmla="*/ 3739601 w 4493762"/>
              <a:gd name="connsiteY0" fmla="*/ 0 h 1203207"/>
              <a:gd name="connsiteX1" fmla="*/ 4341675 w 4493762"/>
              <a:gd name="connsiteY1" fmla="*/ 329259 h 1203207"/>
              <a:gd name="connsiteX2" fmla="*/ 3861898 w 4493762"/>
              <a:gd name="connsiteY2" fmla="*/ 790222 h 1203207"/>
              <a:gd name="connsiteX3" fmla="*/ 550490 w 4493762"/>
              <a:gd name="connsiteY3" fmla="*/ 1034815 h 1203207"/>
              <a:gd name="connsiteX4" fmla="*/ 558957 w 4493762"/>
              <a:gd name="connsiteY4" fmla="*/ 1203207 h 1203207"/>
              <a:gd name="connsiteX0" fmla="*/ 3739601 w 4493762"/>
              <a:gd name="connsiteY0" fmla="*/ 0 h 1203207"/>
              <a:gd name="connsiteX1" fmla="*/ 4341675 w 4493762"/>
              <a:gd name="connsiteY1" fmla="*/ 329259 h 1203207"/>
              <a:gd name="connsiteX2" fmla="*/ 3861898 w 4493762"/>
              <a:gd name="connsiteY2" fmla="*/ 790222 h 1203207"/>
              <a:gd name="connsiteX3" fmla="*/ 550490 w 4493762"/>
              <a:gd name="connsiteY3" fmla="*/ 1034815 h 1203207"/>
              <a:gd name="connsiteX4" fmla="*/ 558957 w 4493762"/>
              <a:gd name="connsiteY4" fmla="*/ 1203207 h 120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3762" h="1203207">
                <a:moveTo>
                  <a:pt x="3739601" y="0"/>
                </a:moveTo>
                <a:cubicBezTo>
                  <a:pt x="4030446" y="98777"/>
                  <a:pt x="4321292" y="197555"/>
                  <a:pt x="4341675" y="329259"/>
                </a:cubicBezTo>
                <a:cubicBezTo>
                  <a:pt x="4362058" y="460963"/>
                  <a:pt x="4493762" y="672629"/>
                  <a:pt x="3861898" y="790222"/>
                </a:cubicBezTo>
                <a:cubicBezTo>
                  <a:pt x="3230034" y="907815"/>
                  <a:pt x="1100980" y="965984"/>
                  <a:pt x="550490" y="1034815"/>
                </a:cubicBezTo>
                <a:cubicBezTo>
                  <a:pt x="0" y="1103646"/>
                  <a:pt x="462952" y="1168713"/>
                  <a:pt x="558957" y="1203207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2544703" y="4769557"/>
            <a:ext cx="3626556" cy="1336008"/>
          </a:xfrm>
          <a:custGeom>
            <a:avLst/>
            <a:gdLst>
              <a:gd name="connsiteX0" fmla="*/ 2949223 w 3626556"/>
              <a:gd name="connsiteY0" fmla="*/ 1204148 h 1315469"/>
              <a:gd name="connsiteX1" fmla="*/ 3316112 w 3626556"/>
              <a:gd name="connsiteY1" fmla="*/ 1251185 h 1315469"/>
              <a:gd name="connsiteX2" fmla="*/ 3466630 w 3626556"/>
              <a:gd name="connsiteY2" fmla="*/ 818444 h 1315469"/>
              <a:gd name="connsiteX3" fmla="*/ 2356556 w 3626556"/>
              <a:gd name="connsiteY3" fmla="*/ 498592 h 1315469"/>
              <a:gd name="connsiteX4" fmla="*/ 305741 w 3626556"/>
              <a:gd name="connsiteY4" fmla="*/ 272814 h 1315469"/>
              <a:gd name="connsiteX5" fmla="*/ 522112 w 3626556"/>
              <a:gd name="connsiteY5" fmla="*/ 0 h 1315469"/>
              <a:gd name="connsiteX0" fmla="*/ 2986152 w 3626556"/>
              <a:gd name="connsiteY0" fmla="*/ 1204148 h 1315469"/>
              <a:gd name="connsiteX1" fmla="*/ 3316112 w 3626556"/>
              <a:gd name="connsiteY1" fmla="*/ 1251185 h 1315469"/>
              <a:gd name="connsiteX2" fmla="*/ 3466630 w 3626556"/>
              <a:gd name="connsiteY2" fmla="*/ 818444 h 1315469"/>
              <a:gd name="connsiteX3" fmla="*/ 2356556 w 3626556"/>
              <a:gd name="connsiteY3" fmla="*/ 498592 h 1315469"/>
              <a:gd name="connsiteX4" fmla="*/ 305741 w 3626556"/>
              <a:gd name="connsiteY4" fmla="*/ 272814 h 1315469"/>
              <a:gd name="connsiteX5" fmla="*/ 522112 w 3626556"/>
              <a:gd name="connsiteY5" fmla="*/ 0 h 1315469"/>
              <a:gd name="connsiteX0" fmla="*/ 2986152 w 3626556"/>
              <a:gd name="connsiteY0" fmla="*/ 1280348 h 1336008"/>
              <a:gd name="connsiteX1" fmla="*/ 3316112 w 3626556"/>
              <a:gd name="connsiteY1" fmla="*/ 1251185 h 1336008"/>
              <a:gd name="connsiteX2" fmla="*/ 3466630 w 3626556"/>
              <a:gd name="connsiteY2" fmla="*/ 818444 h 1336008"/>
              <a:gd name="connsiteX3" fmla="*/ 2356556 w 3626556"/>
              <a:gd name="connsiteY3" fmla="*/ 498592 h 1336008"/>
              <a:gd name="connsiteX4" fmla="*/ 305741 w 3626556"/>
              <a:gd name="connsiteY4" fmla="*/ 272814 h 1336008"/>
              <a:gd name="connsiteX5" fmla="*/ 522112 w 3626556"/>
              <a:gd name="connsiteY5" fmla="*/ 0 h 1336008"/>
              <a:gd name="connsiteX0" fmla="*/ 2986152 w 3626556"/>
              <a:gd name="connsiteY0" fmla="*/ 1280348 h 1336008"/>
              <a:gd name="connsiteX1" fmla="*/ 3316112 w 3626556"/>
              <a:gd name="connsiteY1" fmla="*/ 1251185 h 1336008"/>
              <a:gd name="connsiteX2" fmla="*/ 3466630 w 3626556"/>
              <a:gd name="connsiteY2" fmla="*/ 818444 h 1336008"/>
              <a:gd name="connsiteX3" fmla="*/ 2356556 w 3626556"/>
              <a:gd name="connsiteY3" fmla="*/ 498592 h 1336008"/>
              <a:gd name="connsiteX4" fmla="*/ 305741 w 3626556"/>
              <a:gd name="connsiteY4" fmla="*/ 272814 h 1336008"/>
              <a:gd name="connsiteX5" fmla="*/ 522112 w 3626556"/>
              <a:gd name="connsiteY5" fmla="*/ 0 h 133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6556" h="1336008">
                <a:moveTo>
                  <a:pt x="2986152" y="1280348"/>
                </a:moveTo>
                <a:cubicBezTo>
                  <a:pt x="3126479" y="1336008"/>
                  <a:pt x="3236032" y="1328169"/>
                  <a:pt x="3316112" y="1251185"/>
                </a:cubicBezTo>
                <a:cubicBezTo>
                  <a:pt x="3396192" y="1174201"/>
                  <a:pt x="3626556" y="943876"/>
                  <a:pt x="3466630" y="818444"/>
                </a:cubicBezTo>
                <a:cubicBezTo>
                  <a:pt x="3306704" y="693012"/>
                  <a:pt x="2883371" y="589530"/>
                  <a:pt x="2356556" y="498592"/>
                </a:cubicBezTo>
                <a:cubicBezTo>
                  <a:pt x="1829741" y="407654"/>
                  <a:pt x="611482" y="355913"/>
                  <a:pt x="305741" y="272814"/>
                </a:cubicBezTo>
                <a:cubicBezTo>
                  <a:pt x="0" y="189715"/>
                  <a:pt x="522112" y="0"/>
                  <a:pt x="522112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7765375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7139945" y="378802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E1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41300" y="5024750"/>
            <a:ext cx="1663700" cy="445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57941" y="47382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34421" y="47774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51143" y="393500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73653" y="3652767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7102317" y="5774908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6" name="AutoShape 24"/>
          <p:cNvSpPr>
            <a:spLocks noChangeArrowheads="1"/>
          </p:cNvSpPr>
          <p:nvPr/>
        </p:nvSpPr>
        <p:spPr bwMode="auto">
          <a:xfrm>
            <a:off x="6472657" y="5774908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G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6043402" y="6024131"/>
            <a:ext cx="1728997" cy="1414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8" name="Freeform 19"/>
          <p:cNvSpPr>
            <a:spLocks/>
          </p:cNvSpPr>
          <p:nvPr/>
        </p:nvSpPr>
        <p:spPr bwMode="auto">
          <a:xfrm>
            <a:off x="6160043" y="5750290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3560363" y="417930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>
            <a:off x="3131109" y="4428527"/>
            <a:ext cx="1136091" cy="929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5" name="Freeform 19"/>
          <p:cNvSpPr>
            <a:spLocks/>
          </p:cNvSpPr>
          <p:nvPr/>
        </p:nvSpPr>
        <p:spPr bwMode="auto">
          <a:xfrm>
            <a:off x="3247749" y="4154686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4" name="Group 65"/>
          <p:cNvGrpSpPr/>
          <p:nvPr/>
        </p:nvGrpSpPr>
        <p:grpSpPr>
          <a:xfrm>
            <a:off x="4653559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6519692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6090437" y="4040261"/>
            <a:ext cx="2291563" cy="18743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6207078" y="376642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Line 18"/>
          <p:cNvSpPr>
            <a:spLocks noChangeShapeType="1"/>
          </p:cNvSpPr>
          <p:nvPr/>
        </p:nvSpPr>
        <p:spPr bwMode="auto">
          <a:xfrm>
            <a:off x="2334186" y="4941938"/>
            <a:ext cx="1056273" cy="8639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81" name="Freeform 19"/>
          <p:cNvSpPr>
            <a:spLocks/>
          </p:cNvSpPr>
          <p:nvPr/>
        </p:nvSpPr>
        <p:spPr bwMode="auto">
          <a:xfrm>
            <a:off x="2450827" y="466809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08" name="Line 18"/>
          <p:cNvSpPr>
            <a:spLocks noChangeShapeType="1"/>
          </p:cNvSpPr>
          <p:nvPr/>
        </p:nvSpPr>
        <p:spPr bwMode="auto">
          <a:xfrm>
            <a:off x="2333065" y="5717797"/>
            <a:ext cx="1057394" cy="0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Freeform 19"/>
          <p:cNvSpPr>
            <a:spLocks/>
          </p:cNvSpPr>
          <p:nvPr/>
        </p:nvSpPr>
        <p:spPr bwMode="auto">
          <a:xfrm>
            <a:off x="2448010" y="54390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3224599" y="600821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7" name="AutoShape 10"/>
          <p:cNvSpPr>
            <a:spLocks noChangeArrowheads="1"/>
          </p:cNvSpPr>
          <p:nvPr/>
        </p:nvSpPr>
        <p:spPr bwMode="auto">
          <a:xfrm>
            <a:off x="1244226" y="477896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8" name="Freeform 11"/>
          <p:cNvSpPr>
            <a:spLocks/>
          </p:cNvSpPr>
          <p:nvPr/>
        </p:nvSpPr>
        <p:spPr bwMode="auto">
          <a:xfrm>
            <a:off x="1288255" y="5042371"/>
            <a:ext cx="1769128" cy="110214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726"/>
              <a:gd name="connsiteY0" fmla="*/ 1008 h 3960"/>
              <a:gd name="connsiteX1" fmla="*/ 2726 w 2726"/>
              <a:gd name="connsiteY1" fmla="*/ 3960 h 3960"/>
              <a:gd name="connsiteX0" fmla="*/ 612 w 3338"/>
              <a:gd name="connsiteY0" fmla="*/ 0 h 3372"/>
              <a:gd name="connsiteX1" fmla="*/ 3338 w 3338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  <a:gd name="connsiteX0" fmla="*/ 832 w 5637"/>
              <a:gd name="connsiteY0" fmla="*/ 0 h 3372"/>
              <a:gd name="connsiteX1" fmla="*/ 5637 w 5637"/>
              <a:gd name="connsiteY1" fmla="*/ 2952 h 3372"/>
              <a:gd name="connsiteX0" fmla="*/ 612 w 5417"/>
              <a:gd name="connsiteY0" fmla="*/ 0 h 3372"/>
              <a:gd name="connsiteX1" fmla="*/ 5417 w 5417"/>
              <a:gd name="connsiteY1" fmla="*/ 2952 h 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7" h="3372">
                <a:moveTo>
                  <a:pt x="612" y="0"/>
                </a:moveTo>
                <a:cubicBezTo>
                  <a:pt x="0" y="3372"/>
                  <a:pt x="2709" y="3042"/>
                  <a:pt x="5417" y="295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902997" y="4126765"/>
            <a:ext cx="2248153" cy="66390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3398"/>
              <a:gd name="connsiteY0" fmla="*/ 2316 h 2316"/>
              <a:gd name="connsiteX1" fmla="*/ 3398 w 3398"/>
              <a:gd name="connsiteY1" fmla="*/ 158 h 2316"/>
              <a:gd name="connsiteX0" fmla="*/ 0 w 3398"/>
              <a:gd name="connsiteY0" fmla="*/ 2275 h 2275"/>
              <a:gd name="connsiteX1" fmla="*/ 3398 w 3398"/>
              <a:gd name="connsiteY1" fmla="*/ 117 h 2275"/>
              <a:gd name="connsiteX0" fmla="*/ 0 w 3398"/>
              <a:gd name="connsiteY0" fmla="*/ 2275 h 2275"/>
              <a:gd name="connsiteX1" fmla="*/ 3398 w 3398"/>
              <a:gd name="connsiteY1" fmla="*/ 117 h 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8" h="2275">
                <a:moveTo>
                  <a:pt x="0" y="2275"/>
                </a:moveTo>
                <a:cubicBezTo>
                  <a:pt x="115" y="0"/>
                  <a:pt x="3144" y="140"/>
                  <a:pt x="3398" y="11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3805489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9" name="Freeform 128"/>
          <p:cNvSpPr/>
          <p:nvPr/>
        </p:nvSpPr>
        <p:spPr>
          <a:xfrm>
            <a:off x="4293546" y="4107597"/>
            <a:ext cx="3122611" cy="1690227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1538273"/>
              <a:gd name="connsiteY0" fmla="*/ 531518 h 531518"/>
              <a:gd name="connsiteX1" fmla="*/ 1058495 w 1538273"/>
              <a:gd name="connsiteY1" fmla="*/ 399814 h 531518"/>
              <a:gd name="connsiteX2" fmla="*/ 1453606 w 1538273"/>
              <a:gd name="connsiteY2" fmla="*/ 428036 h 531518"/>
              <a:gd name="connsiteX3" fmla="*/ 1368939 w 1538273"/>
              <a:gd name="connsiteY3" fmla="*/ 61148 h 531518"/>
              <a:gd name="connsiteX4" fmla="*/ 1538273 w 1538273"/>
              <a:gd name="connsiteY4" fmla="*/ 61148 h 531518"/>
              <a:gd name="connsiteX0" fmla="*/ 0 w 1572593"/>
              <a:gd name="connsiteY0" fmla="*/ 531518 h 531518"/>
              <a:gd name="connsiteX1" fmla="*/ 655019 w 1572593"/>
              <a:gd name="connsiteY1" fmla="*/ 399814 h 531518"/>
              <a:gd name="connsiteX2" fmla="*/ 1453606 w 1572593"/>
              <a:gd name="connsiteY2" fmla="*/ 428036 h 531518"/>
              <a:gd name="connsiteX3" fmla="*/ 1368939 w 1572593"/>
              <a:gd name="connsiteY3" fmla="*/ 61148 h 531518"/>
              <a:gd name="connsiteX4" fmla="*/ 1538273 w 1572593"/>
              <a:gd name="connsiteY4" fmla="*/ 61148 h 531518"/>
              <a:gd name="connsiteX0" fmla="*/ 4188073 w 4249221"/>
              <a:gd name="connsiteY0" fmla="*/ 1644454 h 1644454"/>
              <a:gd name="connsiteX1" fmla="*/ 484212 w 4249221"/>
              <a:gd name="connsiteY1" fmla="*/ 399814 h 1644454"/>
              <a:gd name="connsiteX2" fmla="*/ 1282799 w 4249221"/>
              <a:gd name="connsiteY2" fmla="*/ 428036 h 1644454"/>
              <a:gd name="connsiteX3" fmla="*/ 1198132 w 4249221"/>
              <a:gd name="connsiteY3" fmla="*/ 61148 h 1644454"/>
              <a:gd name="connsiteX4" fmla="*/ 1367466 w 4249221"/>
              <a:gd name="connsiteY4" fmla="*/ 61148 h 1644454"/>
              <a:gd name="connsiteX0" fmla="*/ 3302763 w 3363911"/>
              <a:gd name="connsiteY0" fmla="*/ 1644454 h 1644454"/>
              <a:gd name="connsiteX1" fmla="*/ 2697755 w 3363911"/>
              <a:gd name="connsiteY1" fmla="*/ 1206827 h 1644454"/>
              <a:gd name="connsiteX2" fmla="*/ 397489 w 3363911"/>
              <a:gd name="connsiteY2" fmla="*/ 428036 h 1644454"/>
              <a:gd name="connsiteX3" fmla="*/ 312822 w 3363911"/>
              <a:gd name="connsiteY3" fmla="*/ 61148 h 1644454"/>
              <a:gd name="connsiteX4" fmla="*/ 482156 w 3363911"/>
              <a:gd name="connsiteY4" fmla="*/ 61148 h 1644454"/>
              <a:gd name="connsiteX0" fmla="*/ 3061463 w 3122611"/>
              <a:gd name="connsiteY0" fmla="*/ 1690227 h 1690227"/>
              <a:gd name="connsiteX1" fmla="*/ 2456455 w 3122611"/>
              <a:gd name="connsiteY1" fmla="*/ 1252600 h 1690227"/>
              <a:gd name="connsiteX2" fmla="*/ 397489 w 3122611"/>
              <a:gd name="connsiteY2" fmla="*/ 748447 h 1690227"/>
              <a:gd name="connsiteX3" fmla="*/ 71522 w 3122611"/>
              <a:gd name="connsiteY3" fmla="*/ 106921 h 1690227"/>
              <a:gd name="connsiteX4" fmla="*/ 240856 w 3122611"/>
              <a:gd name="connsiteY4" fmla="*/ 106921 h 16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2611" h="1690227">
                <a:moveTo>
                  <a:pt x="3061463" y="1690227"/>
                </a:moveTo>
                <a:cubicBezTo>
                  <a:pt x="3122611" y="1632998"/>
                  <a:pt x="2900451" y="1409563"/>
                  <a:pt x="2456455" y="1252600"/>
                </a:cubicBezTo>
                <a:cubicBezTo>
                  <a:pt x="2012459" y="1095637"/>
                  <a:pt x="794978" y="939394"/>
                  <a:pt x="397489" y="748447"/>
                </a:cubicBezTo>
                <a:cubicBezTo>
                  <a:pt x="0" y="557501"/>
                  <a:pt x="97627" y="213842"/>
                  <a:pt x="71522" y="106921"/>
                </a:cubicBezTo>
                <a:cubicBezTo>
                  <a:pt x="45417" y="0"/>
                  <a:pt x="240856" y="106921"/>
                  <a:pt x="240856" y="106921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5305762" y="3772242"/>
            <a:ext cx="799584" cy="67756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1" h="2073">
                <a:moveTo>
                  <a:pt x="0" y="2073"/>
                </a:moveTo>
                <a:cubicBezTo>
                  <a:pt x="1823" y="1065"/>
                  <a:pt x="2259" y="0"/>
                  <a:pt x="4001" y="2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Common </a:t>
            </a:r>
            <a:r>
              <a:rPr lang="en-US" sz="2000" b="1" i="1" dirty="0" err="1" smtClean="0">
                <a:solidFill>
                  <a:srgbClr val="4F81BD"/>
                </a:solidFill>
              </a:rPr>
              <a:t>Subexp</a:t>
            </a:r>
            <a:r>
              <a:rPr lang="en-US" sz="2000" b="1" i="1" dirty="0" smtClean="0">
                <a:solidFill>
                  <a:srgbClr val="4F81BD"/>
                </a:solidFill>
              </a:rPr>
              <a:t>. </a:t>
            </a:r>
            <a:r>
              <a:rPr lang="en-US" sz="2000" b="1" i="1" dirty="0" err="1" smtClean="0">
                <a:solidFill>
                  <a:srgbClr val="4F81BD"/>
                </a:solidFill>
              </a:rPr>
              <a:t>Elim</a:t>
            </a:r>
            <a:r>
              <a:rPr lang="en-US" sz="2000" b="1" i="1" dirty="0" smtClean="0">
                <a:solidFill>
                  <a:srgbClr val="4F81BD"/>
                </a:solidFill>
              </a:rPr>
              <a:t>.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3479324" y="4029460"/>
            <a:ext cx="4585164" cy="1906614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  <a:gd name="connsiteX0" fmla="*/ 5431420 w 5488648"/>
              <a:gd name="connsiteY0" fmla="*/ 61149 h 1906614"/>
              <a:gd name="connsiteX1" fmla="*/ 679155 w 5488648"/>
              <a:gd name="connsiteY1" fmla="*/ 1285725 h 1906614"/>
              <a:gd name="connsiteX2" fmla="*/ 1356489 w 5488648"/>
              <a:gd name="connsiteY2" fmla="*/ 1360984 h 1906614"/>
              <a:gd name="connsiteX3" fmla="*/ 1610489 w 5488648"/>
              <a:gd name="connsiteY3" fmla="*/ 1765503 h 1906614"/>
              <a:gd name="connsiteX4" fmla="*/ 2024415 w 5488648"/>
              <a:gd name="connsiteY4" fmla="*/ 1906614 h 1906614"/>
              <a:gd name="connsiteX0" fmla="*/ 4596923 w 4654151"/>
              <a:gd name="connsiteY0" fmla="*/ 61149 h 1906614"/>
              <a:gd name="connsiteX1" fmla="*/ 3907947 w 4654151"/>
              <a:gd name="connsiteY1" fmla="*/ 1003993 h 1906614"/>
              <a:gd name="connsiteX2" fmla="*/ 521992 w 4654151"/>
              <a:gd name="connsiteY2" fmla="*/ 1360984 h 1906614"/>
              <a:gd name="connsiteX3" fmla="*/ 775992 w 4654151"/>
              <a:gd name="connsiteY3" fmla="*/ 1765503 h 1906614"/>
              <a:gd name="connsiteX4" fmla="*/ 1189918 w 4654151"/>
              <a:gd name="connsiteY4" fmla="*/ 1906614 h 1906614"/>
              <a:gd name="connsiteX0" fmla="*/ 4527936 w 4585164"/>
              <a:gd name="connsiteY0" fmla="*/ 61149 h 1906614"/>
              <a:gd name="connsiteX1" fmla="*/ 3838960 w 4585164"/>
              <a:gd name="connsiteY1" fmla="*/ 1003993 h 1906614"/>
              <a:gd name="connsiteX2" fmla="*/ 453005 w 4585164"/>
              <a:gd name="connsiteY2" fmla="*/ 1360984 h 1906614"/>
              <a:gd name="connsiteX3" fmla="*/ 1120931 w 4585164"/>
              <a:gd name="connsiteY3" fmla="*/ 1906614 h 190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5164" h="1906614">
                <a:moveTo>
                  <a:pt x="4527936" y="61149"/>
                </a:moveTo>
                <a:cubicBezTo>
                  <a:pt x="4585164" y="0"/>
                  <a:pt x="4518115" y="787354"/>
                  <a:pt x="3838960" y="1003993"/>
                </a:cubicBezTo>
                <a:cubicBezTo>
                  <a:pt x="3159805" y="1220632"/>
                  <a:pt x="906010" y="1210547"/>
                  <a:pt x="453005" y="1360984"/>
                </a:cubicBezTo>
                <a:cubicBezTo>
                  <a:pt x="0" y="1511421"/>
                  <a:pt x="981780" y="1792941"/>
                  <a:pt x="1120931" y="1906614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1801393" y="4195704"/>
            <a:ext cx="4493762" cy="1203207"/>
          </a:xfrm>
          <a:custGeom>
            <a:avLst/>
            <a:gdLst>
              <a:gd name="connsiteX0" fmla="*/ 3726901 w 4481062"/>
              <a:gd name="connsiteY0" fmla="*/ 0 h 1279407"/>
              <a:gd name="connsiteX1" fmla="*/ 4328975 w 4481062"/>
              <a:gd name="connsiteY1" fmla="*/ 329259 h 1279407"/>
              <a:gd name="connsiteX2" fmla="*/ 3849198 w 4481062"/>
              <a:gd name="connsiteY2" fmla="*/ 790222 h 1279407"/>
              <a:gd name="connsiteX3" fmla="*/ 537790 w 4481062"/>
              <a:gd name="connsiteY3" fmla="*/ 1034815 h 1279407"/>
              <a:gd name="connsiteX4" fmla="*/ 622457 w 4481062"/>
              <a:gd name="connsiteY4" fmla="*/ 1279407 h 1279407"/>
              <a:gd name="connsiteX0" fmla="*/ 3739601 w 4493762"/>
              <a:gd name="connsiteY0" fmla="*/ 0 h 1203207"/>
              <a:gd name="connsiteX1" fmla="*/ 4341675 w 4493762"/>
              <a:gd name="connsiteY1" fmla="*/ 329259 h 1203207"/>
              <a:gd name="connsiteX2" fmla="*/ 3861898 w 4493762"/>
              <a:gd name="connsiteY2" fmla="*/ 790222 h 1203207"/>
              <a:gd name="connsiteX3" fmla="*/ 550490 w 4493762"/>
              <a:gd name="connsiteY3" fmla="*/ 1034815 h 1203207"/>
              <a:gd name="connsiteX4" fmla="*/ 558957 w 4493762"/>
              <a:gd name="connsiteY4" fmla="*/ 1203207 h 1203207"/>
              <a:gd name="connsiteX0" fmla="*/ 3739601 w 4493762"/>
              <a:gd name="connsiteY0" fmla="*/ 0 h 1203207"/>
              <a:gd name="connsiteX1" fmla="*/ 4341675 w 4493762"/>
              <a:gd name="connsiteY1" fmla="*/ 329259 h 1203207"/>
              <a:gd name="connsiteX2" fmla="*/ 3861898 w 4493762"/>
              <a:gd name="connsiteY2" fmla="*/ 790222 h 1203207"/>
              <a:gd name="connsiteX3" fmla="*/ 550490 w 4493762"/>
              <a:gd name="connsiteY3" fmla="*/ 1034815 h 1203207"/>
              <a:gd name="connsiteX4" fmla="*/ 558957 w 4493762"/>
              <a:gd name="connsiteY4" fmla="*/ 1203207 h 120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3762" h="1203207">
                <a:moveTo>
                  <a:pt x="3739601" y="0"/>
                </a:moveTo>
                <a:cubicBezTo>
                  <a:pt x="4030446" y="98777"/>
                  <a:pt x="4321292" y="197555"/>
                  <a:pt x="4341675" y="329259"/>
                </a:cubicBezTo>
                <a:cubicBezTo>
                  <a:pt x="4362058" y="460963"/>
                  <a:pt x="4493762" y="672629"/>
                  <a:pt x="3861898" y="790222"/>
                </a:cubicBezTo>
                <a:cubicBezTo>
                  <a:pt x="3230034" y="907815"/>
                  <a:pt x="1100980" y="965984"/>
                  <a:pt x="550490" y="1034815"/>
                </a:cubicBezTo>
                <a:cubicBezTo>
                  <a:pt x="0" y="1103646"/>
                  <a:pt x="462952" y="1168713"/>
                  <a:pt x="558957" y="1203207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1820364" y="4769556"/>
            <a:ext cx="3626556" cy="1315469"/>
          </a:xfrm>
          <a:custGeom>
            <a:avLst/>
            <a:gdLst>
              <a:gd name="connsiteX0" fmla="*/ 2949223 w 3626556"/>
              <a:gd name="connsiteY0" fmla="*/ 1204148 h 1315469"/>
              <a:gd name="connsiteX1" fmla="*/ 3316112 w 3626556"/>
              <a:gd name="connsiteY1" fmla="*/ 1251185 h 1315469"/>
              <a:gd name="connsiteX2" fmla="*/ 3466630 w 3626556"/>
              <a:gd name="connsiteY2" fmla="*/ 818444 h 1315469"/>
              <a:gd name="connsiteX3" fmla="*/ 2356556 w 3626556"/>
              <a:gd name="connsiteY3" fmla="*/ 498592 h 1315469"/>
              <a:gd name="connsiteX4" fmla="*/ 305741 w 3626556"/>
              <a:gd name="connsiteY4" fmla="*/ 272814 h 1315469"/>
              <a:gd name="connsiteX5" fmla="*/ 522112 w 3626556"/>
              <a:gd name="connsiteY5" fmla="*/ 0 h 131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6556" h="1315469">
                <a:moveTo>
                  <a:pt x="2949223" y="1204148"/>
                </a:moveTo>
                <a:cubicBezTo>
                  <a:pt x="3089550" y="1259808"/>
                  <a:pt x="3229878" y="1315469"/>
                  <a:pt x="3316112" y="1251185"/>
                </a:cubicBezTo>
                <a:cubicBezTo>
                  <a:pt x="3402347" y="1186901"/>
                  <a:pt x="3626556" y="943876"/>
                  <a:pt x="3466630" y="818444"/>
                </a:cubicBezTo>
                <a:cubicBezTo>
                  <a:pt x="3306704" y="693012"/>
                  <a:pt x="2883371" y="589530"/>
                  <a:pt x="2356556" y="498592"/>
                </a:cubicBezTo>
                <a:cubicBezTo>
                  <a:pt x="1829741" y="407654"/>
                  <a:pt x="611482" y="355913"/>
                  <a:pt x="305741" y="272814"/>
                </a:cubicBezTo>
                <a:cubicBezTo>
                  <a:pt x="0" y="189715"/>
                  <a:pt x="522112" y="0"/>
                  <a:pt x="522112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oval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>
            <a:off x="3098853" y="6296164"/>
            <a:ext cx="1120702" cy="916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3531929" y="605679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3" name="Freeform 11"/>
          <p:cNvSpPr>
            <a:spLocks/>
          </p:cNvSpPr>
          <p:nvPr/>
        </p:nvSpPr>
        <p:spPr bwMode="auto">
          <a:xfrm>
            <a:off x="3824668" y="5686799"/>
            <a:ext cx="2256663" cy="64422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2 w 9954"/>
              <a:gd name="connsiteY0" fmla="*/ 309 h 1157"/>
              <a:gd name="connsiteX1" fmla="*/ 1781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309 h 1157"/>
              <a:gd name="connsiteX1" fmla="*/ 3572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151 h 1453"/>
              <a:gd name="connsiteX1" fmla="*/ 3572 w 9954"/>
              <a:gd name="connsiteY1" fmla="*/ 999 h 1453"/>
              <a:gd name="connsiteX2" fmla="*/ 6640 w 9954"/>
              <a:gd name="connsiteY2" fmla="*/ 1287 h 1453"/>
              <a:gd name="connsiteX3" fmla="*/ 9954 w 9954"/>
              <a:gd name="connsiteY3" fmla="*/ 0 h 145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179 h 1971"/>
              <a:gd name="connsiteX1" fmla="*/ 3572 w 9954"/>
              <a:gd name="connsiteY1" fmla="*/ 1027 h 1971"/>
              <a:gd name="connsiteX2" fmla="*/ 7847 w 9954"/>
              <a:gd name="connsiteY2" fmla="*/ 1315 h 1971"/>
              <a:gd name="connsiteX3" fmla="*/ 9954 w 9954"/>
              <a:gd name="connsiteY3" fmla="*/ 28 h 1971"/>
              <a:gd name="connsiteX0" fmla="*/ 2 w 8429"/>
              <a:gd name="connsiteY0" fmla="*/ 1112 h 1971"/>
              <a:gd name="connsiteX1" fmla="*/ 2047 w 8429"/>
              <a:gd name="connsiteY1" fmla="*/ 1027 h 1971"/>
              <a:gd name="connsiteX2" fmla="*/ 6322 w 8429"/>
              <a:gd name="connsiteY2" fmla="*/ 1315 h 1971"/>
              <a:gd name="connsiteX3" fmla="*/ 8429 w 8429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11292"/>
              <a:gd name="connsiteY0" fmla="*/ 1112 h 1971"/>
              <a:gd name="connsiteX1" fmla="*/ 4910 w 11292"/>
              <a:gd name="connsiteY1" fmla="*/ 1027 h 1971"/>
              <a:gd name="connsiteX2" fmla="*/ 9185 w 11292"/>
              <a:gd name="connsiteY2" fmla="*/ 1315 h 1971"/>
              <a:gd name="connsiteX3" fmla="*/ 11292 w 11292"/>
              <a:gd name="connsiteY3" fmla="*/ 28 h 1971"/>
              <a:gd name="connsiteX0" fmla="*/ 0 w 11292"/>
              <a:gd name="connsiteY0" fmla="*/ 1112 h 1971"/>
              <a:gd name="connsiteX1" fmla="*/ 4147 w 11292"/>
              <a:gd name="connsiteY1" fmla="*/ 794 h 1971"/>
              <a:gd name="connsiteX2" fmla="*/ 9185 w 11292"/>
              <a:gd name="connsiteY2" fmla="*/ 1315 h 1971"/>
              <a:gd name="connsiteX3" fmla="*/ 11292 w 11292"/>
              <a:gd name="connsiteY3" fmla="*/ 28 h 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" h="1971">
                <a:moveTo>
                  <a:pt x="0" y="1112"/>
                </a:moveTo>
                <a:cubicBezTo>
                  <a:pt x="933" y="341"/>
                  <a:pt x="4149" y="792"/>
                  <a:pt x="4147" y="794"/>
                </a:cubicBezTo>
                <a:cubicBezTo>
                  <a:pt x="5526" y="1366"/>
                  <a:pt x="8234" y="1971"/>
                  <a:pt x="9185" y="1315"/>
                </a:cubicBezTo>
                <a:cubicBezTo>
                  <a:pt x="9907" y="330"/>
                  <a:pt x="10472" y="0"/>
                  <a:pt x="11292" y="2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7765375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41300" y="5024750"/>
            <a:ext cx="1663700" cy="4450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357941" y="47382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34421" y="477741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1751143" y="393500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373653" y="3652767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7102317" y="5774908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>
            <a:off x="6043402" y="6024131"/>
            <a:ext cx="1728997" cy="1414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38" name="Freeform 19"/>
          <p:cNvSpPr>
            <a:spLocks/>
          </p:cNvSpPr>
          <p:nvPr/>
        </p:nvSpPr>
        <p:spPr bwMode="auto">
          <a:xfrm>
            <a:off x="6160043" y="5750290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3560363" y="417930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>
            <a:off x="3131109" y="4428527"/>
            <a:ext cx="1136091" cy="929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5" name="Freeform 19"/>
          <p:cNvSpPr>
            <a:spLocks/>
          </p:cNvSpPr>
          <p:nvPr/>
        </p:nvSpPr>
        <p:spPr bwMode="auto">
          <a:xfrm>
            <a:off x="3247749" y="4154686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2" name="Group 65"/>
          <p:cNvGrpSpPr/>
          <p:nvPr/>
        </p:nvGrpSpPr>
        <p:grpSpPr>
          <a:xfrm>
            <a:off x="4653559" y="4434639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6519692" y="379103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6090437" y="4040261"/>
            <a:ext cx="2291563" cy="18743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6207078" y="376642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15"/>
          <p:cNvSpPr>
            <a:spLocks noChangeShapeType="1"/>
          </p:cNvSpPr>
          <p:nvPr/>
        </p:nvSpPr>
        <p:spPr bwMode="auto">
          <a:xfrm>
            <a:off x="1759110" y="5526633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16"/>
          <p:cNvSpPr txBox="1">
            <a:spLocks noChangeArrowheads="1"/>
          </p:cNvSpPr>
          <p:nvPr/>
        </p:nvSpPr>
        <p:spPr bwMode="auto">
          <a:xfrm>
            <a:off x="1383585" y="5248843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3224599" y="600821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17" name="AutoShape 10"/>
          <p:cNvSpPr>
            <a:spLocks noChangeArrowheads="1"/>
          </p:cNvSpPr>
          <p:nvPr/>
        </p:nvSpPr>
        <p:spPr bwMode="auto">
          <a:xfrm>
            <a:off x="1244226" y="477896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118" name="Freeform 11"/>
          <p:cNvSpPr>
            <a:spLocks/>
          </p:cNvSpPr>
          <p:nvPr/>
        </p:nvSpPr>
        <p:spPr bwMode="auto">
          <a:xfrm>
            <a:off x="1288255" y="5042371"/>
            <a:ext cx="1769128" cy="110214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726"/>
              <a:gd name="connsiteY0" fmla="*/ 1008 h 3960"/>
              <a:gd name="connsiteX1" fmla="*/ 2726 w 2726"/>
              <a:gd name="connsiteY1" fmla="*/ 3960 h 3960"/>
              <a:gd name="connsiteX0" fmla="*/ 612 w 3338"/>
              <a:gd name="connsiteY0" fmla="*/ 0 h 3372"/>
              <a:gd name="connsiteX1" fmla="*/ 3338 w 3338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  <a:gd name="connsiteX0" fmla="*/ 612 w 7771"/>
              <a:gd name="connsiteY0" fmla="*/ 0 h 3372"/>
              <a:gd name="connsiteX1" fmla="*/ 7771 w 7771"/>
              <a:gd name="connsiteY1" fmla="*/ 2952 h 3372"/>
              <a:gd name="connsiteX0" fmla="*/ 832 w 5637"/>
              <a:gd name="connsiteY0" fmla="*/ 0 h 3372"/>
              <a:gd name="connsiteX1" fmla="*/ 5637 w 5637"/>
              <a:gd name="connsiteY1" fmla="*/ 2952 h 3372"/>
              <a:gd name="connsiteX0" fmla="*/ 612 w 5417"/>
              <a:gd name="connsiteY0" fmla="*/ 0 h 3372"/>
              <a:gd name="connsiteX1" fmla="*/ 5417 w 5417"/>
              <a:gd name="connsiteY1" fmla="*/ 2952 h 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7" h="3372">
                <a:moveTo>
                  <a:pt x="612" y="0"/>
                </a:moveTo>
                <a:cubicBezTo>
                  <a:pt x="0" y="3372"/>
                  <a:pt x="2709" y="3042"/>
                  <a:pt x="5417" y="2952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1"/>
          <p:cNvSpPr>
            <a:spLocks/>
          </p:cNvSpPr>
          <p:nvPr/>
        </p:nvSpPr>
        <p:spPr bwMode="auto">
          <a:xfrm>
            <a:off x="902997" y="4126765"/>
            <a:ext cx="2248153" cy="66390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4509"/>
              <a:gd name="connsiteY0" fmla="*/ 2316 h 2316"/>
              <a:gd name="connsiteX1" fmla="*/ 4509 w 4509"/>
              <a:gd name="connsiteY1" fmla="*/ 158 h 2316"/>
              <a:gd name="connsiteX0" fmla="*/ 0 w 3398"/>
              <a:gd name="connsiteY0" fmla="*/ 2316 h 2316"/>
              <a:gd name="connsiteX1" fmla="*/ 3398 w 3398"/>
              <a:gd name="connsiteY1" fmla="*/ 158 h 2316"/>
              <a:gd name="connsiteX0" fmla="*/ 0 w 3398"/>
              <a:gd name="connsiteY0" fmla="*/ 2275 h 2275"/>
              <a:gd name="connsiteX1" fmla="*/ 3398 w 3398"/>
              <a:gd name="connsiteY1" fmla="*/ 117 h 2275"/>
              <a:gd name="connsiteX0" fmla="*/ 0 w 3398"/>
              <a:gd name="connsiteY0" fmla="*/ 2275 h 2275"/>
              <a:gd name="connsiteX1" fmla="*/ 3398 w 3398"/>
              <a:gd name="connsiteY1" fmla="*/ 117 h 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98" h="2275">
                <a:moveTo>
                  <a:pt x="0" y="2275"/>
                </a:moveTo>
                <a:cubicBezTo>
                  <a:pt x="115" y="0"/>
                  <a:pt x="3144" y="140"/>
                  <a:pt x="3398" y="117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3805489" y="3844876"/>
            <a:ext cx="918000" cy="568099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5" h="1809">
                <a:moveTo>
                  <a:pt x="0" y="1008"/>
                </a:moveTo>
                <a:cubicBezTo>
                  <a:pt x="1823" y="0"/>
                  <a:pt x="2135" y="1450"/>
                  <a:pt x="2655" y="1809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9" name="Freeform 128"/>
          <p:cNvSpPr/>
          <p:nvPr/>
        </p:nvSpPr>
        <p:spPr>
          <a:xfrm>
            <a:off x="4293546" y="4107597"/>
            <a:ext cx="3122611" cy="1690227"/>
          </a:xfrm>
          <a:custGeom>
            <a:avLst/>
            <a:gdLst>
              <a:gd name="connsiteX0" fmla="*/ 0 w 705556"/>
              <a:gd name="connsiteY0" fmla="*/ 531518 h 531518"/>
              <a:gd name="connsiteX1" fmla="*/ 225778 w 705556"/>
              <a:gd name="connsiteY1" fmla="*/ 399814 h 531518"/>
              <a:gd name="connsiteX2" fmla="*/ 620889 w 705556"/>
              <a:gd name="connsiteY2" fmla="*/ 428036 h 531518"/>
              <a:gd name="connsiteX3" fmla="*/ 536222 w 705556"/>
              <a:gd name="connsiteY3" fmla="*/ 61148 h 531518"/>
              <a:gd name="connsiteX4" fmla="*/ 705556 w 705556"/>
              <a:gd name="connsiteY4" fmla="*/ 61148 h 531518"/>
              <a:gd name="connsiteX0" fmla="*/ 0 w 1538273"/>
              <a:gd name="connsiteY0" fmla="*/ 531518 h 531518"/>
              <a:gd name="connsiteX1" fmla="*/ 1058495 w 1538273"/>
              <a:gd name="connsiteY1" fmla="*/ 399814 h 531518"/>
              <a:gd name="connsiteX2" fmla="*/ 1453606 w 1538273"/>
              <a:gd name="connsiteY2" fmla="*/ 428036 h 531518"/>
              <a:gd name="connsiteX3" fmla="*/ 1368939 w 1538273"/>
              <a:gd name="connsiteY3" fmla="*/ 61148 h 531518"/>
              <a:gd name="connsiteX4" fmla="*/ 1538273 w 1538273"/>
              <a:gd name="connsiteY4" fmla="*/ 61148 h 531518"/>
              <a:gd name="connsiteX0" fmla="*/ 0 w 1572593"/>
              <a:gd name="connsiteY0" fmla="*/ 531518 h 531518"/>
              <a:gd name="connsiteX1" fmla="*/ 655019 w 1572593"/>
              <a:gd name="connsiteY1" fmla="*/ 399814 h 531518"/>
              <a:gd name="connsiteX2" fmla="*/ 1453606 w 1572593"/>
              <a:gd name="connsiteY2" fmla="*/ 428036 h 531518"/>
              <a:gd name="connsiteX3" fmla="*/ 1368939 w 1572593"/>
              <a:gd name="connsiteY3" fmla="*/ 61148 h 531518"/>
              <a:gd name="connsiteX4" fmla="*/ 1538273 w 1572593"/>
              <a:gd name="connsiteY4" fmla="*/ 61148 h 531518"/>
              <a:gd name="connsiteX0" fmla="*/ 4188073 w 4249221"/>
              <a:gd name="connsiteY0" fmla="*/ 1644454 h 1644454"/>
              <a:gd name="connsiteX1" fmla="*/ 484212 w 4249221"/>
              <a:gd name="connsiteY1" fmla="*/ 399814 h 1644454"/>
              <a:gd name="connsiteX2" fmla="*/ 1282799 w 4249221"/>
              <a:gd name="connsiteY2" fmla="*/ 428036 h 1644454"/>
              <a:gd name="connsiteX3" fmla="*/ 1198132 w 4249221"/>
              <a:gd name="connsiteY3" fmla="*/ 61148 h 1644454"/>
              <a:gd name="connsiteX4" fmla="*/ 1367466 w 4249221"/>
              <a:gd name="connsiteY4" fmla="*/ 61148 h 1644454"/>
              <a:gd name="connsiteX0" fmla="*/ 3302763 w 3363911"/>
              <a:gd name="connsiteY0" fmla="*/ 1644454 h 1644454"/>
              <a:gd name="connsiteX1" fmla="*/ 2697755 w 3363911"/>
              <a:gd name="connsiteY1" fmla="*/ 1206827 h 1644454"/>
              <a:gd name="connsiteX2" fmla="*/ 397489 w 3363911"/>
              <a:gd name="connsiteY2" fmla="*/ 428036 h 1644454"/>
              <a:gd name="connsiteX3" fmla="*/ 312822 w 3363911"/>
              <a:gd name="connsiteY3" fmla="*/ 61148 h 1644454"/>
              <a:gd name="connsiteX4" fmla="*/ 482156 w 3363911"/>
              <a:gd name="connsiteY4" fmla="*/ 61148 h 1644454"/>
              <a:gd name="connsiteX0" fmla="*/ 3061463 w 3122611"/>
              <a:gd name="connsiteY0" fmla="*/ 1690227 h 1690227"/>
              <a:gd name="connsiteX1" fmla="*/ 2456455 w 3122611"/>
              <a:gd name="connsiteY1" fmla="*/ 1252600 h 1690227"/>
              <a:gd name="connsiteX2" fmla="*/ 397489 w 3122611"/>
              <a:gd name="connsiteY2" fmla="*/ 748447 h 1690227"/>
              <a:gd name="connsiteX3" fmla="*/ 71522 w 3122611"/>
              <a:gd name="connsiteY3" fmla="*/ 106921 h 1690227"/>
              <a:gd name="connsiteX4" fmla="*/ 240856 w 3122611"/>
              <a:gd name="connsiteY4" fmla="*/ 106921 h 169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2611" h="1690227">
                <a:moveTo>
                  <a:pt x="3061463" y="1690227"/>
                </a:moveTo>
                <a:cubicBezTo>
                  <a:pt x="3122611" y="1632998"/>
                  <a:pt x="2900451" y="1409563"/>
                  <a:pt x="2456455" y="1252600"/>
                </a:cubicBezTo>
                <a:cubicBezTo>
                  <a:pt x="2012459" y="1095637"/>
                  <a:pt x="794978" y="939394"/>
                  <a:pt x="397489" y="748447"/>
                </a:cubicBezTo>
                <a:cubicBezTo>
                  <a:pt x="0" y="557501"/>
                  <a:pt x="97627" y="213842"/>
                  <a:pt x="71522" y="106921"/>
                </a:cubicBezTo>
                <a:cubicBezTo>
                  <a:pt x="45417" y="0"/>
                  <a:pt x="240856" y="106921"/>
                  <a:pt x="240856" y="106921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5305762" y="3772242"/>
            <a:ext cx="799584" cy="67756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01" h="2073">
                <a:moveTo>
                  <a:pt x="0" y="2073"/>
                </a:moveTo>
                <a:cubicBezTo>
                  <a:pt x="1823" y="1065"/>
                  <a:pt x="2259" y="0"/>
                  <a:pt x="4001" y="2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Dead Code Elimination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3479324" y="4029460"/>
            <a:ext cx="4585164" cy="1906614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  <a:gd name="connsiteX0" fmla="*/ 5431420 w 5488648"/>
              <a:gd name="connsiteY0" fmla="*/ 61149 h 1906614"/>
              <a:gd name="connsiteX1" fmla="*/ 679155 w 5488648"/>
              <a:gd name="connsiteY1" fmla="*/ 1285725 h 1906614"/>
              <a:gd name="connsiteX2" fmla="*/ 1356489 w 5488648"/>
              <a:gd name="connsiteY2" fmla="*/ 1360984 h 1906614"/>
              <a:gd name="connsiteX3" fmla="*/ 1610489 w 5488648"/>
              <a:gd name="connsiteY3" fmla="*/ 1765503 h 1906614"/>
              <a:gd name="connsiteX4" fmla="*/ 2024415 w 5488648"/>
              <a:gd name="connsiteY4" fmla="*/ 1906614 h 1906614"/>
              <a:gd name="connsiteX0" fmla="*/ 4596923 w 4654151"/>
              <a:gd name="connsiteY0" fmla="*/ 61149 h 1906614"/>
              <a:gd name="connsiteX1" fmla="*/ 3907947 w 4654151"/>
              <a:gd name="connsiteY1" fmla="*/ 1003993 h 1906614"/>
              <a:gd name="connsiteX2" fmla="*/ 521992 w 4654151"/>
              <a:gd name="connsiteY2" fmla="*/ 1360984 h 1906614"/>
              <a:gd name="connsiteX3" fmla="*/ 775992 w 4654151"/>
              <a:gd name="connsiteY3" fmla="*/ 1765503 h 1906614"/>
              <a:gd name="connsiteX4" fmla="*/ 1189918 w 4654151"/>
              <a:gd name="connsiteY4" fmla="*/ 1906614 h 1906614"/>
              <a:gd name="connsiteX0" fmla="*/ 4527936 w 4585164"/>
              <a:gd name="connsiteY0" fmla="*/ 61149 h 1906614"/>
              <a:gd name="connsiteX1" fmla="*/ 3838960 w 4585164"/>
              <a:gd name="connsiteY1" fmla="*/ 1003993 h 1906614"/>
              <a:gd name="connsiteX2" fmla="*/ 453005 w 4585164"/>
              <a:gd name="connsiteY2" fmla="*/ 1360984 h 1906614"/>
              <a:gd name="connsiteX3" fmla="*/ 1120931 w 4585164"/>
              <a:gd name="connsiteY3" fmla="*/ 1906614 h 190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5164" h="1906614">
                <a:moveTo>
                  <a:pt x="4527936" y="61149"/>
                </a:moveTo>
                <a:cubicBezTo>
                  <a:pt x="4585164" y="0"/>
                  <a:pt x="4518115" y="787354"/>
                  <a:pt x="3838960" y="1003993"/>
                </a:cubicBezTo>
                <a:cubicBezTo>
                  <a:pt x="3159805" y="1220632"/>
                  <a:pt x="906010" y="1210547"/>
                  <a:pt x="453005" y="1360984"/>
                </a:cubicBezTo>
                <a:cubicBezTo>
                  <a:pt x="0" y="1511421"/>
                  <a:pt x="981780" y="1792941"/>
                  <a:pt x="1120931" y="1906614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>
            <a:off x="3098853" y="6296164"/>
            <a:ext cx="1120702" cy="916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3531929" y="605679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3" name="Freeform 11"/>
          <p:cNvSpPr>
            <a:spLocks/>
          </p:cNvSpPr>
          <p:nvPr/>
        </p:nvSpPr>
        <p:spPr bwMode="auto">
          <a:xfrm>
            <a:off x="3824668" y="5686799"/>
            <a:ext cx="2256663" cy="644227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4351 w 8173"/>
              <a:gd name="connsiteY0" fmla="*/ 309 h 1157"/>
              <a:gd name="connsiteX1" fmla="*/ 0 w 8173"/>
              <a:gd name="connsiteY1" fmla="*/ 1157 h 1157"/>
              <a:gd name="connsiteX2" fmla="*/ 8173 w 8173"/>
              <a:gd name="connsiteY2" fmla="*/ 158 h 1157"/>
              <a:gd name="connsiteX0" fmla="*/ 2 w 9954"/>
              <a:gd name="connsiteY0" fmla="*/ 309 h 1157"/>
              <a:gd name="connsiteX1" fmla="*/ 1781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309 h 1157"/>
              <a:gd name="connsiteX1" fmla="*/ 3572 w 9954"/>
              <a:gd name="connsiteY1" fmla="*/ 1157 h 1157"/>
              <a:gd name="connsiteX2" fmla="*/ 9954 w 9954"/>
              <a:gd name="connsiteY2" fmla="*/ 158 h 1157"/>
              <a:gd name="connsiteX0" fmla="*/ 2 w 9954"/>
              <a:gd name="connsiteY0" fmla="*/ 151 h 1453"/>
              <a:gd name="connsiteX1" fmla="*/ 3572 w 9954"/>
              <a:gd name="connsiteY1" fmla="*/ 999 h 1453"/>
              <a:gd name="connsiteX2" fmla="*/ 6640 w 9954"/>
              <a:gd name="connsiteY2" fmla="*/ 1287 h 1453"/>
              <a:gd name="connsiteX3" fmla="*/ 9954 w 9954"/>
              <a:gd name="connsiteY3" fmla="*/ 0 h 145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6640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151 h 1943"/>
              <a:gd name="connsiteX1" fmla="*/ 3572 w 9954"/>
              <a:gd name="connsiteY1" fmla="*/ 999 h 1943"/>
              <a:gd name="connsiteX2" fmla="*/ 7847 w 9954"/>
              <a:gd name="connsiteY2" fmla="*/ 1287 h 1943"/>
              <a:gd name="connsiteX3" fmla="*/ 9954 w 9954"/>
              <a:gd name="connsiteY3" fmla="*/ 0 h 1943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502 h 2294"/>
              <a:gd name="connsiteX1" fmla="*/ 3572 w 9954"/>
              <a:gd name="connsiteY1" fmla="*/ 1350 h 2294"/>
              <a:gd name="connsiteX2" fmla="*/ 7847 w 9954"/>
              <a:gd name="connsiteY2" fmla="*/ 1638 h 2294"/>
              <a:gd name="connsiteX3" fmla="*/ 9954 w 9954"/>
              <a:gd name="connsiteY3" fmla="*/ 351 h 2294"/>
              <a:gd name="connsiteX0" fmla="*/ 2 w 9954"/>
              <a:gd name="connsiteY0" fmla="*/ 179 h 1971"/>
              <a:gd name="connsiteX1" fmla="*/ 3572 w 9954"/>
              <a:gd name="connsiteY1" fmla="*/ 1027 h 1971"/>
              <a:gd name="connsiteX2" fmla="*/ 7847 w 9954"/>
              <a:gd name="connsiteY2" fmla="*/ 1315 h 1971"/>
              <a:gd name="connsiteX3" fmla="*/ 9954 w 9954"/>
              <a:gd name="connsiteY3" fmla="*/ 28 h 1971"/>
              <a:gd name="connsiteX0" fmla="*/ 2 w 8429"/>
              <a:gd name="connsiteY0" fmla="*/ 1112 h 1971"/>
              <a:gd name="connsiteX1" fmla="*/ 2047 w 8429"/>
              <a:gd name="connsiteY1" fmla="*/ 1027 h 1971"/>
              <a:gd name="connsiteX2" fmla="*/ 6322 w 8429"/>
              <a:gd name="connsiteY2" fmla="*/ 1315 h 1971"/>
              <a:gd name="connsiteX3" fmla="*/ 8429 w 8429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8427"/>
              <a:gd name="connsiteY0" fmla="*/ 1112 h 1971"/>
              <a:gd name="connsiteX1" fmla="*/ 2045 w 8427"/>
              <a:gd name="connsiteY1" fmla="*/ 1027 h 1971"/>
              <a:gd name="connsiteX2" fmla="*/ 6320 w 8427"/>
              <a:gd name="connsiteY2" fmla="*/ 1315 h 1971"/>
              <a:gd name="connsiteX3" fmla="*/ 8427 w 8427"/>
              <a:gd name="connsiteY3" fmla="*/ 28 h 1971"/>
              <a:gd name="connsiteX0" fmla="*/ 0 w 11292"/>
              <a:gd name="connsiteY0" fmla="*/ 1112 h 1971"/>
              <a:gd name="connsiteX1" fmla="*/ 4910 w 11292"/>
              <a:gd name="connsiteY1" fmla="*/ 1027 h 1971"/>
              <a:gd name="connsiteX2" fmla="*/ 9185 w 11292"/>
              <a:gd name="connsiteY2" fmla="*/ 1315 h 1971"/>
              <a:gd name="connsiteX3" fmla="*/ 11292 w 11292"/>
              <a:gd name="connsiteY3" fmla="*/ 28 h 1971"/>
              <a:gd name="connsiteX0" fmla="*/ 0 w 11292"/>
              <a:gd name="connsiteY0" fmla="*/ 1112 h 1971"/>
              <a:gd name="connsiteX1" fmla="*/ 4147 w 11292"/>
              <a:gd name="connsiteY1" fmla="*/ 794 h 1971"/>
              <a:gd name="connsiteX2" fmla="*/ 9185 w 11292"/>
              <a:gd name="connsiteY2" fmla="*/ 1315 h 1971"/>
              <a:gd name="connsiteX3" fmla="*/ 11292 w 11292"/>
              <a:gd name="connsiteY3" fmla="*/ 28 h 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" h="1971">
                <a:moveTo>
                  <a:pt x="0" y="1112"/>
                </a:moveTo>
                <a:cubicBezTo>
                  <a:pt x="933" y="341"/>
                  <a:pt x="4149" y="792"/>
                  <a:pt x="4147" y="794"/>
                </a:cubicBezTo>
                <a:cubicBezTo>
                  <a:pt x="5526" y="1366"/>
                  <a:pt x="8234" y="1971"/>
                  <a:pt x="9185" y="1315"/>
                </a:cubicBezTo>
                <a:cubicBezTo>
                  <a:pt x="9907" y="330"/>
                  <a:pt x="10472" y="0"/>
                  <a:pt x="11292" y="28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6836470" y="4607055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3213644" y="457590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>
            <a:off x="2784390" y="4825132"/>
            <a:ext cx="1136091" cy="929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5" name="Freeform 19"/>
          <p:cNvSpPr>
            <a:spLocks/>
          </p:cNvSpPr>
          <p:nvPr/>
        </p:nvSpPr>
        <p:spPr bwMode="auto">
          <a:xfrm>
            <a:off x="2901030" y="455129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grpSp>
        <p:nvGrpSpPr>
          <p:cNvPr id="2" name="Group 65"/>
          <p:cNvGrpSpPr/>
          <p:nvPr/>
        </p:nvGrpSpPr>
        <p:grpSpPr>
          <a:xfrm>
            <a:off x="4190069" y="4566518"/>
            <a:ext cx="1232640" cy="283923"/>
            <a:chOff x="6878854" y="4556677"/>
            <a:chExt cx="1232640" cy="283923"/>
          </a:xfrm>
        </p:grpSpPr>
        <p:sp>
          <p:nvSpPr>
            <p:cNvPr id="67" name="AutoShape 24"/>
            <p:cNvSpPr>
              <a:spLocks noChangeArrowheads="1"/>
            </p:cNvSpPr>
            <p:nvPr/>
          </p:nvSpPr>
          <p:spPr bwMode="auto">
            <a:xfrm>
              <a:off x="7308108" y="4581295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36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>
              <a:off x="6878854" y="4830518"/>
              <a:ext cx="1232640" cy="10082"/>
            </a:xfrm>
            <a:prstGeom prst="line">
              <a:avLst/>
            </a:prstGeom>
            <a:noFill/>
            <a:ln w="5472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6995494" y="455667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5472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00000"/>
                </a:solidFill>
              </a:endParaRPr>
            </a:p>
          </p:txBody>
        </p:sp>
      </p:grp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6196278" y="4607055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5767023" y="4856278"/>
            <a:ext cx="1758163" cy="14380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5883664" y="458243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2917269" y="5708079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3440880" y="4256341"/>
            <a:ext cx="810468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237"/>
              <a:gd name="connsiteY0" fmla="*/ 1008 h 1008"/>
              <a:gd name="connsiteX1" fmla="*/ 2237 w 2237"/>
              <a:gd name="connsiteY1" fmla="*/ 973 h 1008"/>
              <a:gd name="connsiteX0" fmla="*/ 0 w 2344"/>
              <a:gd name="connsiteY0" fmla="*/ 1008 h 1008"/>
              <a:gd name="connsiteX1" fmla="*/ 2344 w 2344"/>
              <a:gd name="connsiteY1" fmla="*/ 973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4" h="1008">
                <a:moveTo>
                  <a:pt x="0" y="1008"/>
                </a:moveTo>
                <a:cubicBezTo>
                  <a:pt x="1823" y="0"/>
                  <a:pt x="1824" y="614"/>
                  <a:pt x="2344" y="973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4882488" y="4379210"/>
            <a:ext cx="903104" cy="211474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6119"/>
              <a:gd name="connsiteY0" fmla="*/ 2504 h 2504"/>
              <a:gd name="connsiteX1" fmla="*/ 6119 w 6119"/>
              <a:gd name="connsiteY1" fmla="*/ 22 h 2504"/>
              <a:gd name="connsiteX0" fmla="*/ 0 w 6119"/>
              <a:gd name="connsiteY0" fmla="*/ 2504 h 2504"/>
              <a:gd name="connsiteX1" fmla="*/ 6119 w 6119"/>
              <a:gd name="connsiteY1" fmla="*/ 22 h 2504"/>
              <a:gd name="connsiteX0" fmla="*/ 0 w 4519"/>
              <a:gd name="connsiteY0" fmla="*/ 647 h 647"/>
              <a:gd name="connsiteX1" fmla="*/ 4519 w 4519"/>
              <a:gd name="connsiteY1" fmla="*/ 612 h 647"/>
              <a:gd name="connsiteX0" fmla="*/ 0 w 4519"/>
              <a:gd name="connsiteY0" fmla="*/ 647 h 647"/>
              <a:gd name="connsiteX1" fmla="*/ 4519 w 4519"/>
              <a:gd name="connsiteY1" fmla="*/ 612 h 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9" h="647">
                <a:moveTo>
                  <a:pt x="0" y="647"/>
                </a:moveTo>
                <a:cubicBezTo>
                  <a:pt x="387" y="0"/>
                  <a:pt x="3322" y="11"/>
                  <a:pt x="4519" y="612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632988" y="4854223"/>
            <a:ext cx="3488419" cy="799630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  <a:gd name="connsiteX0" fmla="*/ 5431420 w 5488648"/>
              <a:gd name="connsiteY0" fmla="*/ 61149 h 1906614"/>
              <a:gd name="connsiteX1" fmla="*/ 679155 w 5488648"/>
              <a:gd name="connsiteY1" fmla="*/ 1285725 h 1906614"/>
              <a:gd name="connsiteX2" fmla="*/ 1356489 w 5488648"/>
              <a:gd name="connsiteY2" fmla="*/ 1360984 h 1906614"/>
              <a:gd name="connsiteX3" fmla="*/ 1610489 w 5488648"/>
              <a:gd name="connsiteY3" fmla="*/ 1765503 h 1906614"/>
              <a:gd name="connsiteX4" fmla="*/ 2024415 w 5488648"/>
              <a:gd name="connsiteY4" fmla="*/ 1906614 h 1906614"/>
              <a:gd name="connsiteX0" fmla="*/ 4596923 w 4654151"/>
              <a:gd name="connsiteY0" fmla="*/ 61149 h 1906614"/>
              <a:gd name="connsiteX1" fmla="*/ 3907947 w 4654151"/>
              <a:gd name="connsiteY1" fmla="*/ 1003993 h 1906614"/>
              <a:gd name="connsiteX2" fmla="*/ 521992 w 4654151"/>
              <a:gd name="connsiteY2" fmla="*/ 1360984 h 1906614"/>
              <a:gd name="connsiteX3" fmla="*/ 775992 w 4654151"/>
              <a:gd name="connsiteY3" fmla="*/ 1765503 h 1906614"/>
              <a:gd name="connsiteX4" fmla="*/ 1189918 w 4654151"/>
              <a:gd name="connsiteY4" fmla="*/ 1906614 h 1906614"/>
              <a:gd name="connsiteX0" fmla="*/ 4527936 w 4585164"/>
              <a:gd name="connsiteY0" fmla="*/ 61149 h 1906614"/>
              <a:gd name="connsiteX1" fmla="*/ 3838960 w 4585164"/>
              <a:gd name="connsiteY1" fmla="*/ 1003993 h 1906614"/>
              <a:gd name="connsiteX2" fmla="*/ 453005 w 4585164"/>
              <a:gd name="connsiteY2" fmla="*/ 1360984 h 1906614"/>
              <a:gd name="connsiteX3" fmla="*/ 1120931 w 4585164"/>
              <a:gd name="connsiteY3" fmla="*/ 1906614 h 1906614"/>
              <a:gd name="connsiteX0" fmla="*/ 4615571 w 4672799"/>
              <a:gd name="connsiteY0" fmla="*/ 61149 h 1624392"/>
              <a:gd name="connsiteX1" fmla="*/ 3926595 w 4672799"/>
              <a:gd name="connsiteY1" fmla="*/ 1003993 h 1624392"/>
              <a:gd name="connsiteX2" fmla="*/ 540640 w 4672799"/>
              <a:gd name="connsiteY2" fmla="*/ 1360984 h 1624392"/>
              <a:gd name="connsiteX3" fmla="*/ 682755 w 4672799"/>
              <a:gd name="connsiteY3" fmla="*/ 1624392 h 1624392"/>
              <a:gd name="connsiteX0" fmla="*/ 4374271 w 4431499"/>
              <a:gd name="connsiteY0" fmla="*/ 61149 h 1624392"/>
              <a:gd name="connsiteX1" fmla="*/ 3685295 w 4431499"/>
              <a:gd name="connsiteY1" fmla="*/ 1003993 h 1624392"/>
              <a:gd name="connsiteX2" fmla="*/ 540640 w 4431499"/>
              <a:gd name="connsiteY2" fmla="*/ 1210776 h 1624392"/>
              <a:gd name="connsiteX3" fmla="*/ 441455 w 4431499"/>
              <a:gd name="connsiteY3" fmla="*/ 1624392 h 1624392"/>
              <a:gd name="connsiteX0" fmla="*/ 4374271 w 4374271"/>
              <a:gd name="connsiteY0" fmla="*/ 0 h 1563243"/>
              <a:gd name="connsiteX1" fmla="*/ 540640 w 4374271"/>
              <a:gd name="connsiteY1" fmla="*/ 1149627 h 1563243"/>
              <a:gd name="connsiteX2" fmla="*/ 441455 w 4374271"/>
              <a:gd name="connsiteY2" fmla="*/ 1563243 h 1563243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8419" h="799630">
                <a:moveTo>
                  <a:pt x="3488419" y="0"/>
                </a:moveTo>
                <a:cubicBezTo>
                  <a:pt x="3291820" y="277963"/>
                  <a:pt x="1328856" y="333009"/>
                  <a:pt x="540640" y="386014"/>
                </a:cubicBezTo>
                <a:cubicBezTo>
                  <a:pt x="0" y="489414"/>
                  <a:pt x="302304" y="685957"/>
                  <a:pt x="441455" y="79963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>
            <a:off x="2791523" y="5996031"/>
            <a:ext cx="1120702" cy="916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3224599" y="575666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>
            <a:off x="812300" y="5176628"/>
            <a:ext cx="1647414" cy="4399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9"/>
          <p:cNvSpPr>
            <a:spLocks/>
          </p:cNvSpPr>
          <p:nvPr/>
        </p:nvSpPr>
        <p:spPr bwMode="auto">
          <a:xfrm>
            <a:off x="928941" y="489011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AutoShape 10"/>
          <p:cNvSpPr>
            <a:spLocks noChangeArrowheads="1"/>
          </p:cNvSpPr>
          <p:nvPr/>
        </p:nvSpPr>
        <p:spPr bwMode="auto">
          <a:xfrm>
            <a:off x="1205421" y="494340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55" name="Freeform 11"/>
          <p:cNvSpPr>
            <a:spLocks/>
          </p:cNvSpPr>
          <p:nvPr/>
        </p:nvSpPr>
        <p:spPr bwMode="auto">
          <a:xfrm>
            <a:off x="1548443" y="4609517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0"/>
                  <a:pt x="3822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2333705" y="428477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2003944" y="402987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8" name="AutoShape 10"/>
          <p:cNvSpPr>
            <a:spLocks noChangeArrowheads="1"/>
          </p:cNvSpPr>
          <p:nvPr/>
        </p:nvSpPr>
        <p:spPr bwMode="auto">
          <a:xfrm>
            <a:off x="1815226" y="494772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59" name="Freeform 11"/>
          <p:cNvSpPr>
            <a:spLocks/>
          </p:cNvSpPr>
          <p:nvPr/>
        </p:nvSpPr>
        <p:spPr bwMode="auto">
          <a:xfrm>
            <a:off x="1948222" y="5202730"/>
            <a:ext cx="858600" cy="632789"/>
          </a:xfrm>
          <a:custGeom>
            <a:avLst/>
            <a:gdLst>
              <a:gd name="connsiteX0" fmla="*/ 0 w 2320"/>
              <a:gd name="connsiteY0" fmla="*/ 1008 h 2778"/>
              <a:gd name="connsiteX1" fmla="*/ 2320 w 2320"/>
              <a:gd name="connsiteY1" fmla="*/ 2778 h 2778"/>
              <a:gd name="connsiteX0" fmla="*/ 309 w 2629"/>
              <a:gd name="connsiteY0" fmla="*/ 0 h 1936"/>
              <a:gd name="connsiteX1" fmla="*/ 2629 w 2629"/>
              <a:gd name="connsiteY1" fmla="*/ 1770 h 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" h="1936">
                <a:moveTo>
                  <a:pt x="309" y="0"/>
                </a:moveTo>
                <a:cubicBezTo>
                  <a:pt x="0" y="1936"/>
                  <a:pt x="2629" y="1770"/>
                  <a:pt x="2629" y="177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2595566" y="5427764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2220041" y="5149974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62" name="AutoShape 24"/>
          <p:cNvSpPr>
            <a:spLocks noChangeArrowheads="1"/>
          </p:cNvSpPr>
          <p:nvPr/>
        </p:nvSpPr>
        <p:spPr bwMode="auto">
          <a:xfrm>
            <a:off x="4619323" y="575029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/>
        </p:nvSpPr>
        <p:spPr bwMode="auto">
          <a:xfrm>
            <a:off x="4190069" y="5999513"/>
            <a:ext cx="1136091" cy="929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0" name="Freeform 19"/>
          <p:cNvSpPr>
            <a:spLocks/>
          </p:cNvSpPr>
          <p:nvPr/>
        </p:nvSpPr>
        <p:spPr bwMode="auto">
          <a:xfrm>
            <a:off x="4306709" y="572567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3742446" y="4423797"/>
            <a:ext cx="1165115" cy="1310108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5722" h="1310108">
                <a:moveTo>
                  <a:pt x="2545722" y="1310108"/>
                </a:moveTo>
                <a:cubicBezTo>
                  <a:pt x="2436082" y="1050758"/>
                  <a:pt x="1060976" y="868224"/>
                  <a:pt x="757956" y="649873"/>
                </a:cubicBezTo>
                <a:cubicBezTo>
                  <a:pt x="454936" y="431522"/>
                  <a:pt x="0" y="619"/>
                  <a:pt x="727603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72" name="Freeform 11"/>
          <p:cNvSpPr>
            <a:spLocks/>
          </p:cNvSpPr>
          <p:nvPr/>
        </p:nvSpPr>
        <p:spPr bwMode="auto">
          <a:xfrm>
            <a:off x="3451763" y="5474994"/>
            <a:ext cx="723443" cy="291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3620"/>
              <a:gd name="connsiteY0" fmla="*/ 892 h 892"/>
              <a:gd name="connsiteX1" fmla="*/ 3620 w 3620"/>
              <a:gd name="connsiteY1" fmla="*/ 706 h 892"/>
              <a:gd name="connsiteX0" fmla="*/ 0 w 3620"/>
              <a:gd name="connsiteY0" fmla="*/ 892 h 892"/>
              <a:gd name="connsiteX1" fmla="*/ 3620 w 3620"/>
              <a:gd name="connsiteY1" fmla="*/ 706 h 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0" h="892">
                <a:moveTo>
                  <a:pt x="0" y="892"/>
                </a:moveTo>
                <a:cubicBezTo>
                  <a:pt x="352" y="0"/>
                  <a:pt x="2431" y="328"/>
                  <a:pt x="3620" y="706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6836470" y="4607055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3213644" y="457590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>
            <a:off x="2784390" y="4825132"/>
            <a:ext cx="1711410" cy="0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5" name="Freeform 19"/>
          <p:cNvSpPr>
            <a:spLocks/>
          </p:cNvSpPr>
          <p:nvPr/>
        </p:nvSpPr>
        <p:spPr bwMode="auto">
          <a:xfrm>
            <a:off x="2901030" y="455129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8" name="Line 18"/>
          <p:cNvSpPr>
            <a:spLocks noChangeShapeType="1"/>
          </p:cNvSpPr>
          <p:nvPr/>
        </p:nvSpPr>
        <p:spPr bwMode="auto">
          <a:xfrm>
            <a:off x="4826277" y="4832536"/>
            <a:ext cx="587851" cy="4808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9" name="Freeform 19"/>
          <p:cNvSpPr>
            <a:spLocks/>
          </p:cNvSpPr>
          <p:nvPr/>
        </p:nvSpPr>
        <p:spPr bwMode="auto">
          <a:xfrm>
            <a:off x="4942917" y="4558695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6196278" y="4607055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5767023" y="4856278"/>
            <a:ext cx="1758163" cy="14380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5883664" y="458243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2917269" y="5708079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4080556" y="4256341"/>
            <a:ext cx="810468" cy="316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323"/>
              <a:gd name="connsiteX1" fmla="*/ 2655 w 2655"/>
              <a:gd name="connsiteY1" fmla="*/ 1323 h 1323"/>
              <a:gd name="connsiteX0" fmla="*/ 0 w 2655"/>
              <a:gd name="connsiteY0" fmla="*/ 1008 h 1566"/>
              <a:gd name="connsiteX1" fmla="*/ 2655 w 2655"/>
              <a:gd name="connsiteY1" fmla="*/ 1566 h 1566"/>
              <a:gd name="connsiteX0" fmla="*/ 0 w 2655"/>
              <a:gd name="connsiteY0" fmla="*/ 1008 h 1809"/>
              <a:gd name="connsiteX1" fmla="*/ 2655 w 2655"/>
              <a:gd name="connsiteY1" fmla="*/ 1809 h 1809"/>
              <a:gd name="connsiteX0" fmla="*/ 0 w 2237"/>
              <a:gd name="connsiteY0" fmla="*/ 1008 h 1008"/>
              <a:gd name="connsiteX1" fmla="*/ 2237 w 2237"/>
              <a:gd name="connsiteY1" fmla="*/ 973 h 1008"/>
              <a:gd name="connsiteX0" fmla="*/ 0 w 2344"/>
              <a:gd name="connsiteY0" fmla="*/ 1008 h 1008"/>
              <a:gd name="connsiteX1" fmla="*/ 2344 w 2344"/>
              <a:gd name="connsiteY1" fmla="*/ 973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4" h="1008">
                <a:moveTo>
                  <a:pt x="0" y="1008"/>
                </a:moveTo>
                <a:cubicBezTo>
                  <a:pt x="1823" y="0"/>
                  <a:pt x="1824" y="614"/>
                  <a:pt x="2344" y="973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triangle" w="med" len="lg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3461170" y="3951229"/>
            <a:ext cx="2333829" cy="611234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6119"/>
              <a:gd name="connsiteY0" fmla="*/ 2504 h 2504"/>
              <a:gd name="connsiteX1" fmla="*/ 6119 w 6119"/>
              <a:gd name="connsiteY1" fmla="*/ 22 h 2504"/>
              <a:gd name="connsiteX0" fmla="*/ 0 w 6119"/>
              <a:gd name="connsiteY0" fmla="*/ 2504 h 2504"/>
              <a:gd name="connsiteX1" fmla="*/ 6119 w 6119"/>
              <a:gd name="connsiteY1" fmla="*/ 22 h 2504"/>
              <a:gd name="connsiteX0" fmla="*/ 0 w 4519"/>
              <a:gd name="connsiteY0" fmla="*/ 647 h 647"/>
              <a:gd name="connsiteX1" fmla="*/ 4519 w 4519"/>
              <a:gd name="connsiteY1" fmla="*/ 612 h 647"/>
              <a:gd name="connsiteX0" fmla="*/ 0 w 4519"/>
              <a:gd name="connsiteY0" fmla="*/ 647 h 647"/>
              <a:gd name="connsiteX1" fmla="*/ 4519 w 4519"/>
              <a:gd name="connsiteY1" fmla="*/ 612 h 647"/>
              <a:gd name="connsiteX0" fmla="*/ 0 w 4519"/>
              <a:gd name="connsiteY0" fmla="*/ 1602 h 1602"/>
              <a:gd name="connsiteX1" fmla="*/ 4519 w 4519"/>
              <a:gd name="connsiteY1" fmla="*/ 1567 h 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9" h="1602">
                <a:moveTo>
                  <a:pt x="0" y="1602"/>
                </a:moveTo>
                <a:cubicBezTo>
                  <a:pt x="675" y="0"/>
                  <a:pt x="3322" y="966"/>
                  <a:pt x="4519" y="156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632988" y="4854223"/>
            <a:ext cx="3488419" cy="799630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  <a:gd name="connsiteX0" fmla="*/ 5431420 w 5488648"/>
              <a:gd name="connsiteY0" fmla="*/ 61149 h 1906614"/>
              <a:gd name="connsiteX1" fmla="*/ 679155 w 5488648"/>
              <a:gd name="connsiteY1" fmla="*/ 1285725 h 1906614"/>
              <a:gd name="connsiteX2" fmla="*/ 1356489 w 5488648"/>
              <a:gd name="connsiteY2" fmla="*/ 1360984 h 1906614"/>
              <a:gd name="connsiteX3" fmla="*/ 1610489 w 5488648"/>
              <a:gd name="connsiteY3" fmla="*/ 1765503 h 1906614"/>
              <a:gd name="connsiteX4" fmla="*/ 2024415 w 5488648"/>
              <a:gd name="connsiteY4" fmla="*/ 1906614 h 1906614"/>
              <a:gd name="connsiteX0" fmla="*/ 4596923 w 4654151"/>
              <a:gd name="connsiteY0" fmla="*/ 61149 h 1906614"/>
              <a:gd name="connsiteX1" fmla="*/ 3907947 w 4654151"/>
              <a:gd name="connsiteY1" fmla="*/ 1003993 h 1906614"/>
              <a:gd name="connsiteX2" fmla="*/ 521992 w 4654151"/>
              <a:gd name="connsiteY2" fmla="*/ 1360984 h 1906614"/>
              <a:gd name="connsiteX3" fmla="*/ 775992 w 4654151"/>
              <a:gd name="connsiteY3" fmla="*/ 1765503 h 1906614"/>
              <a:gd name="connsiteX4" fmla="*/ 1189918 w 4654151"/>
              <a:gd name="connsiteY4" fmla="*/ 1906614 h 1906614"/>
              <a:gd name="connsiteX0" fmla="*/ 4527936 w 4585164"/>
              <a:gd name="connsiteY0" fmla="*/ 61149 h 1906614"/>
              <a:gd name="connsiteX1" fmla="*/ 3838960 w 4585164"/>
              <a:gd name="connsiteY1" fmla="*/ 1003993 h 1906614"/>
              <a:gd name="connsiteX2" fmla="*/ 453005 w 4585164"/>
              <a:gd name="connsiteY2" fmla="*/ 1360984 h 1906614"/>
              <a:gd name="connsiteX3" fmla="*/ 1120931 w 4585164"/>
              <a:gd name="connsiteY3" fmla="*/ 1906614 h 1906614"/>
              <a:gd name="connsiteX0" fmla="*/ 4615571 w 4672799"/>
              <a:gd name="connsiteY0" fmla="*/ 61149 h 1624392"/>
              <a:gd name="connsiteX1" fmla="*/ 3926595 w 4672799"/>
              <a:gd name="connsiteY1" fmla="*/ 1003993 h 1624392"/>
              <a:gd name="connsiteX2" fmla="*/ 540640 w 4672799"/>
              <a:gd name="connsiteY2" fmla="*/ 1360984 h 1624392"/>
              <a:gd name="connsiteX3" fmla="*/ 682755 w 4672799"/>
              <a:gd name="connsiteY3" fmla="*/ 1624392 h 1624392"/>
              <a:gd name="connsiteX0" fmla="*/ 4374271 w 4431499"/>
              <a:gd name="connsiteY0" fmla="*/ 61149 h 1624392"/>
              <a:gd name="connsiteX1" fmla="*/ 3685295 w 4431499"/>
              <a:gd name="connsiteY1" fmla="*/ 1003993 h 1624392"/>
              <a:gd name="connsiteX2" fmla="*/ 540640 w 4431499"/>
              <a:gd name="connsiteY2" fmla="*/ 1210776 h 1624392"/>
              <a:gd name="connsiteX3" fmla="*/ 441455 w 4431499"/>
              <a:gd name="connsiteY3" fmla="*/ 1624392 h 1624392"/>
              <a:gd name="connsiteX0" fmla="*/ 4374271 w 4374271"/>
              <a:gd name="connsiteY0" fmla="*/ 0 h 1563243"/>
              <a:gd name="connsiteX1" fmla="*/ 540640 w 4374271"/>
              <a:gd name="connsiteY1" fmla="*/ 1149627 h 1563243"/>
              <a:gd name="connsiteX2" fmla="*/ 441455 w 4374271"/>
              <a:gd name="connsiteY2" fmla="*/ 1563243 h 1563243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8419" h="799630">
                <a:moveTo>
                  <a:pt x="3488419" y="0"/>
                </a:moveTo>
                <a:cubicBezTo>
                  <a:pt x="3291820" y="277963"/>
                  <a:pt x="1328856" y="333009"/>
                  <a:pt x="540640" y="386014"/>
                </a:cubicBezTo>
                <a:cubicBezTo>
                  <a:pt x="0" y="489414"/>
                  <a:pt x="302304" y="685957"/>
                  <a:pt x="441455" y="79963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>
            <a:off x="2791523" y="5996031"/>
            <a:ext cx="1120702" cy="916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3224599" y="575666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>
            <a:off x="812300" y="5176628"/>
            <a:ext cx="1647414" cy="4399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9"/>
          <p:cNvSpPr>
            <a:spLocks/>
          </p:cNvSpPr>
          <p:nvPr/>
        </p:nvSpPr>
        <p:spPr bwMode="auto">
          <a:xfrm>
            <a:off x="928941" y="489011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AutoShape 10"/>
          <p:cNvSpPr>
            <a:spLocks noChangeArrowheads="1"/>
          </p:cNvSpPr>
          <p:nvPr/>
        </p:nvSpPr>
        <p:spPr bwMode="auto">
          <a:xfrm>
            <a:off x="1205421" y="494340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55" name="Freeform 11"/>
          <p:cNvSpPr>
            <a:spLocks/>
          </p:cNvSpPr>
          <p:nvPr/>
        </p:nvSpPr>
        <p:spPr bwMode="auto">
          <a:xfrm>
            <a:off x="1548443" y="4609517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0"/>
                  <a:pt x="3822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2333705" y="428477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2003944" y="402987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8" name="AutoShape 10"/>
          <p:cNvSpPr>
            <a:spLocks noChangeArrowheads="1"/>
          </p:cNvSpPr>
          <p:nvPr/>
        </p:nvSpPr>
        <p:spPr bwMode="auto">
          <a:xfrm>
            <a:off x="1815226" y="494772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59" name="Freeform 11"/>
          <p:cNvSpPr>
            <a:spLocks/>
          </p:cNvSpPr>
          <p:nvPr/>
        </p:nvSpPr>
        <p:spPr bwMode="auto">
          <a:xfrm>
            <a:off x="1948222" y="5202730"/>
            <a:ext cx="858600" cy="632789"/>
          </a:xfrm>
          <a:custGeom>
            <a:avLst/>
            <a:gdLst>
              <a:gd name="connsiteX0" fmla="*/ 0 w 2320"/>
              <a:gd name="connsiteY0" fmla="*/ 1008 h 2778"/>
              <a:gd name="connsiteX1" fmla="*/ 2320 w 2320"/>
              <a:gd name="connsiteY1" fmla="*/ 2778 h 2778"/>
              <a:gd name="connsiteX0" fmla="*/ 309 w 2629"/>
              <a:gd name="connsiteY0" fmla="*/ 0 h 1936"/>
              <a:gd name="connsiteX1" fmla="*/ 2629 w 2629"/>
              <a:gd name="connsiteY1" fmla="*/ 1770 h 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" h="1936">
                <a:moveTo>
                  <a:pt x="309" y="0"/>
                </a:moveTo>
                <a:cubicBezTo>
                  <a:pt x="0" y="1936"/>
                  <a:pt x="2629" y="1770"/>
                  <a:pt x="2629" y="177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2595566" y="5427764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2220041" y="5149974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62" name="AutoShape 24"/>
          <p:cNvSpPr>
            <a:spLocks noChangeArrowheads="1"/>
          </p:cNvSpPr>
          <p:nvPr/>
        </p:nvSpPr>
        <p:spPr bwMode="auto">
          <a:xfrm>
            <a:off x="4619323" y="575029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/>
        </p:nvSpPr>
        <p:spPr bwMode="auto">
          <a:xfrm>
            <a:off x="4190069" y="5999513"/>
            <a:ext cx="1693595" cy="0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0" name="Freeform 19"/>
          <p:cNvSpPr>
            <a:spLocks/>
          </p:cNvSpPr>
          <p:nvPr/>
        </p:nvSpPr>
        <p:spPr bwMode="auto">
          <a:xfrm>
            <a:off x="4306709" y="572567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4382122" y="4423797"/>
            <a:ext cx="1165115" cy="1310108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5722" h="1310108">
                <a:moveTo>
                  <a:pt x="2545722" y="1310108"/>
                </a:moveTo>
                <a:cubicBezTo>
                  <a:pt x="2436082" y="1050758"/>
                  <a:pt x="1060976" y="868224"/>
                  <a:pt x="757956" y="649873"/>
                </a:cubicBezTo>
                <a:cubicBezTo>
                  <a:pt x="454936" y="431522"/>
                  <a:pt x="0" y="619"/>
                  <a:pt x="727603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72" name="Freeform 11"/>
          <p:cNvSpPr>
            <a:spLocks/>
          </p:cNvSpPr>
          <p:nvPr/>
        </p:nvSpPr>
        <p:spPr bwMode="auto">
          <a:xfrm>
            <a:off x="3451763" y="5474994"/>
            <a:ext cx="723443" cy="291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3620"/>
              <a:gd name="connsiteY0" fmla="*/ 892 h 892"/>
              <a:gd name="connsiteX1" fmla="*/ 3620 w 3620"/>
              <a:gd name="connsiteY1" fmla="*/ 706 h 892"/>
              <a:gd name="connsiteX0" fmla="*/ 0 w 3620"/>
              <a:gd name="connsiteY0" fmla="*/ 892 h 892"/>
              <a:gd name="connsiteX1" fmla="*/ 3620 w 3620"/>
              <a:gd name="connsiteY1" fmla="*/ 706 h 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0" h="892">
                <a:moveTo>
                  <a:pt x="0" y="892"/>
                </a:moveTo>
                <a:cubicBezTo>
                  <a:pt x="352" y="0"/>
                  <a:pt x="2431" y="328"/>
                  <a:pt x="3620" y="706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NOR Compression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39" name="AutoShape 24"/>
          <p:cNvSpPr>
            <a:spLocks noChangeArrowheads="1"/>
          </p:cNvSpPr>
          <p:nvPr/>
        </p:nvSpPr>
        <p:spPr bwMode="auto">
          <a:xfrm>
            <a:off x="5263884" y="575666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3846334" y="4572894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I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841672" y="4462413"/>
            <a:ext cx="846437" cy="1266697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  <a:gd name="connsiteX0" fmla="*/ 780749 w 780749"/>
              <a:gd name="connsiteY0" fmla="*/ 1152914 h 1152914"/>
              <a:gd name="connsiteX1" fmla="*/ 757956 w 780749"/>
              <a:gd name="connsiteY1" fmla="*/ 649873 h 1152914"/>
              <a:gd name="connsiteX2" fmla="*/ 727603 w 780749"/>
              <a:gd name="connsiteY2" fmla="*/ 0 h 1152914"/>
              <a:gd name="connsiteX0" fmla="*/ 780749 w 2287864"/>
              <a:gd name="connsiteY0" fmla="*/ 1152914 h 1152914"/>
              <a:gd name="connsiteX1" fmla="*/ 2279006 w 2287864"/>
              <a:gd name="connsiteY1" fmla="*/ 790550 h 1152914"/>
              <a:gd name="connsiteX2" fmla="*/ 727603 w 2287864"/>
              <a:gd name="connsiteY2" fmla="*/ 0 h 1152914"/>
              <a:gd name="connsiteX0" fmla="*/ 109641 w 1849425"/>
              <a:gd name="connsiteY0" fmla="*/ 1266697 h 1266697"/>
              <a:gd name="connsiteX1" fmla="*/ 1607898 w 1849425"/>
              <a:gd name="connsiteY1" fmla="*/ 904333 h 1266697"/>
              <a:gd name="connsiteX2" fmla="*/ 1558802 w 1849425"/>
              <a:gd name="connsiteY2" fmla="*/ 0 h 126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9425" h="1266697">
                <a:moveTo>
                  <a:pt x="109641" y="1266697"/>
                </a:moveTo>
                <a:cubicBezTo>
                  <a:pt x="1" y="1007347"/>
                  <a:pt x="1366371" y="1115449"/>
                  <a:pt x="1607898" y="904333"/>
                </a:cubicBezTo>
                <a:cubicBezTo>
                  <a:pt x="1849425" y="693217"/>
                  <a:pt x="831199" y="619"/>
                  <a:pt x="1558802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oShape 24"/>
          <p:cNvSpPr>
            <a:spLocks noChangeArrowheads="1"/>
          </p:cNvSpPr>
          <p:nvPr/>
        </p:nvSpPr>
        <p:spPr bwMode="auto">
          <a:xfrm>
            <a:off x="6836470" y="4607055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44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3213644" y="457590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>
            <a:off x="2784390" y="4825132"/>
            <a:ext cx="1711410" cy="0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65" name="Freeform 19"/>
          <p:cNvSpPr>
            <a:spLocks/>
          </p:cNvSpPr>
          <p:nvPr/>
        </p:nvSpPr>
        <p:spPr bwMode="auto">
          <a:xfrm>
            <a:off x="2901030" y="4551291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5" name="AutoShape 24"/>
          <p:cNvSpPr>
            <a:spLocks noChangeArrowheads="1"/>
          </p:cNvSpPr>
          <p:nvPr/>
        </p:nvSpPr>
        <p:spPr bwMode="auto">
          <a:xfrm>
            <a:off x="6196278" y="4607055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76" name="Line 18"/>
          <p:cNvSpPr>
            <a:spLocks noChangeShapeType="1"/>
          </p:cNvSpPr>
          <p:nvPr/>
        </p:nvSpPr>
        <p:spPr bwMode="auto">
          <a:xfrm>
            <a:off x="5767023" y="4856278"/>
            <a:ext cx="1758163" cy="14380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19"/>
          <p:cNvSpPr>
            <a:spLocks/>
          </p:cNvSpPr>
          <p:nvPr/>
        </p:nvSpPr>
        <p:spPr bwMode="auto">
          <a:xfrm>
            <a:off x="5883664" y="458243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19"/>
          <p:cNvSpPr>
            <a:spLocks/>
          </p:cNvSpPr>
          <p:nvPr/>
        </p:nvSpPr>
        <p:spPr bwMode="auto">
          <a:xfrm>
            <a:off x="2917269" y="5708079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86" name="Freeform 11"/>
          <p:cNvSpPr>
            <a:spLocks/>
          </p:cNvSpPr>
          <p:nvPr/>
        </p:nvSpPr>
        <p:spPr bwMode="auto">
          <a:xfrm>
            <a:off x="3461170" y="3951229"/>
            <a:ext cx="2333829" cy="611234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6119"/>
              <a:gd name="connsiteY0" fmla="*/ 2504 h 2504"/>
              <a:gd name="connsiteX1" fmla="*/ 6119 w 6119"/>
              <a:gd name="connsiteY1" fmla="*/ 22 h 2504"/>
              <a:gd name="connsiteX0" fmla="*/ 0 w 6119"/>
              <a:gd name="connsiteY0" fmla="*/ 2504 h 2504"/>
              <a:gd name="connsiteX1" fmla="*/ 6119 w 6119"/>
              <a:gd name="connsiteY1" fmla="*/ 22 h 2504"/>
              <a:gd name="connsiteX0" fmla="*/ 0 w 4519"/>
              <a:gd name="connsiteY0" fmla="*/ 647 h 647"/>
              <a:gd name="connsiteX1" fmla="*/ 4519 w 4519"/>
              <a:gd name="connsiteY1" fmla="*/ 612 h 647"/>
              <a:gd name="connsiteX0" fmla="*/ 0 w 4519"/>
              <a:gd name="connsiteY0" fmla="*/ 647 h 647"/>
              <a:gd name="connsiteX1" fmla="*/ 4519 w 4519"/>
              <a:gd name="connsiteY1" fmla="*/ 612 h 647"/>
              <a:gd name="connsiteX0" fmla="*/ 0 w 4519"/>
              <a:gd name="connsiteY0" fmla="*/ 1602 h 1602"/>
              <a:gd name="connsiteX1" fmla="*/ 4519 w 4519"/>
              <a:gd name="connsiteY1" fmla="*/ 1567 h 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9" h="1602">
                <a:moveTo>
                  <a:pt x="0" y="1602"/>
                </a:moveTo>
                <a:cubicBezTo>
                  <a:pt x="675" y="0"/>
                  <a:pt x="3322" y="966"/>
                  <a:pt x="4519" y="1567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82"/>
          <p:cNvSpPr/>
          <p:nvPr/>
        </p:nvSpPr>
        <p:spPr>
          <a:xfrm>
            <a:off x="3632988" y="4854223"/>
            <a:ext cx="3488419" cy="799630"/>
          </a:xfrm>
          <a:custGeom>
            <a:avLst/>
            <a:gdLst>
              <a:gd name="connsiteX0" fmla="*/ 0 w 1618074"/>
              <a:gd name="connsiteY0" fmla="*/ 141111 h 630296"/>
              <a:gd name="connsiteX1" fmla="*/ 272814 w 1618074"/>
              <a:gd name="connsiteY1" fmla="*/ 9407 h 630296"/>
              <a:gd name="connsiteX2" fmla="*/ 950148 w 1618074"/>
              <a:gd name="connsiteY2" fmla="*/ 84666 h 630296"/>
              <a:gd name="connsiteX3" fmla="*/ 1204148 w 1618074"/>
              <a:gd name="connsiteY3" fmla="*/ 489185 h 630296"/>
              <a:gd name="connsiteX4" fmla="*/ 1618074 w 1618074"/>
              <a:gd name="connsiteY4" fmla="*/ 630296 h 630296"/>
              <a:gd name="connsiteX0" fmla="*/ 5431420 w 5488648"/>
              <a:gd name="connsiteY0" fmla="*/ 61149 h 1906614"/>
              <a:gd name="connsiteX1" fmla="*/ 679155 w 5488648"/>
              <a:gd name="connsiteY1" fmla="*/ 1285725 h 1906614"/>
              <a:gd name="connsiteX2" fmla="*/ 1356489 w 5488648"/>
              <a:gd name="connsiteY2" fmla="*/ 1360984 h 1906614"/>
              <a:gd name="connsiteX3" fmla="*/ 1610489 w 5488648"/>
              <a:gd name="connsiteY3" fmla="*/ 1765503 h 1906614"/>
              <a:gd name="connsiteX4" fmla="*/ 2024415 w 5488648"/>
              <a:gd name="connsiteY4" fmla="*/ 1906614 h 1906614"/>
              <a:gd name="connsiteX0" fmla="*/ 4596923 w 4654151"/>
              <a:gd name="connsiteY0" fmla="*/ 61149 h 1906614"/>
              <a:gd name="connsiteX1" fmla="*/ 3907947 w 4654151"/>
              <a:gd name="connsiteY1" fmla="*/ 1003993 h 1906614"/>
              <a:gd name="connsiteX2" fmla="*/ 521992 w 4654151"/>
              <a:gd name="connsiteY2" fmla="*/ 1360984 h 1906614"/>
              <a:gd name="connsiteX3" fmla="*/ 775992 w 4654151"/>
              <a:gd name="connsiteY3" fmla="*/ 1765503 h 1906614"/>
              <a:gd name="connsiteX4" fmla="*/ 1189918 w 4654151"/>
              <a:gd name="connsiteY4" fmla="*/ 1906614 h 1906614"/>
              <a:gd name="connsiteX0" fmla="*/ 4527936 w 4585164"/>
              <a:gd name="connsiteY0" fmla="*/ 61149 h 1906614"/>
              <a:gd name="connsiteX1" fmla="*/ 3838960 w 4585164"/>
              <a:gd name="connsiteY1" fmla="*/ 1003993 h 1906614"/>
              <a:gd name="connsiteX2" fmla="*/ 453005 w 4585164"/>
              <a:gd name="connsiteY2" fmla="*/ 1360984 h 1906614"/>
              <a:gd name="connsiteX3" fmla="*/ 1120931 w 4585164"/>
              <a:gd name="connsiteY3" fmla="*/ 1906614 h 1906614"/>
              <a:gd name="connsiteX0" fmla="*/ 4615571 w 4672799"/>
              <a:gd name="connsiteY0" fmla="*/ 61149 h 1624392"/>
              <a:gd name="connsiteX1" fmla="*/ 3926595 w 4672799"/>
              <a:gd name="connsiteY1" fmla="*/ 1003993 h 1624392"/>
              <a:gd name="connsiteX2" fmla="*/ 540640 w 4672799"/>
              <a:gd name="connsiteY2" fmla="*/ 1360984 h 1624392"/>
              <a:gd name="connsiteX3" fmla="*/ 682755 w 4672799"/>
              <a:gd name="connsiteY3" fmla="*/ 1624392 h 1624392"/>
              <a:gd name="connsiteX0" fmla="*/ 4374271 w 4431499"/>
              <a:gd name="connsiteY0" fmla="*/ 61149 h 1624392"/>
              <a:gd name="connsiteX1" fmla="*/ 3685295 w 4431499"/>
              <a:gd name="connsiteY1" fmla="*/ 1003993 h 1624392"/>
              <a:gd name="connsiteX2" fmla="*/ 540640 w 4431499"/>
              <a:gd name="connsiteY2" fmla="*/ 1210776 h 1624392"/>
              <a:gd name="connsiteX3" fmla="*/ 441455 w 4431499"/>
              <a:gd name="connsiteY3" fmla="*/ 1624392 h 1624392"/>
              <a:gd name="connsiteX0" fmla="*/ 4374271 w 4374271"/>
              <a:gd name="connsiteY0" fmla="*/ 0 h 1563243"/>
              <a:gd name="connsiteX1" fmla="*/ 540640 w 4374271"/>
              <a:gd name="connsiteY1" fmla="*/ 1149627 h 1563243"/>
              <a:gd name="connsiteX2" fmla="*/ 441455 w 4374271"/>
              <a:gd name="connsiteY2" fmla="*/ 1563243 h 1563243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  <a:gd name="connsiteX0" fmla="*/ 3488419 w 3488419"/>
              <a:gd name="connsiteY0" fmla="*/ 0 h 799630"/>
              <a:gd name="connsiteX1" fmla="*/ 540640 w 3488419"/>
              <a:gd name="connsiteY1" fmla="*/ 386014 h 799630"/>
              <a:gd name="connsiteX2" fmla="*/ 441455 w 3488419"/>
              <a:gd name="connsiteY2" fmla="*/ 799630 h 79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8419" h="799630">
                <a:moveTo>
                  <a:pt x="3488419" y="0"/>
                </a:moveTo>
                <a:cubicBezTo>
                  <a:pt x="3291820" y="277963"/>
                  <a:pt x="1328856" y="333009"/>
                  <a:pt x="540640" y="386014"/>
                </a:cubicBezTo>
                <a:cubicBezTo>
                  <a:pt x="0" y="489414"/>
                  <a:pt x="302304" y="685957"/>
                  <a:pt x="441455" y="79963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>
            <a:off x="2791523" y="5996031"/>
            <a:ext cx="1120702" cy="9166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3224599" y="5756661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7" name="Line 8"/>
          <p:cNvSpPr>
            <a:spLocks noChangeShapeType="1"/>
          </p:cNvSpPr>
          <p:nvPr/>
        </p:nvSpPr>
        <p:spPr bwMode="auto">
          <a:xfrm>
            <a:off x="812300" y="5176628"/>
            <a:ext cx="1647414" cy="4399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9"/>
          <p:cNvSpPr>
            <a:spLocks/>
          </p:cNvSpPr>
          <p:nvPr/>
        </p:nvSpPr>
        <p:spPr bwMode="auto">
          <a:xfrm>
            <a:off x="928941" y="489011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AutoShape 10"/>
          <p:cNvSpPr>
            <a:spLocks noChangeArrowheads="1"/>
          </p:cNvSpPr>
          <p:nvPr/>
        </p:nvSpPr>
        <p:spPr bwMode="auto">
          <a:xfrm>
            <a:off x="1205421" y="494340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55" name="Freeform 11"/>
          <p:cNvSpPr>
            <a:spLocks/>
          </p:cNvSpPr>
          <p:nvPr/>
        </p:nvSpPr>
        <p:spPr bwMode="auto">
          <a:xfrm>
            <a:off x="1548443" y="4609517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0"/>
                  <a:pt x="3822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2333705" y="428477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2003944" y="402987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58" name="AutoShape 10"/>
          <p:cNvSpPr>
            <a:spLocks noChangeArrowheads="1"/>
          </p:cNvSpPr>
          <p:nvPr/>
        </p:nvSpPr>
        <p:spPr bwMode="auto">
          <a:xfrm>
            <a:off x="1815226" y="494772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59" name="Freeform 11"/>
          <p:cNvSpPr>
            <a:spLocks/>
          </p:cNvSpPr>
          <p:nvPr/>
        </p:nvSpPr>
        <p:spPr bwMode="auto">
          <a:xfrm>
            <a:off x="1948222" y="5202730"/>
            <a:ext cx="858600" cy="632789"/>
          </a:xfrm>
          <a:custGeom>
            <a:avLst/>
            <a:gdLst>
              <a:gd name="connsiteX0" fmla="*/ 0 w 2320"/>
              <a:gd name="connsiteY0" fmla="*/ 1008 h 2778"/>
              <a:gd name="connsiteX1" fmla="*/ 2320 w 2320"/>
              <a:gd name="connsiteY1" fmla="*/ 2778 h 2778"/>
              <a:gd name="connsiteX0" fmla="*/ 309 w 2629"/>
              <a:gd name="connsiteY0" fmla="*/ 0 h 1936"/>
              <a:gd name="connsiteX1" fmla="*/ 2629 w 2629"/>
              <a:gd name="connsiteY1" fmla="*/ 1770 h 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" h="1936">
                <a:moveTo>
                  <a:pt x="309" y="0"/>
                </a:moveTo>
                <a:cubicBezTo>
                  <a:pt x="0" y="1936"/>
                  <a:pt x="2629" y="1770"/>
                  <a:pt x="2629" y="177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Line 15"/>
          <p:cNvSpPr>
            <a:spLocks noChangeShapeType="1"/>
          </p:cNvSpPr>
          <p:nvPr/>
        </p:nvSpPr>
        <p:spPr bwMode="auto">
          <a:xfrm>
            <a:off x="2595566" y="5427764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2220041" y="5149974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62" name="AutoShape 24"/>
          <p:cNvSpPr>
            <a:spLocks noChangeArrowheads="1"/>
          </p:cNvSpPr>
          <p:nvPr/>
        </p:nvSpPr>
        <p:spPr bwMode="auto">
          <a:xfrm>
            <a:off x="4619323" y="575029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/>
        </p:nvSpPr>
        <p:spPr bwMode="auto">
          <a:xfrm>
            <a:off x="4190069" y="5999513"/>
            <a:ext cx="1693595" cy="0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0" name="Freeform 19"/>
          <p:cNvSpPr>
            <a:spLocks/>
          </p:cNvSpPr>
          <p:nvPr/>
        </p:nvSpPr>
        <p:spPr bwMode="auto">
          <a:xfrm>
            <a:off x="4306709" y="5725672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800000"/>
              </a:solidFill>
            </a:endParaRPr>
          </a:p>
        </p:txBody>
      </p:sp>
      <p:sp>
        <p:nvSpPr>
          <p:cNvPr id="72" name="Freeform 11"/>
          <p:cNvSpPr>
            <a:spLocks/>
          </p:cNvSpPr>
          <p:nvPr/>
        </p:nvSpPr>
        <p:spPr bwMode="auto">
          <a:xfrm>
            <a:off x="3451763" y="5474994"/>
            <a:ext cx="723443" cy="291553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857 h 1008"/>
              <a:gd name="connsiteX0" fmla="*/ 0 w 4463"/>
              <a:gd name="connsiteY0" fmla="*/ 1562 h 1562"/>
              <a:gd name="connsiteX1" fmla="*/ 4463 w 4463"/>
              <a:gd name="connsiteY1" fmla="*/ 158 h 1562"/>
              <a:gd name="connsiteX0" fmla="*/ 0 w 7159"/>
              <a:gd name="connsiteY0" fmla="*/ 2209 h 2209"/>
              <a:gd name="connsiteX1" fmla="*/ 7159 w 7159"/>
              <a:gd name="connsiteY1" fmla="*/ 158 h 2209"/>
              <a:gd name="connsiteX0" fmla="*/ 0 w 7159"/>
              <a:gd name="connsiteY0" fmla="*/ 2073 h 2073"/>
              <a:gd name="connsiteX1" fmla="*/ 7159 w 7159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4001"/>
              <a:gd name="connsiteY0" fmla="*/ 2073 h 2073"/>
              <a:gd name="connsiteX1" fmla="*/ 4001 w 4001"/>
              <a:gd name="connsiteY1" fmla="*/ 22 h 2073"/>
              <a:gd name="connsiteX0" fmla="*/ 0 w 3620"/>
              <a:gd name="connsiteY0" fmla="*/ 892 h 892"/>
              <a:gd name="connsiteX1" fmla="*/ 3620 w 3620"/>
              <a:gd name="connsiteY1" fmla="*/ 706 h 892"/>
              <a:gd name="connsiteX0" fmla="*/ 0 w 3620"/>
              <a:gd name="connsiteY0" fmla="*/ 892 h 892"/>
              <a:gd name="connsiteX1" fmla="*/ 3620 w 3620"/>
              <a:gd name="connsiteY1" fmla="*/ 706 h 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0" h="892">
                <a:moveTo>
                  <a:pt x="0" y="892"/>
                </a:moveTo>
                <a:cubicBezTo>
                  <a:pt x="352" y="0"/>
                  <a:pt x="2431" y="328"/>
                  <a:pt x="3620" y="706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201477" y="6269436"/>
            <a:ext cx="259439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F81BD"/>
                </a:solidFill>
              </a:rPr>
              <a:t>Dead Code Elimination</a:t>
            </a:r>
            <a:endParaRPr lang="en-US" sz="2000" b="1" i="1" dirty="0">
              <a:solidFill>
                <a:srgbClr val="4F81BD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841672" y="4462413"/>
            <a:ext cx="846437" cy="1266697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  <a:gd name="connsiteX0" fmla="*/ 780749 w 780749"/>
              <a:gd name="connsiteY0" fmla="*/ 1152914 h 1152914"/>
              <a:gd name="connsiteX1" fmla="*/ 757956 w 780749"/>
              <a:gd name="connsiteY1" fmla="*/ 649873 h 1152914"/>
              <a:gd name="connsiteX2" fmla="*/ 727603 w 780749"/>
              <a:gd name="connsiteY2" fmla="*/ 0 h 1152914"/>
              <a:gd name="connsiteX0" fmla="*/ 780749 w 2287864"/>
              <a:gd name="connsiteY0" fmla="*/ 1152914 h 1152914"/>
              <a:gd name="connsiteX1" fmla="*/ 2279006 w 2287864"/>
              <a:gd name="connsiteY1" fmla="*/ 790550 h 1152914"/>
              <a:gd name="connsiteX2" fmla="*/ 727603 w 2287864"/>
              <a:gd name="connsiteY2" fmla="*/ 0 h 1152914"/>
              <a:gd name="connsiteX0" fmla="*/ 109641 w 1849425"/>
              <a:gd name="connsiteY0" fmla="*/ 1266697 h 1266697"/>
              <a:gd name="connsiteX1" fmla="*/ 1607898 w 1849425"/>
              <a:gd name="connsiteY1" fmla="*/ 904333 h 1266697"/>
              <a:gd name="connsiteX2" fmla="*/ 1558802 w 1849425"/>
              <a:gd name="connsiteY2" fmla="*/ 0 h 126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9425" h="1266697">
                <a:moveTo>
                  <a:pt x="109641" y="1266697"/>
                </a:moveTo>
                <a:cubicBezTo>
                  <a:pt x="1" y="1007347"/>
                  <a:pt x="1366371" y="1115449"/>
                  <a:pt x="1607898" y="904333"/>
                </a:cubicBezTo>
                <a:cubicBezTo>
                  <a:pt x="1849425" y="693217"/>
                  <a:pt x="831199" y="619"/>
                  <a:pt x="1558802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24"/>
          <p:cNvSpPr>
            <a:spLocks noChangeArrowheads="1"/>
          </p:cNvSpPr>
          <p:nvPr/>
        </p:nvSpPr>
        <p:spPr bwMode="auto">
          <a:xfrm>
            <a:off x="4806141" y="4658240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  <a:ea typeface="MS Gothic" charset="0"/>
                <a:cs typeface="MS Gothic" charset="0"/>
              </a:rPr>
              <a:t>GFP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r>
              <a:rPr lang="en-US" dirty="0" smtClean="0"/>
              <a:t>Optimization of Complex Designs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812300" y="5176628"/>
            <a:ext cx="1647414" cy="4399"/>
          </a:xfrm>
          <a:prstGeom prst="line">
            <a:avLst/>
          </a:prstGeom>
          <a:noFill/>
          <a:ln w="54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928941" y="4890117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1205421" y="494340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>
                <a:solidFill>
                  <a:srgbClr val="800080"/>
                </a:solidFill>
                <a:ea typeface="MS Gothic" charset="0"/>
                <a:cs typeface="MS Gothic" charset="0"/>
              </a:rPr>
              <a:t>LacI</a:t>
            </a: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1548443" y="4609517"/>
            <a:ext cx="1248220" cy="329468"/>
          </a:xfrm>
          <a:custGeom>
            <a:avLst/>
            <a:gdLst>
              <a:gd name="connsiteX0" fmla="*/ 0 w 4289"/>
              <a:gd name="connsiteY0" fmla="*/ 1164 h 1164"/>
              <a:gd name="connsiteX1" fmla="*/ 4289 w 4289"/>
              <a:gd name="connsiteY1" fmla="*/ 0 h 1164"/>
              <a:gd name="connsiteX0" fmla="*/ 0 w 4289"/>
              <a:gd name="connsiteY0" fmla="*/ 1008 h 1091"/>
              <a:gd name="connsiteX1" fmla="*/ 4289 w 4289"/>
              <a:gd name="connsiteY1" fmla="*/ 1091 h 1091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4289"/>
              <a:gd name="connsiteY0" fmla="*/ 1008 h 1008"/>
              <a:gd name="connsiteX1" fmla="*/ 4289 w 4289"/>
              <a:gd name="connsiteY1" fmla="*/ 158 h 1008"/>
              <a:gd name="connsiteX0" fmla="*/ 0 w 3822"/>
              <a:gd name="connsiteY0" fmla="*/ 1008 h 1008"/>
              <a:gd name="connsiteX1" fmla="*/ 3822 w 3822"/>
              <a:gd name="connsiteY1" fmla="*/ 158 h 1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2" h="1008">
                <a:moveTo>
                  <a:pt x="0" y="1008"/>
                </a:moveTo>
                <a:cubicBezTo>
                  <a:pt x="1823" y="0"/>
                  <a:pt x="3197" y="0"/>
                  <a:pt x="3822" y="158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772114" y="494908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2888755" y="467466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>
            <a:off x="3165235" y="471585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2333705" y="4284778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003944" y="4029872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>
                <a:solidFill>
                  <a:srgbClr val="800080"/>
                </a:solidFill>
                <a:ea typeface="MS Gothic" charset="0"/>
                <a:cs typeface="MS Gothic" charset="0"/>
              </a:rPr>
              <a:t>IPTG</a:t>
            </a:r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3384115" y="4381744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4375102" y="4921801"/>
            <a:ext cx="1779981" cy="1362"/>
          </a:xfrm>
          <a:prstGeom prst="line">
            <a:avLst/>
          </a:prstGeom>
          <a:noFill/>
          <a:ln w="54720">
            <a:solidFill>
              <a:srgbClr val="008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4493183" y="4647306"/>
            <a:ext cx="254880" cy="254906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>
            <a:off x="1815226" y="4947723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TetR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1948222" y="5202730"/>
            <a:ext cx="858600" cy="632789"/>
          </a:xfrm>
          <a:custGeom>
            <a:avLst/>
            <a:gdLst>
              <a:gd name="connsiteX0" fmla="*/ 0 w 2320"/>
              <a:gd name="connsiteY0" fmla="*/ 1008 h 2778"/>
              <a:gd name="connsiteX1" fmla="*/ 2320 w 2320"/>
              <a:gd name="connsiteY1" fmla="*/ 2778 h 2778"/>
              <a:gd name="connsiteX0" fmla="*/ 309 w 2629"/>
              <a:gd name="connsiteY0" fmla="*/ 0 h 1936"/>
              <a:gd name="connsiteX1" fmla="*/ 2629 w 2629"/>
              <a:gd name="connsiteY1" fmla="*/ 1770 h 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29" h="1936">
                <a:moveTo>
                  <a:pt x="309" y="0"/>
                </a:moveTo>
                <a:cubicBezTo>
                  <a:pt x="0" y="1936"/>
                  <a:pt x="2629" y="1770"/>
                  <a:pt x="2629" y="1770"/>
                </a:cubicBezTo>
              </a:path>
            </a:pathLst>
          </a:cu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2782273" y="6114954"/>
            <a:ext cx="1232640" cy="10081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2898914" y="5840538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3175394" y="5881729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2595566" y="5427764"/>
            <a:ext cx="1440" cy="257788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2220041" y="5149974"/>
            <a:ext cx="728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US" b="1" dirty="0" err="1" smtClean="0">
                <a:solidFill>
                  <a:srgbClr val="800080"/>
                </a:solidFill>
                <a:ea typeface="MS Gothic" charset="0"/>
                <a:cs typeface="MS Gothic" charset="0"/>
              </a:rPr>
              <a:t>aTc</a:t>
            </a:r>
            <a:endParaRPr lang="en-US" b="1" dirty="0">
              <a:solidFill>
                <a:srgbClr val="800080"/>
              </a:solidFill>
              <a:ea typeface="MS Gothic" charset="0"/>
              <a:cs typeface="MS Gothic" charset="0"/>
            </a:endParaRP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4375102" y="6076867"/>
            <a:ext cx="1232640" cy="10082"/>
          </a:xfrm>
          <a:prstGeom prst="line">
            <a:avLst/>
          </a:prstGeom>
          <a:noFill/>
          <a:ln w="54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4491742" y="5801010"/>
            <a:ext cx="254880" cy="254907"/>
          </a:xfrm>
          <a:custGeom>
            <a:avLst/>
            <a:gdLst/>
            <a:ahLst/>
            <a:cxnLst>
              <a:cxn ang="0">
                <a:pos x="0" y="781"/>
              </a:cxn>
              <a:cxn ang="0">
                <a:pos x="0" y="0"/>
              </a:cxn>
              <a:cxn ang="0">
                <a:pos x="781" y="0"/>
              </a:cxn>
            </a:cxnLst>
            <a:rect l="0" t="0" r="r" b="b"/>
            <a:pathLst>
              <a:path w="782" h="782">
                <a:moveTo>
                  <a:pt x="0" y="781"/>
                </a:moveTo>
                <a:lnTo>
                  <a:pt x="0" y="0"/>
                </a:lnTo>
                <a:lnTo>
                  <a:pt x="781" y="0"/>
                </a:lnTo>
              </a:path>
            </a:pathLst>
          </a:custGeom>
          <a:noFill/>
          <a:ln w="5472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20"/>
          <p:cNvSpPr>
            <a:spLocks noChangeArrowheads="1"/>
          </p:cNvSpPr>
          <p:nvPr/>
        </p:nvSpPr>
        <p:spPr bwMode="auto">
          <a:xfrm>
            <a:off x="4768222" y="584220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F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>
            <a:off x="3384115" y="5551935"/>
            <a:ext cx="999360" cy="329794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3059" y="684"/>
              </a:cxn>
            </a:cxnLst>
            <a:rect l="0" t="0" r="r" b="b"/>
            <a:pathLst>
              <a:path w="3060" h="1009">
                <a:moveTo>
                  <a:pt x="0" y="1008"/>
                </a:moveTo>
                <a:cubicBezTo>
                  <a:pt x="1823" y="0"/>
                  <a:pt x="3059" y="684"/>
                  <a:pt x="3059" y="684"/>
                </a:cubicBezTo>
              </a:path>
            </a:pathLst>
          </a:custGeom>
          <a:noFill/>
          <a:ln w="36720">
            <a:solidFill>
              <a:srgbClr val="800000"/>
            </a:solidFill>
            <a:round/>
            <a:headEnd/>
            <a:tailEnd type="oval" w="lg" len="sm"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3845923" y="4546088"/>
            <a:ext cx="1165115" cy="1310108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5722" h="1310108">
                <a:moveTo>
                  <a:pt x="2545722" y="1310108"/>
                </a:moveTo>
                <a:cubicBezTo>
                  <a:pt x="2436082" y="1050758"/>
                  <a:pt x="1060976" y="868224"/>
                  <a:pt x="757956" y="649873"/>
                </a:cubicBezTo>
                <a:cubicBezTo>
                  <a:pt x="454936" y="431522"/>
                  <a:pt x="0" y="619"/>
                  <a:pt x="727603" y="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3591085" y="4942008"/>
            <a:ext cx="2193394" cy="760129"/>
          </a:xfrm>
          <a:custGeom>
            <a:avLst/>
            <a:gdLst>
              <a:gd name="connsiteX0" fmla="*/ 2812511 w 2812511"/>
              <a:gd name="connsiteY0" fmla="*/ 671258 h 671258"/>
              <a:gd name="connsiteX1" fmla="*/ 2171831 w 2812511"/>
              <a:gd name="connsiteY1" fmla="*/ 76279 h 671258"/>
              <a:gd name="connsiteX2" fmla="*/ 284111 w 2812511"/>
              <a:gd name="connsiteY2" fmla="*/ 213582 h 671258"/>
              <a:gd name="connsiteX3" fmla="*/ 467162 w 2812511"/>
              <a:gd name="connsiteY3" fmla="*/ 545397 h 671258"/>
              <a:gd name="connsiteX0" fmla="*/ 2812511 w 2812511"/>
              <a:gd name="connsiteY0" fmla="*/ 2052880 h 2052880"/>
              <a:gd name="connsiteX1" fmla="*/ 2171831 w 2812511"/>
              <a:gd name="connsiteY1" fmla="*/ 273654 h 2052880"/>
              <a:gd name="connsiteX2" fmla="*/ 284111 w 2812511"/>
              <a:gd name="connsiteY2" fmla="*/ 410957 h 2052880"/>
              <a:gd name="connsiteX3" fmla="*/ 467162 w 2812511"/>
              <a:gd name="connsiteY3" fmla="*/ 742772 h 2052880"/>
              <a:gd name="connsiteX0" fmla="*/ 2621330 w 2621330"/>
              <a:gd name="connsiteY0" fmla="*/ 1750235 h 1750235"/>
              <a:gd name="connsiteX1" fmla="*/ 833564 w 2621330"/>
              <a:gd name="connsiteY1" fmla="*/ 1090000 h 1750235"/>
              <a:gd name="connsiteX2" fmla="*/ 92930 w 2621330"/>
              <a:gd name="connsiteY2" fmla="*/ 108312 h 1750235"/>
              <a:gd name="connsiteX3" fmla="*/ 275981 w 2621330"/>
              <a:gd name="connsiteY3" fmla="*/ 440127 h 1750235"/>
              <a:gd name="connsiteX0" fmla="*/ 2533460 w 2533460"/>
              <a:gd name="connsiteY0" fmla="*/ 1750235 h 1750235"/>
              <a:gd name="connsiteX1" fmla="*/ 745694 w 2533460"/>
              <a:gd name="connsiteY1" fmla="*/ 1090000 h 1750235"/>
              <a:gd name="connsiteX2" fmla="*/ 5060 w 2533460"/>
              <a:gd name="connsiteY2" fmla="*/ 108312 h 1750235"/>
              <a:gd name="connsiteX3" fmla="*/ 715341 w 2533460"/>
              <a:gd name="connsiteY3" fmla="*/ 440127 h 1750235"/>
              <a:gd name="connsiteX0" fmla="*/ 2121295 w 2121295"/>
              <a:gd name="connsiteY0" fmla="*/ 1310108 h 1310108"/>
              <a:gd name="connsiteX1" fmla="*/ 333529 w 2121295"/>
              <a:gd name="connsiteY1" fmla="*/ 649873 h 1310108"/>
              <a:gd name="connsiteX2" fmla="*/ 120125 w 2121295"/>
              <a:gd name="connsiteY2" fmla="*/ 326316 h 1310108"/>
              <a:gd name="connsiteX3" fmla="*/ 303176 w 2121295"/>
              <a:gd name="connsiteY3" fmla="*/ 0 h 1310108"/>
              <a:gd name="connsiteX0" fmla="*/ 2496541 w 2496541"/>
              <a:gd name="connsiteY0" fmla="*/ 1310108 h 1310108"/>
              <a:gd name="connsiteX1" fmla="*/ 708775 w 2496541"/>
              <a:gd name="connsiteY1" fmla="*/ 649873 h 1310108"/>
              <a:gd name="connsiteX2" fmla="*/ 495371 w 2496541"/>
              <a:gd name="connsiteY2" fmla="*/ 326316 h 1310108"/>
              <a:gd name="connsiteX3" fmla="*/ 678422 w 2496541"/>
              <a:gd name="connsiteY3" fmla="*/ 0 h 1310108"/>
              <a:gd name="connsiteX0" fmla="*/ 2090786 w 2090786"/>
              <a:gd name="connsiteY0" fmla="*/ 1310108 h 1310108"/>
              <a:gd name="connsiteX1" fmla="*/ 303020 w 2090786"/>
              <a:gd name="connsiteY1" fmla="*/ 649873 h 1310108"/>
              <a:gd name="connsiteX2" fmla="*/ 272667 w 2090786"/>
              <a:gd name="connsiteY2" fmla="*/ 0 h 1310108"/>
              <a:gd name="connsiteX0" fmla="*/ 2545722 w 2545722"/>
              <a:gd name="connsiteY0" fmla="*/ 1310108 h 1310108"/>
              <a:gd name="connsiteX1" fmla="*/ 757956 w 2545722"/>
              <a:gd name="connsiteY1" fmla="*/ 649873 h 1310108"/>
              <a:gd name="connsiteX2" fmla="*/ 727603 w 2545722"/>
              <a:gd name="connsiteY2" fmla="*/ 0 h 1310108"/>
              <a:gd name="connsiteX0" fmla="*/ 2895607 w 2895607"/>
              <a:gd name="connsiteY0" fmla="*/ 719042 h 719042"/>
              <a:gd name="connsiteX1" fmla="*/ 1107841 w 2895607"/>
              <a:gd name="connsiteY1" fmla="*/ 58807 h 719042"/>
              <a:gd name="connsiteX2" fmla="*/ 727602 w 2895607"/>
              <a:gd name="connsiteY2" fmla="*/ 366197 h 719042"/>
              <a:gd name="connsiteX0" fmla="*/ 2587618 w 2587618"/>
              <a:gd name="connsiteY0" fmla="*/ 259350 h 1019479"/>
              <a:gd name="connsiteX1" fmla="*/ 1107841 w 2587618"/>
              <a:gd name="connsiteY1" fmla="*/ 711470 h 1019479"/>
              <a:gd name="connsiteX2" fmla="*/ 727602 w 2587618"/>
              <a:gd name="connsiteY2" fmla="*/ 1018860 h 1019479"/>
              <a:gd name="connsiteX0" fmla="*/ 2587618 w 2587618"/>
              <a:gd name="connsiteY0" fmla="*/ 0 h 760129"/>
              <a:gd name="connsiteX1" fmla="*/ 1107841 w 2587618"/>
              <a:gd name="connsiteY1" fmla="*/ 452120 h 760129"/>
              <a:gd name="connsiteX2" fmla="*/ 727602 w 2587618"/>
              <a:gd name="connsiteY2" fmla="*/ 759510 h 760129"/>
              <a:gd name="connsiteX0" fmla="*/ 2850040 w 2850040"/>
              <a:gd name="connsiteY0" fmla="*/ 0 h 760129"/>
              <a:gd name="connsiteX1" fmla="*/ 310004 w 2850040"/>
              <a:gd name="connsiteY1" fmla="*/ 299081 h 760129"/>
              <a:gd name="connsiteX2" fmla="*/ 990024 w 2850040"/>
              <a:gd name="connsiteY2" fmla="*/ 759510 h 760129"/>
              <a:gd name="connsiteX0" fmla="*/ 4792463 w 4792464"/>
              <a:gd name="connsiteY0" fmla="*/ 0 h 760129"/>
              <a:gd name="connsiteX1" fmla="*/ 587493 w 4792464"/>
              <a:gd name="connsiteY1" fmla="*/ 299081 h 760129"/>
              <a:gd name="connsiteX2" fmla="*/ 1267513 w 4792464"/>
              <a:gd name="connsiteY2" fmla="*/ 759510 h 76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2464" h="760129">
                <a:moveTo>
                  <a:pt x="4792463" y="0"/>
                </a:moveTo>
                <a:cubicBezTo>
                  <a:pt x="4157878" y="403047"/>
                  <a:pt x="1174985" y="172496"/>
                  <a:pt x="587493" y="299081"/>
                </a:cubicBezTo>
                <a:cubicBezTo>
                  <a:pt x="1" y="425666"/>
                  <a:pt x="539910" y="760129"/>
                  <a:pt x="1267513" y="759510"/>
                </a:cubicBezTo>
              </a:path>
            </a:pathLst>
          </a:custGeom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94958" y="5101973"/>
            <a:ext cx="31138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4F81BD"/>
                </a:solidFill>
              </a:rPr>
              <a:t>Final Optimized: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5 functional units</a:t>
            </a:r>
          </a:p>
          <a:p>
            <a:r>
              <a:rPr lang="en-US" sz="2400" b="1" i="1" dirty="0" smtClean="0">
                <a:solidFill>
                  <a:srgbClr val="4F81BD"/>
                </a:solidFill>
              </a:rPr>
              <a:t>4 transcription factors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11865" y="1112936"/>
            <a:ext cx="8203001" cy="20380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83566" rIns="81639" bIns="40820">
            <a:prstTxWarp prst="textNoShape">
              <a:avLst/>
            </a:prstTxWarp>
          </a:bodyPr>
          <a:lstStyle/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(def 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letfed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+ ((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r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        (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-bar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not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800000"/>
                </a:solidFill>
                <a:latin typeface="Courier New" charset="0"/>
                <a:ea typeface="MS Gothic" charset="0"/>
                <a:cs typeface="MS Gothic" charset="0"/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</a:t>
            </a: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endParaRPr lang="en-US" sz="2400" dirty="0" smtClean="0">
              <a:solidFill>
                <a:srgbClr val="000000"/>
              </a:solidFill>
              <a:latin typeface="Courier New" charset="0"/>
              <a:ea typeface="MS Gothic" charset="0"/>
              <a:cs typeface="MS Gothic" charset="0"/>
            </a:endParaRPr>
          </a:p>
          <a:p>
            <a:pPr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smtClean="0">
                <a:solidFill>
                  <a:srgbClr val="008000"/>
                </a:solidFill>
                <a:latin typeface="Courier New" charset="0"/>
                <a:ea typeface="MS Gothic" charset="0"/>
                <a:cs typeface="MS Gothic" charset="0"/>
              </a:rPr>
              <a:t>green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sr</a:t>
            </a:r>
            <a:r>
              <a:rPr lang="en-US" sz="2400" b="1" dirty="0" smtClean="0">
                <a:solidFill>
                  <a:schemeClr val="accent1"/>
                </a:solidFill>
                <a:latin typeface="Courier New" charset="0"/>
                <a:ea typeface="MS Gothic" charset="0"/>
                <a:cs typeface="MS Gothic" charset="0"/>
              </a:rPr>
              <a:t>-latch 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(</a:t>
            </a:r>
            <a:r>
              <a:rPr lang="en-US" sz="2400" b="1" dirty="0" err="1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aTc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 (</a:t>
            </a:r>
            <a:r>
              <a:rPr lang="en-US" sz="2400" b="1" dirty="0" smtClean="0">
                <a:solidFill>
                  <a:srgbClr val="660066"/>
                </a:solidFill>
                <a:latin typeface="Courier New" charset="0"/>
                <a:ea typeface="MS Gothic" charset="0"/>
                <a:cs typeface="MS Gothic" charset="0"/>
              </a:rPr>
              <a:t>IPTG</a:t>
            </a:r>
            <a:r>
              <a:rPr lang="en-US" sz="2400" dirty="0" smtClean="0">
                <a:solidFill>
                  <a:srgbClr val="000000"/>
                </a:solidFill>
                <a:latin typeface="Courier New" charset="0"/>
                <a:ea typeface="MS Gothic" charset="0"/>
                <a:cs typeface="MS Gothic" charset="0"/>
              </a:rPr>
              <a:t>)))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929" y="6330991"/>
            <a:ext cx="687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Unoptimized</a:t>
            </a:r>
            <a:r>
              <a:rPr lang="en-US" sz="2000" i="1" dirty="0" smtClean="0"/>
              <a:t>: 15 functional units, 13 transcription factors</a:t>
            </a:r>
          </a:p>
        </p:txBody>
      </p:sp>
      <p:sp>
        <p:nvSpPr>
          <p:cNvPr id="36" name="AutoShape 65"/>
          <p:cNvSpPr>
            <a:spLocks noChangeArrowheads="1"/>
          </p:cNvSpPr>
          <p:nvPr/>
        </p:nvSpPr>
        <p:spPr bwMode="auto">
          <a:xfrm>
            <a:off x="4358880" y="3263531"/>
            <a:ext cx="419040" cy="419084"/>
          </a:xfrm>
          <a:prstGeom prst="downArrow">
            <a:avLst>
              <a:gd name="adj1" fmla="val 40009"/>
              <a:gd name="adj2" fmla="val 49926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AutoShape 24"/>
          <p:cNvSpPr>
            <a:spLocks noChangeArrowheads="1"/>
          </p:cNvSpPr>
          <p:nvPr/>
        </p:nvSpPr>
        <p:spPr bwMode="auto">
          <a:xfrm>
            <a:off x="5520784" y="4669682"/>
            <a:ext cx="531360" cy="233304"/>
          </a:xfrm>
          <a:prstGeom prst="roundRect">
            <a:avLst>
              <a:gd name="adj" fmla="val 616"/>
            </a:avLst>
          </a:prstGeom>
          <a:noFill/>
          <a:ln w="36720">
            <a:solidFill>
              <a:srgbClr val="800000"/>
            </a:solidFill>
            <a:round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ea typeface="MS Gothic" charset="0"/>
                <a:cs typeface="MS Gothic" charset="0"/>
              </a:rPr>
              <a:t>H</a:t>
            </a:r>
            <a:endParaRPr lang="en-US" b="1" dirty="0">
              <a:solidFill>
                <a:srgbClr val="8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Compilation &amp; Optimization Results: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Automated GRN design for arbitrary </a:t>
            </a:r>
            <a:r>
              <a:rPr lang="en-US" dirty="0" err="1" smtClean="0"/>
              <a:t>boolean</a:t>
            </a:r>
            <a:r>
              <a:rPr lang="en-US" dirty="0" smtClean="0"/>
              <a:t> logic and feedback systems</a:t>
            </a:r>
          </a:p>
          <a:p>
            <a:pPr lvl="1"/>
            <a:r>
              <a:rPr lang="en-US" dirty="0" smtClean="0"/>
              <a:t>Verification in ODE simulation</a:t>
            </a:r>
          </a:p>
          <a:p>
            <a:r>
              <a:rPr lang="en-US" dirty="0" smtClean="0"/>
              <a:t>Optimization competitive with human experts:</a:t>
            </a:r>
          </a:p>
          <a:p>
            <a:pPr lvl="1"/>
            <a:r>
              <a:rPr lang="en-US" dirty="0" smtClean="0"/>
              <a:t>Test systems have 25% to 71% complexity reduction</a:t>
            </a:r>
          </a:p>
          <a:p>
            <a:pPr lvl="1"/>
            <a:r>
              <a:rPr lang="en-US" dirty="0" smtClean="0"/>
              <a:t>Optimized systems are often homologous with hand designed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LacI-P3-uncorrected-mean-nor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25520" y="4342533"/>
            <a:ext cx="3373556" cy="2269483"/>
          </a:xfrm>
          <a:prstGeom prst="rect">
            <a:avLst/>
          </a:prstGeom>
        </p:spPr>
      </p:pic>
      <p:sp>
        <p:nvSpPr>
          <p:cNvPr id="108" name="Content Placeholder 107"/>
          <p:cNvSpPr>
            <a:spLocks noGrp="1"/>
          </p:cNvSpPr>
          <p:nvPr>
            <p:ph idx="1"/>
          </p:nvPr>
        </p:nvSpPr>
        <p:spPr>
          <a:xfrm>
            <a:off x="109617" y="4563515"/>
            <a:ext cx="5212785" cy="177029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Model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Experiment:</a:t>
            </a:r>
          </a:p>
          <a:p>
            <a:pPr lvl="1"/>
            <a:r>
              <a:rPr lang="en-US" dirty="0" smtClean="0"/>
              <a:t>Low copy: no effect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no effect</a:t>
            </a:r>
            <a:endParaRPr lang="en-US" dirty="0" smtClean="0"/>
          </a:p>
          <a:p>
            <a:pPr lvl="1"/>
            <a:r>
              <a:rPr lang="en-US" dirty="0" smtClean="0"/>
              <a:t>High copy: 30x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10x</a:t>
            </a:r>
            <a:endParaRPr lang="en-US" dirty="0" smtClean="0"/>
          </a:p>
          <a:p>
            <a:pPr lvl="1"/>
            <a:r>
              <a:rPr lang="en-US" dirty="0" smtClean="0"/>
              <a:t>Gradual transition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gradual transition</a:t>
            </a:r>
            <a:endParaRPr lang="en-US" dirty="0" smtClean="0"/>
          </a:p>
          <a:p>
            <a:pPr lvl="1"/>
            <a:r>
              <a:rPr lang="en-US" dirty="0" smtClean="0"/>
              <a:t>Max ~10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3x higher – 2A effect?</a:t>
            </a: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682625"/>
          </a:xfrm>
        </p:spPr>
        <p:txBody>
          <a:bodyPr/>
          <a:lstStyle/>
          <a:p>
            <a:pPr eaLnBrk="1" hangingPunct="1"/>
            <a:r>
              <a:rPr lang="en-US" sz="3000" dirty="0" smtClean="0">
                <a:cs typeface="Arial"/>
              </a:rPr>
              <a:t>Realization with Characterized DNA parts</a:t>
            </a:r>
            <a:endParaRPr lang="en-US" sz="3000" dirty="0">
              <a:cs typeface="Arial"/>
            </a:endParaRPr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grpSp>
        <p:nvGrpSpPr>
          <p:cNvPr id="4" name="Group 120"/>
          <p:cNvGrpSpPr/>
          <p:nvPr/>
        </p:nvGrpSpPr>
        <p:grpSpPr>
          <a:xfrm>
            <a:off x="17541" y="1029831"/>
            <a:ext cx="8929244" cy="1396124"/>
            <a:chOff x="17541" y="1029831"/>
            <a:chExt cx="8929244" cy="1459699"/>
          </a:xfrm>
        </p:grpSpPr>
        <p:sp>
          <p:nvSpPr>
            <p:cNvPr id="75" name="Rectangle 74"/>
            <p:cNvSpPr/>
            <p:nvPr/>
          </p:nvSpPr>
          <p:spPr>
            <a:xfrm>
              <a:off x="251020" y="1058333"/>
              <a:ext cx="8695765" cy="1407140"/>
            </a:xfrm>
            <a:prstGeom prst="rect">
              <a:avLst/>
            </a:prstGeom>
            <a:solidFill>
              <a:srgbClr val="FFC000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78" name="Straight Connector 77"/>
            <p:cNvCxnSpPr/>
            <p:nvPr/>
          </p:nvCxnSpPr>
          <p:spPr bwMode="auto">
            <a:xfrm>
              <a:off x="2544850" y="1968009"/>
              <a:ext cx="1386997" cy="1355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Bent Arrow 78"/>
            <p:cNvSpPr/>
            <p:nvPr/>
          </p:nvSpPr>
          <p:spPr bwMode="auto">
            <a:xfrm>
              <a:off x="2606679" y="1769569"/>
              <a:ext cx="489992" cy="396216"/>
            </a:xfrm>
            <a:prstGeom prst="bentArrow">
              <a:avLst>
                <a:gd name="adj1" fmla="val 37000"/>
                <a:gd name="adj2" fmla="val 394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80" name="Down Arrow 79"/>
            <p:cNvSpPr/>
            <p:nvPr/>
          </p:nvSpPr>
          <p:spPr bwMode="auto">
            <a:xfrm rot="5400000" flipV="1">
              <a:off x="3381147" y="1707367"/>
              <a:ext cx="297161" cy="520617"/>
            </a:xfrm>
            <a:prstGeom prst="downArrow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st="88900" dir="36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76" name="TextBox 49"/>
            <p:cNvSpPr txBox="1">
              <a:spLocks noChangeArrowheads="1"/>
            </p:cNvSpPr>
            <p:nvPr/>
          </p:nvSpPr>
          <p:spPr bwMode="auto">
            <a:xfrm>
              <a:off x="2197243" y="2165782"/>
              <a:ext cx="1239909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smtClean="0">
                  <a:latin typeface="Calibri" pitchFamily="34" charset="0"/>
                </a:rPr>
                <a:t>pHef1a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77" name="TextBox 53"/>
            <p:cNvSpPr txBox="1">
              <a:spLocks noChangeArrowheads="1"/>
            </p:cNvSpPr>
            <p:nvPr/>
          </p:nvSpPr>
          <p:spPr bwMode="auto">
            <a:xfrm>
              <a:off x="3041516" y="2165782"/>
              <a:ext cx="890331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err="1" smtClean="0">
                  <a:latin typeface="Calibri" pitchFamily="34" charset="0"/>
                </a:rPr>
                <a:t>rtTA</a:t>
              </a:r>
              <a:endParaRPr lang="en-US" sz="1200" dirty="0">
                <a:latin typeface="Calibri" pitchFamily="34" charset="0"/>
              </a:endParaRPr>
            </a:p>
          </p:txBody>
        </p:sp>
        <p:cxnSp>
          <p:nvCxnSpPr>
            <p:cNvPr id="24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4303722" y="1670213"/>
              <a:ext cx="201336" cy="635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 flipV="1">
              <a:off x="6328983" y="1990892"/>
              <a:ext cx="11890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 413"/>
            <p:cNvGrpSpPr>
              <a:grpSpLocks/>
            </p:cNvGrpSpPr>
            <p:nvPr/>
          </p:nvGrpSpPr>
          <p:grpSpPr bwMode="auto">
            <a:xfrm>
              <a:off x="5759070" y="1791976"/>
              <a:ext cx="1395546" cy="686112"/>
              <a:chOff x="6455453" y="3212820"/>
              <a:chExt cx="1395877" cy="685908"/>
            </a:xfrm>
          </p:grpSpPr>
          <p:sp>
            <p:nvSpPr>
              <p:cNvPr id="61" name="Bent Arrow 60"/>
              <p:cNvSpPr/>
              <p:nvPr/>
            </p:nvSpPr>
            <p:spPr bwMode="auto">
              <a:xfrm>
                <a:off x="7087366" y="3212820"/>
                <a:ext cx="490130" cy="396379"/>
              </a:xfrm>
              <a:prstGeom prst="bentArrow">
                <a:avLst>
                  <a:gd name="adj1" fmla="val 37000"/>
                  <a:gd name="adj2" fmla="val 39400"/>
                  <a:gd name="adj3" fmla="val 25000"/>
                  <a:gd name="adj4" fmla="val 43750"/>
                </a:avLst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TextBox 49"/>
              <p:cNvSpPr txBox="1">
                <a:spLocks noChangeArrowheads="1"/>
              </p:cNvSpPr>
              <p:nvPr/>
            </p:nvSpPr>
            <p:spPr bwMode="auto">
              <a:xfrm>
                <a:off x="6455453" y="3609201"/>
                <a:ext cx="1395877" cy="289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200" dirty="0" smtClean="0">
                    <a:latin typeface="Calibri" pitchFamily="34" charset="0"/>
                  </a:rPr>
                  <a:t>UAS-T1</a:t>
                </a:r>
                <a:endParaRPr lang="en-US" sz="1200" dirty="0">
                  <a:latin typeface="Calibri" pitchFamily="34" charset="0"/>
                </a:endParaRPr>
              </a:p>
            </p:txBody>
          </p:sp>
        </p:grpSp>
        <p:cxnSp>
          <p:nvCxnSpPr>
            <p:cNvPr id="54" name="Straight Connector 53"/>
            <p:cNvCxnSpPr/>
            <p:nvPr/>
          </p:nvCxnSpPr>
          <p:spPr bwMode="auto">
            <a:xfrm rot="16200000" flipH="1">
              <a:off x="6453357" y="1681964"/>
              <a:ext cx="158135" cy="15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 bwMode="auto">
            <a:xfrm flipH="1">
              <a:off x="6410980" y="1778167"/>
              <a:ext cx="244475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5664388" y="1603688"/>
              <a:ext cx="867242" cy="15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rot="5400000">
              <a:off x="5513839" y="1754239"/>
              <a:ext cx="301101" cy="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60"/>
            <p:cNvSpPr txBox="1">
              <a:spLocks noChangeArrowheads="1"/>
            </p:cNvSpPr>
            <p:nvPr/>
          </p:nvSpPr>
          <p:spPr bwMode="auto">
            <a:xfrm>
              <a:off x="938405" y="2159880"/>
              <a:ext cx="616504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smtClean="0">
                  <a:latin typeface="Calibri" pitchFamily="34" charset="0"/>
                </a:rPr>
                <a:t>EBFP2</a:t>
              </a:r>
              <a:endParaRPr lang="en-US" sz="1200" dirty="0">
                <a:latin typeface="Calibri" pitchFamily="34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4064605" y="1997855"/>
              <a:ext cx="2148109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Bent Arrow 45"/>
            <p:cNvSpPr/>
            <p:nvPr/>
          </p:nvSpPr>
          <p:spPr bwMode="auto">
            <a:xfrm>
              <a:off x="4152759" y="1763896"/>
              <a:ext cx="490141" cy="395985"/>
            </a:xfrm>
            <a:prstGeom prst="bentArrow">
              <a:avLst>
                <a:gd name="adj1" fmla="val 37000"/>
                <a:gd name="adj2" fmla="val 394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47" name="Down Arrow 46"/>
            <p:cNvSpPr/>
            <p:nvPr/>
          </p:nvSpPr>
          <p:spPr bwMode="auto">
            <a:xfrm rot="5400000" flipV="1">
              <a:off x="5574019" y="1701502"/>
              <a:ext cx="296988" cy="520774"/>
            </a:xfrm>
            <a:prstGeom prst="downArrow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st="88900" dir="36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48" name="TextBox 49"/>
            <p:cNvSpPr txBox="1">
              <a:spLocks noChangeArrowheads="1"/>
            </p:cNvSpPr>
            <p:nvPr/>
          </p:nvSpPr>
          <p:spPr bwMode="auto">
            <a:xfrm>
              <a:off x="3713123" y="2159880"/>
              <a:ext cx="1052618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err="1" smtClean="0">
                  <a:latin typeface="Calibri" pitchFamily="34" charset="0"/>
                </a:rPr>
                <a:t>Tre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49" name="TextBox 53"/>
            <p:cNvSpPr txBox="1">
              <a:spLocks noChangeArrowheads="1"/>
            </p:cNvSpPr>
            <p:nvPr/>
          </p:nvSpPr>
          <p:spPr bwMode="auto">
            <a:xfrm>
              <a:off x="5180216" y="2159880"/>
              <a:ext cx="1066821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smtClean="0">
                  <a:latin typeface="Calibri" pitchFamily="34" charset="0"/>
                </a:rPr>
                <a:t>Tal1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1137990" y="1628566"/>
              <a:ext cx="257324" cy="27718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49987" dist="250190" dir="8460000" algn="ctr">
                <a:schemeClr val="bg1">
                  <a:alpha val="28000"/>
                </a:schemeClr>
              </a:outerShdw>
            </a:effectLst>
            <a:scene3d>
              <a:camera prst="orthographicFront">
                <a:rot lat="0" lon="0" rev="0"/>
              </a:camera>
              <a:lightRig rig="contrasting" dir="t"/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219614" y="1719639"/>
              <a:ext cx="73521" cy="118796"/>
            </a:xfrm>
            <a:custGeom>
              <a:avLst/>
              <a:gdLst>
                <a:gd name="connsiteX0" fmla="*/ 0 w 109259"/>
                <a:gd name="connsiteY0" fmla="*/ 185097 h 185097"/>
                <a:gd name="connsiteX1" fmla="*/ 9144 w 109259"/>
                <a:gd name="connsiteY1" fmla="*/ 75369 h 185097"/>
                <a:gd name="connsiteX2" fmla="*/ 18288 w 109259"/>
                <a:gd name="connsiteY2" fmla="*/ 47937 h 185097"/>
                <a:gd name="connsiteX3" fmla="*/ 45720 w 109259"/>
                <a:gd name="connsiteY3" fmla="*/ 57081 h 185097"/>
                <a:gd name="connsiteX4" fmla="*/ 82296 w 109259"/>
                <a:gd name="connsiteY4" fmla="*/ 38793 h 185097"/>
                <a:gd name="connsiteX5" fmla="*/ 100584 w 109259"/>
                <a:gd name="connsiteY5" fmla="*/ 175953 h 18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59" h="185097">
                  <a:moveTo>
                    <a:pt x="0" y="185097"/>
                  </a:moveTo>
                  <a:cubicBezTo>
                    <a:pt x="3048" y="148521"/>
                    <a:pt x="4293" y="111750"/>
                    <a:pt x="9144" y="75369"/>
                  </a:cubicBezTo>
                  <a:cubicBezTo>
                    <a:pt x="10418" y="65815"/>
                    <a:pt x="9667" y="52248"/>
                    <a:pt x="18288" y="47937"/>
                  </a:cubicBezTo>
                  <a:cubicBezTo>
                    <a:pt x="26909" y="43626"/>
                    <a:pt x="36576" y="54033"/>
                    <a:pt x="45720" y="57081"/>
                  </a:cubicBezTo>
                  <a:cubicBezTo>
                    <a:pt x="49045" y="47106"/>
                    <a:pt x="54587" y="0"/>
                    <a:pt x="82296" y="38793"/>
                  </a:cubicBezTo>
                  <a:cubicBezTo>
                    <a:pt x="109259" y="76541"/>
                    <a:pt x="100584" y="135770"/>
                    <a:pt x="100584" y="175953"/>
                  </a:cubicBezTo>
                </a:path>
              </a:pathLst>
            </a:custGeom>
            <a:ln w="19050"/>
            <a:scene3d>
              <a:camera prst="orthographicFront">
                <a:rot lat="0" lon="0" rev="0"/>
              </a:camera>
              <a:lightRig rig="contrasting" dir="t"/>
            </a:scene3d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grpSp>
          <p:nvGrpSpPr>
            <p:cNvPr id="6" name="Group 82"/>
            <p:cNvGrpSpPr>
              <a:grpSpLocks/>
            </p:cNvGrpSpPr>
            <p:nvPr/>
          </p:nvGrpSpPr>
          <p:grpSpPr bwMode="auto">
            <a:xfrm>
              <a:off x="2273174" y="1467509"/>
              <a:ext cx="492125" cy="317590"/>
              <a:chOff x="2209800" y="1772903"/>
              <a:chExt cx="492581" cy="317507"/>
            </a:xfrm>
          </p:grpSpPr>
          <p:sp>
            <p:nvSpPr>
              <p:cNvPr id="42" name="Oval 41"/>
              <p:cNvSpPr/>
              <p:nvPr/>
            </p:nvSpPr>
            <p:spPr bwMode="auto">
              <a:xfrm>
                <a:off x="2209800" y="1828800"/>
                <a:ext cx="492581" cy="261610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49000">
                    <a:srgbClr val="00B050">
                      <a:shade val="67500"/>
                      <a:satMod val="115000"/>
                      <a:alpha val="80000"/>
                    </a:srgbClr>
                  </a:gs>
                  <a:gs pos="88000">
                    <a:srgbClr val="00B050">
                      <a:shade val="100000"/>
                      <a:satMod val="115000"/>
                      <a:alpha val="3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  <p:sp>
            <p:nvSpPr>
              <p:cNvPr id="43" name="TextBox 14"/>
              <p:cNvSpPr txBox="1">
                <a:spLocks noChangeArrowheads="1"/>
              </p:cNvSpPr>
              <p:nvPr/>
            </p:nvSpPr>
            <p:spPr bwMode="auto">
              <a:xfrm>
                <a:off x="2209800" y="1772903"/>
                <a:ext cx="492581" cy="28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200" dirty="0" err="1" smtClean="0">
                    <a:latin typeface="Calibri" pitchFamily="34" charset="0"/>
                  </a:rPr>
                  <a:t>Dox</a:t>
                </a:r>
                <a:endParaRPr lang="en-US" sz="1200" dirty="0">
                  <a:latin typeface="Calibri" pitchFamily="34" charset="0"/>
                </a:endParaRPr>
              </a:p>
            </p:txBody>
          </p:sp>
        </p:grpSp>
        <p:sp>
          <p:nvSpPr>
            <p:cNvPr id="31" name="TextBox 60"/>
            <p:cNvSpPr txBox="1">
              <a:spLocks noChangeArrowheads="1"/>
            </p:cNvSpPr>
            <p:nvPr/>
          </p:nvSpPr>
          <p:spPr bwMode="auto">
            <a:xfrm>
              <a:off x="4479048" y="2152568"/>
              <a:ext cx="726637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smtClean="0">
                  <a:latin typeface="Calibri" pitchFamily="34" charset="0"/>
                </a:rPr>
                <a:t>EYFP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34" name="TextBox 49"/>
            <p:cNvSpPr txBox="1">
              <a:spLocks noChangeArrowheads="1"/>
            </p:cNvSpPr>
            <p:nvPr/>
          </p:nvSpPr>
          <p:spPr bwMode="auto">
            <a:xfrm>
              <a:off x="1496510" y="2136890"/>
              <a:ext cx="1223129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smtClean="0">
                  <a:latin typeface="Calibri" pitchFamily="34" charset="0"/>
                </a:rPr>
                <a:t>VP16Gal4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4698439" y="1643363"/>
              <a:ext cx="257324" cy="277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chemeClr val="bg1">
                  <a:alpha val="28000"/>
                </a:schemeClr>
              </a:outerShdw>
            </a:effectLst>
            <a:scene3d>
              <a:camera prst="orthographicFront">
                <a:rot lat="0" lon="0" rev="0"/>
              </a:camera>
              <a:lightRig rig="contrasting" dir="t"/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4758172" y="1882606"/>
              <a:ext cx="147042" cy="15839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/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4793857" y="1734436"/>
              <a:ext cx="73521" cy="118796"/>
            </a:xfrm>
            <a:custGeom>
              <a:avLst/>
              <a:gdLst>
                <a:gd name="connsiteX0" fmla="*/ 0 w 109259"/>
                <a:gd name="connsiteY0" fmla="*/ 185097 h 185097"/>
                <a:gd name="connsiteX1" fmla="*/ 9144 w 109259"/>
                <a:gd name="connsiteY1" fmla="*/ 75369 h 185097"/>
                <a:gd name="connsiteX2" fmla="*/ 18288 w 109259"/>
                <a:gd name="connsiteY2" fmla="*/ 47937 h 185097"/>
                <a:gd name="connsiteX3" fmla="*/ 45720 w 109259"/>
                <a:gd name="connsiteY3" fmla="*/ 57081 h 185097"/>
                <a:gd name="connsiteX4" fmla="*/ 82296 w 109259"/>
                <a:gd name="connsiteY4" fmla="*/ 38793 h 185097"/>
                <a:gd name="connsiteX5" fmla="*/ 100584 w 109259"/>
                <a:gd name="connsiteY5" fmla="*/ 175953 h 18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259" h="185097">
                  <a:moveTo>
                    <a:pt x="0" y="185097"/>
                  </a:moveTo>
                  <a:cubicBezTo>
                    <a:pt x="3048" y="148521"/>
                    <a:pt x="4293" y="111750"/>
                    <a:pt x="9144" y="75369"/>
                  </a:cubicBezTo>
                  <a:cubicBezTo>
                    <a:pt x="10418" y="65815"/>
                    <a:pt x="9667" y="52248"/>
                    <a:pt x="18288" y="47937"/>
                  </a:cubicBezTo>
                  <a:cubicBezTo>
                    <a:pt x="26909" y="43626"/>
                    <a:pt x="36576" y="54033"/>
                    <a:pt x="45720" y="57081"/>
                  </a:cubicBezTo>
                  <a:cubicBezTo>
                    <a:pt x="49045" y="47106"/>
                    <a:pt x="54587" y="0"/>
                    <a:pt x="82296" y="38793"/>
                  </a:cubicBezTo>
                  <a:cubicBezTo>
                    <a:pt x="109259" y="76541"/>
                    <a:pt x="100584" y="135770"/>
                    <a:pt x="100584" y="175953"/>
                  </a:cubicBezTo>
                </a:path>
              </a:pathLst>
            </a:custGeom>
            <a:ln w="19050"/>
            <a:scene3d>
              <a:camera prst="orthographicFront">
                <a:rot lat="0" lon="0" rev="0"/>
              </a:camera>
              <a:lightRig rig="contrasting" dir="t"/>
            </a:scene3d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>
              <a:off x="415323" y="1936988"/>
              <a:ext cx="2057400" cy="2010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Bent Arrow 96"/>
            <p:cNvSpPr/>
            <p:nvPr/>
          </p:nvSpPr>
          <p:spPr bwMode="auto">
            <a:xfrm>
              <a:off x="560927" y="1758673"/>
              <a:ext cx="489992" cy="396216"/>
            </a:xfrm>
            <a:prstGeom prst="bentArrow">
              <a:avLst>
                <a:gd name="adj1" fmla="val 37000"/>
                <a:gd name="adj2" fmla="val 394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solidFill>
                  <a:schemeClr val="tx1"/>
                </a:solidFill>
              </a:endParaRPr>
            </a:p>
          </p:txBody>
        </p:sp>
        <p:sp>
          <p:nvSpPr>
            <p:cNvPr id="98" name="TextBox 49"/>
            <p:cNvSpPr txBox="1">
              <a:spLocks noChangeArrowheads="1"/>
            </p:cNvSpPr>
            <p:nvPr/>
          </p:nvSpPr>
          <p:spPr bwMode="auto">
            <a:xfrm>
              <a:off x="17541" y="2154886"/>
              <a:ext cx="1239909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>
                  <a:latin typeface="Calibri" pitchFamily="34" charset="0"/>
                </a:rPr>
                <a:t>pHef1a</a:t>
              </a:r>
            </a:p>
          </p:txBody>
        </p:sp>
        <p:sp>
          <p:nvSpPr>
            <p:cNvPr id="59" name="Down Arrow 58"/>
            <p:cNvSpPr/>
            <p:nvPr/>
          </p:nvSpPr>
          <p:spPr bwMode="auto">
            <a:xfrm rot="5400000" flipV="1">
              <a:off x="1997985" y="1692568"/>
              <a:ext cx="297161" cy="520617"/>
            </a:xfrm>
            <a:prstGeom prst="downArrow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st="88900" dir="36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60" name="TextBox 14"/>
            <p:cNvSpPr txBox="1"/>
            <p:nvPr/>
          </p:nvSpPr>
          <p:spPr bwMode="auto">
            <a:xfrm>
              <a:off x="1448614" y="1803417"/>
              <a:ext cx="365760" cy="28961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2A</a:t>
              </a:r>
            </a:p>
          </p:txBody>
        </p:sp>
        <p:sp>
          <p:nvSpPr>
            <p:cNvPr id="69" name="TextBox 14"/>
            <p:cNvSpPr txBox="1"/>
            <p:nvPr/>
          </p:nvSpPr>
          <p:spPr bwMode="auto">
            <a:xfrm>
              <a:off x="5019029" y="1813395"/>
              <a:ext cx="365760" cy="28961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2A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 rot="16200000" flipH="1">
              <a:off x="1899782" y="1663456"/>
              <a:ext cx="414441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6581400" y="1610380"/>
              <a:ext cx="314637" cy="6349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>
            <a:xfrm rot="10800000" flipV="1">
              <a:off x="2107002" y="1456236"/>
              <a:ext cx="4628542" cy="15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 flipH="1">
              <a:off x="3326346" y="1721256"/>
              <a:ext cx="322699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0800000">
              <a:off x="3487695" y="1559906"/>
              <a:ext cx="913522" cy="1281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38"/>
            <p:cNvCxnSpPr/>
            <p:nvPr/>
          </p:nvCxnSpPr>
          <p:spPr bwMode="auto">
            <a:xfrm>
              <a:off x="2765299" y="1661955"/>
              <a:ext cx="722396" cy="99678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 bwMode="auto">
            <a:xfrm flipV="1">
              <a:off x="7667580" y="2002334"/>
              <a:ext cx="118903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oup 62"/>
            <p:cNvGrpSpPr>
              <a:grpSpLocks/>
            </p:cNvGrpSpPr>
            <p:nvPr/>
          </p:nvGrpSpPr>
          <p:grpSpPr bwMode="auto">
            <a:xfrm>
              <a:off x="8169262" y="1656263"/>
              <a:ext cx="768799" cy="821824"/>
              <a:chOff x="8483856" y="4191000"/>
              <a:chExt cx="768982" cy="821579"/>
            </a:xfrm>
          </p:grpSpPr>
          <p:sp>
            <p:nvSpPr>
              <p:cNvPr id="70" name="TextBox 60"/>
              <p:cNvSpPr txBox="1">
                <a:spLocks noChangeArrowheads="1"/>
              </p:cNvSpPr>
              <p:nvPr/>
            </p:nvSpPr>
            <p:spPr bwMode="auto">
              <a:xfrm>
                <a:off x="8483856" y="4723053"/>
                <a:ext cx="768982" cy="289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200" dirty="0" err="1" smtClean="0">
                    <a:latin typeface="Calibri" pitchFamily="34" charset="0"/>
                  </a:rPr>
                  <a:t>mKate</a:t>
                </a:r>
                <a:endParaRPr lang="en-US" sz="1200" dirty="0">
                  <a:latin typeface="Calibri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8739937" y="4191000"/>
                <a:ext cx="257319" cy="277465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49987" dist="250190" dir="8460000" algn="ctr">
                  <a:schemeClr val="bg1">
                    <a:alpha val="28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contrasting" dir="t"/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  <p:sp>
            <p:nvSpPr>
              <p:cNvPr id="73" name="Freeform 72"/>
              <p:cNvSpPr/>
              <p:nvPr/>
            </p:nvSpPr>
            <p:spPr bwMode="auto">
              <a:xfrm>
                <a:off x="8838576" y="4313277"/>
                <a:ext cx="73520" cy="118914"/>
              </a:xfrm>
              <a:custGeom>
                <a:avLst/>
                <a:gdLst>
                  <a:gd name="connsiteX0" fmla="*/ 0 w 109259"/>
                  <a:gd name="connsiteY0" fmla="*/ 185097 h 185097"/>
                  <a:gd name="connsiteX1" fmla="*/ 9144 w 109259"/>
                  <a:gd name="connsiteY1" fmla="*/ 75369 h 185097"/>
                  <a:gd name="connsiteX2" fmla="*/ 18288 w 109259"/>
                  <a:gd name="connsiteY2" fmla="*/ 47937 h 185097"/>
                  <a:gd name="connsiteX3" fmla="*/ 45720 w 109259"/>
                  <a:gd name="connsiteY3" fmla="*/ 57081 h 185097"/>
                  <a:gd name="connsiteX4" fmla="*/ 82296 w 109259"/>
                  <a:gd name="connsiteY4" fmla="*/ 38793 h 185097"/>
                  <a:gd name="connsiteX5" fmla="*/ 100584 w 109259"/>
                  <a:gd name="connsiteY5" fmla="*/ 175953 h 18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259" h="185097">
                    <a:moveTo>
                      <a:pt x="0" y="185097"/>
                    </a:moveTo>
                    <a:cubicBezTo>
                      <a:pt x="3048" y="148521"/>
                      <a:pt x="4293" y="111750"/>
                      <a:pt x="9144" y="75369"/>
                    </a:cubicBezTo>
                    <a:cubicBezTo>
                      <a:pt x="10418" y="65815"/>
                      <a:pt x="9667" y="52248"/>
                      <a:pt x="18288" y="47937"/>
                    </a:cubicBezTo>
                    <a:cubicBezTo>
                      <a:pt x="26909" y="43626"/>
                      <a:pt x="36576" y="54033"/>
                      <a:pt x="45720" y="57081"/>
                    </a:cubicBezTo>
                    <a:cubicBezTo>
                      <a:pt x="49045" y="47106"/>
                      <a:pt x="54587" y="0"/>
                      <a:pt x="82296" y="38793"/>
                    </a:cubicBezTo>
                    <a:cubicBezTo>
                      <a:pt x="109259" y="76541"/>
                      <a:pt x="100584" y="135770"/>
                      <a:pt x="100584" y="175953"/>
                    </a:cubicBezTo>
                  </a:path>
                </a:pathLst>
              </a:custGeom>
              <a:ln w="19050"/>
              <a:scene3d>
                <a:camera prst="orthographicFront">
                  <a:rot lat="0" lon="0" rev="0"/>
                </a:camera>
                <a:lightRig rig="contrasting" dir="t"/>
              </a:scene3d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  <p:sp>
            <p:nvSpPr>
              <p:cNvPr id="87" name="Rounded Rectangle 86"/>
              <p:cNvSpPr/>
              <p:nvPr/>
            </p:nvSpPr>
            <p:spPr bwMode="auto">
              <a:xfrm>
                <a:off x="8799672" y="4430479"/>
                <a:ext cx="147039" cy="158552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/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</p:grpSp>
        <p:grpSp>
          <p:nvGrpSpPr>
            <p:cNvPr id="8" name="Group 413"/>
            <p:cNvGrpSpPr>
              <a:grpSpLocks/>
            </p:cNvGrpSpPr>
            <p:nvPr/>
          </p:nvGrpSpPr>
          <p:grpSpPr bwMode="auto">
            <a:xfrm>
              <a:off x="7097667" y="1803418"/>
              <a:ext cx="1395546" cy="686112"/>
              <a:chOff x="6455453" y="3212820"/>
              <a:chExt cx="1395877" cy="685908"/>
            </a:xfrm>
          </p:grpSpPr>
          <p:sp>
            <p:nvSpPr>
              <p:cNvPr id="89" name="Bent Arrow 88"/>
              <p:cNvSpPr/>
              <p:nvPr/>
            </p:nvSpPr>
            <p:spPr bwMode="auto">
              <a:xfrm>
                <a:off x="7087366" y="3212820"/>
                <a:ext cx="490130" cy="396379"/>
              </a:xfrm>
              <a:prstGeom prst="bentArrow">
                <a:avLst>
                  <a:gd name="adj1" fmla="val 37000"/>
                  <a:gd name="adj2" fmla="val 39400"/>
                  <a:gd name="adj3" fmla="val 25000"/>
                  <a:gd name="adj4" fmla="val 43750"/>
                </a:avLst>
              </a:prstGeom>
              <a:gradFill flip="none" rotWithShape="1">
                <a:gsLst>
                  <a:gs pos="0">
                    <a:srgbClr val="92D050">
                      <a:shade val="30000"/>
                      <a:satMod val="115000"/>
                    </a:srgbClr>
                  </a:gs>
                  <a:gs pos="50000">
                    <a:srgbClr val="92D050">
                      <a:shade val="67500"/>
                      <a:satMod val="115000"/>
                    </a:srgbClr>
                  </a:gs>
                  <a:gs pos="100000">
                    <a:srgbClr val="92D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bliqueBottomRigh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TextBox 49"/>
              <p:cNvSpPr txBox="1">
                <a:spLocks noChangeArrowheads="1"/>
              </p:cNvSpPr>
              <p:nvPr/>
            </p:nvSpPr>
            <p:spPr bwMode="auto">
              <a:xfrm>
                <a:off x="6455453" y="3609201"/>
                <a:ext cx="1395877" cy="289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1200" dirty="0" smtClean="0">
                    <a:latin typeface="Calibri" pitchFamily="34" charset="0"/>
                  </a:rPr>
                  <a:t>Hef1a-LacO1Oid</a:t>
                </a:r>
                <a:endParaRPr lang="en-US" sz="1200" dirty="0">
                  <a:latin typeface="Calibri" pitchFamily="34" charset="0"/>
                </a:endParaRPr>
              </a:p>
            </p:txBody>
          </p:sp>
        </p:grpSp>
        <p:cxnSp>
          <p:nvCxnSpPr>
            <p:cNvPr id="91" name="Straight Connector 90"/>
            <p:cNvCxnSpPr/>
            <p:nvPr/>
          </p:nvCxnSpPr>
          <p:spPr bwMode="auto">
            <a:xfrm rot="16200000" flipH="1">
              <a:off x="7786233" y="1687685"/>
              <a:ext cx="169577" cy="158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7749577" y="1789609"/>
              <a:ext cx="244475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flipV="1">
              <a:off x="7174600" y="1605412"/>
              <a:ext cx="695627" cy="100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006888" y="1771402"/>
              <a:ext cx="335427" cy="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Down Arrow 94"/>
            <p:cNvSpPr/>
            <p:nvPr/>
          </p:nvSpPr>
          <p:spPr bwMode="auto">
            <a:xfrm rot="5400000" flipV="1">
              <a:off x="7084231" y="1735828"/>
              <a:ext cx="296988" cy="520774"/>
            </a:xfrm>
            <a:prstGeom prst="downArrow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st="88900" dir="36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99" name="TextBox 53"/>
            <p:cNvSpPr txBox="1">
              <a:spLocks noChangeArrowheads="1"/>
            </p:cNvSpPr>
            <p:nvPr/>
          </p:nvSpPr>
          <p:spPr bwMode="auto">
            <a:xfrm>
              <a:off x="6587459" y="2194206"/>
              <a:ext cx="1066821" cy="289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sz="1200" dirty="0" err="1" smtClean="0">
                  <a:latin typeface="Calibri" pitchFamily="34" charset="0"/>
                </a:rPr>
                <a:t>LacI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183929" y="1867809"/>
              <a:ext cx="147042" cy="15839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/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417553" y="1029831"/>
              <a:ext cx="2376345" cy="41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Arial"/>
                  <a:cs typeface="Arial"/>
                </a:rPr>
                <a:t>Tal1-LacI Cascade</a:t>
              </a:r>
              <a:endParaRPr lang="en-US" sz="2000" i="1" dirty="0">
                <a:latin typeface="Arial"/>
                <a:cs typeface="Arial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06107" y="2527311"/>
            <a:ext cx="8650509" cy="1761958"/>
            <a:chOff x="206108" y="2527311"/>
            <a:chExt cx="7594920" cy="1546953"/>
          </a:xfrm>
        </p:grpSpPr>
        <p:pic>
          <p:nvPicPr>
            <p:cNvPr id="68" name="Picture 67" descr="LacI-P3-uncorrected-mean-norm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2962047" y="2527311"/>
              <a:ext cx="2156206" cy="154163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3933944" y="2673042"/>
              <a:ext cx="1132824" cy="324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Tal1 curve </a:t>
              </a:r>
              <a:endParaRPr lang="en-US" dirty="0"/>
            </a:p>
          </p:txBody>
        </p:sp>
        <p:pic>
          <p:nvPicPr>
            <p:cNvPr id="66" name="Picture 65" descr="LacI-P3-uncorrected-mean-norm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5637843" y="2527639"/>
              <a:ext cx="2163185" cy="1546625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6630422" y="2673043"/>
              <a:ext cx="1158568" cy="324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LacI</a:t>
              </a:r>
              <a:r>
                <a:rPr lang="en-US" dirty="0" smtClean="0"/>
                <a:t> curve </a:t>
              </a:r>
              <a:endParaRPr lang="en-US" dirty="0"/>
            </a:p>
          </p:txBody>
        </p:sp>
        <p:sp>
          <p:nvSpPr>
            <p:cNvPr id="103" name="Cross 102"/>
            <p:cNvSpPr/>
            <p:nvPr/>
          </p:nvSpPr>
          <p:spPr>
            <a:xfrm>
              <a:off x="5104867" y="3036354"/>
              <a:ext cx="518235" cy="489815"/>
            </a:xfrm>
            <a:prstGeom prst="plus">
              <a:avLst>
                <a:gd name="adj" fmla="val 3653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" name="Picture 108" descr="Dox-P3-uncorrected-mean-norm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206108" y="2543750"/>
              <a:ext cx="2102683" cy="1503367"/>
            </a:xfrm>
            <a:prstGeom prst="rect">
              <a:avLst/>
            </a:prstGeom>
          </p:spPr>
        </p:pic>
        <p:sp>
          <p:nvSpPr>
            <p:cNvPr id="110" name="Cross 109"/>
            <p:cNvSpPr/>
            <p:nvPr/>
          </p:nvSpPr>
          <p:spPr>
            <a:xfrm>
              <a:off x="2364190" y="3036354"/>
              <a:ext cx="518235" cy="489815"/>
            </a:xfrm>
            <a:prstGeom prst="plus">
              <a:avLst>
                <a:gd name="adj" fmla="val 3653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60927" y="2692608"/>
              <a:ext cx="1108419" cy="324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Dox</a:t>
              </a:r>
              <a:r>
                <a:rPr lang="en-US" dirty="0" smtClean="0"/>
                <a:t> curve</a:t>
              </a:r>
              <a:endParaRPr lang="en-US" dirty="0"/>
            </a:p>
          </p:txBody>
        </p:sp>
      </p:grpSp>
      <p:sp>
        <p:nvSpPr>
          <p:cNvPr id="122" name="Right Arrow 121"/>
          <p:cNvSpPr/>
          <p:nvPr/>
        </p:nvSpPr>
        <p:spPr>
          <a:xfrm rot="2759524">
            <a:off x="4491695" y="4597399"/>
            <a:ext cx="1155457" cy="54779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Predict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592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formally...</a:t>
            </a:r>
            <a:endParaRPr lang="en-US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spatial computer is a collection of computational devices distributed through a physical space in which:</a:t>
            </a:r>
          </a:p>
          <a:p>
            <a:pPr lvl="1"/>
            <a:r>
              <a:rPr lang="en-US" dirty="0" smtClean="0"/>
              <a:t>the difficulty of moving information between any two devices is strongly dependent on the distance between them, and</a:t>
            </a:r>
          </a:p>
          <a:p>
            <a:pPr lvl="1"/>
            <a:r>
              <a:rPr lang="en-US" dirty="0" smtClean="0"/>
              <a:t>the “functional goals” of the system are generally defined in terms of the system's spatial structure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 descr="MIT_Tecan_Evo_Jan21_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977" y="5437141"/>
            <a:ext cx="1549267" cy="1095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Onward Through the Tool-Chain…</a:t>
            </a:r>
            <a:endParaRPr lang="en-US" dirty="0"/>
          </a:p>
        </p:txBody>
      </p:sp>
      <p:sp>
        <p:nvSpPr>
          <p:cNvPr id="75" name="Content Placeholder 2"/>
          <p:cNvSpPr txBox="1">
            <a:spLocks/>
          </p:cNvSpPr>
          <p:nvPr/>
        </p:nvSpPr>
        <p:spPr bwMode="auto">
          <a:xfrm>
            <a:off x="190500" y="1231901"/>
            <a:ext cx="53721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Arial" charset="0"/>
                <a:cs typeface="Courier"/>
              </a:rPr>
              <a:t>(yellow (not (cyan (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Arial" charset="0"/>
                <a:cs typeface="Courier"/>
              </a:rPr>
              <a:t>Dox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"/>
                <a:ea typeface="Arial" charset="0"/>
                <a:cs typeface="Courier"/>
              </a:rPr>
              <a:t>))))</a:t>
            </a:r>
          </a:p>
        </p:txBody>
      </p:sp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7510" y="1600200"/>
            <a:ext cx="2885489" cy="470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84"/>
          <p:cNvGrpSpPr/>
          <p:nvPr/>
        </p:nvGrpSpPr>
        <p:grpSpPr>
          <a:xfrm>
            <a:off x="406400" y="2202934"/>
            <a:ext cx="4991100" cy="369332"/>
            <a:chOff x="406400" y="2202934"/>
            <a:chExt cx="4991100" cy="369332"/>
          </a:xfrm>
        </p:grpSpPr>
        <p:sp>
          <p:nvSpPr>
            <p:cNvPr id="77" name="TextBox 76"/>
            <p:cNvSpPr txBox="1"/>
            <p:nvPr/>
          </p:nvSpPr>
          <p:spPr>
            <a:xfrm>
              <a:off x="406400" y="2202934"/>
              <a:ext cx="774700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Dox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25600" y="2202934"/>
              <a:ext cx="812800" cy="369332"/>
            </a:xfrm>
            <a:prstGeom prst="rect">
              <a:avLst/>
            </a:prstGeom>
            <a:solidFill>
              <a:srgbClr val="00F3FF"/>
            </a:solidFill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cyan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895600" y="2202934"/>
              <a:ext cx="762000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not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78300" y="2202934"/>
              <a:ext cx="863600" cy="369332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yellow</a:t>
              </a:r>
              <a:endParaRPr lang="en-US" dirty="0"/>
            </a:p>
          </p:txBody>
        </p:sp>
        <p:cxnSp>
          <p:nvCxnSpPr>
            <p:cNvPr id="81" name="Straight Arrow Connector 80"/>
            <p:cNvCxnSpPr>
              <a:stCxn id="77" idx="3"/>
              <a:endCxn id="78" idx="1"/>
            </p:cNvCxnSpPr>
            <p:nvPr/>
          </p:nvCxnSpPr>
          <p:spPr>
            <a:xfrm>
              <a:off x="1181100" y="2387600"/>
              <a:ext cx="4445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8" idx="3"/>
              <a:endCxn id="79" idx="1"/>
            </p:cNvCxnSpPr>
            <p:nvPr/>
          </p:nvCxnSpPr>
          <p:spPr>
            <a:xfrm>
              <a:off x="2438400" y="2387600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79" idx="3"/>
              <a:endCxn id="80" idx="1"/>
            </p:cNvCxnSpPr>
            <p:nvPr/>
          </p:nvCxnSpPr>
          <p:spPr>
            <a:xfrm>
              <a:off x="3657600" y="2387600"/>
              <a:ext cx="5207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0" idx="3"/>
            </p:cNvCxnSpPr>
            <p:nvPr/>
          </p:nvCxnSpPr>
          <p:spPr>
            <a:xfrm>
              <a:off x="5041900" y="2387600"/>
              <a:ext cx="355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9"/>
          <p:cNvGrpSpPr/>
          <p:nvPr/>
        </p:nvGrpSpPr>
        <p:grpSpPr>
          <a:xfrm>
            <a:off x="190500" y="2780268"/>
            <a:ext cx="5229615" cy="1107520"/>
            <a:chOff x="190500" y="2780268"/>
            <a:chExt cx="5229615" cy="1107520"/>
          </a:xfrm>
        </p:grpSpPr>
        <p:grpSp>
          <p:nvGrpSpPr>
            <p:cNvPr id="5" name="Group 24"/>
            <p:cNvGrpSpPr/>
            <p:nvPr/>
          </p:nvGrpSpPr>
          <p:grpSpPr>
            <a:xfrm>
              <a:off x="190500" y="3454400"/>
              <a:ext cx="1206500" cy="420688"/>
              <a:chOff x="3454447" y="5709445"/>
              <a:chExt cx="1206500" cy="420688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>
                <a:off x="3568755" y="5709445"/>
                <a:ext cx="203192" cy="1588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454447" y="6128545"/>
                <a:ext cx="1206500" cy="1588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16200000" flipV="1">
                <a:off x="3360897" y="5917303"/>
                <a:ext cx="419100" cy="338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/>
              <p:cNvSpPr/>
              <p:nvPr/>
            </p:nvSpPr>
            <p:spPr>
              <a:xfrm>
                <a:off x="3866646" y="5823745"/>
                <a:ext cx="692654" cy="304800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 smtClean="0">
                    <a:solidFill>
                      <a:schemeClr val="tx2"/>
                    </a:solidFill>
                  </a:rPr>
                  <a:t>rtTA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6" name="Group 24"/>
            <p:cNvGrpSpPr/>
            <p:nvPr/>
          </p:nvGrpSpPr>
          <p:grpSpPr>
            <a:xfrm>
              <a:off x="1536700" y="3459956"/>
              <a:ext cx="1206500" cy="420688"/>
              <a:chOff x="3454447" y="5709445"/>
              <a:chExt cx="1206500" cy="420688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>
                <a:off x="3568755" y="5709445"/>
                <a:ext cx="203192" cy="1588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3454447" y="6128545"/>
                <a:ext cx="1206500" cy="1588"/>
              </a:xfrm>
              <a:prstGeom prst="line">
                <a:avLst/>
              </a:prstGeom>
              <a:ln>
                <a:solidFill>
                  <a:srgbClr val="00BEC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16200000" flipV="1">
                <a:off x="3360897" y="5917303"/>
                <a:ext cx="419100" cy="338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ectangle 93"/>
              <p:cNvSpPr/>
              <p:nvPr/>
            </p:nvSpPr>
            <p:spPr>
              <a:xfrm>
                <a:off x="3866646" y="5823745"/>
                <a:ext cx="692654" cy="304800"/>
              </a:xfrm>
              <a:prstGeom prst="rect">
                <a:avLst/>
              </a:prstGeom>
              <a:noFill/>
              <a:ln w="25400">
                <a:solidFill>
                  <a:srgbClr val="00BEC8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CFP</a:t>
                </a:r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7" name="Group 24"/>
            <p:cNvGrpSpPr/>
            <p:nvPr/>
          </p:nvGrpSpPr>
          <p:grpSpPr>
            <a:xfrm>
              <a:off x="2854715" y="3461544"/>
              <a:ext cx="1206500" cy="420688"/>
              <a:chOff x="3454447" y="5709445"/>
              <a:chExt cx="1206500" cy="420688"/>
            </a:xfrm>
          </p:grpSpPr>
          <p:cxnSp>
            <p:nvCxnSpPr>
              <p:cNvPr id="114" name="Straight Arrow Connector 113"/>
              <p:cNvCxnSpPr/>
              <p:nvPr/>
            </p:nvCxnSpPr>
            <p:spPr>
              <a:xfrm>
                <a:off x="3568755" y="5709445"/>
                <a:ext cx="203192" cy="1588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454447" y="6128545"/>
                <a:ext cx="1206500" cy="158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16200000" flipV="1">
                <a:off x="3360897" y="5917303"/>
                <a:ext cx="419100" cy="3384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116"/>
              <p:cNvSpPr/>
              <p:nvPr/>
            </p:nvSpPr>
            <p:spPr>
              <a:xfrm>
                <a:off x="3866646" y="5823745"/>
                <a:ext cx="692654" cy="304800"/>
              </a:xfrm>
              <a:prstGeom prst="rect">
                <a:avLst/>
              </a:prstGeom>
              <a:noFill/>
              <a:ln w="254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B</a:t>
                </a:r>
                <a:endParaRPr lang="en-US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8" name="Group 24"/>
            <p:cNvGrpSpPr/>
            <p:nvPr/>
          </p:nvGrpSpPr>
          <p:grpSpPr>
            <a:xfrm>
              <a:off x="4213615" y="3467100"/>
              <a:ext cx="1206500" cy="420688"/>
              <a:chOff x="3454447" y="5709445"/>
              <a:chExt cx="1206500" cy="420688"/>
            </a:xfrm>
          </p:grpSpPr>
          <p:cxnSp>
            <p:nvCxnSpPr>
              <p:cNvPr id="119" name="Straight Arrow Connector 118"/>
              <p:cNvCxnSpPr/>
              <p:nvPr/>
            </p:nvCxnSpPr>
            <p:spPr>
              <a:xfrm>
                <a:off x="3568755" y="5709445"/>
                <a:ext cx="203192" cy="1588"/>
              </a:xfrm>
              <a:prstGeom prst="straightConnector1">
                <a:avLst/>
              </a:prstGeom>
              <a:ln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454447" y="6128545"/>
                <a:ext cx="1206500" cy="1588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16200000" flipV="1">
                <a:off x="3360897" y="5917303"/>
                <a:ext cx="419100" cy="3384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Rectangle 121"/>
              <p:cNvSpPr/>
              <p:nvPr/>
            </p:nvSpPr>
            <p:spPr>
              <a:xfrm>
                <a:off x="3866646" y="5823745"/>
                <a:ext cx="692654" cy="304800"/>
              </a:xfrm>
              <a:prstGeom prst="rect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EYFP</a:t>
                </a:r>
                <a:endParaRPr 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985072" y="2780268"/>
              <a:ext cx="595160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tx2"/>
                  </a:solidFill>
                </a:rPr>
                <a:t>Dox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124" name="Shape 123"/>
            <p:cNvCxnSpPr/>
            <p:nvPr/>
          </p:nvCxnSpPr>
          <p:spPr>
            <a:xfrm rot="5400000" flipH="1" flipV="1">
              <a:off x="1213829" y="3189597"/>
              <a:ext cx="114300" cy="643906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093180" y="3290094"/>
              <a:ext cx="355600" cy="158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125"/>
            <p:cNvSpPr/>
            <p:nvPr/>
          </p:nvSpPr>
          <p:spPr>
            <a:xfrm>
              <a:off x="1358900" y="3144244"/>
              <a:ext cx="1549400" cy="310155"/>
            </a:xfrm>
            <a:custGeom>
              <a:avLst/>
              <a:gdLst>
                <a:gd name="connsiteX0" fmla="*/ 0 w 1549400"/>
                <a:gd name="connsiteY0" fmla="*/ 351367 h 351367"/>
                <a:gd name="connsiteX1" fmla="*/ 863600 w 1549400"/>
                <a:gd name="connsiteY1" fmla="*/ 8467 h 351367"/>
                <a:gd name="connsiteX2" fmla="*/ 1549400 w 1549400"/>
                <a:gd name="connsiteY2" fmla="*/ 300567 h 351367"/>
                <a:gd name="connsiteX0" fmla="*/ 0 w 1549400"/>
                <a:gd name="connsiteY0" fmla="*/ 351367 h 351367"/>
                <a:gd name="connsiteX1" fmla="*/ 431800 w 1549400"/>
                <a:gd name="connsiteY1" fmla="*/ 8467 h 351367"/>
                <a:gd name="connsiteX2" fmla="*/ 1549400 w 1549400"/>
                <a:gd name="connsiteY2" fmla="*/ 300567 h 351367"/>
                <a:gd name="connsiteX0" fmla="*/ 0 w 1549400"/>
                <a:gd name="connsiteY0" fmla="*/ 357540 h 357540"/>
                <a:gd name="connsiteX1" fmla="*/ 431800 w 1549400"/>
                <a:gd name="connsiteY1" fmla="*/ 14640 h 357540"/>
                <a:gd name="connsiteX2" fmla="*/ 1549400 w 1549400"/>
                <a:gd name="connsiteY2" fmla="*/ 306740 h 35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400" h="357540">
                  <a:moveTo>
                    <a:pt x="0" y="357540"/>
                  </a:moveTo>
                  <a:cubicBezTo>
                    <a:pt x="201075" y="0"/>
                    <a:pt x="173567" y="23107"/>
                    <a:pt x="431800" y="14640"/>
                  </a:cubicBezTo>
                  <a:cubicBezTo>
                    <a:pt x="690033" y="6173"/>
                    <a:pt x="1549400" y="306740"/>
                    <a:pt x="1549400" y="306740"/>
                  </a:cubicBezTo>
                </a:path>
              </a:pathLst>
            </a:cu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7" name="Shape 126"/>
            <p:cNvCxnSpPr/>
            <p:nvPr/>
          </p:nvCxnSpPr>
          <p:spPr>
            <a:xfrm rot="5400000" flipH="1" flipV="1">
              <a:off x="3856147" y="3189596"/>
              <a:ext cx="114300" cy="643906"/>
            </a:xfrm>
            <a:prstGeom prst="bentConnector2">
              <a:avLst/>
            </a:prstGeom>
            <a:ln>
              <a:solidFill>
                <a:schemeClr val="accent2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4147539" y="3453605"/>
              <a:ext cx="177010" cy="158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Right Arrow 129"/>
          <p:cNvSpPr/>
          <p:nvPr/>
        </p:nvSpPr>
        <p:spPr>
          <a:xfrm>
            <a:off x="3527844" y="5753100"/>
            <a:ext cx="507971" cy="4517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Down Arrow 130"/>
          <p:cNvSpPr/>
          <p:nvPr/>
        </p:nvSpPr>
        <p:spPr>
          <a:xfrm>
            <a:off x="2895600" y="1689101"/>
            <a:ext cx="444500" cy="4630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Down Arrow 131"/>
          <p:cNvSpPr/>
          <p:nvPr/>
        </p:nvSpPr>
        <p:spPr>
          <a:xfrm>
            <a:off x="2895600" y="2754868"/>
            <a:ext cx="444500" cy="4630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Down Arrow 132"/>
          <p:cNvSpPr/>
          <p:nvPr/>
        </p:nvSpPr>
        <p:spPr>
          <a:xfrm>
            <a:off x="2889250" y="3974995"/>
            <a:ext cx="444500" cy="4630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Down Arrow 133"/>
          <p:cNvSpPr/>
          <p:nvPr/>
        </p:nvSpPr>
        <p:spPr>
          <a:xfrm>
            <a:off x="2881298" y="5099957"/>
            <a:ext cx="444500" cy="4630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Picture 134" descr="evoware_program_screenshot.bmp"/>
          <p:cNvPicPr>
            <a:picLocks noChangeAspect="1"/>
          </p:cNvPicPr>
          <p:nvPr/>
        </p:nvPicPr>
        <p:blipFill>
          <a:blip r:embed="rId4"/>
          <a:srcRect r="43408"/>
          <a:stretch>
            <a:fillRect/>
          </a:stretch>
        </p:blipFill>
        <p:spPr>
          <a:xfrm>
            <a:off x="372543" y="5601089"/>
            <a:ext cx="3121907" cy="1133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112"/>
          <p:cNvGrpSpPr/>
          <p:nvPr/>
        </p:nvGrpSpPr>
        <p:grpSpPr>
          <a:xfrm>
            <a:off x="50799" y="4279224"/>
            <a:ext cx="5778501" cy="967302"/>
            <a:chOff x="50799" y="4279224"/>
            <a:chExt cx="5778501" cy="967302"/>
          </a:xfrm>
        </p:grpSpPr>
        <p:cxnSp>
          <p:nvCxnSpPr>
            <p:cNvPr id="74" name="Straight Connector 73"/>
            <p:cNvCxnSpPr/>
            <p:nvPr/>
          </p:nvCxnSpPr>
          <p:spPr bwMode="auto">
            <a:xfrm>
              <a:off x="106435" y="4588520"/>
              <a:ext cx="5644076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Bent Arrow 94"/>
            <p:cNvSpPr/>
            <p:nvPr/>
          </p:nvSpPr>
          <p:spPr bwMode="auto">
            <a:xfrm>
              <a:off x="199434" y="4413882"/>
              <a:ext cx="490131" cy="396379"/>
            </a:xfrm>
            <a:prstGeom prst="bentArrow">
              <a:avLst>
                <a:gd name="adj1" fmla="val 37000"/>
                <a:gd name="adj2" fmla="val 394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6" name="Down Arrow 95"/>
            <p:cNvSpPr/>
            <p:nvPr/>
          </p:nvSpPr>
          <p:spPr bwMode="auto">
            <a:xfrm rot="5400000" flipV="1">
              <a:off x="910603" y="4351688"/>
              <a:ext cx="297283" cy="520764"/>
            </a:xfrm>
            <a:prstGeom prst="downArrow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st="88900" dir="36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97" name="TextBox 49"/>
            <p:cNvSpPr txBox="1">
              <a:spLocks noChangeArrowheads="1"/>
            </p:cNvSpPr>
            <p:nvPr/>
          </p:nvSpPr>
          <p:spPr bwMode="auto">
            <a:xfrm>
              <a:off x="50799" y="4810261"/>
              <a:ext cx="7182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smtClean="0">
                  <a:latin typeface="Calibri" pitchFamily="34" charset="0"/>
                </a:rPr>
                <a:t>pHef1a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98" name="TextBox 53"/>
            <p:cNvSpPr txBox="1">
              <a:spLocks noChangeArrowheads="1"/>
            </p:cNvSpPr>
            <p:nvPr/>
          </p:nvSpPr>
          <p:spPr bwMode="auto">
            <a:xfrm>
              <a:off x="570895" y="4810258"/>
              <a:ext cx="890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err="1" smtClean="0">
                  <a:latin typeface="Calibri" pitchFamily="34" charset="0"/>
                </a:rPr>
                <a:t>rtTA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99" name="Bent Arrow 98"/>
            <p:cNvSpPr/>
            <p:nvPr/>
          </p:nvSpPr>
          <p:spPr bwMode="auto">
            <a:xfrm>
              <a:off x="1419615" y="4399929"/>
              <a:ext cx="490131" cy="396379"/>
            </a:xfrm>
            <a:prstGeom prst="bentArrow">
              <a:avLst>
                <a:gd name="adj1" fmla="val 37000"/>
                <a:gd name="adj2" fmla="val 394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0" name="TextBox 49"/>
            <p:cNvSpPr txBox="1">
              <a:spLocks noChangeArrowheads="1"/>
            </p:cNvSpPr>
            <p:nvPr/>
          </p:nvSpPr>
          <p:spPr bwMode="auto">
            <a:xfrm>
              <a:off x="1270980" y="4796308"/>
              <a:ext cx="7182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err="1" smtClean="0">
                  <a:latin typeface="Calibri" pitchFamily="34" charset="0"/>
                </a:rPr>
                <a:t>pTre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01" name="TextBox 53"/>
            <p:cNvSpPr txBox="1">
              <a:spLocks noChangeArrowheads="1"/>
            </p:cNvSpPr>
            <p:nvPr/>
          </p:nvSpPr>
          <p:spPr bwMode="auto">
            <a:xfrm>
              <a:off x="1803776" y="4796305"/>
              <a:ext cx="890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smtClean="0">
                  <a:latin typeface="Calibri" pitchFamily="34" charset="0"/>
                </a:rPr>
                <a:t>CFP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02" name="Bent Arrow 101"/>
            <p:cNvSpPr/>
            <p:nvPr/>
          </p:nvSpPr>
          <p:spPr bwMode="auto">
            <a:xfrm>
              <a:off x="2621369" y="4415135"/>
              <a:ext cx="490131" cy="396379"/>
            </a:xfrm>
            <a:prstGeom prst="bentArrow">
              <a:avLst>
                <a:gd name="adj1" fmla="val 37000"/>
                <a:gd name="adj2" fmla="val 394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3" name="Down Arrow 102"/>
            <p:cNvSpPr/>
            <p:nvPr/>
          </p:nvSpPr>
          <p:spPr bwMode="auto">
            <a:xfrm rot="5400000" flipV="1">
              <a:off x="3345238" y="4327541"/>
              <a:ext cx="297283" cy="520764"/>
            </a:xfrm>
            <a:prstGeom prst="downArrow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outerShdw blurRad="76200" dist="88900" dir="36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/>
            </a:p>
          </p:txBody>
        </p:sp>
        <p:sp>
          <p:nvSpPr>
            <p:cNvPr id="104" name="TextBox 49"/>
            <p:cNvSpPr txBox="1">
              <a:spLocks noChangeArrowheads="1"/>
            </p:cNvSpPr>
            <p:nvPr/>
          </p:nvSpPr>
          <p:spPr bwMode="auto">
            <a:xfrm>
              <a:off x="2472734" y="4811514"/>
              <a:ext cx="7182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err="1" smtClean="0">
                  <a:latin typeface="Calibri" pitchFamily="34" charset="0"/>
                </a:rPr>
                <a:t>pTre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05" name="TextBox 53"/>
            <p:cNvSpPr txBox="1">
              <a:spLocks noChangeArrowheads="1"/>
            </p:cNvSpPr>
            <p:nvPr/>
          </p:nvSpPr>
          <p:spPr bwMode="auto">
            <a:xfrm>
              <a:off x="3005530" y="4786111"/>
              <a:ext cx="890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err="1" smtClean="0">
                  <a:latin typeface="Calibri" pitchFamily="34" charset="0"/>
                </a:rPr>
                <a:t>LacI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06" name="Bent Arrow 105"/>
            <p:cNvSpPr/>
            <p:nvPr/>
          </p:nvSpPr>
          <p:spPr bwMode="auto">
            <a:xfrm>
              <a:off x="4235250" y="4388482"/>
              <a:ext cx="490131" cy="396379"/>
            </a:xfrm>
            <a:prstGeom prst="bentArrow">
              <a:avLst>
                <a:gd name="adj1" fmla="val 37000"/>
                <a:gd name="adj2" fmla="val 39400"/>
                <a:gd name="adj3" fmla="val 25000"/>
                <a:gd name="adj4" fmla="val 43750"/>
              </a:avLst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7" name="TextBox 49"/>
            <p:cNvSpPr txBox="1">
              <a:spLocks noChangeArrowheads="1"/>
            </p:cNvSpPr>
            <p:nvPr/>
          </p:nvSpPr>
          <p:spPr bwMode="auto">
            <a:xfrm>
              <a:off x="4035815" y="4784861"/>
              <a:ext cx="8115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smtClean="0">
                  <a:latin typeface="Calibri" pitchFamily="34" charset="0"/>
                </a:rPr>
                <a:t>pHef1a-LacO1Oid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08" name="TextBox 53"/>
            <p:cNvSpPr txBox="1">
              <a:spLocks noChangeArrowheads="1"/>
            </p:cNvSpPr>
            <p:nvPr/>
          </p:nvSpPr>
          <p:spPr bwMode="auto">
            <a:xfrm>
              <a:off x="4581311" y="4784858"/>
              <a:ext cx="8905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smtClean="0">
                  <a:latin typeface="Calibri" pitchFamily="34" charset="0"/>
                </a:rPr>
                <a:t>EYFP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5400000">
              <a:off x="3911600" y="4436179"/>
              <a:ext cx="152400" cy="304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53"/>
            <p:cNvSpPr txBox="1">
              <a:spLocks noChangeArrowheads="1"/>
            </p:cNvSpPr>
            <p:nvPr/>
          </p:nvSpPr>
          <p:spPr bwMode="auto">
            <a:xfrm>
              <a:off x="3684434" y="4797561"/>
              <a:ext cx="609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smtClean="0">
                  <a:latin typeface="Calibri" pitchFamily="34" charset="0"/>
                </a:rPr>
                <a:t>mirff4</a:t>
              </a:r>
              <a:endParaRPr lang="en-US" sz="1200" dirty="0">
                <a:latin typeface="Calibri" pitchFamily="34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5448300" y="4399929"/>
              <a:ext cx="152400" cy="3048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TextBox 53"/>
            <p:cNvSpPr txBox="1">
              <a:spLocks noChangeArrowheads="1"/>
            </p:cNvSpPr>
            <p:nvPr/>
          </p:nvSpPr>
          <p:spPr bwMode="auto">
            <a:xfrm>
              <a:off x="5219700" y="4815357"/>
              <a:ext cx="609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 smtClean="0">
                  <a:latin typeface="Calibri" pitchFamily="34" charset="0"/>
                </a:rPr>
                <a:t>4xff4</a:t>
              </a:r>
              <a:endParaRPr lang="en-US" sz="1200" dirty="0">
                <a:latin typeface="Calibri" pitchFamily="34" charset="0"/>
              </a:endParaRPr>
            </a:p>
          </p:txBody>
        </p:sp>
        <p:grpSp>
          <p:nvGrpSpPr>
            <p:cNvPr id="10" name="Group 62"/>
            <p:cNvGrpSpPr>
              <a:grpSpLocks/>
            </p:cNvGrpSpPr>
            <p:nvPr/>
          </p:nvGrpSpPr>
          <p:grpSpPr bwMode="auto">
            <a:xfrm>
              <a:off x="4955423" y="4279224"/>
              <a:ext cx="257069" cy="398149"/>
              <a:chOff x="8605239" y="4191000"/>
              <a:chExt cx="257319" cy="398031"/>
            </a:xfrm>
          </p:grpSpPr>
          <p:sp>
            <p:nvSpPr>
              <p:cNvPr id="137" name="Oval 136"/>
              <p:cNvSpPr/>
              <p:nvPr/>
            </p:nvSpPr>
            <p:spPr bwMode="auto">
              <a:xfrm>
                <a:off x="8605239" y="4191000"/>
                <a:ext cx="257319" cy="27746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149987" dist="250190" dir="8460000" algn="ctr">
                  <a:schemeClr val="bg1">
                    <a:alpha val="28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contrasting" dir="t"/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  <p:sp>
            <p:nvSpPr>
              <p:cNvPr id="138" name="Freeform 137"/>
              <p:cNvSpPr/>
              <p:nvPr/>
            </p:nvSpPr>
            <p:spPr bwMode="auto">
              <a:xfrm>
                <a:off x="8703878" y="4313277"/>
                <a:ext cx="73520" cy="118914"/>
              </a:xfrm>
              <a:custGeom>
                <a:avLst/>
                <a:gdLst>
                  <a:gd name="connsiteX0" fmla="*/ 0 w 109259"/>
                  <a:gd name="connsiteY0" fmla="*/ 185097 h 185097"/>
                  <a:gd name="connsiteX1" fmla="*/ 9144 w 109259"/>
                  <a:gd name="connsiteY1" fmla="*/ 75369 h 185097"/>
                  <a:gd name="connsiteX2" fmla="*/ 18288 w 109259"/>
                  <a:gd name="connsiteY2" fmla="*/ 47937 h 185097"/>
                  <a:gd name="connsiteX3" fmla="*/ 45720 w 109259"/>
                  <a:gd name="connsiteY3" fmla="*/ 57081 h 185097"/>
                  <a:gd name="connsiteX4" fmla="*/ 82296 w 109259"/>
                  <a:gd name="connsiteY4" fmla="*/ 38793 h 185097"/>
                  <a:gd name="connsiteX5" fmla="*/ 100584 w 109259"/>
                  <a:gd name="connsiteY5" fmla="*/ 175953 h 18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259" h="185097">
                    <a:moveTo>
                      <a:pt x="0" y="185097"/>
                    </a:moveTo>
                    <a:cubicBezTo>
                      <a:pt x="3048" y="148521"/>
                      <a:pt x="4293" y="111750"/>
                      <a:pt x="9144" y="75369"/>
                    </a:cubicBezTo>
                    <a:cubicBezTo>
                      <a:pt x="10418" y="65815"/>
                      <a:pt x="9667" y="52248"/>
                      <a:pt x="18288" y="47937"/>
                    </a:cubicBezTo>
                    <a:cubicBezTo>
                      <a:pt x="26909" y="43626"/>
                      <a:pt x="36576" y="54033"/>
                      <a:pt x="45720" y="57081"/>
                    </a:cubicBezTo>
                    <a:cubicBezTo>
                      <a:pt x="49045" y="47106"/>
                      <a:pt x="54587" y="0"/>
                      <a:pt x="82296" y="38793"/>
                    </a:cubicBezTo>
                    <a:cubicBezTo>
                      <a:pt x="109259" y="76541"/>
                      <a:pt x="100584" y="135770"/>
                      <a:pt x="100584" y="175953"/>
                    </a:cubicBezTo>
                  </a:path>
                </a:pathLst>
              </a:custGeom>
              <a:ln w="19050"/>
              <a:scene3d>
                <a:camera prst="orthographicFront">
                  <a:rot lat="0" lon="0" rev="0"/>
                </a:camera>
                <a:lightRig rig="contrasting" dir="t"/>
              </a:scene3d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  <p:sp>
            <p:nvSpPr>
              <p:cNvPr id="139" name="Rounded Rectangle 138"/>
              <p:cNvSpPr/>
              <p:nvPr/>
            </p:nvSpPr>
            <p:spPr bwMode="auto">
              <a:xfrm>
                <a:off x="8664974" y="4430479"/>
                <a:ext cx="147039" cy="158552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/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</p:grpSp>
        <p:grpSp>
          <p:nvGrpSpPr>
            <p:cNvPr id="11" name="Group 390"/>
            <p:cNvGrpSpPr>
              <a:grpSpLocks/>
            </p:cNvGrpSpPr>
            <p:nvPr/>
          </p:nvGrpSpPr>
          <p:grpSpPr bwMode="auto">
            <a:xfrm>
              <a:off x="2152713" y="4288212"/>
              <a:ext cx="257324" cy="387786"/>
              <a:chOff x="2790681" y="5334000"/>
              <a:chExt cx="257319" cy="387152"/>
            </a:xfrm>
          </p:grpSpPr>
          <p:sp>
            <p:nvSpPr>
              <p:cNvPr id="141" name="Oval 140"/>
              <p:cNvSpPr/>
              <p:nvPr/>
            </p:nvSpPr>
            <p:spPr bwMode="auto">
              <a:xfrm>
                <a:off x="2790681" y="5334000"/>
                <a:ext cx="257319" cy="277465"/>
              </a:xfrm>
              <a:prstGeom prst="ellipse">
                <a:avLst/>
              </a:prstGeom>
              <a:solidFill>
                <a:srgbClr val="30D0F0"/>
              </a:solidFill>
              <a:ln>
                <a:noFill/>
              </a:ln>
              <a:effectLst>
                <a:outerShdw blurRad="149987" dist="250190" dir="8460000" algn="ctr">
                  <a:schemeClr val="bg1">
                    <a:alpha val="28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contrasting" dir="t"/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  <p:sp>
            <p:nvSpPr>
              <p:cNvPr id="142" name="Rounded Rectangle 141"/>
              <p:cNvSpPr/>
              <p:nvPr/>
            </p:nvSpPr>
            <p:spPr bwMode="auto">
              <a:xfrm>
                <a:off x="2849414" y="5562600"/>
                <a:ext cx="147039" cy="158552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/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  <p:sp>
            <p:nvSpPr>
              <p:cNvPr id="143" name="Freeform 142"/>
              <p:cNvSpPr/>
              <p:nvPr/>
            </p:nvSpPr>
            <p:spPr bwMode="auto">
              <a:xfrm>
                <a:off x="2888278" y="5442099"/>
                <a:ext cx="73520" cy="118914"/>
              </a:xfrm>
              <a:custGeom>
                <a:avLst/>
                <a:gdLst>
                  <a:gd name="connsiteX0" fmla="*/ 0 w 109259"/>
                  <a:gd name="connsiteY0" fmla="*/ 185097 h 185097"/>
                  <a:gd name="connsiteX1" fmla="*/ 9144 w 109259"/>
                  <a:gd name="connsiteY1" fmla="*/ 75369 h 185097"/>
                  <a:gd name="connsiteX2" fmla="*/ 18288 w 109259"/>
                  <a:gd name="connsiteY2" fmla="*/ 47937 h 185097"/>
                  <a:gd name="connsiteX3" fmla="*/ 45720 w 109259"/>
                  <a:gd name="connsiteY3" fmla="*/ 57081 h 185097"/>
                  <a:gd name="connsiteX4" fmla="*/ 82296 w 109259"/>
                  <a:gd name="connsiteY4" fmla="*/ 38793 h 185097"/>
                  <a:gd name="connsiteX5" fmla="*/ 100584 w 109259"/>
                  <a:gd name="connsiteY5" fmla="*/ 175953 h 18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259" h="185097">
                    <a:moveTo>
                      <a:pt x="0" y="185097"/>
                    </a:moveTo>
                    <a:cubicBezTo>
                      <a:pt x="3048" y="148521"/>
                      <a:pt x="4293" y="111750"/>
                      <a:pt x="9144" y="75369"/>
                    </a:cubicBezTo>
                    <a:cubicBezTo>
                      <a:pt x="10418" y="65815"/>
                      <a:pt x="9667" y="52248"/>
                      <a:pt x="18288" y="47937"/>
                    </a:cubicBezTo>
                    <a:cubicBezTo>
                      <a:pt x="26909" y="43626"/>
                      <a:pt x="36576" y="54033"/>
                      <a:pt x="45720" y="57081"/>
                    </a:cubicBezTo>
                    <a:cubicBezTo>
                      <a:pt x="49045" y="47106"/>
                      <a:pt x="54587" y="0"/>
                      <a:pt x="82296" y="38793"/>
                    </a:cubicBezTo>
                    <a:cubicBezTo>
                      <a:pt x="109259" y="76541"/>
                      <a:pt x="100584" y="135770"/>
                      <a:pt x="100584" y="175953"/>
                    </a:cubicBezTo>
                  </a:path>
                </a:pathLst>
              </a:custGeom>
              <a:ln w="19050"/>
              <a:scene3d>
                <a:camera prst="orthographicFront">
                  <a:rot lat="0" lon="0" rev="0"/>
                </a:camera>
                <a:lightRig rig="contrasting" dir="t"/>
              </a:scene3d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/>
              </a:p>
            </p:txBody>
          </p:sp>
        </p:grpSp>
      </p:grp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5"/>
          <p:cNvGrpSpPr/>
          <p:nvPr/>
        </p:nvGrpSpPr>
        <p:grpSpPr>
          <a:xfrm>
            <a:off x="5964932" y="1587735"/>
            <a:ext cx="4215894" cy="4520262"/>
            <a:chOff x="5964932" y="1587735"/>
            <a:chExt cx="4215894" cy="4520262"/>
          </a:xfrm>
        </p:grpSpPr>
        <p:sp>
          <p:nvSpPr>
            <p:cNvPr id="138" name="Cloud 137"/>
            <p:cNvSpPr/>
            <p:nvPr/>
          </p:nvSpPr>
          <p:spPr>
            <a:xfrm>
              <a:off x="5964932" y="2528384"/>
              <a:ext cx="4215894" cy="3579613"/>
            </a:xfrm>
            <a:prstGeom prst="cloud">
              <a:avLst/>
            </a:prstGeom>
            <a:solidFill>
              <a:schemeClr val="accent6">
                <a:alpha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68448" y="1587735"/>
              <a:ext cx="24628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>
                      <a:lumMod val="50000"/>
                    </a:schemeClr>
                  </a:solidFill>
                </a:rPr>
                <a:t>How can the parts of a design work together to adapt it to new uses?</a:t>
              </a:r>
              <a:endParaRPr lang="en-US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3525" y="4188007"/>
            <a:ext cx="2439508" cy="1027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3434626"/>
            <a:ext cx="1659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Morphogenetic</a:t>
            </a:r>
          </a:p>
          <a:p>
            <a:pPr algn="ctr"/>
            <a:r>
              <a:rPr lang="en-US" b="1" dirty="0" smtClean="0"/>
              <a:t>Engineering</a:t>
            </a:r>
            <a:endParaRPr lang="en-US" b="1" dirty="0"/>
          </a:p>
        </p:txBody>
      </p:sp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394" y="3304769"/>
            <a:ext cx="1110676" cy="1161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1" name="Group 17"/>
          <p:cNvGrpSpPr/>
          <p:nvPr/>
        </p:nvGrpSpPr>
        <p:grpSpPr>
          <a:xfrm>
            <a:off x="200410" y="1071330"/>
            <a:ext cx="2920181" cy="2106439"/>
            <a:chOff x="191318" y="1237508"/>
            <a:chExt cx="3190032" cy="230109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18" y="1237508"/>
              <a:ext cx="2105957" cy="120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8" y="2133077"/>
              <a:ext cx="2105957" cy="140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2"/>
            <p:cNvGrpSpPr/>
            <p:nvPr/>
          </p:nvGrpSpPr>
          <p:grpSpPr>
            <a:xfrm>
              <a:off x="1296440" y="1628801"/>
              <a:ext cx="2084910" cy="1452228"/>
              <a:chOff x="3532923" y="2558264"/>
              <a:chExt cx="3241722" cy="2257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32923" y="2558264"/>
                <a:ext cx="3241722" cy="22579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27991" r="46732" b="4062"/>
              <a:stretch>
                <a:fillRect/>
              </a:stretch>
            </p:blipFill>
            <p:spPr bwMode="auto">
              <a:xfrm>
                <a:off x="3594804" y="2625378"/>
                <a:ext cx="3113293" cy="214772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83607" y="313052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Distributed Power</a:t>
            </a:r>
          </a:p>
          <a:p>
            <a:pPr algn="ctr"/>
            <a:r>
              <a:rPr lang="en-US" b="1" dirty="0" smtClean="0"/>
              <a:t>Demand Response</a:t>
            </a:r>
            <a:endParaRPr lang="en-US" b="1" dirty="0"/>
          </a:p>
        </p:txBody>
      </p:sp>
      <p:grpSp>
        <p:nvGrpSpPr>
          <p:cNvPr id="13" name="Group 45"/>
          <p:cNvGrpSpPr/>
          <p:nvPr/>
        </p:nvGrpSpPr>
        <p:grpSpPr>
          <a:xfrm>
            <a:off x="736083" y="5478927"/>
            <a:ext cx="3039197" cy="1191816"/>
            <a:chOff x="812300" y="4029872"/>
            <a:chExt cx="5342783" cy="2095163"/>
          </a:xfrm>
        </p:grpSpPr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4806141" y="4658240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812300" y="5176628"/>
              <a:ext cx="1647414" cy="4399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1205421" y="494340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548443" y="4609517"/>
              <a:ext cx="1248220" cy="329468"/>
            </a:xfrm>
            <a:custGeom>
              <a:avLst/>
              <a:gdLst>
                <a:gd name="connsiteX0" fmla="*/ 0 w 4289"/>
                <a:gd name="connsiteY0" fmla="*/ 1164 h 1164"/>
                <a:gd name="connsiteX1" fmla="*/ 4289 w 4289"/>
                <a:gd name="connsiteY1" fmla="*/ 0 h 1164"/>
                <a:gd name="connsiteX0" fmla="*/ 0 w 4289"/>
                <a:gd name="connsiteY0" fmla="*/ 1008 h 1091"/>
                <a:gd name="connsiteX1" fmla="*/ 4289 w 4289"/>
                <a:gd name="connsiteY1" fmla="*/ 1091 h 1091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3822"/>
                <a:gd name="connsiteY0" fmla="*/ 1008 h 1008"/>
                <a:gd name="connsiteX1" fmla="*/ 3822 w 3822"/>
                <a:gd name="connsiteY1" fmla="*/ 158 h 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2" h="1008">
                  <a:moveTo>
                    <a:pt x="0" y="1008"/>
                  </a:moveTo>
                  <a:cubicBezTo>
                    <a:pt x="1823" y="0"/>
                    <a:pt x="3197" y="0"/>
                    <a:pt x="3822" y="158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2888755" y="467466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3165235" y="471585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2333705" y="4284778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2003944" y="4029872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3384115" y="4381744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4375102" y="4921801"/>
              <a:ext cx="1779981" cy="1362"/>
            </a:xfrm>
            <a:prstGeom prst="lin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493183" y="4647306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1815226" y="494772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1948222" y="5202730"/>
              <a:ext cx="858600" cy="632789"/>
            </a:xfrm>
            <a:custGeom>
              <a:avLst/>
              <a:gdLst>
                <a:gd name="connsiteX0" fmla="*/ 0 w 2320"/>
                <a:gd name="connsiteY0" fmla="*/ 1008 h 2778"/>
                <a:gd name="connsiteX1" fmla="*/ 2320 w 2320"/>
                <a:gd name="connsiteY1" fmla="*/ 2778 h 2778"/>
                <a:gd name="connsiteX0" fmla="*/ 309 w 2629"/>
                <a:gd name="connsiteY0" fmla="*/ 0 h 1936"/>
                <a:gd name="connsiteX1" fmla="*/ 2629 w 2629"/>
                <a:gd name="connsiteY1" fmla="*/ 1770 h 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" h="1936">
                  <a:moveTo>
                    <a:pt x="309" y="0"/>
                  </a:moveTo>
                  <a:cubicBezTo>
                    <a:pt x="0" y="1936"/>
                    <a:pt x="2629" y="1770"/>
                    <a:pt x="2629" y="1770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898914" y="584053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>
              <a:off x="3175394" y="588172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>
              <a:off x="2595566" y="5427764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220041" y="5149974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aTc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232640" cy="10082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4491742" y="580101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4768222" y="584220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384115" y="5551935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845923" y="4546088"/>
              <a:ext cx="1165115" cy="1310108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722" h="1310108">
                  <a:moveTo>
                    <a:pt x="2545722" y="1310108"/>
                  </a:moveTo>
                  <a:cubicBezTo>
                    <a:pt x="2436082" y="1050758"/>
                    <a:pt x="1060976" y="868224"/>
                    <a:pt x="757956" y="649873"/>
                  </a:cubicBezTo>
                  <a:cubicBezTo>
                    <a:pt x="454936" y="431522"/>
                    <a:pt x="0" y="619"/>
                    <a:pt x="727603" y="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591085" y="4942008"/>
              <a:ext cx="2193394" cy="760129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  <a:gd name="connsiteX0" fmla="*/ 2895607 w 2895607"/>
                <a:gd name="connsiteY0" fmla="*/ 719042 h 719042"/>
                <a:gd name="connsiteX1" fmla="*/ 1107841 w 2895607"/>
                <a:gd name="connsiteY1" fmla="*/ 58807 h 719042"/>
                <a:gd name="connsiteX2" fmla="*/ 727602 w 2895607"/>
                <a:gd name="connsiteY2" fmla="*/ 366197 h 719042"/>
                <a:gd name="connsiteX0" fmla="*/ 2587618 w 2587618"/>
                <a:gd name="connsiteY0" fmla="*/ 259350 h 1019479"/>
                <a:gd name="connsiteX1" fmla="*/ 1107841 w 2587618"/>
                <a:gd name="connsiteY1" fmla="*/ 711470 h 1019479"/>
                <a:gd name="connsiteX2" fmla="*/ 727602 w 2587618"/>
                <a:gd name="connsiteY2" fmla="*/ 1018860 h 1019479"/>
                <a:gd name="connsiteX0" fmla="*/ 2587618 w 2587618"/>
                <a:gd name="connsiteY0" fmla="*/ 0 h 760129"/>
                <a:gd name="connsiteX1" fmla="*/ 1107841 w 2587618"/>
                <a:gd name="connsiteY1" fmla="*/ 452120 h 760129"/>
                <a:gd name="connsiteX2" fmla="*/ 727602 w 2587618"/>
                <a:gd name="connsiteY2" fmla="*/ 759510 h 760129"/>
                <a:gd name="connsiteX0" fmla="*/ 2850040 w 2850040"/>
                <a:gd name="connsiteY0" fmla="*/ 0 h 760129"/>
                <a:gd name="connsiteX1" fmla="*/ 310004 w 2850040"/>
                <a:gd name="connsiteY1" fmla="*/ 299081 h 760129"/>
                <a:gd name="connsiteX2" fmla="*/ 990024 w 2850040"/>
                <a:gd name="connsiteY2" fmla="*/ 759510 h 760129"/>
                <a:gd name="connsiteX0" fmla="*/ 4792463 w 4792464"/>
                <a:gd name="connsiteY0" fmla="*/ 0 h 760129"/>
                <a:gd name="connsiteX1" fmla="*/ 587493 w 4792464"/>
                <a:gd name="connsiteY1" fmla="*/ 299081 h 760129"/>
                <a:gd name="connsiteX2" fmla="*/ 1267513 w 4792464"/>
                <a:gd name="connsiteY2" fmla="*/ 759510 h 76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2464" h="760129">
                  <a:moveTo>
                    <a:pt x="4792463" y="0"/>
                  </a:moveTo>
                  <a:cubicBezTo>
                    <a:pt x="4157878" y="403047"/>
                    <a:pt x="1174985" y="172496"/>
                    <a:pt x="587493" y="299081"/>
                  </a:cubicBezTo>
                  <a:cubicBezTo>
                    <a:pt x="1" y="425666"/>
                    <a:pt x="539910" y="760129"/>
                    <a:pt x="1267513" y="75951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5" name="AutoShape 24"/>
            <p:cNvSpPr>
              <a:spLocks noChangeArrowheads="1"/>
            </p:cNvSpPr>
            <p:nvPr/>
          </p:nvSpPr>
          <p:spPr bwMode="auto">
            <a:xfrm>
              <a:off x="5520784" y="466968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259243" y="4715956"/>
            <a:ext cx="1206451" cy="1131271"/>
            <a:chOff x="2538720" y="1542402"/>
            <a:chExt cx="4152960" cy="3894169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38720" y="1542402"/>
              <a:ext cx="4152960" cy="3894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2592000" y="1636012"/>
              <a:ext cx="406080" cy="380200"/>
            </a:xfrm>
            <a:prstGeom prst="roundRect">
              <a:avLst>
                <a:gd name="adj" fmla="val 3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818323" y="4990297"/>
            <a:ext cx="107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Synthetic</a:t>
            </a:r>
          </a:p>
          <a:p>
            <a:pPr algn="ctr"/>
            <a:r>
              <a:rPr lang="en-US" b="1" dirty="0" smtClean="0"/>
              <a:t>Biology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175427" y="2766843"/>
            <a:ext cx="2691985" cy="26919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8440731">
            <a:off x="2752934" y="2771087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Up Arrow 57"/>
          <p:cNvSpPr/>
          <p:nvPr/>
        </p:nvSpPr>
        <p:spPr>
          <a:xfrm rot="13429855">
            <a:off x="2897170" y="499387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5400000">
            <a:off x="5885915" y="382496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904425" y="455158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Spatial</a:t>
            </a:r>
          </a:p>
          <a:p>
            <a:pPr algn="ctr"/>
            <a:r>
              <a:rPr lang="en-US" b="1" dirty="0" smtClean="0"/>
              <a:t>Computing</a:t>
            </a:r>
            <a:endParaRPr lang="en-US" b="1" dirty="0"/>
          </a:p>
        </p:txBody>
      </p:sp>
      <p:grpSp>
        <p:nvGrpSpPr>
          <p:cNvPr id="18" name="Group 135"/>
          <p:cNvGrpSpPr/>
          <p:nvPr/>
        </p:nvGrpSpPr>
        <p:grpSpPr>
          <a:xfrm>
            <a:off x="3557118" y="3510495"/>
            <a:ext cx="1879566" cy="1062333"/>
            <a:chOff x="560161" y="1846274"/>
            <a:chExt cx="7492319" cy="4234668"/>
          </a:xfrm>
        </p:grpSpPr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>
              <a:off x="5948641" y="2495783"/>
              <a:ext cx="1419840" cy="1271653"/>
            </a:xfrm>
            <a:custGeom>
              <a:avLst/>
              <a:gdLst/>
              <a:ahLst/>
              <a:cxnLst>
                <a:cxn ang="0">
                  <a:pos x="0" y="2381"/>
                </a:cxn>
                <a:cxn ang="0">
                  <a:pos x="719" y="3061"/>
                </a:cxn>
                <a:cxn ang="0">
                  <a:pos x="1021" y="2041"/>
                </a:cxn>
                <a:cxn ang="0">
                  <a:pos x="1588" y="2948"/>
                </a:cxn>
                <a:cxn ang="0">
                  <a:pos x="681" y="3099"/>
                </a:cxn>
                <a:cxn ang="0">
                  <a:pos x="1437" y="3893"/>
                </a:cxn>
                <a:cxn ang="0">
                  <a:pos x="1550" y="2948"/>
                </a:cxn>
                <a:cxn ang="0">
                  <a:pos x="1815" y="1436"/>
                </a:cxn>
                <a:cxn ang="0">
                  <a:pos x="2949" y="264"/>
                </a:cxn>
                <a:cxn ang="0">
                  <a:pos x="3138" y="1096"/>
                </a:cxn>
                <a:cxn ang="0">
                  <a:pos x="3856" y="0"/>
                </a:cxn>
                <a:cxn ang="0">
                  <a:pos x="4347" y="1209"/>
                </a:cxn>
                <a:cxn ang="0">
                  <a:pos x="3175" y="1096"/>
                </a:cxn>
                <a:cxn ang="0">
                  <a:pos x="2722" y="2079"/>
                </a:cxn>
                <a:cxn ang="0">
                  <a:pos x="1739" y="1512"/>
                </a:cxn>
              </a:cxnLst>
              <a:rect l="0" t="0" r="r" b="b"/>
              <a:pathLst>
                <a:path w="4348" h="3894">
                  <a:moveTo>
                    <a:pt x="0" y="2381"/>
                  </a:moveTo>
                  <a:lnTo>
                    <a:pt x="719" y="3061"/>
                  </a:lnTo>
                  <a:lnTo>
                    <a:pt x="1021" y="2041"/>
                  </a:lnTo>
                  <a:lnTo>
                    <a:pt x="1588" y="2948"/>
                  </a:lnTo>
                  <a:lnTo>
                    <a:pt x="681" y="3099"/>
                  </a:lnTo>
                  <a:lnTo>
                    <a:pt x="1437" y="3893"/>
                  </a:lnTo>
                  <a:lnTo>
                    <a:pt x="1550" y="2948"/>
                  </a:lnTo>
                  <a:lnTo>
                    <a:pt x="1815" y="1436"/>
                  </a:lnTo>
                  <a:lnTo>
                    <a:pt x="2949" y="264"/>
                  </a:lnTo>
                  <a:lnTo>
                    <a:pt x="3138" y="1096"/>
                  </a:lnTo>
                  <a:lnTo>
                    <a:pt x="3856" y="0"/>
                  </a:lnTo>
                  <a:lnTo>
                    <a:pt x="4347" y="1209"/>
                  </a:lnTo>
                  <a:lnTo>
                    <a:pt x="3175" y="1096"/>
                  </a:lnTo>
                  <a:lnTo>
                    <a:pt x="2722" y="2079"/>
                  </a:lnTo>
                  <a:lnTo>
                    <a:pt x="1739" y="151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"/>
            <p:cNvSpPr>
              <a:spLocks noChangeArrowheads="1"/>
            </p:cNvSpPr>
            <p:nvPr/>
          </p:nvSpPr>
          <p:spPr bwMode="auto">
            <a:xfrm>
              <a:off x="5286241" y="3511089"/>
              <a:ext cx="761760" cy="1173724"/>
            </a:xfrm>
            <a:custGeom>
              <a:avLst/>
              <a:gdLst/>
              <a:ahLst/>
              <a:cxnLst>
                <a:cxn ang="0">
                  <a:pos x="1449" y="3591"/>
                </a:cxn>
                <a:cxn ang="0">
                  <a:pos x="2142" y="2772"/>
                </a:cxn>
                <a:cxn ang="0">
                  <a:pos x="1827" y="1827"/>
                </a:cxn>
                <a:cxn ang="0">
                  <a:pos x="2331" y="819"/>
                </a:cxn>
                <a:cxn ang="0">
                  <a:pos x="1260" y="1008"/>
                </a:cxn>
                <a:cxn ang="0">
                  <a:pos x="0" y="0"/>
                </a:cxn>
              </a:cxnLst>
              <a:rect l="0" t="0" r="r" b="b"/>
              <a:pathLst>
                <a:path w="2332" h="3592">
                  <a:moveTo>
                    <a:pt x="1449" y="3591"/>
                  </a:moveTo>
                  <a:lnTo>
                    <a:pt x="2142" y="2772"/>
                  </a:lnTo>
                  <a:lnTo>
                    <a:pt x="1827" y="1827"/>
                  </a:lnTo>
                  <a:lnTo>
                    <a:pt x="2331" y="819"/>
                  </a:lnTo>
                  <a:lnTo>
                    <a:pt x="1260" y="1008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"/>
            <p:cNvSpPr>
              <a:spLocks noChangeArrowheads="1"/>
            </p:cNvSpPr>
            <p:nvPr/>
          </p:nvSpPr>
          <p:spPr bwMode="auto">
            <a:xfrm>
              <a:off x="5533920" y="2132865"/>
              <a:ext cx="1687680" cy="1646092"/>
            </a:xfrm>
            <a:custGeom>
              <a:avLst/>
              <a:gdLst/>
              <a:ahLst/>
              <a:cxnLst>
                <a:cxn ang="0">
                  <a:pos x="0" y="3591"/>
                </a:cxn>
                <a:cxn ang="0">
                  <a:pos x="1386" y="3402"/>
                </a:cxn>
                <a:cxn ang="0">
                  <a:pos x="819" y="2709"/>
                </a:cxn>
                <a:cxn ang="0">
                  <a:pos x="2331" y="2079"/>
                </a:cxn>
                <a:cxn ang="0">
                  <a:pos x="2268" y="3276"/>
                </a:cxn>
                <a:cxn ang="0">
                  <a:pos x="882" y="2772"/>
                </a:cxn>
                <a:cxn ang="0">
                  <a:pos x="3024" y="2520"/>
                </a:cxn>
                <a:cxn ang="0">
                  <a:pos x="2268" y="2079"/>
                </a:cxn>
                <a:cxn ang="0">
                  <a:pos x="2583" y="1260"/>
                </a:cxn>
                <a:cxn ang="0">
                  <a:pos x="3024" y="2583"/>
                </a:cxn>
                <a:cxn ang="0">
                  <a:pos x="3150" y="882"/>
                </a:cxn>
                <a:cxn ang="0">
                  <a:pos x="2583" y="1197"/>
                </a:cxn>
                <a:cxn ang="0">
                  <a:pos x="2520" y="0"/>
                </a:cxn>
                <a:cxn ang="0">
                  <a:pos x="3276" y="819"/>
                </a:cxn>
                <a:cxn ang="0">
                  <a:pos x="3969" y="252"/>
                </a:cxn>
                <a:cxn ang="0">
                  <a:pos x="2646" y="126"/>
                </a:cxn>
                <a:cxn ang="0">
                  <a:pos x="4284" y="1323"/>
                </a:cxn>
                <a:cxn ang="0">
                  <a:pos x="3969" y="189"/>
                </a:cxn>
                <a:cxn ang="0">
                  <a:pos x="5166" y="1197"/>
                </a:cxn>
                <a:cxn ang="0">
                  <a:pos x="4473" y="1386"/>
                </a:cxn>
                <a:cxn ang="0">
                  <a:pos x="3087" y="1008"/>
                </a:cxn>
                <a:cxn ang="0">
                  <a:pos x="4410" y="2268"/>
                </a:cxn>
                <a:cxn ang="0">
                  <a:pos x="3150" y="2583"/>
                </a:cxn>
                <a:cxn ang="0">
                  <a:pos x="2205" y="3276"/>
                </a:cxn>
                <a:cxn ang="0">
                  <a:pos x="1323" y="3402"/>
                </a:cxn>
                <a:cxn ang="0">
                  <a:pos x="882" y="4221"/>
                </a:cxn>
                <a:cxn ang="0">
                  <a:pos x="1512" y="5040"/>
                </a:cxn>
                <a:cxn ang="0">
                  <a:pos x="1890" y="4158"/>
                </a:cxn>
                <a:cxn ang="0">
                  <a:pos x="882" y="4284"/>
                </a:cxn>
              </a:cxnLst>
              <a:rect l="0" t="0" r="r" b="b"/>
              <a:pathLst>
                <a:path w="5167" h="5041">
                  <a:moveTo>
                    <a:pt x="0" y="3591"/>
                  </a:moveTo>
                  <a:lnTo>
                    <a:pt x="1386" y="3402"/>
                  </a:lnTo>
                  <a:lnTo>
                    <a:pt x="819" y="2709"/>
                  </a:lnTo>
                  <a:lnTo>
                    <a:pt x="2331" y="2079"/>
                  </a:lnTo>
                  <a:lnTo>
                    <a:pt x="2268" y="3276"/>
                  </a:lnTo>
                  <a:lnTo>
                    <a:pt x="882" y="2772"/>
                  </a:lnTo>
                  <a:lnTo>
                    <a:pt x="3024" y="2520"/>
                  </a:lnTo>
                  <a:lnTo>
                    <a:pt x="2268" y="2079"/>
                  </a:lnTo>
                  <a:lnTo>
                    <a:pt x="2583" y="1260"/>
                  </a:lnTo>
                  <a:lnTo>
                    <a:pt x="3024" y="2583"/>
                  </a:lnTo>
                  <a:lnTo>
                    <a:pt x="3150" y="882"/>
                  </a:lnTo>
                  <a:lnTo>
                    <a:pt x="2583" y="1197"/>
                  </a:lnTo>
                  <a:lnTo>
                    <a:pt x="2520" y="0"/>
                  </a:lnTo>
                  <a:lnTo>
                    <a:pt x="3276" y="819"/>
                  </a:lnTo>
                  <a:lnTo>
                    <a:pt x="3969" y="252"/>
                  </a:lnTo>
                  <a:lnTo>
                    <a:pt x="2646" y="126"/>
                  </a:lnTo>
                  <a:lnTo>
                    <a:pt x="4284" y="1323"/>
                  </a:lnTo>
                  <a:lnTo>
                    <a:pt x="3969" y="189"/>
                  </a:lnTo>
                  <a:lnTo>
                    <a:pt x="5166" y="1197"/>
                  </a:lnTo>
                  <a:lnTo>
                    <a:pt x="4473" y="1386"/>
                  </a:lnTo>
                  <a:lnTo>
                    <a:pt x="3087" y="1008"/>
                  </a:lnTo>
                  <a:lnTo>
                    <a:pt x="4410" y="2268"/>
                  </a:lnTo>
                  <a:lnTo>
                    <a:pt x="3150" y="2583"/>
                  </a:lnTo>
                  <a:lnTo>
                    <a:pt x="2205" y="3276"/>
                  </a:lnTo>
                  <a:lnTo>
                    <a:pt x="1323" y="3402"/>
                  </a:lnTo>
                  <a:lnTo>
                    <a:pt x="882" y="4221"/>
                  </a:lnTo>
                  <a:lnTo>
                    <a:pt x="1512" y="5040"/>
                  </a:lnTo>
                  <a:lnTo>
                    <a:pt x="1890" y="4158"/>
                  </a:lnTo>
                  <a:lnTo>
                    <a:pt x="882" y="42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"/>
            <p:cNvSpPr>
              <a:spLocks noChangeArrowheads="1"/>
            </p:cNvSpPr>
            <p:nvPr/>
          </p:nvSpPr>
          <p:spPr bwMode="auto">
            <a:xfrm>
              <a:off x="5081761" y="2914866"/>
              <a:ext cx="1090080" cy="2160227"/>
            </a:xfrm>
            <a:custGeom>
              <a:avLst/>
              <a:gdLst/>
              <a:ahLst/>
              <a:cxnLst>
                <a:cxn ang="0">
                  <a:pos x="1071" y="0"/>
                </a:cxn>
                <a:cxn ang="0">
                  <a:pos x="2394" y="378"/>
                </a:cxn>
                <a:cxn ang="0">
                  <a:pos x="1386" y="1197"/>
                </a:cxn>
                <a:cxn ang="0">
                  <a:pos x="1134" y="63"/>
                </a:cxn>
                <a:cxn ang="0">
                  <a:pos x="0" y="1134"/>
                </a:cxn>
                <a:cxn ang="0">
                  <a:pos x="1386" y="1197"/>
                </a:cxn>
                <a:cxn ang="0">
                  <a:pos x="567" y="1764"/>
                </a:cxn>
                <a:cxn ang="0">
                  <a:pos x="0" y="1197"/>
                </a:cxn>
                <a:cxn ang="0">
                  <a:pos x="819" y="3024"/>
                </a:cxn>
                <a:cxn ang="0">
                  <a:pos x="630" y="1827"/>
                </a:cxn>
                <a:cxn ang="0">
                  <a:pos x="2268" y="1953"/>
                </a:cxn>
                <a:cxn ang="0">
                  <a:pos x="1386" y="1260"/>
                </a:cxn>
                <a:cxn ang="0">
                  <a:pos x="1827" y="2898"/>
                </a:cxn>
                <a:cxn ang="0">
                  <a:pos x="756" y="2961"/>
                </a:cxn>
                <a:cxn ang="0">
                  <a:pos x="2142" y="1953"/>
                </a:cxn>
                <a:cxn ang="0">
                  <a:pos x="1827" y="2835"/>
                </a:cxn>
                <a:cxn ang="0">
                  <a:pos x="693" y="2961"/>
                </a:cxn>
                <a:cxn ang="0">
                  <a:pos x="819" y="4788"/>
                </a:cxn>
                <a:cxn ang="0">
                  <a:pos x="1386" y="3717"/>
                </a:cxn>
                <a:cxn ang="0">
                  <a:pos x="819" y="2961"/>
                </a:cxn>
                <a:cxn ang="0">
                  <a:pos x="2520" y="3780"/>
                </a:cxn>
                <a:cxn ang="0">
                  <a:pos x="1890" y="2898"/>
                </a:cxn>
                <a:cxn ang="0">
                  <a:pos x="1449" y="3654"/>
                </a:cxn>
                <a:cxn ang="0">
                  <a:pos x="1638" y="4599"/>
                </a:cxn>
                <a:cxn ang="0">
                  <a:pos x="756" y="4725"/>
                </a:cxn>
                <a:cxn ang="0">
                  <a:pos x="189" y="5859"/>
                </a:cxn>
                <a:cxn ang="0">
                  <a:pos x="819" y="6615"/>
                </a:cxn>
                <a:cxn ang="0">
                  <a:pos x="1512" y="5670"/>
                </a:cxn>
                <a:cxn ang="0">
                  <a:pos x="189" y="5796"/>
                </a:cxn>
                <a:cxn ang="0">
                  <a:pos x="1638" y="4536"/>
                </a:cxn>
                <a:cxn ang="0">
                  <a:pos x="1512" y="5733"/>
                </a:cxn>
                <a:cxn ang="0">
                  <a:pos x="693" y="4788"/>
                </a:cxn>
                <a:cxn ang="0">
                  <a:pos x="2142" y="5355"/>
                </a:cxn>
                <a:cxn ang="0">
                  <a:pos x="1512" y="5859"/>
                </a:cxn>
                <a:cxn ang="0">
                  <a:pos x="2457" y="6489"/>
                </a:cxn>
                <a:cxn ang="0">
                  <a:pos x="2142" y="5292"/>
                </a:cxn>
                <a:cxn ang="0">
                  <a:pos x="3339" y="6363"/>
                </a:cxn>
                <a:cxn ang="0">
                  <a:pos x="2331" y="6426"/>
                </a:cxn>
                <a:cxn ang="0">
                  <a:pos x="3150" y="5418"/>
                </a:cxn>
                <a:cxn ang="0">
                  <a:pos x="2079" y="5418"/>
                </a:cxn>
                <a:cxn ang="0">
                  <a:pos x="1701" y="4473"/>
                </a:cxn>
                <a:cxn ang="0">
                  <a:pos x="2520" y="3717"/>
                </a:cxn>
                <a:cxn ang="0">
                  <a:pos x="1386" y="3780"/>
                </a:cxn>
                <a:cxn ang="0">
                  <a:pos x="2835" y="4599"/>
                </a:cxn>
                <a:cxn ang="0">
                  <a:pos x="1638" y="4473"/>
                </a:cxn>
              </a:cxnLst>
              <a:rect l="0" t="0" r="r" b="b"/>
              <a:pathLst>
                <a:path w="3340" h="6616">
                  <a:moveTo>
                    <a:pt x="1071" y="0"/>
                  </a:moveTo>
                  <a:lnTo>
                    <a:pt x="2394" y="378"/>
                  </a:lnTo>
                  <a:lnTo>
                    <a:pt x="1386" y="1197"/>
                  </a:lnTo>
                  <a:lnTo>
                    <a:pt x="1134" y="63"/>
                  </a:lnTo>
                  <a:lnTo>
                    <a:pt x="0" y="1134"/>
                  </a:lnTo>
                  <a:lnTo>
                    <a:pt x="1386" y="1197"/>
                  </a:lnTo>
                  <a:lnTo>
                    <a:pt x="567" y="1764"/>
                  </a:lnTo>
                  <a:lnTo>
                    <a:pt x="0" y="1197"/>
                  </a:lnTo>
                  <a:lnTo>
                    <a:pt x="819" y="3024"/>
                  </a:lnTo>
                  <a:lnTo>
                    <a:pt x="630" y="1827"/>
                  </a:lnTo>
                  <a:lnTo>
                    <a:pt x="2268" y="1953"/>
                  </a:lnTo>
                  <a:lnTo>
                    <a:pt x="1386" y="1260"/>
                  </a:lnTo>
                  <a:lnTo>
                    <a:pt x="1827" y="2898"/>
                  </a:lnTo>
                  <a:lnTo>
                    <a:pt x="756" y="2961"/>
                  </a:lnTo>
                  <a:lnTo>
                    <a:pt x="2142" y="1953"/>
                  </a:lnTo>
                  <a:lnTo>
                    <a:pt x="1827" y="2835"/>
                  </a:lnTo>
                  <a:lnTo>
                    <a:pt x="693" y="2961"/>
                  </a:lnTo>
                  <a:lnTo>
                    <a:pt x="819" y="4788"/>
                  </a:lnTo>
                  <a:lnTo>
                    <a:pt x="1386" y="3717"/>
                  </a:lnTo>
                  <a:lnTo>
                    <a:pt x="819" y="2961"/>
                  </a:lnTo>
                  <a:lnTo>
                    <a:pt x="2520" y="3780"/>
                  </a:lnTo>
                  <a:lnTo>
                    <a:pt x="1890" y="2898"/>
                  </a:lnTo>
                  <a:lnTo>
                    <a:pt x="1449" y="3654"/>
                  </a:lnTo>
                  <a:lnTo>
                    <a:pt x="1638" y="4599"/>
                  </a:lnTo>
                  <a:lnTo>
                    <a:pt x="756" y="4725"/>
                  </a:lnTo>
                  <a:lnTo>
                    <a:pt x="189" y="5859"/>
                  </a:lnTo>
                  <a:lnTo>
                    <a:pt x="819" y="6615"/>
                  </a:lnTo>
                  <a:lnTo>
                    <a:pt x="1512" y="5670"/>
                  </a:lnTo>
                  <a:lnTo>
                    <a:pt x="189" y="5796"/>
                  </a:lnTo>
                  <a:lnTo>
                    <a:pt x="1638" y="4536"/>
                  </a:lnTo>
                  <a:lnTo>
                    <a:pt x="1512" y="5733"/>
                  </a:lnTo>
                  <a:lnTo>
                    <a:pt x="693" y="4788"/>
                  </a:lnTo>
                  <a:lnTo>
                    <a:pt x="2142" y="5355"/>
                  </a:lnTo>
                  <a:lnTo>
                    <a:pt x="1512" y="5859"/>
                  </a:lnTo>
                  <a:lnTo>
                    <a:pt x="2457" y="6489"/>
                  </a:lnTo>
                  <a:lnTo>
                    <a:pt x="2142" y="5292"/>
                  </a:lnTo>
                  <a:lnTo>
                    <a:pt x="3339" y="6363"/>
                  </a:lnTo>
                  <a:lnTo>
                    <a:pt x="2331" y="6426"/>
                  </a:lnTo>
                  <a:lnTo>
                    <a:pt x="3150" y="5418"/>
                  </a:lnTo>
                  <a:lnTo>
                    <a:pt x="2079" y="5418"/>
                  </a:lnTo>
                  <a:lnTo>
                    <a:pt x="1701" y="4473"/>
                  </a:lnTo>
                  <a:lnTo>
                    <a:pt x="2520" y="3717"/>
                  </a:lnTo>
                  <a:lnTo>
                    <a:pt x="1386" y="3780"/>
                  </a:lnTo>
                  <a:lnTo>
                    <a:pt x="2835" y="4599"/>
                  </a:lnTo>
                  <a:lnTo>
                    <a:pt x="1638" y="4473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 noChangeArrowheads="1"/>
            </p:cNvSpPr>
            <p:nvPr/>
          </p:nvSpPr>
          <p:spPr bwMode="auto">
            <a:xfrm>
              <a:off x="5862240" y="3754475"/>
              <a:ext cx="1271520" cy="1371024"/>
            </a:xfrm>
            <a:custGeom>
              <a:avLst/>
              <a:gdLst/>
              <a:ahLst/>
              <a:cxnLst>
                <a:cxn ang="0">
                  <a:pos x="453" y="114"/>
                </a:cxn>
                <a:cxn ang="0">
                  <a:pos x="1739" y="0"/>
                </a:cxn>
                <a:cxn ang="0">
                  <a:pos x="1436" y="1021"/>
                </a:cxn>
                <a:cxn ang="0">
                  <a:pos x="491" y="151"/>
                </a:cxn>
                <a:cxn ang="0">
                  <a:pos x="378" y="2003"/>
                </a:cxn>
                <a:cxn ang="0">
                  <a:pos x="1209" y="1966"/>
                </a:cxn>
                <a:cxn ang="0">
                  <a:pos x="1436" y="945"/>
                </a:cxn>
                <a:cxn ang="0">
                  <a:pos x="0" y="1172"/>
                </a:cxn>
                <a:cxn ang="0">
                  <a:pos x="1172" y="2041"/>
                </a:cxn>
                <a:cxn ang="0">
                  <a:pos x="794" y="2911"/>
                </a:cxn>
                <a:cxn ang="0">
                  <a:pos x="378" y="2003"/>
                </a:cxn>
                <a:cxn ang="0">
                  <a:pos x="1398" y="983"/>
                </a:cxn>
                <a:cxn ang="0">
                  <a:pos x="2192" y="2268"/>
                </a:cxn>
                <a:cxn ang="0">
                  <a:pos x="1172" y="2041"/>
                </a:cxn>
                <a:cxn ang="0">
                  <a:pos x="1587" y="3175"/>
                </a:cxn>
                <a:cxn ang="0">
                  <a:pos x="680" y="2948"/>
                </a:cxn>
                <a:cxn ang="0">
                  <a:pos x="1020" y="3818"/>
                </a:cxn>
                <a:cxn ang="0">
                  <a:pos x="1587" y="3213"/>
                </a:cxn>
                <a:cxn ang="0">
                  <a:pos x="2646" y="4196"/>
                </a:cxn>
                <a:cxn ang="0">
                  <a:pos x="3893" y="3666"/>
                </a:cxn>
                <a:cxn ang="0">
                  <a:pos x="2948" y="3213"/>
                </a:cxn>
                <a:cxn ang="0">
                  <a:pos x="2646" y="4196"/>
                </a:cxn>
                <a:cxn ang="0">
                  <a:pos x="2192" y="2268"/>
                </a:cxn>
                <a:cxn ang="0">
                  <a:pos x="1663" y="3175"/>
                </a:cxn>
                <a:cxn ang="0">
                  <a:pos x="2986" y="3213"/>
                </a:cxn>
                <a:cxn ang="0">
                  <a:pos x="3666" y="2230"/>
                </a:cxn>
                <a:cxn ang="0">
                  <a:pos x="2192" y="2268"/>
                </a:cxn>
                <a:cxn ang="0">
                  <a:pos x="2986" y="3289"/>
                </a:cxn>
                <a:cxn ang="0">
                  <a:pos x="2872" y="1739"/>
                </a:cxn>
                <a:cxn ang="0">
                  <a:pos x="3628" y="2268"/>
                </a:cxn>
                <a:cxn ang="0">
                  <a:pos x="3817" y="3704"/>
                </a:cxn>
              </a:cxnLst>
              <a:rect l="0" t="0" r="r" b="b"/>
              <a:pathLst>
                <a:path w="3894" h="4197">
                  <a:moveTo>
                    <a:pt x="453" y="114"/>
                  </a:moveTo>
                  <a:lnTo>
                    <a:pt x="1739" y="0"/>
                  </a:lnTo>
                  <a:lnTo>
                    <a:pt x="1436" y="1021"/>
                  </a:lnTo>
                  <a:lnTo>
                    <a:pt x="491" y="151"/>
                  </a:lnTo>
                  <a:lnTo>
                    <a:pt x="378" y="2003"/>
                  </a:lnTo>
                  <a:lnTo>
                    <a:pt x="1209" y="1966"/>
                  </a:lnTo>
                  <a:lnTo>
                    <a:pt x="1436" y="945"/>
                  </a:lnTo>
                  <a:lnTo>
                    <a:pt x="0" y="1172"/>
                  </a:lnTo>
                  <a:lnTo>
                    <a:pt x="1172" y="2041"/>
                  </a:lnTo>
                  <a:lnTo>
                    <a:pt x="794" y="2911"/>
                  </a:lnTo>
                  <a:lnTo>
                    <a:pt x="378" y="2003"/>
                  </a:lnTo>
                  <a:lnTo>
                    <a:pt x="1398" y="983"/>
                  </a:lnTo>
                  <a:lnTo>
                    <a:pt x="2192" y="2268"/>
                  </a:lnTo>
                  <a:lnTo>
                    <a:pt x="1172" y="2041"/>
                  </a:lnTo>
                  <a:lnTo>
                    <a:pt x="1587" y="3175"/>
                  </a:lnTo>
                  <a:lnTo>
                    <a:pt x="680" y="2948"/>
                  </a:lnTo>
                  <a:lnTo>
                    <a:pt x="1020" y="3818"/>
                  </a:lnTo>
                  <a:lnTo>
                    <a:pt x="1587" y="3213"/>
                  </a:lnTo>
                  <a:lnTo>
                    <a:pt x="2646" y="4196"/>
                  </a:lnTo>
                  <a:lnTo>
                    <a:pt x="3893" y="3666"/>
                  </a:lnTo>
                  <a:lnTo>
                    <a:pt x="2948" y="3213"/>
                  </a:lnTo>
                  <a:lnTo>
                    <a:pt x="2646" y="4196"/>
                  </a:lnTo>
                  <a:lnTo>
                    <a:pt x="2192" y="2268"/>
                  </a:lnTo>
                  <a:lnTo>
                    <a:pt x="1663" y="3175"/>
                  </a:lnTo>
                  <a:lnTo>
                    <a:pt x="2986" y="3213"/>
                  </a:lnTo>
                  <a:lnTo>
                    <a:pt x="3666" y="2230"/>
                  </a:lnTo>
                  <a:lnTo>
                    <a:pt x="2192" y="2268"/>
                  </a:lnTo>
                  <a:lnTo>
                    <a:pt x="2986" y="3289"/>
                  </a:lnTo>
                  <a:lnTo>
                    <a:pt x="2872" y="1739"/>
                  </a:lnTo>
                  <a:lnTo>
                    <a:pt x="3628" y="2268"/>
                  </a:lnTo>
                  <a:lnTo>
                    <a:pt x="3817" y="370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/>
            <p:cNvSpPr>
              <a:spLocks noChangeArrowheads="1"/>
            </p:cNvSpPr>
            <p:nvPr/>
          </p:nvSpPr>
          <p:spPr bwMode="auto">
            <a:xfrm>
              <a:off x="6331680" y="2854380"/>
              <a:ext cx="1641600" cy="1617290"/>
            </a:xfrm>
            <a:custGeom>
              <a:avLst/>
              <a:gdLst/>
              <a:ahLst/>
              <a:cxnLst>
                <a:cxn ang="0">
                  <a:pos x="2268" y="4951"/>
                </a:cxn>
                <a:cxn ang="0">
                  <a:pos x="2344" y="3288"/>
                </a:cxn>
                <a:cxn ang="0">
                  <a:pos x="1512" y="4498"/>
                </a:cxn>
                <a:cxn ang="0">
                  <a:pos x="1210" y="3477"/>
                </a:cxn>
                <a:cxn ang="0">
                  <a:pos x="718" y="4951"/>
                </a:cxn>
                <a:cxn ang="0">
                  <a:pos x="1512" y="4460"/>
                </a:cxn>
                <a:cxn ang="0">
                  <a:pos x="0" y="3742"/>
                </a:cxn>
                <a:cxn ang="0">
                  <a:pos x="1323" y="3553"/>
                </a:cxn>
                <a:cxn ang="0">
                  <a:pos x="189" y="2721"/>
                </a:cxn>
                <a:cxn ang="0">
                  <a:pos x="1247" y="2570"/>
                </a:cxn>
                <a:cxn ang="0">
                  <a:pos x="1247" y="3591"/>
                </a:cxn>
                <a:cxn ang="0">
                  <a:pos x="2381" y="3402"/>
                </a:cxn>
                <a:cxn ang="0">
                  <a:pos x="1210" y="2570"/>
                </a:cxn>
                <a:cxn ang="0">
                  <a:pos x="454" y="1776"/>
                </a:cxn>
                <a:cxn ang="0">
                  <a:pos x="1625" y="983"/>
                </a:cxn>
                <a:cxn ang="0">
                  <a:pos x="3213" y="0"/>
                </a:cxn>
                <a:cxn ang="0">
                  <a:pos x="2722" y="1096"/>
                </a:cxn>
                <a:cxn ang="0">
                  <a:pos x="1890" y="0"/>
                </a:cxn>
                <a:cxn ang="0">
                  <a:pos x="3666" y="1020"/>
                </a:cxn>
                <a:cxn ang="0">
                  <a:pos x="3175" y="113"/>
                </a:cxn>
                <a:cxn ang="0">
                  <a:pos x="4498" y="1134"/>
                </a:cxn>
                <a:cxn ang="0">
                  <a:pos x="3553" y="983"/>
                </a:cxn>
                <a:cxn ang="0">
                  <a:pos x="4158" y="1814"/>
                </a:cxn>
                <a:cxn ang="0">
                  <a:pos x="4536" y="1096"/>
                </a:cxn>
                <a:cxn ang="0">
                  <a:pos x="5027" y="3061"/>
                </a:cxn>
                <a:cxn ang="0">
                  <a:pos x="4120" y="1814"/>
                </a:cxn>
                <a:cxn ang="0">
                  <a:pos x="3591" y="2419"/>
                </a:cxn>
                <a:cxn ang="0">
                  <a:pos x="3629" y="983"/>
                </a:cxn>
                <a:cxn ang="0">
                  <a:pos x="2797" y="2079"/>
                </a:cxn>
                <a:cxn ang="0">
                  <a:pos x="2722" y="1134"/>
                </a:cxn>
                <a:cxn ang="0">
                  <a:pos x="3591" y="2381"/>
                </a:cxn>
                <a:cxn ang="0">
                  <a:pos x="2722" y="2079"/>
                </a:cxn>
                <a:cxn ang="0">
                  <a:pos x="1928" y="1965"/>
                </a:cxn>
                <a:cxn ang="0">
                  <a:pos x="2759" y="1096"/>
                </a:cxn>
                <a:cxn ang="0">
                  <a:pos x="1625" y="1020"/>
                </a:cxn>
                <a:cxn ang="0">
                  <a:pos x="1966" y="2003"/>
                </a:cxn>
                <a:cxn ang="0">
                  <a:pos x="454" y="1814"/>
                </a:cxn>
              </a:cxnLst>
              <a:rect l="0" t="0" r="r" b="b"/>
              <a:pathLst>
                <a:path w="5028" h="4952">
                  <a:moveTo>
                    <a:pt x="2268" y="4951"/>
                  </a:moveTo>
                  <a:lnTo>
                    <a:pt x="2344" y="3288"/>
                  </a:lnTo>
                  <a:lnTo>
                    <a:pt x="1512" y="4498"/>
                  </a:lnTo>
                  <a:lnTo>
                    <a:pt x="1210" y="3477"/>
                  </a:lnTo>
                  <a:lnTo>
                    <a:pt x="718" y="4951"/>
                  </a:lnTo>
                  <a:lnTo>
                    <a:pt x="1512" y="4460"/>
                  </a:lnTo>
                  <a:lnTo>
                    <a:pt x="0" y="3742"/>
                  </a:lnTo>
                  <a:lnTo>
                    <a:pt x="1323" y="3553"/>
                  </a:lnTo>
                  <a:lnTo>
                    <a:pt x="189" y="2721"/>
                  </a:lnTo>
                  <a:lnTo>
                    <a:pt x="1247" y="2570"/>
                  </a:lnTo>
                  <a:lnTo>
                    <a:pt x="1247" y="3591"/>
                  </a:lnTo>
                  <a:lnTo>
                    <a:pt x="2381" y="3402"/>
                  </a:lnTo>
                  <a:lnTo>
                    <a:pt x="1210" y="2570"/>
                  </a:lnTo>
                  <a:lnTo>
                    <a:pt x="454" y="1776"/>
                  </a:lnTo>
                  <a:lnTo>
                    <a:pt x="1625" y="983"/>
                  </a:lnTo>
                  <a:lnTo>
                    <a:pt x="3213" y="0"/>
                  </a:lnTo>
                  <a:lnTo>
                    <a:pt x="2722" y="1096"/>
                  </a:lnTo>
                  <a:lnTo>
                    <a:pt x="1890" y="0"/>
                  </a:lnTo>
                  <a:lnTo>
                    <a:pt x="3666" y="1020"/>
                  </a:lnTo>
                  <a:lnTo>
                    <a:pt x="3175" y="113"/>
                  </a:lnTo>
                  <a:lnTo>
                    <a:pt x="4498" y="1134"/>
                  </a:lnTo>
                  <a:lnTo>
                    <a:pt x="3553" y="983"/>
                  </a:lnTo>
                  <a:lnTo>
                    <a:pt x="4158" y="1814"/>
                  </a:lnTo>
                  <a:lnTo>
                    <a:pt x="4536" y="1096"/>
                  </a:lnTo>
                  <a:lnTo>
                    <a:pt x="5027" y="3061"/>
                  </a:lnTo>
                  <a:lnTo>
                    <a:pt x="4120" y="1814"/>
                  </a:lnTo>
                  <a:lnTo>
                    <a:pt x="3591" y="2419"/>
                  </a:lnTo>
                  <a:lnTo>
                    <a:pt x="3629" y="983"/>
                  </a:lnTo>
                  <a:lnTo>
                    <a:pt x="2797" y="2079"/>
                  </a:lnTo>
                  <a:lnTo>
                    <a:pt x="2722" y="1134"/>
                  </a:lnTo>
                  <a:lnTo>
                    <a:pt x="3591" y="2381"/>
                  </a:lnTo>
                  <a:lnTo>
                    <a:pt x="2722" y="2079"/>
                  </a:lnTo>
                  <a:lnTo>
                    <a:pt x="1928" y="1965"/>
                  </a:lnTo>
                  <a:lnTo>
                    <a:pt x="2759" y="1096"/>
                  </a:lnTo>
                  <a:lnTo>
                    <a:pt x="1625" y="1020"/>
                  </a:lnTo>
                  <a:lnTo>
                    <a:pt x="1966" y="2003"/>
                  </a:lnTo>
                  <a:lnTo>
                    <a:pt x="454" y="181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/>
            <p:cNvSpPr>
              <a:spLocks noChangeArrowheads="1"/>
            </p:cNvSpPr>
            <p:nvPr/>
          </p:nvSpPr>
          <p:spPr bwMode="auto">
            <a:xfrm>
              <a:off x="6825600" y="4051146"/>
              <a:ext cx="617760" cy="432045"/>
            </a:xfrm>
            <a:custGeom>
              <a:avLst/>
              <a:gdLst/>
              <a:ahLst/>
              <a:cxnLst>
                <a:cxn ang="0">
                  <a:pos x="643" y="1323"/>
                </a:cxn>
                <a:cxn ang="0">
                  <a:pos x="1890" y="0"/>
                </a:cxn>
                <a:cxn ang="0">
                  <a:pos x="0" y="832"/>
                </a:cxn>
              </a:cxnLst>
              <a:rect l="0" t="0" r="r" b="b"/>
              <a:pathLst>
                <a:path w="1891" h="1324">
                  <a:moveTo>
                    <a:pt x="643" y="1323"/>
                  </a:moveTo>
                  <a:lnTo>
                    <a:pt x="1890" y="0"/>
                  </a:lnTo>
                  <a:lnTo>
                    <a:pt x="0" y="83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/>
            <p:cNvSpPr>
              <a:spLocks noChangeArrowheads="1"/>
            </p:cNvSpPr>
            <p:nvPr/>
          </p:nvSpPr>
          <p:spPr bwMode="auto">
            <a:xfrm>
              <a:off x="6294241" y="3187055"/>
              <a:ext cx="1679040" cy="888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38" y="0"/>
                </a:cxn>
                <a:cxn ang="0">
                  <a:pos x="1360" y="1588"/>
                </a:cxn>
                <a:cxn ang="0">
                  <a:pos x="2116" y="945"/>
                </a:cxn>
                <a:cxn ang="0">
                  <a:pos x="2419" y="2306"/>
                </a:cxn>
                <a:cxn ang="0">
                  <a:pos x="2872" y="1097"/>
                </a:cxn>
                <a:cxn ang="0">
                  <a:pos x="3439" y="2722"/>
                </a:cxn>
                <a:cxn ang="0">
                  <a:pos x="2381" y="2268"/>
                </a:cxn>
                <a:cxn ang="0">
                  <a:pos x="3779" y="1361"/>
                </a:cxn>
                <a:cxn ang="0">
                  <a:pos x="5140" y="2004"/>
                </a:cxn>
                <a:cxn ang="0">
                  <a:pos x="4460" y="2722"/>
                </a:cxn>
                <a:cxn ang="0">
                  <a:pos x="3742" y="1399"/>
                </a:cxn>
                <a:cxn ang="0">
                  <a:pos x="3402" y="2608"/>
                </a:cxn>
                <a:cxn ang="0">
                  <a:pos x="4460" y="2684"/>
                </a:cxn>
              </a:cxnLst>
              <a:rect l="0" t="0" r="r" b="b"/>
              <a:pathLst>
                <a:path w="5141" h="2723">
                  <a:moveTo>
                    <a:pt x="0" y="0"/>
                  </a:moveTo>
                  <a:lnTo>
                    <a:pt x="1738" y="0"/>
                  </a:lnTo>
                  <a:lnTo>
                    <a:pt x="1360" y="1588"/>
                  </a:lnTo>
                  <a:lnTo>
                    <a:pt x="2116" y="945"/>
                  </a:lnTo>
                  <a:lnTo>
                    <a:pt x="2419" y="2306"/>
                  </a:lnTo>
                  <a:lnTo>
                    <a:pt x="2872" y="1097"/>
                  </a:lnTo>
                  <a:lnTo>
                    <a:pt x="3439" y="2722"/>
                  </a:lnTo>
                  <a:lnTo>
                    <a:pt x="2381" y="2268"/>
                  </a:lnTo>
                  <a:lnTo>
                    <a:pt x="3779" y="1361"/>
                  </a:lnTo>
                  <a:lnTo>
                    <a:pt x="5140" y="2004"/>
                  </a:lnTo>
                  <a:lnTo>
                    <a:pt x="4460" y="2722"/>
                  </a:lnTo>
                  <a:lnTo>
                    <a:pt x="3742" y="1399"/>
                  </a:lnTo>
                  <a:lnTo>
                    <a:pt x="3402" y="2608"/>
                  </a:lnTo>
                  <a:lnTo>
                    <a:pt x="4460" y="26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560161" y="1849155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450081" y="3754475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2"/>
            <p:cNvSpPr>
              <a:spLocks noChangeArrowheads="1"/>
            </p:cNvSpPr>
            <p:nvPr/>
          </p:nvSpPr>
          <p:spPr bwMode="auto">
            <a:xfrm>
              <a:off x="1644481" y="3996420"/>
              <a:ext cx="56160" cy="5616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658880" y="3646463"/>
              <a:ext cx="70560" cy="393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811520" y="4038184"/>
              <a:ext cx="205919" cy="14099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851994" y="5148308"/>
              <a:ext cx="3749763" cy="9326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346402" y="2788296"/>
              <a:ext cx="2636638" cy="740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4403520" y="1846274"/>
              <a:ext cx="1440" cy="353701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8"/>
            <p:cNvSpPr>
              <a:spLocks noChangeArrowheads="1"/>
            </p:cNvSpPr>
            <p:nvPr/>
          </p:nvSpPr>
          <p:spPr bwMode="auto">
            <a:xfrm>
              <a:off x="6275520" y="20752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9"/>
            <p:cNvSpPr>
              <a:spLocks noChangeArrowheads="1"/>
            </p:cNvSpPr>
            <p:nvPr/>
          </p:nvSpPr>
          <p:spPr bwMode="auto">
            <a:xfrm>
              <a:off x="6765120" y="210838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0"/>
            <p:cNvSpPr>
              <a:spLocks noChangeArrowheads="1"/>
            </p:cNvSpPr>
            <p:nvPr/>
          </p:nvSpPr>
          <p:spPr bwMode="auto">
            <a:xfrm>
              <a:off x="6765120" y="30876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5721121" y="347940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2"/>
            <p:cNvSpPr>
              <a:spLocks noChangeArrowheads="1"/>
            </p:cNvSpPr>
            <p:nvPr/>
          </p:nvSpPr>
          <p:spPr bwMode="auto">
            <a:xfrm>
              <a:off x="6243840" y="40021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3"/>
            <p:cNvSpPr>
              <a:spLocks noChangeArrowheads="1"/>
            </p:cNvSpPr>
            <p:nvPr/>
          </p:nvSpPr>
          <p:spPr bwMode="auto">
            <a:xfrm>
              <a:off x="6635520" y="50146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4"/>
            <p:cNvSpPr>
              <a:spLocks noChangeArrowheads="1"/>
            </p:cNvSpPr>
            <p:nvPr/>
          </p:nvSpPr>
          <p:spPr bwMode="auto">
            <a:xfrm>
              <a:off x="5263201" y="498292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5"/>
            <p:cNvSpPr>
              <a:spLocks noChangeArrowheads="1"/>
            </p:cNvSpPr>
            <p:nvPr/>
          </p:nvSpPr>
          <p:spPr bwMode="auto">
            <a:xfrm>
              <a:off x="5002560" y="31856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5470561" y="32000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7"/>
            <p:cNvSpPr>
              <a:spLocks noChangeArrowheads="1"/>
            </p:cNvSpPr>
            <p:nvPr/>
          </p:nvSpPr>
          <p:spPr bwMode="auto">
            <a:xfrm>
              <a:off x="5212800" y="34059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28"/>
            <p:cNvSpPr>
              <a:spLocks noChangeArrowheads="1"/>
            </p:cNvSpPr>
            <p:nvPr/>
          </p:nvSpPr>
          <p:spPr bwMode="auto">
            <a:xfrm>
              <a:off x="6501601" y="23229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29"/>
            <p:cNvSpPr>
              <a:spLocks noChangeArrowheads="1"/>
            </p:cNvSpPr>
            <p:nvPr/>
          </p:nvSpPr>
          <p:spPr bwMode="auto">
            <a:xfrm>
              <a:off x="5353920" y="28515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559872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31"/>
            <p:cNvSpPr>
              <a:spLocks noChangeArrowheads="1"/>
            </p:cNvSpPr>
            <p:nvPr/>
          </p:nvSpPr>
          <p:spPr bwMode="auto">
            <a:xfrm>
              <a:off x="525024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32"/>
            <p:cNvSpPr>
              <a:spLocks noChangeArrowheads="1"/>
            </p:cNvSpPr>
            <p:nvPr/>
          </p:nvSpPr>
          <p:spPr bwMode="auto">
            <a:xfrm>
              <a:off x="5431680" y="40381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3"/>
            <p:cNvSpPr>
              <a:spLocks noChangeArrowheads="1"/>
            </p:cNvSpPr>
            <p:nvPr/>
          </p:nvSpPr>
          <p:spPr bwMode="auto">
            <a:xfrm>
              <a:off x="7261921" y="27866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4"/>
            <p:cNvSpPr>
              <a:spLocks noChangeArrowheads="1"/>
            </p:cNvSpPr>
            <p:nvPr/>
          </p:nvSpPr>
          <p:spPr bwMode="auto">
            <a:xfrm>
              <a:off x="7647841" y="396617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35"/>
            <p:cNvSpPr>
              <a:spLocks noChangeArrowheads="1"/>
            </p:cNvSpPr>
            <p:nvPr/>
          </p:nvSpPr>
          <p:spPr bwMode="auto">
            <a:xfrm>
              <a:off x="5778721" y="40554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6"/>
            <p:cNvSpPr>
              <a:spLocks noChangeArrowheads="1"/>
            </p:cNvSpPr>
            <p:nvPr/>
          </p:nvSpPr>
          <p:spPr bwMode="auto">
            <a:xfrm>
              <a:off x="7031521" y="484899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37"/>
            <p:cNvSpPr>
              <a:spLocks noChangeArrowheads="1"/>
            </p:cNvSpPr>
            <p:nvPr/>
          </p:nvSpPr>
          <p:spPr bwMode="auto">
            <a:xfrm>
              <a:off x="5761441" y="491955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38"/>
            <p:cNvSpPr>
              <a:spLocks noChangeArrowheads="1"/>
            </p:cNvSpPr>
            <p:nvPr/>
          </p:nvSpPr>
          <p:spPr bwMode="auto">
            <a:xfrm>
              <a:off x="7136640" y="24324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39"/>
            <p:cNvSpPr>
              <a:spLocks noChangeArrowheads="1"/>
            </p:cNvSpPr>
            <p:nvPr/>
          </p:nvSpPr>
          <p:spPr bwMode="auto">
            <a:xfrm>
              <a:off x="5250240" y="43723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"/>
            <p:cNvSpPr>
              <a:spLocks noChangeArrowheads="1"/>
            </p:cNvSpPr>
            <p:nvPr/>
          </p:nvSpPr>
          <p:spPr bwMode="auto">
            <a:xfrm>
              <a:off x="547920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41"/>
            <p:cNvSpPr>
              <a:spLocks noChangeArrowheads="1"/>
            </p:cNvSpPr>
            <p:nvPr/>
          </p:nvSpPr>
          <p:spPr bwMode="auto">
            <a:xfrm>
              <a:off x="5725440" y="294367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7718400" y="312080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43"/>
            <p:cNvSpPr>
              <a:spLocks noChangeArrowheads="1"/>
            </p:cNvSpPr>
            <p:nvPr/>
          </p:nvSpPr>
          <p:spPr bwMode="auto">
            <a:xfrm>
              <a:off x="5073121" y="472513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44"/>
            <p:cNvSpPr>
              <a:spLocks noChangeArrowheads="1"/>
            </p:cNvSpPr>
            <p:nvPr/>
          </p:nvSpPr>
          <p:spPr bwMode="auto">
            <a:xfrm>
              <a:off x="7876800" y="37731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5"/>
            <p:cNvSpPr>
              <a:spLocks noChangeArrowheads="1"/>
            </p:cNvSpPr>
            <p:nvPr/>
          </p:nvSpPr>
          <p:spPr bwMode="auto">
            <a:xfrm>
              <a:off x="630864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46"/>
            <p:cNvSpPr>
              <a:spLocks noChangeArrowheads="1"/>
            </p:cNvSpPr>
            <p:nvPr/>
          </p:nvSpPr>
          <p:spPr bwMode="auto">
            <a:xfrm>
              <a:off x="6184801" y="273196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7"/>
            <p:cNvSpPr>
              <a:spLocks noChangeArrowheads="1"/>
            </p:cNvSpPr>
            <p:nvPr/>
          </p:nvSpPr>
          <p:spPr bwMode="auto">
            <a:xfrm>
              <a:off x="59083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48"/>
            <p:cNvSpPr>
              <a:spLocks noChangeArrowheads="1"/>
            </p:cNvSpPr>
            <p:nvPr/>
          </p:nvSpPr>
          <p:spPr bwMode="auto">
            <a:xfrm>
              <a:off x="61531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6334561" y="36767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6462720" y="438670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6966720" y="439822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6657121" y="39215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5947200" y="370263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7159680" y="345780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6631201" y="36119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7326720" y="397337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7584481" y="334115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6888960" y="341892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7120801" y="310928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7404480" y="30833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61"/>
            <p:cNvSpPr>
              <a:spLocks noChangeArrowheads="1"/>
            </p:cNvSpPr>
            <p:nvPr/>
          </p:nvSpPr>
          <p:spPr bwMode="auto">
            <a:xfrm>
              <a:off x="6876001" y="277373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62"/>
            <p:cNvSpPr>
              <a:spLocks noChangeArrowheads="1"/>
            </p:cNvSpPr>
            <p:nvPr/>
          </p:nvSpPr>
          <p:spPr bwMode="auto">
            <a:xfrm>
              <a:off x="6256801" y="24252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6824161" y="250298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64"/>
            <p:cNvSpPr>
              <a:spLocks noChangeArrowheads="1"/>
            </p:cNvSpPr>
            <p:nvPr/>
          </p:nvSpPr>
          <p:spPr bwMode="auto">
            <a:xfrm>
              <a:off x="6462720" y="28903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65"/>
            <p:cNvSpPr>
              <a:spLocks noChangeArrowheads="1"/>
            </p:cNvSpPr>
            <p:nvPr/>
          </p:nvSpPr>
          <p:spPr bwMode="auto">
            <a:xfrm>
              <a:off x="5869440" y="31611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66"/>
            <p:cNvSpPr>
              <a:spLocks noChangeArrowheads="1"/>
            </p:cNvSpPr>
            <p:nvPr/>
          </p:nvSpPr>
          <p:spPr bwMode="auto">
            <a:xfrm>
              <a:off x="6063841" y="33929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67"/>
            <p:cNvSpPr>
              <a:spLocks noChangeArrowheads="1"/>
            </p:cNvSpPr>
            <p:nvPr/>
          </p:nvSpPr>
          <p:spPr bwMode="auto">
            <a:xfrm>
              <a:off x="6192000" y="30963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68"/>
            <p:cNvSpPr>
              <a:spLocks noChangeArrowheads="1"/>
            </p:cNvSpPr>
            <p:nvPr/>
          </p:nvSpPr>
          <p:spPr bwMode="auto">
            <a:xfrm>
              <a:off x="7417441" y="35470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69"/>
            <p:cNvSpPr>
              <a:spLocks noChangeArrowheads="1"/>
            </p:cNvSpPr>
            <p:nvPr/>
          </p:nvSpPr>
          <p:spPr bwMode="auto">
            <a:xfrm>
              <a:off x="6720481" y="42311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6399360" y="336707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71"/>
            <p:cNvSpPr>
              <a:spLocks noChangeArrowheads="1"/>
            </p:cNvSpPr>
            <p:nvPr/>
          </p:nvSpPr>
          <p:spPr bwMode="auto">
            <a:xfrm>
              <a:off x="6991201" y="38567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72"/>
            <p:cNvSpPr>
              <a:spLocks noChangeArrowheads="1"/>
            </p:cNvSpPr>
            <p:nvPr/>
          </p:nvSpPr>
          <p:spPr bwMode="auto">
            <a:xfrm>
              <a:off x="6759360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73"/>
            <p:cNvSpPr>
              <a:spLocks noChangeArrowheads="1"/>
            </p:cNvSpPr>
            <p:nvPr/>
          </p:nvSpPr>
          <p:spPr bwMode="auto">
            <a:xfrm>
              <a:off x="6024960" y="46185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74"/>
            <p:cNvSpPr>
              <a:spLocks noChangeArrowheads="1"/>
            </p:cNvSpPr>
            <p:nvPr/>
          </p:nvSpPr>
          <p:spPr bwMode="auto">
            <a:xfrm>
              <a:off x="5535360" y="429597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75"/>
            <p:cNvSpPr>
              <a:spLocks noChangeArrowheads="1"/>
            </p:cNvSpPr>
            <p:nvPr/>
          </p:nvSpPr>
          <p:spPr bwMode="auto">
            <a:xfrm>
              <a:off x="5702400" y="45796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76"/>
            <p:cNvSpPr>
              <a:spLocks noChangeArrowheads="1"/>
            </p:cNvSpPr>
            <p:nvPr/>
          </p:nvSpPr>
          <p:spPr bwMode="auto">
            <a:xfrm>
              <a:off x="6076800" y="488931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Morphogenesis enables natural variation</a:t>
            </a:r>
            <a:endParaRPr lang="en-US" sz="3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048" y="992537"/>
            <a:ext cx="1038364" cy="1560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3430387"/>
            <a:ext cx="86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Felidae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608224" y="2117469"/>
            <a:ext cx="907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Felinae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947094" y="4590588"/>
            <a:ext cx="1377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Pantherinae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55" y="3155854"/>
            <a:ext cx="1719185" cy="1287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752" y="2766997"/>
            <a:ext cx="1949148" cy="1533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302" y="992930"/>
            <a:ext cx="1278705" cy="14938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070" y="5120692"/>
            <a:ext cx="1971499" cy="1235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791" y="5120692"/>
            <a:ext cx="1552172" cy="1346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1302" y="4646252"/>
            <a:ext cx="2079002" cy="13834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24200" y="4745206"/>
            <a:ext cx="109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Panthera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4789448" y="2688153"/>
            <a:ext cx="64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Felis</a:t>
            </a:r>
            <a:endParaRPr lang="en-US" i="1" dirty="0"/>
          </a:p>
        </p:txBody>
      </p:sp>
      <p:sp>
        <p:nvSpPr>
          <p:cNvPr id="18" name="Freeform 17"/>
          <p:cNvSpPr/>
          <p:nvPr/>
        </p:nvSpPr>
        <p:spPr>
          <a:xfrm>
            <a:off x="799604" y="2492749"/>
            <a:ext cx="858398" cy="1058243"/>
          </a:xfrm>
          <a:custGeom>
            <a:avLst/>
            <a:gdLst>
              <a:gd name="connsiteX0" fmla="*/ 0 w 858398"/>
              <a:gd name="connsiteY0" fmla="*/ 1058243 h 1058243"/>
              <a:gd name="connsiteX1" fmla="*/ 270454 w 858398"/>
              <a:gd name="connsiteY1" fmla="*/ 446814 h 1058243"/>
              <a:gd name="connsiteX2" fmla="*/ 858398 w 858398"/>
              <a:gd name="connsiteY2" fmla="*/ 0 h 105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8398" h="1058243">
                <a:moveTo>
                  <a:pt x="0" y="1058243"/>
                </a:moveTo>
                <a:cubicBezTo>
                  <a:pt x="63694" y="840715"/>
                  <a:pt x="127388" y="623188"/>
                  <a:pt x="270454" y="446814"/>
                </a:cubicBezTo>
                <a:cubicBezTo>
                  <a:pt x="413520" y="270440"/>
                  <a:pt x="858398" y="0"/>
                  <a:pt x="858398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82015" y="3821432"/>
            <a:ext cx="529150" cy="846594"/>
          </a:xfrm>
          <a:custGeom>
            <a:avLst/>
            <a:gdLst>
              <a:gd name="connsiteX0" fmla="*/ 0 w 529150"/>
              <a:gd name="connsiteY0" fmla="*/ 0 h 846594"/>
              <a:gd name="connsiteX1" fmla="*/ 94071 w 529150"/>
              <a:gd name="connsiteY1" fmla="*/ 470330 h 846594"/>
              <a:gd name="connsiteX2" fmla="*/ 529150 w 529150"/>
              <a:gd name="connsiteY2" fmla="*/ 846594 h 84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9150" h="846594">
                <a:moveTo>
                  <a:pt x="0" y="0"/>
                </a:moveTo>
                <a:cubicBezTo>
                  <a:pt x="2939" y="164615"/>
                  <a:pt x="5879" y="329231"/>
                  <a:pt x="94071" y="470330"/>
                </a:cubicBezTo>
                <a:cubicBezTo>
                  <a:pt x="182263" y="611429"/>
                  <a:pt x="529150" y="846594"/>
                  <a:pt x="529150" y="846594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787350" y="4985498"/>
            <a:ext cx="634980" cy="764287"/>
          </a:xfrm>
          <a:custGeom>
            <a:avLst/>
            <a:gdLst>
              <a:gd name="connsiteX0" fmla="*/ 0 w 634980"/>
              <a:gd name="connsiteY0" fmla="*/ 0 h 764287"/>
              <a:gd name="connsiteX1" fmla="*/ 117589 w 634980"/>
              <a:gd name="connsiteY1" fmla="*/ 470331 h 764287"/>
              <a:gd name="connsiteX2" fmla="*/ 634980 w 634980"/>
              <a:gd name="connsiteY2" fmla="*/ 764287 h 76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980" h="764287">
                <a:moveTo>
                  <a:pt x="0" y="0"/>
                </a:moveTo>
                <a:cubicBezTo>
                  <a:pt x="5879" y="171475"/>
                  <a:pt x="11759" y="342950"/>
                  <a:pt x="117589" y="470331"/>
                </a:cubicBezTo>
                <a:cubicBezTo>
                  <a:pt x="223419" y="597712"/>
                  <a:pt x="634980" y="764287"/>
                  <a:pt x="634980" y="764287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257705" y="4775809"/>
            <a:ext cx="940711" cy="162656"/>
          </a:xfrm>
          <a:custGeom>
            <a:avLst/>
            <a:gdLst>
              <a:gd name="connsiteX0" fmla="*/ 0 w 940711"/>
              <a:gd name="connsiteY0" fmla="*/ 33316 h 162656"/>
              <a:gd name="connsiteX1" fmla="*/ 364526 w 940711"/>
              <a:gd name="connsiteY1" fmla="*/ 21557 h 162656"/>
              <a:gd name="connsiteX2" fmla="*/ 940711 w 940711"/>
              <a:gd name="connsiteY2" fmla="*/ 162656 h 1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0711" h="162656">
                <a:moveTo>
                  <a:pt x="0" y="33316"/>
                </a:moveTo>
                <a:cubicBezTo>
                  <a:pt x="103870" y="16658"/>
                  <a:pt x="207741" y="0"/>
                  <a:pt x="364526" y="21557"/>
                </a:cubicBezTo>
                <a:cubicBezTo>
                  <a:pt x="521311" y="43114"/>
                  <a:pt x="940711" y="162656"/>
                  <a:pt x="940711" y="162656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103850" y="4628832"/>
            <a:ext cx="2692783" cy="250842"/>
          </a:xfrm>
          <a:custGeom>
            <a:avLst/>
            <a:gdLst>
              <a:gd name="connsiteX0" fmla="*/ 0 w 2692783"/>
              <a:gd name="connsiteY0" fmla="*/ 250842 h 250842"/>
              <a:gd name="connsiteX1" fmla="*/ 764327 w 2692783"/>
              <a:gd name="connsiteY1" fmla="*/ 39194 h 250842"/>
              <a:gd name="connsiteX2" fmla="*/ 2081322 w 2692783"/>
              <a:gd name="connsiteY2" fmla="*/ 15677 h 250842"/>
              <a:gd name="connsiteX3" fmla="*/ 2692783 w 2692783"/>
              <a:gd name="connsiteY3" fmla="*/ 121501 h 25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783" h="250842">
                <a:moveTo>
                  <a:pt x="0" y="250842"/>
                </a:moveTo>
                <a:cubicBezTo>
                  <a:pt x="208720" y="164615"/>
                  <a:pt x="417440" y="78388"/>
                  <a:pt x="764327" y="39194"/>
                </a:cubicBezTo>
                <a:cubicBezTo>
                  <a:pt x="1111214" y="0"/>
                  <a:pt x="1759913" y="1959"/>
                  <a:pt x="2081322" y="15677"/>
                </a:cubicBezTo>
                <a:cubicBezTo>
                  <a:pt x="2402731" y="29395"/>
                  <a:pt x="2692783" y="121501"/>
                  <a:pt x="2692783" y="121501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3950984" y="5114839"/>
            <a:ext cx="1117094" cy="388023"/>
          </a:xfrm>
          <a:custGeom>
            <a:avLst/>
            <a:gdLst>
              <a:gd name="connsiteX0" fmla="*/ 0 w 1117094"/>
              <a:gd name="connsiteY0" fmla="*/ 0 h 388023"/>
              <a:gd name="connsiteX1" fmla="*/ 423320 w 1117094"/>
              <a:gd name="connsiteY1" fmla="*/ 246924 h 388023"/>
              <a:gd name="connsiteX2" fmla="*/ 1117094 w 1117094"/>
              <a:gd name="connsiteY2" fmla="*/ 388023 h 38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7094" h="388023">
                <a:moveTo>
                  <a:pt x="0" y="0"/>
                </a:moveTo>
                <a:cubicBezTo>
                  <a:pt x="118569" y="91127"/>
                  <a:pt x="237138" y="182254"/>
                  <a:pt x="423320" y="246924"/>
                </a:cubicBezTo>
                <a:cubicBezTo>
                  <a:pt x="609502" y="311595"/>
                  <a:pt x="1117094" y="388023"/>
                  <a:pt x="1117094" y="388023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398812" y="1869562"/>
            <a:ext cx="1258200" cy="352747"/>
          </a:xfrm>
          <a:custGeom>
            <a:avLst/>
            <a:gdLst>
              <a:gd name="connsiteX0" fmla="*/ 0 w 1258200"/>
              <a:gd name="connsiteY0" fmla="*/ 352747 h 352747"/>
              <a:gd name="connsiteX1" fmla="*/ 529149 w 1258200"/>
              <a:gd name="connsiteY1" fmla="*/ 129341 h 352747"/>
              <a:gd name="connsiteX2" fmla="*/ 1258200 w 1258200"/>
              <a:gd name="connsiteY2" fmla="*/ 0 h 352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200" h="352747">
                <a:moveTo>
                  <a:pt x="0" y="352747"/>
                </a:moveTo>
                <a:cubicBezTo>
                  <a:pt x="159724" y="270439"/>
                  <a:pt x="319449" y="188132"/>
                  <a:pt x="529149" y="129341"/>
                </a:cubicBezTo>
                <a:cubicBezTo>
                  <a:pt x="738849" y="70550"/>
                  <a:pt x="1258200" y="0"/>
                  <a:pt x="1258200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387053" y="2375168"/>
            <a:ext cx="2422329" cy="567858"/>
          </a:xfrm>
          <a:custGeom>
            <a:avLst/>
            <a:gdLst>
              <a:gd name="connsiteX0" fmla="*/ 0 w 2422329"/>
              <a:gd name="connsiteY0" fmla="*/ 0 h 517363"/>
              <a:gd name="connsiteX1" fmla="*/ 658497 w 2422329"/>
              <a:gd name="connsiteY1" fmla="*/ 329231 h 517363"/>
              <a:gd name="connsiteX2" fmla="*/ 2422329 w 2422329"/>
              <a:gd name="connsiteY2" fmla="*/ 517363 h 517363"/>
              <a:gd name="connsiteX0" fmla="*/ 0 w 2422329"/>
              <a:gd name="connsiteY0" fmla="*/ 0 h 567858"/>
              <a:gd name="connsiteX1" fmla="*/ 658497 w 2422329"/>
              <a:gd name="connsiteY1" fmla="*/ 481631 h 567858"/>
              <a:gd name="connsiteX2" fmla="*/ 2422329 w 2422329"/>
              <a:gd name="connsiteY2" fmla="*/ 517363 h 56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2329" h="567858">
                <a:moveTo>
                  <a:pt x="0" y="0"/>
                </a:moveTo>
                <a:cubicBezTo>
                  <a:pt x="127388" y="121502"/>
                  <a:pt x="254776" y="395404"/>
                  <a:pt x="658497" y="481631"/>
                </a:cubicBezTo>
                <a:cubicBezTo>
                  <a:pt x="1062218" y="567858"/>
                  <a:pt x="2422329" y="517363"/>
                  <a:pt x="2422329" y="517363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2292982" y="2480991"/>
            <a:ext cx="493873" cy="776045"/>
          </a:xfrm>
          <a:custGeom>
            <a:avLst/>
            <a:gdLst>
              <a:gd name="connsiteX0" fmla="*/ 0 w 493873"/>
              <a:gd name="connsiteY0" fmla="*/ 0 h 776045"/>
              <a:gd name="connsiteX1" fmla="*/ 199901 w 493873"/>
              <a:gd name="connsiteY1" fmla="*/ 482088 h 776045"/>
              <a:gd name="connsiteX2" fmla="*/ 493873 w 493873"/>
              <a:gd name="connsiteY2" fmla="*/ 776045 h 776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3873" h="776045">
                <a:moveTo>
                  <a:pt x="0" y="0"/>
                </a:moveTo>
                <a:cubicBezTo>
                  <a:pt x="58794" y="176373"/>
                  <a:pt x="117589" y="352747"/>
                  <a:pt x="199901" y="482088"/>
                </a:cubicBezTo>
                <a:cubicBezTo>
                  <a:pt x="282213" y="611429"/>
                  <a:pt x="493873" y="776045"/>
                  <a:pt x="493873" y="776045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303256" y="1822529"/>
            <a:ext cx="1493378" cy="928902"/>
          </a:xfrm>
          <a:custGeom>
            <a:avLst/>
            <a:gdLst>
              <a:gd name="connsiteX0" fmla="*/ 0 w 1904939"/>
              <a:gd name="connsiteY0" fmla="*/ 928902 h 928902"/>
              <a:gd name="connsiteX1" fmla="*/ 611462 w 1904939"/>
              <a:gd name="connsiteY1" fmla="*/ 223407 h 928902"/>
              <a:gd name="connsiteX2" fmla="*/ 1904939 w 1904939"/>
              <a:gd name="connsiteY2" fmla="*/ 0 h 92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4939" h="928902">
                <a:moveTo>
                  <a:pt x="0" y="928902"/>
                </a:moveTo>
                <a:cubicBezTo>
                  <a:pt x="146986" y="653563"/>
                  <a:pt x="293972" y="378224"/>
                  <a:pt x="611462" y="223407"/>
                </a:cubicBezTo>
                <a:cubicBezTo>
                  <a:pt x="928952" y="68590"/>
                  <a:pt x="1722676" y="35275"/>
                  <a:pt x="1904939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291497" y="3057145"/>
            <a:ext cx="1164128" cy="681979"/>
          </a:xfrm>
          <a:custGeom>
            <a:avLst/>
            <a:gdLst>
              <a:gd name="connsiteX0" fmla="*/ 0 w 1246441"/>
              <a:gd name="connsiteY0" fmla="*/ 0 h 681979"/>
              <a:gd name="connsiteX1" fmla="*/ 470355 w 1246441"/>
              <a:gd name="connsiteY1" fmla="*/ 505605 h 681979"/>
              <a:gd name="connsiteX2" fmla="*/ 1246441 w 1246441"/>
              <a:gd name="connsiteY2" fmla="*/ 681979 h 68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6441" h="681979">
                <a:moveTo>
                  <a:pt x="0" y="0"/>
                </a:moveTo>
                <a:cubicBezTo>
                  <a:pt x="131307" y="195971"/>
                  <a:pt x="262615" y="391942"/>
                  <a:pt x="470355" y="505605"/>
                </a:cubicBezTo>
                <a:cubicBezTo>
                  <a:pt x="678095" y="619268"/>
                  <a:pt x="1246441" y="681979"/>
                  <a:pt x="1246441" y="681979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94148" y="6264814"/>
            <a:ext cx="1559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Snow Leopard</a:t>
            </a:r>
            <a:endParaRPr lang="en-US" i="1" dirty="0"/>
          </a:p>
        </p:txBody>
      </p:sp>
      <p:sp>
        <p:nvSpPr>
          <p:cNvPr id="33" name="Rectangle 32"/>
          <p:cNvSpPr/>
          <p:nvPr/>
        </p:nvSpPr>
        <p:spPr>
          <a:xfrm>
            <a:off x="5614117" y="6367792"/>
            <a:ext cx="628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Lion</a:t>
            </a:r>
            <a:endParaRPr lang="en-US" i="1" dirty="0"/>
          </a:p>
        </p:txBody>
      </p:sp>
      <p:sp>
        <p:nvSpPr>
          <p:cNvPr id="34" name="Rectangle 33"/>
          <p:cNvSpPr/>
          <p:nvPr/>
        </p:nvSpPr>
        <p:spPr>
          <a:xfrm>
            <a:off x="7650430" y="5972523"/>
            <a:ext cx="714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Tiger</a:t>
            </a:r>
            <a:endParaRPr lang="en-US" i="1" dirty="0"/>
          </a:p>
        </p:txBody>
      </p:sp>
      <p:sp>
        <p:nvSpPr>
          <p:cNvPr id="35" name="Rectangle 34"/>
          <p:cNvSpPr/>
          <p:nvPr/>
        </p:nvSpPr>
        <p:spPr>
          <a:xfrm>
            <a:off x="3736872" y="2441033"/>
            <a:ext cx="1011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Cheetah</a:t>
            </a:r>
            <a:endParaRPr lang="en-US" i="1" dirty="0"/>
          </a:p>
        </p:txBody>
      </p:sp>
      <p:sp>
        <p:nvSpPr>
          <p:cNvPr id="36" name="Rectangle 35"/>
          <p:cNvSpPr/>
          <p:nvPr/>
        </p:nvSpPr>
        <p:spPr>
          <a:xfrm>
            <a:off x="6971842" y="4190265"/>
            <a:ext cx="115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Pallas Cat</a:t>
            </a:r>
            <a:endParaRPr lang="en-US" i="1" dirty="0"/>
          </a:p>
        </p:txBody>
      </p:sp>
      <p:sp>
        <p:nvSpPr>
          <p:cNvPr id="37" name="Rectangle 36"/>
          <p:cNvSpPr/>
          <p:nvPr/>
        </p:nvSpPr>
        <p:spPr>
          <a:xfrm>
            <a:off x="3335479" y="4337270"/>
            <a:ext cx="780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Puma</a:t>
            </a:r>
            <a:endParaRPr lang="en-US" i="1" dirty="0"/>
          </a:p>
        </p:txBody>
      </p:sp>
      <p:sp>
        <p:nvSpPr>
          <p:cNvPr id="38" name="Rectangle 37"/>
          <p:cNvSpPr/>
          <p:nvPr/>
        </p:nvSpPr>
        <p:spPr>
          <a:xfrm>
            <a:off x="6785192" y="2386223"/>
            <a:ext cx="1477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Domestic Cat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A phylogeny of engineered systems?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7" name="Picture 6" descr="iRobotWarri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85" y="1322010"/>
            <a:ext cx="2688515" cy="1792343"/>
          </a:xfrm>
          <a:prstGeom prst="rect">
            <a:avLst/>
          </a:prstGeom>
        </p:spPr>
      </p:pic>
      <p:pic>
        <p:nvPicPr>
          <p:cNvPr id="8" name="Picture 7" descr="landroid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02" y="4438693"/>
            <a:ext cx="2524107" cy="1682738"/>
          </a:xfrm>
          <a:prstGeom prst="rect">
            <a:avLst/>
          </a:prstGeom>
        </p:spPr>
      </p:pic>
      <p:pic>
        <p:nvPicPr>
          <p:cNvPr id="10" name="Picture 9" descr="SUG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302" y="1075153"/>
            <a:ext cx="2772242" cy="1848161"/>
          </a:xfrm>
          <a:prstGeom prst="rect">
            <a:avLst/>
          </a:prstGeom>
        </p:spPr>
      </p:pic>
      <p:pic>
        <p:nvPicPr>
          <p:cNvPr id="9" name="Picture 8" descr="minidroi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286" y="4438693"/>
            <a:ext cx="2379514" cy="1668890"/>
          </a:xfrm>
          <a:prstGeom prst="rect">
            <a:avLst/>
          </a:prstGeom>
        </p:spPr>
      </p:pic>
      <p:pic>
        <p:nvPicPr>
          <p:cNvPr id="6" name="Picture 5" descr="iRobotPackBo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923314"/>
            <a:ext cx="2306137" cy="173152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598713" y="2951321"/>
            <a:ext cx="2034286" cy="834836"/>
          </a:xfrm>
          <a:custGeom>
            <a:avLst/>
            <a:gdLst>
              <a:gd name="connsiteX0" fmla="*/ 0 w 2034286"/>
              <a:gd name="connsiteY0" fmla="*/ 834836 h 834836"/>
              <a:gd name="connsiteX1" fmla="*/ 1469860 w 2034286"/>
              <a:gd name="connsiteY1" fmla="*/ 599671 h 834836"/>
              <a:gd name="connsiteX2" fmla="*/ 2034286 w 2034286"/>
              <a:gd name="connsiteY2" fmla="*/ 0 h 83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4286" h="834836">
                <a:moveTo>
                  <a:pt x="0" y="834836"/>
                </a:moveTo>
                <a:cubicBezTo>
                  <a:pt x="565406" y="786823"/>
                  <a:pt x="1130813" y="738810"/>
                  <a:pt x="1469860" y="599671"/>
                </a:cubicBezTo>
                <a:cubicBezTo>
                  <a:pt x="1808907" y="460532"/>
                  <a:pt x="1921596" y="230266"/>
                  <a:pt x="2034286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633989" y="3844948"/>
            <a:ext cx="1481619" cy="517363"/>
          </a:xfrm>
          <a:custGeom>
            <a:avLst/>
            <a:gdLst>
              <a:gd name="connsiteX0" fmla="*/ 0 w 1481619"/>
              <a:gd name="connsiteY0" fmla="*/ 0 h 517363"/>
              <a:gd name="connsiteX1" fmla="*/ 1081817 w 1481619"/>
              <a:gd name="connsiteY1" fmla="*/ 235165 h 517363"/>
              <a:gd name="connsiteX2" fmla="*/ 1481619 w 1481619"/>
              <a:gd name="connsiteY2" fmla="*/ 517363 h 51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1619" h="517363">
                <a:moveTo>
                  <a:pt x="0" y="0"/>
                </a:moveTo>
                <a:cubicBezTo>
                  <a:pt x="417440" y="74469"/>
                  <a:pt x="834880" y="148938"/>
                  <a:pt x="1081817" y="235165"/>
                </a:cubicBezTo>
                <a:cubicBezTo>
                  <a:pt x="1328754" y="321392"/>
                  <a:pt x="1405186" y="419377"/>
                  <a:pt x="1481619" y="517363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669266" y="3174728"/>
            <a:ext cx="4738829" cy="730971"/>
          </a:xfrm>
          <a:custGeom>
            <a:avLst/>
            <a:gdLst>
              <a:gd name="connsiteX0" fmla="*/ 0 w 4738829"/>
              <a:gd name="connsiteY0" fmla="*/ 646704 h 730971"/>
              <a:gd name="connsiteX1" fmla="*/ 3280728 w 4738829"/>
              <a:gd name="connsiteY1" fmla="*/ 623187 h 730971"/>
              <a:gd name="connsiteX2" fmla="*/ 4738829 w 4738829"/>
              <a:gd name="connsiteY2" fmla="*/ 0 h 73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8829" h="730971">
                <a:moveTo>
                  <a:pt x="0" y="646704"/>
                </a:moveTo>
                <a:cubicBezTo>
                  <a:pt x="1245461" y="688837"/>
                  <a:pt x="2490923" y="730971"/>
                  <a:pt x="3280728" y="623187"/>
                </a:cubicBezTo>
                <a:cubicBezTo>
                  <a:pt x="4070533" y="515403"/>
                  <a:pt x="4738829" y="0"/>
                  <a:pt x="4738829" y="0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573710" y="5314730"/>
            <a:ext cx="670256" cy="74468"/>
          </a:xfrm>
          <a:custGeom>
            <a:avLst/>
            <a:gdLst>
              <a:gd name="connsiteX0" fmla="*/ 0 w 670256"/>
              <a:gd name="connsiteY0" fmla="*/ 0 h 74468"/>
              <a:gd name="connsiteX1" fmla="*/ 399802 w 670256"/>
              <a:gd name="connsiteY1" fmla="*/ 70549 h 74468"/>
              <a:gd name="connsiteX2" fmla="*/ 670256 w 670256"/>
              <a:gd name="connsiteY2" fmla="*/ 23516 h 7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0256" h="74468">
                <a:moveTo>
                  <a:pt x="0" y="0"/>
                </a:moveTo>
                <a:cubicBezTo>
                  <a:pt x="144046" y="33315"/>
                  <a:pt x="288093" y="66630"/>
                  <a:pt x="399802" y="70549"/>
                </a:cubicBezTo>
                <a:cubicBezTo>
                  <a:pt x="511511" y="74468"/>
                  <a:pt x="670256" y="23516"/>
                  <a:pt x="670256" y="23516"/>
                </a:cubicBezTo>
              </a:path>
            </a:pathLst>
          </a:cu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04959" y="4609071"/>
            <a:ext cx="99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PackBot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48009" y="6084699"/>
            <a:ext cx="110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LANdroid</a:t>
            </a:r>
            <a:endParaRPr lang="en-US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733436" y="2843220"/>
            <a:ext cx="7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SUGV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7541753" y="3039328"/>
            <a:ext cx="96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Warrior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961938" y="6032786"/>
            <a:ext cx="11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miniDroid</a:t>
            </a:r>
            <a:endParaRPr lang="en-US" i="1" dirty="0"/>
          </a:p>
        </p:txBody>
      </p:sp>
      <p:pic>
        <p:nvPicPr>
          <p:cNvPr id="23" name="Picture 22" descr="iRobot_gree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6249105"/>
            <a:ext cx="2146844" cy="409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Blueprints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4175" y="1447800"/>
            <a:ext cx="8455025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Functional behavior that degrades gracefully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Metric for degree and direction of stress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Incremental adjustment program for stress relief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Initial viable system</a:t>
            </a:r>
          </a:p>
        </p:txBody>
      </p:sp>
      <p:sp>
        <p:nvSpPr>
          <p:cNvPr id="5" name="Content Placeholder 35"/>
          <p:cNvSpPr txBox="1">
            <a:spLocks/>
          </p:cNvSpPr>
          <p:nvPr/>
        </p:nvSpPr>
        <p:spPr bwMode="auto">
          <a:xfrm>
            <a:off x="457200" y="4422775"/>
            <a:ext cx="40386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viabilit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258" y="3944032"/>
            <a:ext cx="4397842" cy="2412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3716386"/>
            <a:ext cx="238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4F81BD"/>
                </a:solidFill>
              </a:rPr>
              <a:t>Idea: incremental motion in viable design space</a:t>
            </a:r>
            <a:endParaRPr lang="en-US" sz="2400" i="1" dirty="0">
              <a:solidFill>
                <a:srgbClr val="4F81B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5041166"/>
            <a:ext cx="3133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4F81BD"/>
                </a:solidFill>
              </a:rPr>
              <a:t>Abstract functional blueprint networks converge reliably and &gt;100x faster than </a:t>
            </a:r>
            <a:r>
              <a:rPr lang="en-US" sz="2400" i="1" dirty="0" err="1" smtClean="0">
                <a:solidFill>
                  <a:srgbClr val="4F81BD"/>
                </a:solidFill>
              </a:rPr>
              <a:t>GAs</a:t>
            </a:r>
            <a:endParaRPr lang="en-US" sz="2400" i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4889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100645"/>
          <a:lstStyle/>
          <a:p>
            <a:pPr>
              <a:lnSpc>
                <a:spcPct val="8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Example: “Cartoon” </a:t>
            </a:r>
            <a:r>
              <a:rPr lang="en-US" dirty="0" err="1" smtClean="0">
                <a:solidFill>
                  <a:srgbClr val="000000"/>
                </a:solidFill>
              </a:rPr>
              <a:t>Vascularization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85865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Functional blueprint model of </a:t>
            </a:r>
            <a:r>
              <a:rPr lang="en-US" dirty="0" err="1" smtClean="0"/>
              <a:t>vascularization</a:t>
            </a:r>
            <a:endParaRPr lang="en-US" dirty="0" smtClean="0"/>
          </a:p>
          <a:p>
            <a:pPr lvl="1"/>
            <a:r>
              <a:rPr lang="en-US" dirty="0" smtClean="0"/>
              <a:t>Stress: oxygen, elastic stress</a:t>
            </a:r>
          </a:p>
          <a:p>
            <a:pPr lvl="1"/>
            <a:r>
              <a:rPr lang="en-US" dirty="0" smtClean="0"/>
              <a:t>Adjustment: leaking, vessel grow/shrink</a:t>
            </a:r>
          </a:p>
          <a:p>
            <a:r>
              <a:rPr lang="en-US" dirty="0" smtClean="0"/>
              <a:t>Red cells are healthy, blue cells are oxygen-deficient</a:t>
            </a:r>
          </a:p>
          <a:p>
            <a:r>
              <a:rPr lang="en-US" dirty="0" smtClean="0"/>
              <a:t>Can model </a:t>
            </a:r>
            <a:r>
              <a:rPr lang="en-US" dirty="0" err="1" smtClean="0"/>
              <a:t>vasculatization</a:t>
            </a:r>
            <a:r>
              <a:rPr lang="en-US" dirty="0" smtClean="0"/>
              <a:t> and density co-regulation</a:t>
            </a:r>
          </a:p>
          <a:p>
            <a:pPr lvl="1"/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" y="1170844"/>
            <a:ext cx="3886560" cy="40655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" y="5327409"/>
            <a:ext cx="1332000" cy="13940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3384" y="5327409"/>
            <a:ext cx="1307520" cy="13667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211" y="5327409"/>
            <a:ext cx="1317600" cy="1378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4396482"/>
            <a:ext cx="2039866" cy="16456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19293" y="4396482"/>
            <a:ext cx="2038465" cy="1639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your robot can climb stairs…</a:t>
            </a:r>
          </a:p>
        </p:txBody>
      </p:sp>
      <p:pic>
        <p:nvPicPr>
          <p:cNvPr id="6" name="Content Placeholder 5" descr="DSC_609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950" t="-202" r="22772" b="8598"/>
          <a:stretch/>
        </p:blipFill>
        <p:spPr>
          <a:xfrm>
            <a:off x="2286000" y="1483837"/>
            <a:ext cx="4572000" cy="469250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7" name="Picture 6" descr="DSC_610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141" r="24882"/>
          <a:stretch/>
        </p:blipFill>
        <p:spPr>
          <a:xfrm>
            <a:off x="2286000" y="1483835"/>
            <a:ext cx="4572000" cy="5237640"/>
          </a:xfrm>
          <a:prstGeom prst="rect">
            <a:avLst/>
          </a:prstGeom>
        </p:spPr>
      </p:pic>
      <p:pic>
        <p:nvPicPr>
          <p:cNvPr id="8" name="Picture 7" descr="DSC_610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244" r="26396"/>
          <a:stretch/>
        </p:blipFill>
        <p:spPr>
          <a:xfrm>
            <a:off x="2286000" y="1356834"/>
            <a:ext cx="4572000" cy="5293943"/>
          </a:xfrm>
          <a:prstGeom prst="rect">
            <a:avLst/>
          </a:prstGeom>
        </p:spPr>
      </p:pic>
      <p:pic>
        <p:nvPicPr>
          <p:cNvPr id="9" name="Picture 8" descr="DSC_610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364" r="22273"/>
          <a:stretch/>
        </p:blipFill>
        <p:spPr>
          <a:xfrm>
            <a:off x="2286000" y="1319948"/>
            <a:ext cx="4572000" cy="5387561"/>
          </a:xfrm>
          <a:prstGeom prst="rect">
            <a:avLst/>
          </a:prstGeom>
        </p:spPr>
      </p:pic>
      <p:pic>
        <p:nvPicPr>
          <p:cNvPr id="10" name="Picture 9" descr="DSC_610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892" r="23648"/>
          <a:stretch/>
        </p:blipFill>
        <p:spPr>
          <a:xfrm>
            <a:off x="2286000" y="1221898"/>
            <a:ext cx="4572000" cy="5107053"/>
          </a:xfrm>
          <a:prstGeom prst="rect">
            <a:avLst/>
          </a:prstGeom>
        </p:spPr>
      </p:pic>
      <p:pic>
        <p:nvPicPr>
          <p:cNvPr id="11" name="Picture 10" descr="DSC_610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103" r="28205"/>
          <a:stretch/>
        </p:blipFill>
        <p:spPr>
          <a:xfrm>
            <a:off x="2286000" y="1160266"/>
            <a:ext cx="4572000" cy="526349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99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but you want to check cars for </a:t>
            </a:r>
            <a:r>
              <a:rPr lang="en-US" dirty="0" err="1" smtClean="0"/>
              <a:t>IEDs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Content Placeholder 5" descr="deadcar1.jpg"/>
          <p:cNvPicPr>
            <a:picLocks noGrp="1" noChangeAspect="1"/>
          </p:cNvPicPr>
          <p:nvPr>
            <p:ph idx="1"/>
          </p:nvPr>
        </p:nvPicPr>
        <p:blipFill>
          <a:blip r:embed="rId2"/>
          <a:srcRect t="6563" b="9375"/>
          <a:stretch>
            <a:fillRect/>
          </a:stretch>
        </p:blipFill>
        <p:spPr>
          <a:xfrm>
            <a:off x="516791" y="1341306"/>
            <a:ext cx="7954109" cy="501504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82701"/>
            <a:ext cx="8229600" cy="103192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Even “simple” robots require careful design of many interacting components…</a:t>
            </a:r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Redesign Complexity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6840" y="2896240"/>
            <a:ext cx="4165562" cy="24631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 r="35772"/>
          <a:stretch>
            <a:fillRect/>
          </a:stretch>
        </p:blipFill>
        <p:spPr bwMode="auto">
          <a:xfrm>
            <a:off x="1350296" y="2314620"/>
            <a:ext cx="4872704" cy="316284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6796" y="2314620"/>
            <a:ext cx="7730646" cy="32233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541451" y="5576050"/>
            <a:ext cx="79294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/>
                <a:ea typeface="ＭＳ Ｐゴシック" charset="-128"/>
                <a:cs typeface="ＭＳ Ｐゴシック" charset="-128"/>
              </a:rPr>
              <a:t>… and small changes have large consequences.</a:t>
            </a:r>
            <a:endParaRPr lang="en-US" sz="2800" dirty="0">
              <a:solidFill>
                <a:prstClr val="black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iRobot</a:t>
            </a:r>
            <a:r>
              <a:rPr lang="en-US" dirty="0" smtClean="0"/>
              <a:t> </a:t>
            </a:r>
            <a:r>
              <a:rPr lang="en-US" dirty="0" err="1" smtClean="0"/>
              <a:t>miniDroid</a:t>
            </a:r>
            <a:r>
              <a:rPr lang="en-US" dirty="0" smtClean="0"/>
              <a:t> Functional Blueprints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085" y="1579809"/>
            <a:ext cx="5372100" cy="217445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Functional blueprints requirements:</a:t>
            </a:r>
          </a:p>
          <a:p>
            <a:r>
              <a:rPr lang="en-US" sz="2400" dirty="0" smtClean="0"/>
              <a:t>Behavior that degrades gracefully</a:t>
            </a:r>
          </a:p>
          <a:p>
            <a:r>
              <a:rPr lang="en-US" sz="2400" dirty="0" smtClean="0"/>
              <a:t>Metric for stress degree &amp; direction</a:t>
            </a:r>
          </a:p>
          <a:p>
            <a:r>
              <a:rPr lang="en-US" sz="2400" dirty="0" smtClean="0"/>
              <a:t>Incremental adjustment program</a:t>
            </a:r>
          </a:p>
          <a:p>
            <a:r>
              <a:rPr lang="en-US" sz="2400" dirty="0" smtClean="0"/>
              <a:t>Initial viable design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cxnSp>
        <p:nvCxnSpPr>
          <p:cNvPr id="6" name="Elbow Connector 5"/>
          <p:cNvCxnSpPr/>
          <p:nvPr/>
        </p:nvCxnSpPr>
        <p:spPr>
          <a:xfrm rot="10800000" flipV="1">
            <a:off x="443154" y="4935690"/>
            <a:ext cx="2820746" cy="767613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/>
          <p:nvPr/>
        </p:nvGrpSpPr>
        <p:grpSpPr>
          <a:xfrm rot="8227247">
            <a:off x="1254596" y="4681554"/>
            <a:ext cx="978907" cy="227342"/>
            <a:chOff x="2872868" y="3589361"/>
            <a:chExt cx="2497541" cy="580030"/>
          </a:xfrm>
        </p:grpSpPr>
        <p:sp>
          <p:nvSpPr>
            <p:cNvPr id="8" name="Rectangle 7"/>
            <p:cNvSpPr/>
            <p:nvPr/>
          </p:nvSpPr>
          <p:spPr>
            <a:xfrm>
              <a:off x="3115114" y="3691720"/>
              <a:ext cx="2060812" cy="3957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7"/>
            <p:cNvGrpSpPr/>
            <p:nvPr/>
          </p:nvGrpSpPr>
          <p:grpSpPr>
            <a:xfrm>
              <a:off x="2872868" y="3589361"/>
              <a:ext cx="2497541" cy="580030"/>
              <a:chOff x="2886500" y="4954137"/>
              <a:chExt cx="2497541" cy="580030"/>
            </a:xfrm>
          </p:grpSpPr>
          <p:sp>
            <p:nvSpPr>
              <p:cNvPr id="10" name="Rounded Rectangle 4"/>
              <p:cNvSpPr/>
              <p:nvPr/>
            </p:nvSpPr>
            <p:spPr>
              <a:xfrm>
                <a:off x="2886500" y="4954137"/>
                <a:ext cx="2497541" cy="580030"/>
              </a:xfrm>
              <a:prstGeom prst="roundRect">
                <a:avLst>
                  <a:gd name="adj" fmla="val 50000"/>
                </a:avLst>
              </a:prstGeom>
              <a:noFill/>
              <a:ln w="635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920620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797189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ounded Rectangle 12"/>
          <p:cNvSpPr/>
          <p:nvPr/>
        </p:nvSpPr>
        <p:spPr>
          <a:xfrm rot="18987530">
            <a:off x="706872" y="5321543"/>
            <a:ext cx="889309" cy="77563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200000">
            <a:off x="1422471" y="5056867"/>
            <a:ext cx="50816" cy="4814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6904" y="5081986"/>
            <a:ext cx="1186906" cy="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468215" y="4227506"/>
            <a:ext cx="899274" cy="82336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20"/>
          <p:cNvGrpSpPr/>
          <p:nvPr/>
        </p:nvGrpSpPr>
        <p:grpSpPr>
          <a:xfrm rot="10800000">
            <a:off x="4417449" y="5050220"/>
            <a:ext cx="978907" cy="227342"/>
            <a:chOff x="2872868" y="3589361"/>
            <a:chExt cx="2497541" cy="580030"/>
          </a:xfrm>
        </p:grpSpPr>
        <p:sp>
          <p:nvSpPr>
            <p:cNvPr id="18" name="Rectangle 17"/>
            <p:cNvSpPr/>
            <p:nvPr/>
          </p:nvSpPr>
          <p:spPr>
            <a:xfrm>
              <a:off x="3115114" y="3691720"/>
              <a:ext cx="2060812" cy="3957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7"/>
            <p:cNvGrpSpPr/>
            <p:nvPr/>
          </p:nvGrpSpPr>
          <p:grpSpPr>
            <a:xfrm>
              <a:off x="2872868" y="3589361"/>
              <a:ext cx="2497541" cy="580030"/>
              <a:chOff x="2886500" y="4954137"/>
              <a:chExt cx="2497541" cy="580030"/>
            </a:xfrm>
          </p:grpSpPr>
          <p:sp>
            <p:nvSpPr>
              <p:cNvPr id="20" name="Rounded Rectangle 4"/>
              <p:cNvSpPr/>
              <p:nvPr/>
            </p:nvSpPr>
            <p:spPr>
              <a:xfrm>
                <a:off x="2886500" y="4954137"/>
                <a:ext cx="2497541" cy="580030"/>
              </a:xfrm>
              <a:prstGeom prst="roundRect">
                <a:avLst>
                  <a:gd name="adj" fmla="val 50000"/>
                </a:avLst>
              </a:prstGeom>
              <a:noFill/>
              <a:ln w="635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920620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797189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Rounded Rectangle 22"/>
          <p:cNvSpPr/>
          <p:nvPr/>
        </p:nvSpPr>
        <p:spPr>
          <a:xfrm rot="21560283">
            <a:off x="4401826" y="5125549"/>
            <a:ext cx="889309" cy="77563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417448" y="5527907"/>
            <a:ext cx="865527" cy="1588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76804" y="4785605"/>
            <a:ext cx="1058570" cy="1588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4280688" y="4884102"/>
            <a:ext cx="192233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5339257" y="4884102"/>
            <a:ext cx="192233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4244691" y="5351903"/>
            <a:ext cx="346221" cy="5786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5109865" y="5354796"/>
            <a:ext cx="346221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46414" y="5752467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Step Climbing</a:t>
            </a:r>
          </a:p>
          <a:p>
            <a:pPr algn="ctr"/>
            <a:r>
              <a:rPr lang="en-US" dirty="0" smtClean="0"/>
              <a:t>(via ascent angle)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958296" y="5849956"/>
            <a:ext cx="193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Flipper/Body Ratio</a:t>
            </a:r>
            <a:endParaRPr lang="en-US" dirty="0"/>
          </a:p>
        </p:txBody>
      </p:sp>
      <p:grpSp>
        <p:nvGrpSpPr>
          <p:cNvPr id="25" name="Group 20"/>
          <p:cNvGrpSpPr/>
          <p:nvPr/>
        </p:nvGrpSpPr>
        <p:grpSpPr>
          <a:xfrm rot="12937693">
            <a:off x="7211895" y="4968625"/>
            <a:ext cx="978907" cy="227342"/>
            <a:chOff x="2872868" y="3589361"/>
            <a:chExt cx="2497541" cy="580030"/>
          </a:xfrm>
        </p:grpSpPr>
        <p:sp>
          <p:nvSpPr>
            <p:cNvPr id="51" name="Rectangle 50"/>
            <p:cNvSpPr/>
            <p:nvPr/>
          </p:nvSpPr>
          <p:spPr>
            <a:xfrm>
              <a:off x="3115114" y="3691720"/>
              <a:ext cx="2060812" cy="3957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7"/>
            <p:cNvGrpSpPr/>
            <p:nvPr/>
          </p:nvGrpSpPr>
          <p:grpSpPr>
            <a:xfrm>
              <a:off x="2872868" y="3589361"/>
              <a:ext cx="2497541" cy="580030"/>
              <a:chOff x="2886500" y="4954137"/>
              <a:chExt cx="2497541" cy="580030"/>
            </a:xfrm>
          </p:grpSpPr>
          <p:sp>
            <p:nvSpPr>
              <p:cNvPr id="53" name="Rounded Rectangle 4"/>
              <p:cNvSpPr/>
              <p:nvPr/>
            </p:nvSpPr>
            <p:spPr>
              <a:xfrm>
                <a:off x="2886500" y="4954137"/>
                <a:ext cx="2497541" cy="580030"/>
              </a:xfrm>
              <a:prstGeom prst="roundRect">
                <a:avLst>
                  <a:gd name="adj" fmla="val 50000"/>
                </a:avLst>
              </a:prstGeom>
              <a:noFill/>
              <a:ln w="635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2920620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797189" y="4971196"/>
                <a:ext cx="562971" cy="562971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6" name="Rounded Rectangle 55"/>
          <p:cNvSpPr/>
          <p:nvPr/>
        </p:nvSpPr>
        <p:spPr>
          <a:xfrm rot="19091044">
            <a:off x="6623920" y="5093521"/>
            <a:ext cx="889309" cy="77563"/>
          </a:xfrm>
          <a:prstGeom prst="roundRect">
            <a:avLst>
              <a:gd name="adj" fmla="val 5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10800000">
            <a:off x="6546279" y="5459808"/>
            <a:ext cx="1751447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533315" y="5752467"/>
            <a:ext cx="184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Self-Righting</a:t>
            </a:r>
          </a:p>
          <a:p>
            <a:pPr algn="ctr"/>
            <a:r>
              <a:rPr lang="en-US" dirty="0" smtClean="0"/>
              <a:t>(via torque/mass)</a:t>
            </a:r>
            <a:endParaRPr lang="en-US" dirty="0"/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397" y="1550061"/>
            <a:ext cx="3312954" cy="1958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6" name="TextBox 65"/>
          <p:cNvSpPr txBox="1"/>
          <p:nvPr/>
        </p:nvSpPr>
        <p:spPr>
          <a:xfrm>
            <a:off x="381765" y="3754269"/>
            <a:ext cx="165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Examples: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Freeform 1"/>
          <p:cNvSpPr>
            <a:spLocks noChangeArrowheads="1"/>
          </p:cNvSpPr>
          <p:nvPr/>
        </p:nvSpPr>
        <p:spPr bwMode="auto">
          <a:xfrm>
            <a:off x="5948641" y="2495783"/>
            <a:ext cx="1419840" cy="1271653"/>
          </a:xfrm>
          <a:custGeom>
            <a:avLst/>
            <a:gdLst/>
            <a:ahLst/>
            <a:cxnLst>
              <a:cxn ang="0">
                <a:pos x="0" y="2381"/>
              </a:cxn>
              <a:cxn ang="0">
                <a:pos x="719" y="3061"/>
              </a:cxn>
              <a:cxn ang="0">
                <a:pos x="1021" y="2041"/>
              </a:cxn>
              <a:cxn ang="0">
                <a:pos x="1588" y="2948"/>
              </a:cxn>
              <a:cxn ang="0">
                <a:pos x="681" y="3099"/>
              </a:cxn>
              <a:cxn ang="0">
                <a:pos x="1437" y="3893"/>
              </a:cxn>
              <a:cxn ang="0">
                <a:pos x="1550" y="2948"/>
              </a:cxn>
              <a:cxn ang="0">
                <a:pos x="1815" y="1436"/>
              </a:cxn>
              <a:cxn ang="0">
                <a:pos x="2949" y="264"/>
              </a:cxn>
              <a:cxn ang="0">
                <a:pos x="3138" y="1096"/>
              </a:cxn>
              <a:cxn ang="0">
                <a:pos x="3856" y="0"/>
              </a:cxn>
              <a:cxn ang="0">
                <a:pos x="4347" y="1209"/>
              </a:cxn>
              <a:cxn ang="0">
                <a:pos x="3175" y="1096"/>
              </a:cxn>
              <a:cxn ang="0">
                <a:pos x="2722" y="2079"/>
              </a:cxn>
              <a:cxn ang="0">
                <a:pos x="1739" y="1512"/>
              </a:cxn>
            </a:cxnLst>
            <a:rect l="0" t="0" r="r" b="b"/>
            <a:pathLst>
              <a:path w="4348" h="3894">
                <a:moveTo>
                  <a:pt x="0" y="2381"/>
                </a:moveTo>
                <a:lnTo>
                  <a:pt x="719" y="3061"/>
                </a:lnTo>
                <a:lnTo>
                  <a:pt x="1021" y="2041"/>
                </a:lnTo>
                <a:lnTo>
                  <a:pt x="1588" y="2948"/>
                </a:lnTo>
                <a:lnTo>
                  <a:pt x="681" y="3099"/>
                </a:lnTo>
                <a:lnTo>
                  <a:pt x="1437" y="3893"/>
                </a:lnTo>
                <a:lnTo>
                  <a:pt x="1550" y="2948"/>
                </a:lnTo>
                <a:lnTo>
                  <a:pt x="1815" y="1436"/>
                </a:lnTo>
                <a:lnTo>
                  <a:pt x="2949" y="264"/>
                </a:lnTo>
                <a:lnTo>
                  <a:pt x="3138" y="1096"/>
                </a:lnTo>
                <a:lnTo>
                  <a:pt x="3856" y="0"/>
                </a:lnTo>
                <a:lnTo>
                  <a:pt x="4347" y="1209"/>
                </a:lnTo>
                <a:lnTo>
                  <a:pt x="3175" y="1096"/>
                </a:lnTo>
                <a:lnTo>
                  <a:pt x="2722" y="2079"/>
                </a:lnTo>
                <a:lnTo>
                  <a:pt x="1739" y="151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6" name="Freeform 2"/>
          <p:cNvSpPr>
            <a:spLocks noChangeArrowheads="1"/>
          </p:cNvSpPr>
          <p:nvPr/>
        </p:nvSpPr>
        <p:spPr bwMode="auto">
          <a:xfrm>
            <a:off x="5286241" y="3511089"/>
            <a:ext cx="761760" cy="1173724"/>
          </a:xfrm>
          <a:custGeom>
            <a:avLst/>
            <a:gdLst/>
            <a:ahLst/>
            <a:cxnLst>
              <a:cxn ang="0">
                <a:pos x="1449" y="3591"/>
              </a:cxn>
              <a:cxn ang="0">
                <a:pos x="2142" y="2772"/>
              </a:cxn>
              <a:cxn ang="0">
                <a:pos x="1827" y="1827"/>
              </a:cxn>
              <a:cxn ang="0">
                <a:pos x="2331" y="819"/>
              </a:cxn>
              <a:cxn ang="0">
                <a:pos x="1260" y="1008"/>
              </a:cxn>
              <a:cxn ang="0">
                <a:pos x="0" y="0"/>
              </a:cxn>
            </a:cxnLst>
            <a:rect l="0" t="0" r="r" b="b"/>
            <a:pathLst>
              <a:path w="2332" h="3592">
                <a:moveTo>
                  <a:pt x="1449" y="3591"/>
                </a:moveTo>
                <a:lnTo>
                  <a:pt x="2142" y="2772"/>
                </a:lnTo>
                <a:lnTo>
                  <a:pt x="1827" y="1827"/>
                </a:lnTo>
                <a:lnTo>
                  <a:pt x="2331" y="819"/>
                </a:lnTo>
                <a:lnTo>
                  <a:pt x="1260" y="1008"/>
                </a:lnTo>
                <a:lnTo>
                  <a:pt x="0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7" name="Freeform 3"/>
          <p:cNvSpPr>
            <a:spLocks noChangeArrowheads="1"/>
          </p:cNvSpPr>
          <p:nvPr/>
        </p:nvSpPr>
        <p:spPr bwMode="auto">
          <a:xfrm>
            <a:off x="5533920" y="2132865"/>
            <a:ext cx="1687680" cy="1646092"/>
          </a:xfrm>
          <a:custGeom>
            <a:avLst/>
            <a:gdLst/>
            <a:ahLst/>
            <a:cxnLst>
              <a:cxn ang="0">
                <a:pos x="0" y="3591"/>
              </a:cxn>
              <a:cxn ang="0">
                <a:pos x="1386" y="3402"/>
              </a:cxn>
              <a:cxn ang="0">
                <a:pos x="819" y="2709"/>
              </a:cxn>
              <a:cxn ang="0">
                <a:pos x="2331" y="2079"/>
              </a:cxn>
              <a:cxn ang="0">
                <a:pos x="2268" y="3276"/>
              </a:cxn>
              <a:cxn ang="0">
                <a:pos x="882" y="2772"/>
              </a:cxn>
              <a:cxn ang="0">
                <a:pos x="3024" y="2520"/>
              </a:cxn>
              <a:cxn ang="0">
                <a:pos x="2268" y="2079"/>
              </a:cxn>
              <a:cxn ang="0">
                <a:pos x="2583" y="1260"/>
              </a:cxn>
              <a:cxn ang="0">
                <a:pos x="3024" y="2583"/>
              </a:cxn>
              <a:cxn ang="0">
                <a:pos x="3150" y="882"/>
              </a:cxn>
              <a:cxn ang="0">
                <a:pos x="2583" y="1197"/>
              </a:cxn>
              <a:cxn ang="0">
                <a:pos x="2520" y="0"/>
              </a:cxn>
              <a:cxn ang="0">
                <a:pos x="3276" y="819"/>
              </a:cxn>
              <a:cxn ang="0">
                <a:pos x="3969" y="252"/>
              </a:cxn>
              <a:cxn ang="0">
                <a:pos x="2646" y="126"/>
              </a:cxn>
              <a:cxn ang="0">
                <a:pos x="4284" y="1323"/>
              </a:cxn>
              <a:cxn ang="0">
                <a:pos x="3969" y="189"/>
              </a:cxn>
              <a:cxn ang="0">
                <a:pos x="5166" y="1197"/>
              </a:cxn>
              <a:cxn ang="0">
                <a:pos x="4473" y="1386"/>
              </a:cxn>
              <a:cxn ang="0">
                <a:pos x="3087" y="1008"/>
              </a:cxn>
              <a:cxn ang="0">
                <a:pos x="4410" y="2268"/>
              </a:cxn>
              <a:cxn ang="0">
                <a:pos x="3150" y="2583"/>
              </a:cxn>
              <a:cxn ang="0">
                <a:pos x="2205" y="3276"/>
              </a:cxn>
              <a:cxn ang="0">
                <a:pos x="1323" y="3402"/>
              </a:cxn>
              <a:cxn ang="0">
                <a:pos x="882" y="4221"/>
              </a:cxn>
              <a:cxn ang="0">
                <a:pos x="1512" y="5040"/>
              </a:cxn>
              <a:cxn ang="0">
                <a:pos x="1890" y="4158"/>
              </a:cxn>
              <a:cxn ang="0">
                <a:pos x="882" y="4284"/>
              </a:cxn>
            </a:cxnLst>
            <a:rect l="0" t="0" r="r" b="b"/>
            <a:pathLst>
              <a:path w="5167" h="5041">
                <a:moveTo>
                  <a:pt x="0" y="3591"/>
                </a:moveTo>
                <a:lnTo>
                  <a:pt x="1386" y="3402"/>
                </a:lnTo>
                <a:lnTo>
                  <a:pt x="819" y="2709"/>
                </a:lnTo>
                <a:lnTo>
                  <a:pt x="2331" y="2079"/>
                </a:lnTo>
                <a:lnTo>
                  <a:pt x="2268" y="3276"/>
                </a:lnTo>
                <a:lnTo>
                  <a:pt x="882" y="2772"/>
                </a:lnTo>
                <a:lnTo>
                  <a:pt x="3024" y="2520"/>
                </a:lnTo>
                <a:lnTo>
                  <a:pt x="2268" y="2079"/>
                </a:lnTo>
                <a:lnTo>
                  <a:pt x="2583" y="1260"/>
                </a:lnTo>
                <a:lnTo>
                  <a:pt x="3024" y="2583"/>
                </a:lnTo>
                <a:lnTo>
                  <a:pt x="3150" y="882"/>
                </a:lnTo>
                <a:lnTo>
                  <a:pt x="2583" y="1197"/>
                </a:lnTo>
                <a:lnTo>
                  <a:pt x="2520" y="0"/>
                </a:lnTo>
                <a:lnTo>
                  <a:pt x="3276" y="819"/>
                </a:lnTo>
                <a:lnTo>
                  <a:pt x="3969" y="252"/>
                </a:lnTo>
                <a:lnTo>
                  <a:pt x="2646" y="126"/>
                </a:lnTo>
                <a:lnTo>
                  <a:pt x="4284" y="1323"/>
                </a:lnTo>
                <a:lnTo>
                  <a:pt x="3969" y="189"/>
                </a:lnTo>
                <a:lnTo>
                  <a:pt x="5166" y="1197"/>
                </a:lnTo>
                <a:lnTo>
                  <a:pt x="4473" y="1386"/>
                </a:lnTo>
                <a:lnTo>
                  <a:pt x="3087" y="1008"/>
                </a:lnTo>
                <a:lnTo>
                  <a:pt x="4410" y="2268"/>
                </a:lnTo>
                <a:lnTo>
                  <a:pt x="3150" y="2583"/>
                </a:lnTo>
                <a:lnTo>
                  <a:pt x="2205" y="3276"/>
                </a:lnTo>
                <a:lnTo>
                  <a:pt x="1323" y="3402"/>
                </a:lnTo>
                <a:lnTo>
                  <a:pt x="882" y="4221"/>
                </a:lnTo>
                <a:lnTo>
                  <a:pt x="1512" y="5040"/>
                </a:lnTo>
                <a:lnTo>
                  <a:pt x="1890" y="4158"/>
                </a:lnTo>
                <a:lnTo>
                  <a:pt x="882" y="42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Freeform 4"/>
          <p:cNvSpPr>
            <a:spLocks noChangeArrowheads="1"/>
          </p:cNvSpPr>
          <p:nvPr/>
        </p:nvSpPr>
        <p:spPr bwMode="auto">
          <a:xfrm>
            <a:off x="5081761" y="2914866"/>
            <a:ext cx="1090080" cy="2160227"/>
          </a:xfrm>
          <a:custGeom>
            <a:avLst/>
            <a:gdLst/>
            <a:ahLst/>
            <a:cxnLst>
              <a:cxn ang="0">
                <a:pos x="1071" y="0"/>
              </a:cxn>
              <a:cxn ang="0">
                <a:pos x="2394" y="378"/>
              </a:cxn>
              <a:cxn ang="0">
                <a:pos x="1386" y="1197"/>
              </a:cxn>
              <a:cxn ang="0">
                <a:pos x="1134" y="63"/>
              </a:cxn>
              <a:cxn ang="0">
                <a:pos x="0" y="1134"/>
              </a:cxn>
              <a:cxn ang="0">
                <a:pos x="1386" y="1197"/>
              </a:cxn>
              <a:cxn ang="0">
                <a:pos x="567" y="1764"/>
              </a:cxn>
              <a:cxn ang="0">
                <a:pos x="0" y="1197"/>
              </a:cxn>
              <a:cxn ang="0">
                <a:pos x="819" y="3024"/>
              </a:cxn>
              <a:cxn ang="0">
                <a:pos x="630" y="1827"/>
              </a:cxn>
              <a:cxn ang="0">
                <a:pos x="2268" y="1953"/>
              </a:cxn>
              <a:cxn ang="0">
                <a:pos x="1386" y="1260"/>
              </a:cxn>
              <a:cxn ang="0">
                <a:pos x="1827" y="2898"/>
              </a:cxn>
              <a:cxn ang="0">
                <a:pos x="756" y="2961"/>
              </a:cxn>
              <a:cxn ang="0">
                <a:pos x="2142" y="1953"/>
              </a:cxn>
              <a:cxn ang="0">
                <a:pos x="1827" y="2835"/>
              </a:cxn>
              <a:cxn ang="0">
                <a:pos x="693" y="2961"/>
              </a:cxn>
              <a:cxn ang="0">
                <a:pos x="819" y="4788"/>
              </a:cxn>
              <a:cxn ang="0">
                <a:pos x="1386" y="3717"/>
              </a:cxn>
              <a:cxn ang="0">
                <a:pos x="819" y="2961"/>
              </a:cxn>
              <a:cxn ang="0">
                <a:pos x="2520" y="3780"/>
              </a:cxn>
              <a:cxn ang="0">
                <a:pos x="1890" y="2898"/>
              </a:cxn>
              <a:cxn ang="0">
                <a:pos x="1449" y="3654"/>
              </a:cxn>
              <a:cxn ang="0">
                <a:pos x="1638" y="4599"/>
              </a:cxn>
              <a:cxn ang="0">
                <a:pos x="756" y="4725"/>
              </a:cxn>
              <a:cxn ang="0">
                <a:pos x="189" y="5859"/>
              </a:cxn>
              <a:cxn ang="0">
                <a:pos x="819" y="6615"/>
              </a:cxn>
              <a:cxn ang="0">
                <a:pos x="1512" y="5670"/>
              </a:cxn>
              <a:cxn ang="0">
                <a:pos x="189" y="5796"/>
              </a:cxn>
              <a:cxn ang="0">
                <a:pos x="1638" y="4536"/>
              </a:cxn>
              <a:cxn ang="0">
                <a:pos x="1512" y="5733"/>
              </a:cxn>
              <a:cxn ang="0">
                <a:pos x="693" y="4788"/>
              </a:cxn>
              <a:cxn ang="0">
                <a:pos x="2142" y="5355"/>
              </a:cxn>
              <a:cxn ang="0">
                <a:pos x="1512" y="5859"/>
              </a:cxn>
              <a:cxn ang="0">
                <a:pos x="2457" y="6489"/>
              </a:cxn>
              <a:cxn ang="0">
                <a:pos x="2142" y="5292"/>
              </a:cxn>
              <a:cxn ang="0">
                <a:pos x="3339" y="6363"/>
              </a:cxn>
              <a:cxn ang="0">
                <a:pos x="2331" y="6426"/>
              </a:cxn>
              <a:cxn ang="0">
                <a:pos x="3150" y="5418"/>
              </a:cxn>
              <a:cxn ang="0">
                <a:pos x="2079" y="5418"/>
              </a:cxn>
              <a:cxn ang="0">
                <a:pos x="1701" y="4473"/>
              </a:cxn>
              <a:cxn ang="0">
                <a:pos x="2520" y="3717"/>
              </a:cxn>
              <a:cxn ang="0">
                <a:pos x="1386" y="3780"/>
              </a:cxn>
              <a:cxn ang="0">
                <a:pos x="2835" y="4599"/>
              </a:cxn>
              <a:cxn ang="0">
                <a:pos x="1638" y="4473"/>
              </a:cxn>
            </a:cxnLst>
            <a:rect l="0" t="0" r="r" b="b"/>
            <a:pathLst>
              <a:path w="3340" h="6616">
                <a:moveTo>
                  <a:pt x="1071" y="0"/>
                </a:moveTo>
                <a:lnTo>
                  <a:pt x="2394" y="378"/>
                </a:lnTo>
                <a:lnTo>
                  <a:pt x="1386" y="1197"/>
                </a:lnTo>
                <a:lnTo>
                  <a:pt x="1134" y="63"/>
                </a:lnTo>
                <a:lnTo>
                  <a:pt x="0" y="1134"/>
                </a:lnTo>
                <a:lnTo>
                  <a:pt x="1386" y="1197"/>
                </a:lnTo>
                <a:lnTo>
                  <a:pt x="567" y="1764"/>
                </a:lnTo>
                <a:lnTo>
                  <a:pt x="0" y="1197"/>
                </a:lnTo>
                <a:lnTo>
                  <a:pt x="819" y="3024"/>
                </a:lnTo>
                <a:lnTo>
                  <a:pt x="630" y="1827"/>
                </a:lnTo>
                <a:lnTo>
                  <a:pt x="2268" y="1953"/>
                </a:lnTo>
                <a:lnTo>
                  <a:pt x="1386" y="1260"/>
                </a:lnTo>
                <a:lnTo>
                  <a:pt x="1827" y="2898"/>
                </a:lnTo>
                <a:lnTo>
                  <a:pt x="756" y="2961"/>
                </a:lnTo>
                <a:lnTo>
                  <a:pt x="2142" y="1953"/>
                </a:lnTo>
                <a:lnTo>
                  <a:pt x="1827" y="2835"/>
                </a:lnTo>
                <a:lnTo>
                  <a:pt x="693" y="2961"/>
                </a:lnTo>
                <a:lnTo>
                  <a:pt x="819" y="4788"/>
                </a:lnTo>
                <a:lnTo>
                  <a:pt x="1386" y="3717"/>
                </a:lnTo>
                <a:lnTo>
                  <a:pt x="819" y="2961"/>
                </a:lnTo>
                <a:lnTo>
                  <a:pt x="2520" y="3780"/>
                </a:lnTo>
                <a:lnTo>
                  <a:pt x="1890" y="2898"/>
                </a:lnTo>
                <a:lnTo>
                  <a:pt x="1449" y="3654"/>
                </a:lnTo>
                <a:lnTo>
                  <a:pt x="1638" y="4599"/>
                </a:lnTo>
                <a:lnTo>
                  <a:pt x="756" y="4725"/>
                </a:lnTo>
                <a:lnTo>
                  <a:pt x="189" y="5859"/>
                </a:lnTo>
                <a:lnTo>
                  <a:pt x="819" y="6615"/>
                </a:lnTo>
                <a:lnTo>
                  <a:pt x="1512" y="5670"/>
                </a:lnTo>
                <a:lnTo>
                  <a:pt x="189" y="5796"/>
                </a:lnTo>
                <a:lnTo>
                  <a:pt x="1638" y="4536"/>
                </a:lnTo>
                <a:lnTo>
                  <a:pt x="1512" y="5733"/>
                </a:lnTo>
                <a:lnTo>
                  <a:pt x="693" y="4788"/>
                </a:lnTo>
                <a:lnTo>
                  <a:pt x="2142" y="5355"/>
                </a:lnTo>
                <a:lnTo>
                  <a:pt x="1512" y="5859"/>
                </a:lnTo>
                <a:lnTo>
                  <a:pt x="2457" y="6489"/>
                </a:lnTo>
                <a:lnTo>
                  <a:pt x="2142" y="5292"/>
                </a:lnTo>
                <a:lnTo>
                  <a:pt x="3339" y="6363"/>
                </a:lnTo>
                <a:lnTo>
                  <a:pt x="2331" y="6426"/>
                </a:lnTo>
                <a:lnTo>
                  <a:pt x="3150" y="5418"/>
                </a:lnTo>
                <a:lnTo>
                  <a:pt x="2079" y="5418"/>
                </a:lnTo>
                <a:lnTo>
                  <a:pt x="1701" y="4473"/>
                </a:lnTo>
                <a:lnTo>
                  <a:pt x="2520" y="3717"/>
                </a:lnTo>
                <a:lnTo>
                  <a:pt x="1386" y="3780"/>
                </a:lnTo>
                <a:lnTo>
                  <a:pt x="2835" y="4599"/>
                </a:lnTo>
                <a:lnTo>
                  <a:pt x="1638" y="4473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Freeform 5"/>
          <p:cNvSpPr>
            <a:spLocks noChangeArrowheads="1"/>
          </p:cNvSpPr>
          <p:nvPr/>
        </p:nvSpPr>
        <p:spPr bwMode="auto">
          <a:xfrm>
            <a:off x="5862240" y="3754475"/>
            <a:ext cx="1271520" cy="1371024"/>
          </a:xfrm>
          <a:custGeom>
            <a:avLst/>
            <a:gdLst/>
            <a:ahLst/>
            <a:cxnLst>
              <a:cxn ang="0">
                <a:pos x="453" y="114"/>
              </a:cxn>
              <a:cxn ang="0">
                <a:pos x="1739" y="0"/>
              </a:cxn>
              <a:cxn ang="0">
                <a:pos x="1436" y="1021"/>
              </a:cxn>
              <a:cxn ang="0">
                <a:pos x="491" y="151"/>
              </a:cxn>
              <a:cxn ang="0">
                <a:pos x="378" y="2003"/>
              </a:cxn>
              <a:cxn ang="0">
                <a:pos x="1209" y="1966"/>
              </a:cxn>
              <a:cxn ang="0">
                <a:pos x="1436" y="945"/>
              </a:cxn>
              <a:cxn ang="0">
                <a:pos x="0" y="1172"/>
              </a:cxn>
              <a:cxn ang="0">
                <a:pos x="1172" y="2041"/>
              </a:cxn>
              <a:cxn ang="0">
                <a:pos x="794" y="2911"/>
              </a:cxn>
              <a:cxn ang="0">
                <a:pos x="378" y="2003"/>
              </a:cxn>
              <a:cxn ang="0">
                <a:pos x="1398" y="983"/>
              </a:cxn>
              <a:cxn ang="0">
                <a:pos x="2192" y="2268"/>
              </a:cxn>
              <a:cxn ang="0">
                <a:pos x="1172" y="2041"/>
              </a:cxn>
              <a:cxn ang="0">
                <a:pos x="1587" y="3175"/>
              </a:cxn>
              <a:cxn ang="0">
                <a:pos x="680" y="2948"/>
              </a:cxn>
              <a:cxn ang="0">
                <a:pos x="1020" y="3818"/>
              </a:cxn>
              <a:cxn ang="0">
                <a:pos x="1587" y="3213"/>
              </a:cxn>
              <a:cxn ang="0">
                <a:pos x="2646" y="4196"/>
              </a:cxn>
              <a:cxn ang="0">
                <a:pos x="3893" y="3666"/>
              </a:cxn>
              <a:cxn ang="0">
                <a:pos x="2948" y="3213"/>
              </a:cxn>
              <a:cxn ang="0">
                <a:pos x="2646" y="4196"/>
              </a:cxn>
              <a:cxn ang="0">
                <a:pos x="2192" y="2268"/>
              </a:cxn>
              <a:cxn ang="0">
                <a:pos x="1663" y="3175"/>
              </a:cxn>
              <a:cxn ang="0">
                <a:pos x="2986" y="3213"/>
              </a:cxn>
              <a:cxn ang="0">
                <a:pos x="3666" y="2230"/>
              </a:cxn>
              <a:cxn ang="0">
                <a:pos x="2192" y="2268"/>
              </a:cxn>
              <a:cxn ang="0">
                <a:pos x="2986" y="3289"/>
              </a:cxn>
              <a:cxn ang="0">
                <a:pos x="2872" y="1739"/>
              </a:cxn>
              <a:cxn ang="0">
                <a:pos x="3628" y="2268"/>
              </a:cxn>
              <a:cxn ang="0">
                <a:pos x="3817" y="3704"/>
              </a:cxn>
            </a:cxnLst>
            <a:rect l="0" t="0" r="r" b="b"/>
            <a:pathLst>
              <a:path w="3894" h="4197">
                <a:moveTo>
                  <a:pt x="453" y="114"/>
                </a:moveTo>
                <a:lnTo>
                  <a:pt x="1739" y="0"/>
                </a:lnTo>
                <a:lnTo>
                  <a:pt x="1436" y="1021"/>
                </a:lnTo>
                <a:lnTo>
                  <a:pt x="491" y="151"/>
                </a:lnTo>
                <a:lnTo>
                  <a:pt x="378" y="2003"/>
                </a:lnTo>
                <a:lnTo>
                  <a:pt x="1209" y="1966"/>
                </a:lnTo>
                <a:lnTo>
                  <a:pt x="1436" y="945"/>
                </a:lnTo>
                <a:lnTo>
                  <a:pt x="0" y="1172"/>
                </a:lnTo>
                <a:lnTo>
                  <a:pt x="1172" y="2041"/>
                </a:lnTo>
                <a:lnTo>
                  <a:pt x="794" y="2911"/>
                </a:lnTo>
                <a:lnTo>
                  <a:pt x="378" y="2003"/>
                </a:lnTo>
                <a:lnTo>
                  <a:pt x="1398" y="983"/>
                </a:lnTo>
                <a:lnTo>
                  <a:pt x="2192" y="2268"/>
                </a:lnTo>
                <a:lnTo>
                  <a:pt x="1172" y="2041"/>
                </a:lnTo>
                <a:lnTo>
                  <a:pt x="1587" y="3175"/>
                </a:lnTo>
                <a:lnTo>
                  <a:pt x="680" y="2948"/>
                </a:lnTo>
                <a:lnTo>
                  <a:pt x="1020" y="3818"/>
                </a:lnTo>
                <a:lnTo>
                  <a:pt x="1587" y="3213"/>
                </a:lnTo>
                <a:lnTo>
                  <a:pt x="2646" y="4196"/>
                </a:lnTo>
                <a:lnTo>
                  <a:pt x="3893" y="3666"/>
                </a:lnTo>
                <a:lnTo>
                  <a:pt x="2948" y="3213"/>
                </a:lnTo>
                <a:lnTo>
                  <a:pt x="2646" y="4196"/>
                </a:lnTo>
                <a:lnTo>
                  <a:pt x="2192" y="2268"/>
                </a:lnTo>
                <a:lnTo>
                  <a:pt x="1663" y="3175"/>
                </a:lnTo>
                <a:lnTo>
                  <a:pt x="2986" y="3213"/>
                </a:lnTo>
                <a:lnTo>
                  <a:pt x="3666" y="2230"/>
                </a:lnTo>
                <a:lnTo>
                  <a:pt x="2192" y="2268"/>
                </a:lnTo>
                <a:lnTo>
                  <a:pt x="2986" y="3289"/>
                </a:lnTo>
                <a:lnTo>
                  <a:pt x="2872" y="1739"/>
                </a:lnTo>
                <a:lnTo>
                  <a:pt x="3628" y="2268"/>
                </a:lnTo>
                <a:lnTo>
                  <a:pt x="3817" y="370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Freeform 6"/>
          <p:cNvSpPr>
            <a:spLocks noChangeArrowheads="1"/>
          </p:cNvSpPr>
          <p:nvPr/>
        </p:nvSpPr>
        <p:spPr bwMode="auto">
          <a:xfrm>
            <a:off x="6331680" y="2854380"/>
            <a:ext cx="1641600" cy="1617290"/>
          </a:xfrm>
          <a:custGeom>
            <a:avLst/>
            <a:gdLst/>
            <a:ahLst/>
            <a:cxnLst>
              <a:cxn ang="0">
                <a:pos x="2268" y="4951"/>
              </a:cxn>
              <a:cxn ang="0">
                <a:pos x="2344" y="3288"/>
              </a:cxn>
              <a:cxn ang="0">
                <a:pos x="1512" y="4498"/>
              </a:cxn>
              <a:cxn ang="0">
                <a:pos x="1210" y="3477"/>
              </a:cxn>
              <a:cxn ang="0">
                <a:pos x="718" y="4951"/>
              </a:cxn>
              <a:cxn ang="0">
                <a:pos x="1512" y="4460"/>
              </a:cxn>
              <a:cxn ang="0">
                <a:pos x="0" y="3742"/>
              </a:cxn>
              <a:cxn ang="0">
                <a:pos x="1323" y="3553"/>
              </a:cxn>
              <a:cxn ang="0">
                <a:pos x="189" y="2721"/>
              </a:cxn>
              <a:cxn ang="0">
                <a:pos x="1247" y="2570"/>
              </a:cxn>
              <a:cxn ang="0">
                <a:pos x="1247" y="3591"/>
              </a:cxn>
              <a:cxn ang="0">
                <a:pos x="2381" y="3402"/>
              </a:cxn>
              <a:cxn ang="0">
                <a:pos x="1210" y="2570"/>
              </a:cxn>
              <a:cxn ang="0">
                <a:pos x="454" y="1776"/>
              </a:cxn>
              <a:cxn ang="0">
                <a:pos x="1625" y="983"/>
              </a:cxn>
              <a:cxn ang="0">
                <a:pos x="3213" y="0"/>
              </a:cxn>
              <a:cxn ang="0">
                <a:pos x="2722" y="1096"/>
              </a:cxn>
              <a:cxn ang="0">
                <a:pos x="1890" y="0"/>
              </a:cxn>
              <a:cxn ang="0">
                <a:pos x="3666" y="1020"/>
              </a:cxn>
              <a:cxn ang="0">
                <a:pos x="3175" y="113"/>
              </a:cxn>
              <a:cxn ang="0">
                <a:pos x="4498" y="1134"/>
              </a:cxn>
              <a:cxn ang="0">
                <a:pos x="3553" y="983"/>
              </a:cxn>
              <a:cxn ang="0">
                <a:pos x="4158" y="1814"/>
              </a:cxn>
              <a:cxn ang="0">
                <a:pos x="4536" y="1096"/>
              </a:cxn>
              <a:cxn ang="0">
                <a:pos x="5027" y="3061"/>
              </a:cxn>
              <a:cxn ang="0">
                <a:pos x="4120" y="1814"/>
              </a:cxn>
              <a:cxn ang="0">
                <a:pos x="3591" y="2419"/>
              </a:cxn>
              <a:cxn ang="0">
                <a:pos x="3629" y="983"/>
              </a:cxn>
              <a:cxn ang="0">
                <a:pos x="2797" y="2079"/>
              </a:cxn>
              <a:cxn ang="0">
                <a:pos x="2722" y="1134"/>
              </a:cxn>
              <a:cxn ang="0">
                <a:pos x="3591" y="2381"/>
              </a:cxn>
              <a:cxn ang="0">
                <a:pos x="2722" y="2079"/>
              </a:cxn>
              <a:cxn ang="0">
                <a:pos x="1928" y="1965"/>
              </a:cxn>
              <a:cxn ang="0">
                <a:pos x="2759" y="1096"/>
              </a:cxn>
              <a:cxn ang="0">
                <a:pos x="1625" y="1020"/>
              </a:cxn>
              <a:cxn ang="0">
                <a:pos x="1966" y="2003"/>
              </a:cxn>
              <a:cxn ang="0">
                <a:pos x="454" y="1814"/>
              </a:cxn>
            </a:cxnLst>
            <a:rect l="0" t="0" r="r" b="b"/>
            <a:pathLst>
              <a:path w="5028" h="4952">
                <a:moveTo>
                  <a:pt x="2268" y="4951"/>
                </a:moveTo>
                <a:lnTo>
                  <a:pt x="2344" y="3288"/>
                </a:lnTo>
                <a:lnTo>
                  <a:pt x="1512" y="4498"/>
                </a:lnTo>
                <a:lnTo>
                  <a:pt x="1210" y="3477"/>
                </a:lnTo>
                <a:lnTo>
                  <a:pt x="718" y="4951"/>
                </a:lnTo>
                <a:lnTo>
                  <a:pt x="1512" y="4460"/>
                </a:lnTo>
                <a:lnTo>
                  <a:pt x="0" y="3742"/>
                </a:lnTo>
                <a:lnTo>
                  <a:pt x="1323" y="3553"/>
                </a:lnTo>
                <a:lnTo>
                  <a:pt x="189" y="2721"/>
                </a:lnTo>
                <a:lnTo>
                  <a:pt x="1247" y="2570"/>
                </a:lnTo>
                <a:lnTo>
                  <a:pt x="1247" y="3591"/>
                </a:lnTo>
                <a:lnTo>
                  <a:pt x="2381" y="3402"/>
                </a:lnTo>
                <a:lnTo>
                  <a:pt x="1210" y="2570"/>
                </a:lnTo>
                <a:lnTo>
                  <a:pt x="454" y="1776"/>
                </a:lnTo>
                <a:lnTo>
                  <a:pt x="1625" y="983"/>
                </a:lnTo>
                <a:lnTo>
                  <a:pt x="3213" y="0"/>
                </a:lnTo>
                <a:lnTo>
                  <a:pt x="2722" y="1096"/>
                </a:lnTo>
                <a:lnTo>
                  <a:pt x="1890" y="0"/>
                </a:lnTo>
                <a:lnTo>
                  <a:pt x="3666" y="1020"/>
                </a:lnTo>
                <a:lnTo>
                  <a:pt x="3175" y="113"/>
                </a:lnTo>
                <a:lnTo>
                  <a:pt x="4498" y="1134"/>
                </a:lnTo>
                <a:lnTo>
                  <a:pt x="3553" y="983"/>
                </a:lnTo>
                <a:lnTo>
                  <a:pt x="4158" y="1814"/>
                </a:lnTo>
                <a:lnTo>
                  <a:pt x="4536" y="1096"/>
                </a:lnTo>
                <a:lnTo>
                  <a:pt x="5027" y="3061"/>
                </a:lnTo>
                <a:lnTo>
                  <a:pt x="4120" y="1814"/>
                </a:lnTo>
                <a:lnTo>
                  <a:pt x="3591" y="2419"/>
                </a:lnTo>
                <a:lnTo>
                  <a:pt x="3629" y="983"/>
                </a:lnTo>
                <a:lnTo>
                  <a:pt x="2797" y="2079"/>
                </a:lnTo>
                <a:lnTo>
                  <a:pt x="2722" y="1134"/>
                </a:lnTo>
                <a:lnTo>
                  <a:pt x="3591" y="2381"/>
                </a:lnTo>
                <a:lnTo>
                  <a:pt x="2722" y="2079"/>
                </a:lnTo>
                <a:lnTo>
                  <a:pt x="1928" y="1965"/>
                </a:lnTo>
                <a:lnTo>
                  <a:pt x="2759" y="1096"/>
                </a:lnTo>
                <a:lnTo>
                  <a:pt x="1625" y="1020"/>
                </a:lnTo>
                <a:lnTo>
                  <a:pt x="1966" y="2003"/>
                </a:lnTo>
                <a:lnTo>
                  <a:pt x="454" y="181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Freeform 7"/>
          <p:cNvSpPr>
            <a:spLocks noChangeArrowheads="1"/>
          </p:cNvSpPr>
          <p:nvPr/>
        </p:nvSpPr>
        <p:spPr bwMode="auto">
          <a:xfrm>
            <a:off x="6825600" y="4051146"/>
            <a:ext cx="617760" cy="432045"/>
          </a:xfrm>
          <a:custGeom>
            <a:avLst/>
            <a:gdLst/>
            <a:ahLst/>
            <a:cxnLst>
              <a:cxn ang="0">
                <a:pos x="643" y="1323"/>
              </a:cxn>
              <a:cxn ang="0">
                <a:pos x="1890" y="0"/>
              </a:cxn>
              <a:cxn ang="0">
                <a:pos x="0" y="832"/>
              </a:cxn>
            </a:cxnLst>
            <a:rect l="0" t="0" r="r" b="b"/>
            <a:pathLst>
              <a:path w="1891" h="1324">
                <a:moveTo>
                  <a:pt x="643" y="1323"/>
                </a:moveTo>
                <a:lnTo>
                  <a:pt x="1890" y="0"/>
                </a:lnTo>
                <a:lnTo>
                  <a:pt x="0" y="832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Freeform 8"/>
          <p:cNvSpPr>
            <a:spLocks noChangeArrowheads="1"/>
          </p:cNvSpPr>
          <p:nvPr/>
        </p:nvSpPr>
        <p:spPr bwMode="auto">
          <a:xfrm>
            <a:off x="6294241" y="3187055"/>
            <a:ext cx="1679040" cy="88857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38" y="0"/>
              </a:cxn>
              <a:cxn ang="0">
                <a:pos x="1360" y="1588"/>
              </a:cxn>
              <a:cxn ang="0">
                <a:pos x="2116" y="945"/>
              </a:cxn>
              <a:cxn ang="0">
                <a:pos x="2419" y="2306"/>
              </a:cxn>
              <a:cxn ang="0">
                <a:pos x="2872" y="1097"/>
              </a:cxn>
              <a:cxn ang="0">
                <a:pos x="3439" y="2722"/>
              </a:cxn>
              <a:cxn ang="0">
                <a:pos x="2381" y="2268"/>
              </a:cxn>
              <a:cxn ang="0">
                <a:pos x="3779" y="1361"/>
              </a:cxn>
              <a:cxn ang="0">
                <a:pos x="5140" y="2004"/>
              </a:cxn>
              <a:cxn ang="0">
                <a:pos x="4460" y="2722"/>
              </a:cxn>
              <a:cxn ang="0">
                <a:pos x="3742" y="1399"/>
              </a:cxn>
              <a:cxn ang="0">
                <a:pos x="3402" y="2608"/>
              </a:cxn>
              <a:cxn ang="0">
                <a:pos x="4460" y="2684"/>
              </a:cxn>
            </a:cxnLst>
            <a:rect l="0" t="0" r="r" b="b"/>
            <a:pathLst>
              <a:path w="5141" h="2723">
                <a:moveTo>
                  <a:pt x="0" y="0"/>
                </a:moveTo>
                <a:lnTo>
                  <a:pt x="1738" y="0"/>
                </a:lnTo>
                <a:lnTo>
                  <a:pt x="1360" y="1588"/>
                </a:lnTo>
                <a:lnTo>
                  <a:pt x="2116" y="945"/>
                </a:lnTo>
                <a:lnTo>
                  <a:pt x="2419" y="2306"/>
                </a:lnTo>
                <a:lnTo>
                  <a:pt x="2872" y="1097"/>
                </a:lnTo>
                <a:lnTo>
                  <a:pt x="3439" y="2722"/>
                </a:lnTo>
                <a:lnTo>
                  <a:pt x="2381" y="2268"/>
                </a:lnTo>
                <a:lnTo>
                  <a:pt x="3779" y="1361"/>
                </a:lnTo>
                <a:lnTo>
                  <a:pt x="5140" y="2004"/>
                </a:lnTo>
                <a:lnTo>
                  <a:pt x="4460" y="2722"/>
                </a:lnTo>
                <a:lnTo>
                  <a:pt x="3742" y="1399"/>
                </a:lnTo>
                <a:lnTo>
                  <a:pt x="3402" y="2608"/>
                </a:lnTo>
                <a:lnTo>
                  <a:pt x="4460" y="2684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Space/Network Duality</a:t>
            </a:r>
            <a:endParaRPr lang="en-US" dirty="0"/>
          </a:p>
        </p:txBody>
      </p:sp>
      <p:sp>
        <p:nvSpPr>
          <p:cNvPr id="16394" name="Freeform 10"/>
          <p:cNvSpPr>
            <a:spLocks noChangeArrowheads="1"/>
          </p:cNvSpPr>
          <p:nvPr/>
        </p:nvSpPr>
        <p:spPr bwMode="auto">
          <a:xfrm>
            <a:off x="560161" y="1849155"/>
            <a:ext cx="3422880" cy="3598938"/>
          </a:xfrm>
          <a:custGeom>
            <a:avLst/>
            <a:gdLst/>
            <a:ahLst/>
            <a:cxnLst>
              <a:cxn ang="0">
                <a:pos x="9167" y="3148"/>
              </a:cxn>
              <a:cxn ang="0">
                <a:pos x="7759" y="1727"/>
              </a:cxn>
              <a:cxn ang="0">
                <a:pos x="6436" y="343"/>
              </a:cxn>
              <a:cxn ang="0">
                <a:pos x="4772" y="119"/>
              </a:cxn>
              <a:cxn ang="0">
                <a:pos x="4132" y="1353"/>
              </a:cxn>
              <a:cxn ang="0">
                <a:pos x="3747" y="2513"/>
              </a:cxn>
              <a:cxn ang="0">
                <a:pos x="2168" y="2663"/>
              </a:cxn>
              <a:cxn ang="0">
                <a:pos x="590" y="3560"/>
              </a:cxn>
              <a:cxn ang="0">
                <a:pos x="248" y="4832"/>
              </a:cxn>
              <a:cxn ang="0">
                <a:pos x="1102" y="6178"/>
              </a:cxn>
              <a:cxn ang="0">
                <a:pos x="974" y="7637"/>
              </a:cxn>
              <a:cxn ang="0">
                <a:pos x="504" y="9357"/>
              </a:cxn>
              <a:cxn ang="0">
                <a:pos x="1358" y="10480"/>
              </a:cxn>
              <a:cxn ang="0">
                <a:pos x="3107" y="10330"/>
              </a:cxn>
              <a:cxn ang="0">
                <a:pos x="4814" y="10480"/>
              </a:cxn>
              <a:cxn ang="0">
                <a:pos x="6265" y="10853"/>
              </a:cxn>
              <a:cxn ang="0">
                <a:pos x="7460" y="9470"/>
              </a:cxn>
              <a:cxn ang="0">
                <a:pos x="7332" y="7973"/>
              </a:cxn>
              <a:cxn ang="0">
                <a:pos x="8228" y="7375"/>
              </a:cxn>
              <a:cxn ang="0">
                <a:pos x="9637" y="7113"/>
              </a:cxn>
              <a:cxn ang="0">
                <a:pos x="10447" y="5954"/>
              </a:cxn>
              <a:cxn ang="0">
                <a:pos x="9509" y="4794"/>
              </a:cxn>
              <a:cxn ang="0">
                <a:pos x="9765" y="4084"/>
              </a:cxn>
              <a:cxn ang="0">
                <a:pos x="9167" y="3148"/>
              </a:cxn>
            </a:cxnLst>
            <a:rect l="0" t="0" r="r" b="b"/>
            <a:pathLst>
              <a:path w="10482" h="11021">
                <a:moveTo>
                  <a:pt x="9167" y="3148"/>
                </a:moveTo>
                <a:cubicBezTo>
                  <a:pt x="8599" y="2673"/>
                  <a:pt x="8242" y="2202"/>
                  <a:pt x="7759" y="1727"/>
                </a:cubicBezTo>
                <a:cubicBezTo>
                  <a:pt x="7301" y="1278"/>
                  <a:pt x="6956" y="735"/>
                  <a:pt x="6436" y="343"/>
                </a:cubicBezTo>
                <a:cubicBezTo>
                  <a:pt x="5987" y="5"/>
                  <a:pt x="5321" y="0"/>
                  <a:pt x="4772" y="119"/>
                </a:cubicBezTo>
                <a:cubicBezTo>
                  <a:pt x="4164" y="251"/>
                  <a:pt x="4148" y="890"/>
                  <a:pt x="4132" y="1353"/>
                </a:cubicBezTo>
                <a:cubicBezTo>
                  <a:pt x="4118" y="1760"/>
                  <a:pt x="4407" y="2361"/>
                  <a:pt x="3747" y="2513"/>
                </a:cubicBezTo>
                <a:cubicBezTo>
                  <a:pt x="3236" y="2630"/>
                  <a:pt x="2729" y="2549"/>
                  <a:pt x="2168" y="2663"/>
                </a:cubicBezTo>
                <a:cubicBezTo>
                  <a:pt x="1470" y="2804"/>
                  <a:pt x="1046" y="3190"/>
                  <a:pt x="590" y="3560"/>
                </a:cubicBezTo>
                <a:cubicBezTo>
                  <a:pt x="194" y="3881"/>
                  <a:pt x="0" y="4445"/>
                  <a:pt x="248" y="4832"/>
                </a:cubicBezTo>
                <a:cubicBezTo>
                  <a:pt x="544" y="5294"/>
                  <a:pt x="968" y="5676"/>
                  <a:pt x="1102" y="6178"/>
                </a:cubicBezTo>
                <a:cubicBezTo>
                  <a:pt x="1229" y="6652"/>
                  <a:pt x="1148" y="7149"/>
                  <a:pt x="974" y="7637"/>
                </a:cubicBezTo>
                <a:cubicBezTo>
                  <a:pt x="773" y="8199"/>
                  <a:pt x="711" y="8795"/>
                  <a:pt x="504" y="9357"/>
                </a:cubicBezTo>
                <a:cubicBezTo>
                  <a:pt x="320" y="9856"/>
                  <a:pt x="764" y="10414"/>
                  <a:pt x="1358" y="10480"/>
                </a:cubicBezTo>
                <a:cubicBezTo>
                  <a:pt x="1947" y="10545"/>
                  <a:pt x="2555" y="10508"/>
                  <a:pt x="3107" y="10330"/>
                </a:cubicBezTo>
                <a:cubicBezTo>
                  <a:pt x="3636" y="10158"/>
                  <a:pt x="4422" y="9859"/>
                  <a:pt x="4814" y="10480"/>
                </a:cubicBezTo>
                <a:cubicBezTo>
                  <a:pt x="5079" y="10900"/>
                  <a:pt x="5714" y="11020"/>
                  <a:pt x="6265" y="10853"/>
                </a:cubicBezTo>
                <a:cubicBezTo>
                  <a:pt x="6957" y="10644"/>
                  <a:pt x="7361" y="10034"/>
                  <a:pt x="7460" y="9470"/>
                </a:cubicBezTo>
                <a:cubicBezTo>
                  <a:pt x="7549" y="8959"/>
                  <a:pt x="7508" y="8456"/>
                  <a:pt x="7332" y="7973"/>
                </a:cubicBezTo>
                <a:cubicBezTo>
                  <a:pt x="7084" y="7291"/>
                  <a:pt x="7900" y="7372"/>
                  <a:pt x="8228" y="7375"/>
                </a:cubicBezTo>
                <a:cubicBezTo>
                  <a:pt x="8734" y="7381"/>
                  <a:pt x="9144" y="7229"/>
                  <a:pt x="9637" y="7113"/>
                </a:cubicBezTo>
                <a:cubicBezTo>
                  <a:pt x="10168" y="6987"/>
                  <a:pt x="10415" y="6404"/>
                  <a:pt x="10447" y="5954"/>
                </a:cubicBezTo>
                <a:cubicBezTo>
                  <a:pt x="10481" y="5472"/>
                  <a:pt x="9205" y="5186"/>
                  <a:pt x="9509" y="4794"/>
                </a:cubicBezTo>
                <a:cubicBezTo>
                  <a:pt x="9722" y="4521"/>
                  <a:pt x="9552" y="4357"/>
                  <a:pt x="9765" y="4084"/>
                </a:cubicBezTo>
                <a:cubicBezTo>
                  <a:pt x="10019" y="3756"/>
                  <a:pt x="9494" y="3423"/>
                  <a:pt x="9167" y="3148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Freeform 11"/>
          <p:cNvSpPr>
            <a:spLocks noChangeArrowheads="1"/>
          </p:cNvSpPr>
          <p:nvPr/>
        </p:nvSpPr>
        <p:spPr bwMode="auto">
          <a:xfrm>
            <a:off x="1450081" y="3754475"/>
            <a:ext cx="567360" cy="527095"/>
          </a:xfrm>
          <a:custGeom>
            <a:avLst/>
            <a:gdLst/>
            <a:ahLst/>
            <a:cxnLst>
              <a:cxn ang="0">
                <a:pos x="1238" y="1186"/>
              </a:cxn>
              <a:cxn ang="0">
                <a:pos x="1067" y="375"/>
              </a:cxn>
              <a:cxn ang="0">
                <a:pos x="86" y="973"/>
              </a:cxn>
              <a:cxn ang="0">
                <a:pos x="342" y="1570"/>
              </a:cxn>
              <a:cxn ang="0">
                <a:pos x="811" y="1485"/>
              </a:cxn>
              <a:cxn ang="0">
                <a:pos x="1238" y="1186"/>
              </a:cxn>
            </a:cxnLst>
            <a:rect l="0" t="0" r="r" b="b"/>
            <a:pathLst>
              <a:path w="1738" h="1614">
                <a:moveTo>
                  <a:pt x="1238" y="1186"/>
                </a:moveTo>
                <a:cubicBezTo>
                  <a:pt x="1487" y="1012"/>
                  <a:pt x="1737" y="714"/>
                  <a:pt x="1067" y="375"/>
                </a:cubicBezTo>
                <a:cubicBezTo>
                  <a:pt x="328" y="0"/>
                  <a:pt x="59" y="632"/>
                  <a:pt x="86" y="973"/>
                </a:cubicBezTo>
                <a:cubicBezTo>
                  <a:pt x="171" y="1172"/>
                  <a:pt x="0" y="1527"/>
                  <a:pt x="342" y="1570"/>
                </a:cubicBezTo>
                <a:cubicBezTo>
                  <a:pt x="640" y="1613"/>
                  <a:pt x="654" y="1514"/>
                  <a:pt x="811" y="1485"/>
                </a:cubicBezTo>
                <a:cubicBezTo>
                  <a:pt x="953" y="1386"/>
                  <a:pt x="989" y="1360"/>
                  <a:pt x="1238" y="1186"/>
                </a:cubicBezTo>
              </a:path>
            </a:pathLst>
          </a:custGeom>
          <a:solidFill>
            <a:srgbClr val="EB613D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Oval 12"/>
          <p:cNvSpPr>
            <a:spLocks noChangeArrowheads="1"/>
          </p:cNvSpPr>
          <p:nvPr/>
        </p:nvSpPr>
        <p:spPr bwMode="auto">
          <a:xfrm>
            <a:off x="1644481" y="3996420"/>
            <a:ext cx="56160" cy="5616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1658880" y="3646463"/>
            <a:ext cx="70560" cy="3931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1811520" y="4038185"/>
            <a:ext cx="167040" cy="61350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1252801" y="4599843"/>
            <a:ext cx="14328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neighborhood</a:t>
            </a: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1346401" y="3341151"/>
            <a:ext cx="76320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device</a:t>
            </a: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4403520" y="1846274"/>
            <a:ext cx="1440" cy="3537011"/>
          </a:xfrm>
          <a:prstGeom prst="line">
            <a:avLst/>
          </a:prstGeom>
          <a:noFill/>
          <a:ln w="73080">
            <a:solidFill>
              <a:srgbClr val="808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6275520" y="2075259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6765120" y="2108382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Oval 20"/>
          <p:cNvSpPr>
            <a:spLocks noChangeArrowheads="1"/>
          </p:cNvSpPr>
          <p:nvPr/>
        </p:nvSpPr>
        <p:spPr bwMode="auto">
          <a:xfrm>
            <a:off x="6765120" y="308768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Oval 21"/>
          <p:cNvSpPr>
            <a:spLocks noChangeArrowheads="1"/>
          </p:cNvSpPr>
          <p:nvPr/>
        </p:nvSpPr>
        <p:spPr bwMode="auto">
          <a:xfrm>
            <a:off x="5721121" y="3479406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Oval 22"/>
          <p:cNvSpPr>
            <a:spLocks noChangeArrowheads="1"/>
          </p:cNvSpPr>
          <p:nvPr/>
        </p:nvSpPr>
        <p:spPr bwMode="auto">
          <a:xfrm>
            <a:off x="6243840" y="4002181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Oval 23"/>
          <p:cNvSpPr>
            <a:spLocks noChangeArrowheads="1"/>
          </p:cNvSpPr>
          <p:nvPr/>
        </p:nvSpPr>
        <p:spPr bwMode="auto">
          <a:xfrm>
            <a:off x="6635520" y="501460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Oval 24"/>
          <p:cNvSpPr>
            <a:spLocks noChangeArrowheads="1"/>
          </p:cNvSpPr>
          <p:nvPr/>
        </p:nvSpPr>
        <p:spPr bwMode="auto">
          <a:xfrm>
            <a:off x="5263201" y="4982924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9" name="Oval 25"/>
          <p:cNvSpPr>
            <a:spLocks noChangeArrowheads="1"/>
          </p:cNvSpPr>
          <p:nvPr/>
        </p:nvSpPr>
        <p:spPr bwMode="auto">
          <a:xfrm>
            <a:off x="5002560" y="318561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Oval 26"/>
          <p:cNvSpPr>
            <a:spLocks noChangeArrowheads="1"/>
          </p:cNvSpPr>
          <p:nvPr/>
        </p:nvSpPr>
        <p:spPr bwMode="auto">
          <a:xfrm>
            <a:off x="5470561" y="320001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Oval 27"/>
          <p:cNvSpPr>
            <a:spLocks noChangeArrowheads="1"/>
          </p:cNvSpPr>
          <p:nvPr/>
        </p:nvSpPr>
        <p:spPr bwMode="auto">
          <a:xfrm>
            <a:off x="5212800" y="3405959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Oval 28"/>
          <p:cNvSpPr>
            <a:spLocks noChangeArrowheads="1"/>
          </p:cNvSpPr>
          <p:nvPr/>
        </p:nvSpPr>
        <p:spPr bwMode="auto">
          <a:xfrm>
            <a:off x="6501601" y="232296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Oval 29"/>
          <p:cNvSpPr>
            <a:spLocks noChangeArrowheads="1"/>
          </p:cNvSpPr>
          <p:nvPr/>
        </p:nvSpPr>
        <p:spPr bwMode="auto">
          <a:xfrm>
            <a:off x="5353920" y="2851500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Oval 30"/>
          <p:cNvSpPr>
            <a:spLocks noChangeArrowheads="1"/>
          </p:cNvSpPr>
          <p:nvPr/>
        </p:nvSpPr>
        <p:spPr bwMode="auto">
          <a:xfrm>
            <a:off x="5598720" y="3767436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Oval 31"/>
          <p:cNvSpPr>
            <a:spLocks noChangeArrowheads="1"/>
          </p:cNvSpPr>
          <p:nvPr/>
        </p:nvSpPr>
        <p:spPr bwMode="auto">
          <a:xfrm>
            <a:off x="5250240" y="3767436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Oval 32"/>
          <p:cNvSpPr>
            <a:spLocks noChangeArrowheads="1"/>
          </p:cNvSpPr>
          <p:nvPr/>
        </p:nvSpPr>
        <p:spPr bwMode="auto">
          <a:xfrm>
            <a:off x="5431680" y="403818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7261921" y="2786694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8" name="Oval 34"/>
          <p:cNvSpPr>
            <a:spLocks noChangeArrowheads="1"/>
          </p:cNvSpPr>
          <p:nvPr/>
        </p:nvSpPr>
        <p:spPr bwMode="auto">
          <a:xfrm>
            <a:off x="7647841" y="396617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Oval 35"/>
          <p:cNvSpPr>
            <a:spLocks noChangeArrowheads="1"/>
          </p:cNvSpPr>
          <p:nvPr/>
        </p:nvSpPr>
        <p:spPr bwMode="auto">
          <a:xfrm>
            <a:off x="5778721" y="4055466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Oval 36"/>
          <p:cNvSpPr>
            <a:spLocks noChangeArrowheads="1"/>
          </p:cNvSpPr>
          <p:nvPr/>
        </p:nvSpPr>
        <p:spPr bwMode="auto">
          <a:xfrm>
            <a:off x="7031521" y="4848990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Oval 37"/>
          <p:cNvSpPr>
            <a:spLocks noChangeArrowheads="1"/>
          </p:cNvSpPr>
          <p:nvPr/>
        </p:nvSpPr>
        <p:spPr bwMode="auto">
          <a:xfrm>
            <a:off x="5761441" y="491955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Oval 38"/>
          <p:cNvSpPr>
            <a:spLocks noChangeArrowheads="1"/>
          </p:cNvSpPr>
          <p:nvPr/>
        </p:nvSpPr>
        <p:spPr bwMode="auto">
          <a:xfrm>
            <a:off x="7136640" y="243241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Oval 39"/>
          <p:cNvSpPr>
            <a:spLocks noChangeArrowheads="1"/>
          </p:cNvSpPr>
          <p:nvPr/>
        </p:nvSpPr>
        <p:spPr bwMode="auto">
          <a:xfrm>
            <a:off x="5250240" y="4372300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Oval 40"/>
          <p:cNvSpPr>
            <a:spLocks noChangeArrowheads="1"/>
          </p:cNvSpPr>
          <p:nvPr/>
        </p:nvSpPr>
        <p:spPr bwMode="auto">
          <a:xfrm>
            <a:off x="5479201" y="470785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Oval 41"/>
          <p:cNvSpPr>
            <a:spLocks noChangeArrowheads="1"/>
          </p:cNvSpPr>
          <p:nvPr/>
        </p:nvSpPr>
        <p:spPr bwMode="auto">
          <a:xfrm>
            <a:off x="5725440" y="2943670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Oval 42"/>
          <p:cNvSpPr>
            <a:spLocks noChangeArrowheads="1"/>
          </p:cNvSpPr>
          <p:nvPr/>
        </p:nvSpPr>
        <p:spPr bwMode="auto">
          <a:xfrm>
            <a:off x="7718400" y="3120809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Oval 43"/>
          <p:cNvSpPr>
            <a:spLocks noChangeArrowheads="1"/>
          </p:cNvSpPr>
          <p:nvPr/>
        </p:nvSpPr>
        <p:spPr bwMode="auto">
          <a:xfrm>
            <a:off x="5073121" y="472513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8" name="Oval 44"/>
          <p:cNvSpPr>
            <a:spLocks noChangeArrowheads="1"/>
          </p:cNvSpPr>
          <p:nvPr/>
        </p:nvSpPr>
        <p:spPr bwMode="auto">
          <a:xfrm>
            <a:off x="7876800" y="377319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Oval 45"/>
          <p:cNvSpPr>
            <a:spLocks noChangeArrowheads="1"/>
          </p:cNvSpPr>
          <p:nvPr/>
        </p:nvSpPr>
        <p:spPr bwMode="auto">
          <a:xfrm>
            <a:off x="6308641" y="470785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0" name="Oval 46"/>
          <p:cNvSpPr>
            <a:spLocks noChangeArrowheads="1"/>
          </p:cNvSpPr>
          <p:nvPr/>
        </p:nvSpPr>
        <p:spPr bwMode="auto">
          <a:xfrm>
            <a:off x="6184801" y="2731968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1" name="Oval 47"/>
          <p:cNvSpPr>
            <a:spLocks noChangeArrowheads="1"/>
          </p:cNvSpPr>
          <p:nvPr/>
        </p:nvSpPr>
        <p:spPr bwMode="auto">
          <a:xfrm>
            <a:off x="5908321" y="432189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2" name="Oval 48"/>
          <p:cNvSpPr>
            <a:spLocks noChangeArrowheads="1"/>
          </p:cNvSpPr>
          <p:nvPr/>
        </p:nvSpPr>
        <p:spPr bwMode="auto">
          <a:xfrm>
            <a:off x="6153121" y="432189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3" name="Oval 49"/>
          <p:cNvSpPr>
            <a:spLocks noChangeArrowheads="1"/>
          </p:cNvSpPr>
          <p:nvPr/>
        </p:nvSpPr>
        <p:spPr bwMode="auto">
          <a:xfrm>
            <a:off x="6334561" y="367670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4" name="Oval 50"/>
          <p:cNvSpPr>
            <a:spLocks noChangeArrowheads="1"/>
          </p:cNvSpPr>
          <p:nvPr/>
        </p:nvSpPr>
        <p:spPr bwMode="auto">
          <a:xfrm>
            <a:off x="6462720" y="4386701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5" name="Oval 51"/>
          <p:cNvSpPr>
            <a:spLocks noChangeArrowheads="1"/>
          </p:cNvSpPr>
          <p:nvPr/>
        </p:nvSpPr>
        <p:spPr bwMode="auto">
          <a:xfrm>
            <a:off x="6966720" y="4398222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6" name="Oval 52"/>
          <p:cNvSpPr>
            <a:spLocks noChangeArrowheads="1"/>
          </p:cNvSpPr>
          <p:nvPr/>
        </p:nvSpPr>
        <p:spPr bwMode="auto">
          <a:xfrm>
            <a:off x="6657121" y="3921533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7" name="Oval 53"/>
          <p:cNvSpPr>
            <a:spLocks noChangeArrowheads="1"/>
          </p:cNvSpPr>
          <p:nvPr/>
        </p:nvSpPr>
        <p:spPr bwMode="auto">
          <a:xfrm>
            <a:off x="5947200" y="3702630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8" name="Oval 54"/>
          <p:cNvSpPr>
            <a:spLocks noChangeArrowheads="1"/>
          </p:cNvSpPr>
          <p:nvPr/>
        </p:nvSpPr>
        <p:spPr bwMode="auto">
          <a:xfrm>
            <a:off x="7159680" y="3457804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9" name="Oval 55"/>
          <p:cNvSpPr>
            <a:spLocks noChangeArrowheads="1"/>
          </p:cNvSpPr>
          <p:nvPr/>
        </p:nvSpPr>
        <p:spPr bwMode="auto">
          <a:xfrm>
            <a:off x="6631201" y="3611900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0" name="Oval 56"/>
          <p:cNvSpPr>
            <a:spLocks noChangeArrowheads="1"/>
          </p:cNvSpPr>
          <p:nvPr/>
        </p:nvSpPr>
        <p:spPr bwMode="auto">
          <a:xfrm>
            <a:off x="7326720" y="3973378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1" name="Oval 57"/>
          <p:cNvSpPr>
            <a:spLocks noChangeArrowheads="1"/>
          </p:cNvSpPr>
          <p:nvPr/>
        </p:nvSpPr>
        <p:spPr bwMode="auto">
          <a:xfrm>
            <a:off x="7584481" y="3341151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2" name="Oval 58"/>
          <p:cNvSpPr>
            <a:spLocks noChangeArrowheads="1"/>
          </p:cNvSpPr>
          <p:nvPr/>
        </p:nvSpPr>
        <p:spPr bwMode="auto">
          <a:xfrm>
            <a:off x="6888960" y="3418920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3" name="Oval 59"/>
          <p:cNvSpPr>
            <a:spLocks noChangeArrowheads="1"/>
          </p:cNvSpPr>
          <p:nvPr/>
        </p:nvSpPr>
        <p:spPr bwMode="auto">
          <a:xfrm>
            <a:off x="7120801" y="3109288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4" name="Oval 60"/>
          <p:cNvSpPr>
            <a:spLocks noChangeArrowheads="1"/>
          </p:cNvSpPr>
          <p:nvPr/>
        </p:nvSpPr>
        <p:spPr bwMode="auto">
          <a:xfrm>
            <a:off x="7404480" y="308336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5" name="Oval 61"/>
          <p:cNvSpPr>
            <a:spLocks noChangeArrowheads="1"/>
          </p:cNvSpPr>
          <p:nvPr/>
        </p:nvSpPr>
        <p:spPr bwMode="auto">
          <a:xfrm>
            <a:off x="6876001" y="2773732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6" name="Oval 62"/>
          <p:cNvSpPr>
            <a:spLocks noChangeArrowheads="1"/>
          </p:cNvSpPr>
          <p:nvPr/>
        </p:nvSpPr>
        <p:spPr bwMode="auto">
          <a:xfrm>
            <a:off x="6256801" y="242521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7" name="Oval 63"/>
          <p:cNvSpPr>
            <a:spLocks noChangeArrowheads="1"/>
          </p:cNvSpPr>
          <p:nvPr/>
        </p:nvSpPr>
        <p:spPr bwMode="auto">
          <a:xfrm>
            <a:off x="6824161" y="2502983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8" name="Oval 64"/>
          <p:cNvSpPr>
            <a:spLocks noChangeArrowheads="1"/>
          </p:cNvSpPr>
          <p:nvPr/>
        </p:nvSpPr>
        <p:spPr bwMode="auto">
          <a:xfrm>
            <a:off x="6462720" y="289038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9" name="Oval 65"/>
          <p:cNvSpPr>
            <a:spLocks noChangeArrowheads="1"/>
          </p:cNvSpPr>
          <p:nvPr/>
        </p:nvSpPr>
        <p:spPr bwMode="auto">
          <a:xfrm>
            <a:off x="5869440" y="3161133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0" name="Oval 66"/>
          <p:cNvSpPr>
            <a:spLocks noChangeArrowheads="1"/>
          </p:cNvSpPr>
          <p:nvPr/>
        </p:nvSpPr>
        <p:spPr bwMode="auto">
          <a:xfrm>
            <a:off x="6063841" y="3392997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6192000" y="3096326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7417441" y="3547094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3" name="Oval 69"/>
          <p:cNvSpPr>
            <a:spLocks noChangeArrowheads="1"/>
          </p:cNvSpPr>
          <p:nvPr/>
        </p:nvSpPr>
        <p:spPr bwMode="auto">
          <a:xfrm>
            <a:off x="6720481" y="423116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4" name="Oval 70"/>
          <p:cNvSpPr>
            <a:spLocks noChangeArrowheads="1"/>
          </p:cNvSpPr>
          <p:nvPr/>
        </p:nvSpPr>
        <p:spPr bwMode="auto">
          <a:xfrm>
            <a:off x="6399360" y="3367074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5" name="Oval 71"/>
          <p:cNvSpPr>
            <a:spLocks noChangeArrowheads="1"/>
          </p:cNvSpPr>
          <p:nvPr/>
        </p:nvSpPr>
        <p:spPr bwMode="auto">
          <a:xfrm>
            <a:off x="6991201" y="3856726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6" name="Oval 72"/>
          <p:cNvSpPr>
            <a:spLocks noChangeArrowheads="1"/>
          </p:cNvSpPr>
          <p:nvPr/>
        </p:nvSpPr>
        <p:spPr bwMode="auto">
          <a:xfrm>
            <a:off x="6759360" y="4707855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7" name="Oval 73"/>
          <p:cNvSpPr>
            <a:spLocks noChangeArrowheads="1"/>
          </p:cNvSpPr>
          <p:nvPr/>
        </p:nvSpPr>
        <p:spPr bwMode="auto">
          <a:xfrm>
            <a:off x="6024960" y="4618566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8" name="Oval 74"/>
          <p:cNvSpPr>
            <a:spLocks noChangeArrowheads="1"/>
          </p:cNvSpPr>
          <p:nvPr/>
        </p:nvSpPr>
        <p:spPr bwMode="auto">
          <a:xfrm>
            <a:off x="5535360" y="4295972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9" name="Oval 75"/>
          <p:cNvSpPr>
            <a:spLocks noChangeArrowheads="1"/>
          </p:cNvSpPr>
          <p:nvPr/>
        </p:nvSpPr>
        <p:spPr bwMode="auto">
          <a:xfrm>
            <a:off x="5702400" y="4579681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60" name="Oval 76"/>
          <p:cNvSpPr>
            <a:spLocks noChangeArrowheads="1"/>
          </p:cNvSpPr>
          <p:nvPr/>
        </p:nvSpPr>
        <p:spPr bwMode="auto">
          <a:xfrm>
            <a:off x="6076800" y="4889314"/>
            <a:ext cx="175680" cy="17569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Slide Number Placeholder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 Variation Driven by Step Height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75064" y="2299813"/>
            <a:ext cx="8311736" cy="2654300"/>
            <a:chOff x="228597" y="1600200"/>
            <a:chExt cx="4387853" cy="1401233"/>
          </a:xfrm>
        </p:grpSpPr>
        <p:pic>
          <p:nvPicPr>
            <p:cNvPr id="8" name="Picture 7" descr="after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/>
          </p:blipFill>
          <p:spPr>
            <a:xfrm>
              <a:off x="2583309" y="1600200"/>
              <a:ext cx="2033141" cy="1401232"/>
            </a:xfrm>
            <a:prstGeom prst="rect">
              <a:avLst/>
            </a:prstGeom>
          </p:spPr>
        </p:pic>
        <p:pic>
          <p:nvPicPr>
            <p:cNvPr id="9" name="Picture 8" descr="before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/>
          </p:blipFill>
          <p:spPr>
            <a:xfrm>
              <a:off x="228597" y="1600200"/>
              <a:ext cx="2027641" cy="1401233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2294339" y="2130440"/>
              <a:ext cx="263570" cy="266700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27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Adjusting Component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318"/>
            <a:ext cx="8229600" cy="4525963"/>
          </a:xfrm>
        </p:spPr>
        <p:txBody>
          <a:bodyPr/>
          <a:lstStyle/>
          <a:p>
            <a:r>
              <a:rPr lang="en-US" dirty="0" smtClean="0"/>
              <a:t>Functional blueprints control key attributes</a:t>
            </a:r>
          </a:p>
          <a:p>
            <a:pPr lvl="1"/>
            <a:r>
              <a:rPr lang="en-US" dirty="0" smtClean="0"/>
              <a:t>The majority of design parameters are implicit!</a:t>
            </a:r>
          </a:p>
          <a:p>
            <a:r>
              <a:rPr lang="en-US" dirty="0" smtClean="0"/>
              <a:t>How are components modified and placed?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e.g., Which way does the flipper extend? Where does the CPU go inside the robot body?</a:t>
            </a:r>
          </a:p>
          <a:p>
            <a:r>
              <a:rPr lang="en-US" dirty="0" smtClean="0"/>
              <a:t>What about changes to number or topology?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764247" y="2667503"/>
            <a:ext cx="1408176" cy="950976"/>
            <a:chOff x="2617324" y="2701109"/>
            <a:chExt cx="3125922" cy="1975002"/>
          </a:xfrm>
        </p:grpSpPr>
        <p:pic>
          <p:nvPicPr>
            <p:cNvPr id="6" name="Picture 5" descr="minidroid-clippe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17324" y="2701109"/>
              <a:ext cx="3125922" cy="197500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3367550" y="4046794"/>
              <a:ext cx="2042650" cy="387873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headEnd type="oval" w="lg" len="sm"/>
              <a:tailEnd type="oval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1"/>
          <p:cNvGrpSpPr/>
          <p:nvPr/>
        </p:nvGrpSpPr>
        <p:grpSpPr>
          <a:xfrm>
            <a:off x="3445009" y="2667503"/>
            <a:ext cx="1408176" cy="950976"/>
            <a:chOff x="2617324" y="2701109"/>
            <a:chExt cx="3125922" cy="1975002"/>
          </a:xfrm>
        </p:grpSpPr>
        <p:pic>
          <p:nvPicPr>
            <p:cNvPr id="10" name="Picture 9" descr="minidroid-clippe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17324" y="2701109"/>
              <a:ext cx="3125922" cy="1975002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3126659" y="4015913"/>
              <a:ext cx="2436760" cy="462710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4"/>
          <p:cNvGrpSpPr/>
          <p:nvPr/>
        </p:nvGrpSpPr>
        <p:grpSpPr>
          <a:xfrm>
            <a:off x="5282276" y="2667503"/>
            <a:ext cx="1408176" cy="950976"/>
            <a:chOff x="2617324" y="2701109"/>
            <a:chExt cx="3125922" cy="1975002"/>
          </a:xfrm>
        </p:grpSpPr>
        <p:pic>
          <p:nvPicPr>
            <p:cNvPr id="13" name="Picture 12" descr="minidroid-clippe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17324" y="2701109"/>
              <a:ext cx="3125922" cy="1975002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2975881" y="4045403"/>
              <a:ext cx="2436760" cy="462710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headEnd type="stealth" w="lg" len="lg"/>
              <a:tailEnd type="oval" w="lg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7"/>
          <p:cNvGrpSpPr/>
          <p:nvPr/>
        </p:nvGrpSpPr>
        <p:grpSpPr>
          <a:xfrm>
            <a:off x="7003056" y="2667503"/>
            <a:ext cx="1408176" cy="950976"/>
            <a:chOff x="2617324" y="2701109"/>
            <a:chExt cx="3193537" cy="1975002"/>
          </a:xfrm>
        </p:grpSpPr>
        <p:pic>
          <p:nvPicPr>
            <p:cNvPr id="16" name="Picture 15" descr="minidroid-clippe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17324" y="2701109"/>
              <a:ext cx="3125922" cy="1975002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3374101" y="3968371"/>
              <a:ext cx="2436760" cy="462710"/>
            </a:xfrm>
            <a:prstGeom prst="straightConnector1">
              <a:avLst/>
            </a:prstGeom>
            <a:ln w="38100" cmpd="sng">
              <a:solidFill>
                <a:schemeClr val="accent2"/>
              </a:solidFill>
              <a:headEnd type="oval" w="lg" len="sm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ight Arrow 18"/>
          <p:cNvSpPr/>
          <p:nvPr/>
        </p:nvSpPr>
        <p:spPr>
          <a:xfrm>
            <a:off x="2552700" y="3007518"/>
            <a:ext cx="571500" cy="3714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9"/>
          <p:cNvGrpSpPr/>
          <p:nvPr/>
        </p:nvGrpSpPr>
        <p:grpSpPr>
          <a:xfrm>
            <a:off x="2085641" y="5276960"/>
            <a:ext cx="1575267" cy="994409"/>
            <a:chOff x="2617324" y="2701109"/>
            <a:chExt cx="3125922" cy="1975002"/>
          </a:xfrm>
        </p:grpSpPr>
        <p:pic>
          <p:nvPicPr>
            <p:cNvPr id="21" name="Picture 20" descr="minidroid-clippe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617324" y="2701109"/>
              <a:ext cx="3125922" cy="1975002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2791533" y="3170623"/>
              <a:ext cx="775857" cy="78539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22"/>
          <p:cNvGrpSpPr/>
          <p:nvPr/>
        </p:nvGrpSpPr>
        <p:grpSpPr>
          <a:xfrm>
            <a:off x="4800939" y="4989130"/>
            <a:ext cx="2066544" cy="1463146"/>
            <a:chOff x="2630024" y="2718573"/>
            <a:chExt cx="3597156" cy="2983356"/>
          </a:xfrm>
        </p:grpSpPr>
        <p:pic>
          <p:nvPicPr>
            <p:cNvPr id="24" name="Picture 23" descr="minidroid-clipped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0024" y="2718573"/>
              <a:ext cx="3597156" cy="2983356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3179461" y="4171700"/>
              <a:ext cx="775857" cy="78539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728033" y="3145223"/>
              <a:ext cx="775857" cy="785394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ight Arrow 26"/>
          <p:cNvSpPr/>
          <p:nvPr/>
        </p:nvSpPr>
        <p:spPr>
          <a:xfrm>
            <a:off x="3949700" y="5638962"/>
            <a:ext cx="571500" cy="3714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64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Morphogenesis resolves design constraints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68299" y="1437922"/>
            <a:ext cx="8363065" cy="47215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Manifold evolution based on biological development</a:t>
            </a:r>
          </a:p>
          <a:p>
            <a:pPr marL="0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Implicit parameters specified through geometric relationships developed between components</a:t>
            </a:r>
          </a:p>
          <a:p>
            <a:r>
              <a:rPr lang="en-US" dirty="0" smtClean="0"/>
              <a:t>Abstraction of components</a:t>
            </a:r>
          </a:p>
          <a:p>
            <a:r>
              <a:rPr lang="en-US" dirty="0" smtClean="0"/>
              <a:t>Reduced dimensionality</a:t>
            </a:r>
          </a:p>
          <a:p>
            <a:r>
              <a:rPr lang="en-US" dirty="0" smtClean="0"/>
              <a:t>Greater design flexibility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grpSp>
        <p:nvGrpSpPr>
          <p:cNvPr id="3" name="Group 93"/>
          <p:cNvGrpSpPr/>
          <p:nvPr/>
        </p:nvGrpSpPr>
        <p:grpSpPr>
          <a:xfrm>
            <a:off x="330200" y="2065716"/>
            <a:ext cx="8490065" cy="1155894"/>
            <a:chOff x="241300" y="1275193"/>
            <a:chExt cx="10699865" cy="1456751"/>
          </a:xfrm>
        </p:grpSpPr>
        <p:pic>
          <p:nvPicPr>
            <p:cNvPr id="84" name="Picture 83" descr="stage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300" y="1448136"/>
              <a:ext cx="1418255" cy="1016542"/>
            </a:xfrm>
            <a:prstGeom prst="rect">
              <a:avLst/>
            </a:prstGeom>
          </p:spPr>
        </p:pic>
        <p:pic>
          <p:nvPicPr>
            <p:cNvPr id="85" name="Picture 84" descr="stage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3343" y="1448136"/>
              <a:ext cx="1265247" cy="1020482"/>
            </a:xfrm>
            <a:prstGeom prst="rect">
              <a:avLst/>
            </a:prstGeom>
          </p:spPr>
        </p:pic>
        <p:pic>
          <p:nvPicPr>
            <p:cNvPr id="86" name="Picture 85" descr="stage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1699" y="1448136"/>
              <a:ext cx="1267793" cy="1024422"/>
            </a:xfrm>
            <a:prstGeom prst="rect">
              <a:avLst/>
            </a:prstGeom>
          </p:spPr>
        </p:pic>
        <p:pic>
          <p:nvPicPr>
            <p:cNvPr id="87" name="Picture 86" descr="stage4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0797" y="1325993"/>
              <a:ext cx="1268256" cy="1304168"/>
            </a:xfrm>
            <a:prstGeom prst="rect">
              <a:avLst/>
            </a:prstGeom>
          </p:spPr>
        </p:pic>
        <p:pic>
          <p:nvPicPr>
            <p:cNvPr id="88" name="Picture 87" descr="stage5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5253" y="1317453"/>
              <a:ext cx="1200804" cy="1414491"/>
            </a:xfrm>
            <a:prstGeom prst="rect">
              <a:avLst/>
            </a:prstGeom>
          </p:spPr>
        </p:pic>
        <p:pic>
          <p:nvPicPr>
            <p:cNvPr id="89" name="Picture 88" descr="stage6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79882" y="1302464"/>
              <a:ext cx="1170205" cy="1377488"/>
            </a:xfrm>
            <a:prstGeom prst="rect">
              <a:avLst/>
            </a:prstGeom>
          </p:spPr>
        </p:pic>
        <p:pic>
          <p:nvPicPr>
            <p:cNvPr id="90" name="Picture 89" descr="stage7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3845" y="1317453"/>
              <a:ext cx="1154254" cy="1371150"/>
            </a:xfrm>
            <a:prstGeom prst="rect">
              <a:avLst/>
            </a:prstGeom>
          </p:spPr>
        </p:pic>
        <p:pic>
          <p:nvPicPr>
            <p:cNvPr id="91" name="Picture 90" descr="stage8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86720" y="1275193"/>
              <a:ext cx="1154445" cy="1435971"/>
            </a:xfrm>
            <a:prstGeom prst="rect">
              <a:avLst/>
            </a:prstGeom>
          </p:spPr>
        </p:pic>
      </p:grpSp>
      <p:pic>
        <p:nvPicPr>
          <p:cNvPr id="103" name="Picture 102" descr="minidroid-clipped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12423" y="4229100"/>
            <a:ext cx="2797956" cy="1930400"/>
          </a:xfrm>
          <a:prstGeom prst="rect">
            <a:avLst/>
          </a:prstGeom>
        </p:spPr>
      </p:pic>
      <p:cxnSp>
        <p:nvCxnSpPr>
          <p:cNvPr id="105" name="Straight Connector 104"/>
          <p:cNvCxnSpPr/>
          <p:nvPr/>
        </p:nvCxnSpPr>
        <p:spPr>
          <a:xfrm flipV="1">
            <a:off x="6248400" y="5872090"/>
            <a:ext cx="299360" cy="7151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rot="16200000" flipH="1">
            <a:off x="6081519" y="5911986"/>
            <a:ext cx="346221" cy="5786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5400000">
            <a:off x="6387893" y="5876779"/>
            <a:ext cx="346221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4391885" y="6049890"/>
            <a:ext cx="3535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Flipper Length  =   Axle  +  Extension</a:t>
            </a:r>
            <a:endParaRPr lang="en-US" dirty="0"/>
          </a:p>
        </p:txBody>
      </p:sp>
      <p:cxnSp>
        <p:nvCxnSpPr>
          <p:cNvPr id="110" name="Straight Connector 109"/>
          <p:cNvCxnSpPr/>
          <p:nvPr/>
        </p:nvCxnSpPr>
        <p:spPr>
          <a:xfrm flipV="1">
            <a:off x="6578600" y="5638800"/>
            <a:ext cx="1422400" cy="233290"/>
          </a:xfrm>
          <a:prstGeom prst="line">
            <a:avLst/>
          </a:prstGeom>
          <a:ln w="22225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>
            <a:off x="7827889" y="5638799"/>
            <a:ext cx="346221" cy="1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05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Three levels of detail:</a:t>
            </a:r>
          </a:p>
          <a:p>
            <a:r>
              <a:rPr lang="en-US" dirty="0" smtClean="0"/>
              <a:t>Tissue-level rule definition and evaluation</a:t>
            </a:r>
          </a:p>
          <a:p>
            <a:r>
              <a:rPr lang="en-US" dirty="0" smtClean="0"/>
              <a:t>Proto cellular models of program plasticity</a:t>
            </a:r>
          </a:p>
          <a:p>
            <a:pPr lvl="1"/>
            <a:r>
              <a:rPr lang="en-US" dirty="0" smtClean="0"/>
              <a:t>Concurrent &amp; blended execution of rules</a:t>
            </a:r>
          </a:p>
          <a:p>
            <a:pPr lvl="1"/>
            <a:r>
              <a:rPr lang="en-US" dirty="0" smtClean="0"/>
              <a:t>Manifold operators distort to match the structure of the space on which they execute</a:t>
            </a:r>
          </a:p>
          <a:p>
            <a:r>
              <a:rPr lang="en-US" dirty="0" smtClean="0"/>
              <a:t>Soft-body physics for tissue interaction</a:t>
            </a:r>
          </a:p>
          <a:p>
            <a:pPr lvl="1"/>
            <a:r>
              <a:rPr lang="en-US" dirty="0" smtClean="0"/>
              <a:t>Adhesion lets components maintain spatial relations</a:t>
            </a:r>
          </a:p>
          <a:p>
            <a:pPr lvl="1"/>
            <a:r>
              <a:rPr lang="en-US" dirty="0" smtClean="0"/>
              <a:t>Plasticity lets components “push” around and through each other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FA37-ABBC-1843-8D6A-5317100EE710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Step: Model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19071" y="3448800"/>
            <a:ext cx="6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9071" y="4618043"/>
            <a:ext cx="6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3358805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encoder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5660" y="4232578"/>
            <a:ext cx="6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5200" y="4232578"/>
            <a:ext cx="57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CPU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6536" y="24388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battery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34733" y="1378162"/>
            <a:ext cx="7572667" cy="4851384"/>
            <a:chOff x="1834854" y="1948476"/>
            <a:chExt cx="3621396" cy="2320026"/>
          </a:xfrm>
        </p:grpSpPr>
        <p:sp>
          <p:nvSpPr>
            <p:cNvPr id="15" name="Right Arrow 14"/>
            <p:cNvSpPr/>
            <p:nvPr/>
          </p:nvSpPr>
          <p:spPr>
            <a:xfrm>
              <a:off x="2685259" y="3058328"/>
              <a:ext cx="263570" cy="266700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4026357" y="3656251"/>
              <a:ext cx="1429893" cy="612251"/>
            </a:xfrm>
            <a:prstGeom prst="rect">
              <a:avLst/>
            </a:prstGeom>
          </p:spPr>
        </p:pic>
        <p:pic>
          <p:nvPicPr>
            <p:cNvPr id="17" name="Picture 16" descr="stage8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1834854" y="2655627"/>
              <a:ext cx="786130" cy="97783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/>
          </p:blipFill>
          <p:spPr>
            <a:xfrm>
              <a:off x="4026357" y="1948476"/>
              <a:ext cx="1429893" cy="470673"/>
            </a:xfrm>
            <a:prstGeom prst="rect">
              <a:avLst/>
            </a:prstGeom>
          </p:spPr>
        </p:pic>
        <p:pic>
          <p:nvPicPr>
            <p:cNvPr id="19" name="Picture 18" descr="minidroid-clipped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3132019" y="2778365"/>
              <a:ext cx="894338" cy="617032"/>
            </a:xfrm>
            <a:prstGeom prst="rect">
              <a:avLst/>
            </a:prstGeom>
          </p:spPr>
        </p:pic>
        <p:sp>
          <p:nvSpPr>
            <p:cNvPr id="20" name="Right Arrow 19"/>
            <p:cNvSpPr/>
            <p:nvPr/>
          </p:nvSpPr>
          <p:spPr>
            <a:xfrm rot="8304591">
              <a:off x="3987312" y="2523626"/>
              <a:ext cx="263570" cy="266700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13883959">
              <a:off x="3784698" y="3388183"/>
              <a:ext cx="263570" cy="266700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1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3525" y="4188007"/>
            <a:ext cx="2439508" cy="1027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3434626"/>
            <a:ext cx="1659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Morphogenetic</a:t>
            </a:r>
          </a:p>
          <a:p>
            <a:pPr algn="ctr"/>
            <a:r>
              <a:rPr lang="en-US" b="1" dirty="0" smtClean="0"/>
              <a:t>Engineering</a:t>
            </a:r>
            <a:endParaRPr lang="en-US" b="1" dirty="0"/>
          </a:p>
        </p:txBody>
      </p:sp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394" y="3304769"/>
            <a:ext cx="1110676" cy="1161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1" name="Group 17"/>
          <p:cNvGrpSpPr/>
          <p:nvPr/>
        </p:nvGrpSpPr>
        <p:grpSpPr>
          <a:xfrm>
            <a:off x="200410" y="1071330"/>
            <a:ext cx="2920181" cy="2106439"/>
            <a:chOff x="191318" y="1237508"/>
            <a:chExt cx="3190032" cy="2301092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18" y="1237508"/>
              <a:ext cx="2105957" cy="120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18" y="2133077"/>
              <a:ext cx="2105957" cy="140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2"/>
            <p:cNvGrpSpPr/>
            <p:nvPr/>
          </p:nvGrpSpPr>
          <p:grpSpPr>
            <a:xfrm>
              <a:off x="1296440" y="1628801"/>
              <a:ext cx="2084910" cy="1452228"/>
              <a:chOff x="3532923" y="2558264"/>
              <a:chExt cx="3241722" cy="225799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532923" y="2558264"/>
                <a:ext cx="3241722" cy="22579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27991" r="46732" b="4062"/>
              <a:stretch>
                <a:fillRect/>
              </a:stretch>
            </p:blipFill>
            <p:spPr bwMode="auto">
              <a:xfrm>
                <a:off x="3594804" y="2625378"/>
                <a:ext cx="3113293" cy="214772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383607" y="3130528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Distributed Power</a:t>
            </a:r>
          </a:p>
          <a:p>
            <a:pPr algn="ctr"/>
            <a:r>
              <a:rPr lang="en-US" b="1" dirty="0" smtClean="0"/>
              <a:t>Demand Response</a:t>
            </a:r>
            <a:endParaRPr lang="en-US" b="1" dirty="0"/>
          </a:p>
        </p:txBody>
      </p:sp>
      <p:grpSp>
        <p:nvGrpSpPr>
          <p:cNvPr id="13" name="Group 45"/>
          <p:cNvGrpSpPr/>
          <p:nvPr/>
        </p:nvGrpSpPr>
        <p:grpSpPr>
          <a:xfrm>
            <a:off x="736083" y="5478927"/>
            <a:ext cx="3039197" cy="1191816"/>
            <a:chOff x="812300" y="4029872"/>
            <a:chExt cx="5342783" cy="2095163"/>
          </a:xfrm>
        </p:grpSpPr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4806141" y="4658240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>
                  <a:solidFill>
                    <a:srgbClr val="008000"/>
                  </a:solidFill>
                  <a:ea typeface="MS Gothic" charset="0"/>
                  <a:cs typeface="MS Gothic" charset="0"/>
                </a:rPr>
                <a:t>GFP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812300" y="5176628"/>
              <a:ext cx="1647414" cy="4399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928941" y="4890117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1205421" y="494340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>
                  <a:solidFill>
                    <a:srgbClr val="800080"/>
                  </a:solidFill>
                  <a:ea typeface="MS Gothic" charset="0"/>
                  <a:cs typeface="MS Gothic" charset="0"/>
                </a:rPr>
                <a:t>LacI</a:t>
              </a: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1548443" y="4609517"/>
              <a:ext cx="1248220" cy="329468"/>
            </a:xfrm>
            <a:custGeom>
              <a:avLst/>
              <a:gdLst>
                <a:gd name="connsiteX0" fmla="*/ 0 w 4289"/>
                <a:gd name="connsiteY0" fmla="*/ 1164 h 1164"/>
                <a:gd name="connsiteX1" fmla="*/ 4289 w 4289"/>
                <a:gd name="connsiteY1" fmla="*/ 0 h 1164"/>
                <a:gd name="connsiteX0" fmla="*/ 0 w 4289"/>
                <a:gd name="connsiteY0" fmla="*/ 1008 h 1091"/>
                <a:gd name="connsiteX1" fmla="*/ 4289 w 4289"/>
                <a:gd name="connsiteY1" fmla="*/ 1091 h 1091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4289"/>
                <a:gd name="connsiteY0" fmla="*/ 1008 h 1008"/>
                <a:gd name="connsiteX1" fmla="*/ 4289 w 4289"/>
                <a:gd name="connsiteY1" fmla="*/ 158 h 1008"/>
                <a:gd name="connsiteX0" fmla="*/ 0 w 3822"/>
                <a:gd name="connsiteY0" fmla="*/ 1008 h 1008"/>
                <a:gd name="connsiteX1" fmla="*/ 3822 w 3822"/>
                <a:gd name="connsiteY1" fmla="*/ 158 h 1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22" h="1008">
                  <a:moveTo>
                    <a:pt x="0" y="1008"/>
                  </a:moveTo>
                  <a:cubicBezTo>
                    <a:pt x="1823" y="0"/>
                    <a:pt x="3197" y="0"/>
                    <a:pt x="3822" y="158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2772114" y="494908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2888755" y="467466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AutoShape 14"/>
            <p:cNvSpPr>
              <a:spLocks noChangeArrowheads="1"/>
            </p:cNvSpPr>
            <p:nvPr/>
          </p:nvSpPr>
          <p:spPr bwMode="auto">
            <a:xfrm>
              <a:off x="3165235" y="471585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27" name="Line 15"/>
            <p:cNvSpPr>
              <a:spLocks noChangeShapeType="1"/>
            </p:cNvSpPr>
            <p:nvPr/>
          </p:nvSpPr>
          <p:spPr bwMode="auto">
            <a:xfrm>
              <a:off x="2333705" y="4284778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2003944" y="4029872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IPTG</a:t>
              </a: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3384115" y="4381744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 flipV="1">
              <a:off x="4375102" y="4921801"/>
              <a:ext cx="1779981" cy="1362"/>
            </a:xfrm>
            <a:prstGeom prst="line">
              <a:avLst/>
            </a:pr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23"/>
            <p:cNvSpPr>
              <a:spLocks/>
            </p:cNvSpPr>
            <p:nvPr/>
          </p:nvSpPr>
          <p:spPr bwMode="auto">
            <a:xfrm>
              <a:off x="4493183" y="4647306"/>
              <a:ext cx="254880" cy="254906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2" name="AutoShape 10"/>
            <p:cNvSpPr>
              <a:spLocks noChangeArrowheads="1"/>
            </p:cNvSpPr>
            <p:nvPr/>
          </p:nvSpPr>
          <p:spPr bwMode="auto">
            <a:xfrm>
              <a:off x="1815226" y="4947723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TetR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1948222" y="5202730"/>
              <a:ext cx="858600" cy="632789"/>
            </a:xfrm>
            <a:custGeom>
              <a:avLst/>
              <a:gdLst>
                <a:gd name="connsiteX0" fmla="*/ 0 w 2320"/>
                <a:gd name="connsiteY0" fmla="*/ 1008 h 2778"/>
                <a:gd name="connsiteX1" fmla="*/ 2320 w 2320"/>
                <a:gd name="connsiteY1" fmla="*/ 2778 h 2778"/>
                <a:gd name="connsiteX0" fmla="*/ 309 w 2629"/>
                <a:gd name="connsiteY0" fmla="*/ 0 h 1936"/>
                <a:gd name="connsiteX1" fmla="*/ 2629 w 2629"/>
                <a:gd name="connsiteY1" fmla="*/ 1770 h 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9" h="1936">
                  <a:moveTo>
                    <a:pt x="309" y="0"/>
                  </a:moveTo>
                  <a:cubicBezTo>
                    <a:pt x="0" y="1936"/>
                    <a:pt x="2629" y="1770"/>
                    <a:pt x="2629" y="1770"/>
                  </a:cubicBezTo>
                </a:path>
              </a:pathLst>
            </a:cu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4" name="Line 12"/>
            <p:cNvSpPr>
              <a:spLocks noChangeShapeType="1"/>
            </p:cNvSpPr>
            <p:nvPr/>
          </p:nvSpPr>
          <p:spPr bwMode="auto">
            <a:xfrm>
              <a:off x="2782273" y="6114954"/>
              <a:ext cx="1232640" cy="10081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898914" y="5840538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>
              <a:off x="3175394" y="5881729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7" name="Line 15"/>
            <p:cNvSpPr>
              <a:spLocks noChangeShapeType="1"/>
            </p:cNvSpPr>
            <p:nvPr/>
          </p:nvSpPr>
          <p:spPr bwMode="auto">
            <a:xfrm>
              <a:off x="2595566" y="5427764"/>
              <a:ext cx="1440" cy="257788"/>
            </a:xfrm>
            <a:prstGeom prst="line">
              <a:avLst/>
            </a:prstGeom>
            <a:noFill/>
            <a:ln w="22225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2220041" y="5149974"/>
              <a:ext cx="728640" cy="313953"/>
            </a:xfrm>
            <a:prstGeom prst="rect">
              <a:avLst/>
            </a:prstGeom>
            <a:noFill/>
            <a:ln w="22225" cap="flat" cmpd="sng" algn="ctr">
              <a:noFill/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>
                <a:tabLst>
                  <a:tab pos="656650" algn="l"/>
                </a:tabLst>
              </a:pPr>
              <a:r>
                <a:rPr lang="en-US" sz="900" b="1" dirty="0" err="1" smtClean="0">
                  <a:solidFill>
                    <a:srgbClr val="800080"/>
                  </a:solidFill>
                  <a:ea typeface="MS Gothic" charset="0"/>
                  <a:cs typeface="MS Gothic" charset="0"/>
                </a:rPr>
                <a:t>aTc</a:t>
              </a:r>
              <a:endParaRPr lang="en-US" sz="900" b="1" dirty="0">
                <a:solidFill>
                  <a:srgbClr val="80008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39" name="Line 18"/>
            <p:cNvSpPr>
              <a:spLocks noChangeShapeType="1"/>
            </p:cNvSpPr>
            <p:nvPr/>
          </p:nvSpPr>
          <p:spPr bwMode="auto">
            <a:xfrm>
              <a:off x="4375102" y="6076867"/>
              <a:ext cx="1232640" cy="10082"/>
            </a:xfrm>
            <a:prstGeom prst="line">
              <a:avLst/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4491742" y="5801010"/>
              <a:ext cx="254880" cy="254907"/>
            </a:xfrm>
            <a:custGeom>
              <a:avLst/>
              <a:gdLst/>
              <a:ahLst/>
              <a:cxnLst>
                <a:cxn ang="0">
                  <a:pos x="0" y="781"/>
                </a:cxn>
                <a:cxn ang="0">
                  <a:pos x="0" y="0"/>
                </a:cxn>
                <a:cxn ang="0">
                  <a:pos x="781" y="0"/>
                </a:cxn>
              </a:cxnLst>
              <a:rect l="0" t="0" r="r" b="b"/>
              <a:pathLst>
                <a:path w="782" h="782">
                  <a:moveTo>
                    <a:pt x="0" y="781"/>
                  </a:moveTo>
                  <a:lnTo>
                    <a:pt x="0" y="0"/>
                  </a:lnTo>
                  <a:lnTo>
                    <a:pt x="781" y="0"/>
                  </a:ln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4768222" y="584220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F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3384115" y="5551935"/>
              <a:ext cx="999360" cy="329794"/>
            </a:xfrm>
            <a:custGeom>
              <a:avLst/>
              <a:gdLst/>
              <a:ahLst/>
              <a:cxnLst>
                <a:cxn ang="0">
                  <a:pos x="0" y="1008"/>
                </a:cxn>
                <a:cxn ang="0">
                  <a:pos x="3059" y="684"/>
                </a:cxn>
              </a:cxnLst>
              <a:rect l="0" t="0" r="r" b="b"/>
              <a:pathLst>
                <a:path w="3060" h="1009">
                  <a:moveTo>
                    <a:pt x="0" y="1008"/>
                  </a:moveTo>
                  <a:cubicBezTo>
                    <a:pt x="1823" y="0"/>
                    <a:pt x="3059" y="684"/>
                    <a:pt x="3059" y="684"/>
                  </a:cubicBezTo>
                </a:path>
              </a:pathLst>
            </a:cu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oval" w="lg" len="sm"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845923" y="4546088"/>
              <a:ext cx="1165115" cy="1310108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45722" h="1310108">
                  <a:moveTo>
                    <a:pt x="2545722" y="1310108"/>
                  </a:moveTo>
                  <a:cubicBezTo>
                    <a:pt x="2436082" y="1050758"/>
                    <a:pt x="1060976" y="868224"/>
                    <a:pt x="757956" y="649873"/>
                  </a:cubicBezTo>
                  <a:cubicBezTo>
                    <a:pt x="454936" y="431522"/>
                    <a:pt x="0" y="619"/>
                    <a:pt x="727603" y="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591085" y="4942008"/>
              <a:ext cx="2193394" cy="760129"/>
            </a:xfrm>
            <a:custGeom>
              <a:avLst/>
              <a:gdLst>
                <a:gd name="connsiteX0" fmla="*/ 2812511 w 2812511"/>
                <a:gd name="connsiteY0" fmla="*/ 671258 h 671258"/>
                <a:gd name="connsiteX1" fmla="*/ 2171831 w 2812511"/>
                <a:gd name="connsiteY1" fmla="*/ 76279 h 671258"/>
                <a:gd name="connsiteX2" fmla="*/ 284111 w 2812511"/>
                <a:gd name="connsiteY2" fmla="*/ 213582 h 671258"/>
                <a:gd name="connsiteX3" fmla="*/ 467162 w 2812511"/>
                <a:gd name="connsiteY3" fmla="*/ 545397 h 671258"/>
                <a:gd name="connsiteX0" fmla="*/ 2812511 w 2812511"/>
                <a:gd name="connsiteY0" fmla="*/ 2052880 h 2052880"/>
                <a:gd name="connsiteX1" fmla="*/ 2171831 w 2812511"/>
                <a:gd name="connsiteY1" fmla="*/ 273654 h 2052880"/>
                <a:gd name="connsiteX2" fmla="*/ 284111 w 2812511"/>
                <a:gd name="connsiteY2" fmla="*/ 410957 h 2052880"/>
                <a:gd name="connsiteX3" fmla="*/ 467162 w 2812511"/>
                <a:gd name="connsiteY3" fmla="*/ 742772 h 2052880"/>
                <a:gd name="connsiteX0" fmla="*/ 2621330 w 2621330"/>
                <a:gd name="connsiteY0" fmla="*/ 1750235 h 1750235"/>
                <a:gd name="connsiteX1" fmla="*/ 833564 w 2621330"/>
                <a:gd name="connsiteY1" fmla="*/ 1090000 h 1750235"/>
                <a:gd name="connsiteX2" fmla="*/ 92930 w 2621330"/>
                <a:gd name="connsiteY2" fmla="*/ 108312 h 1750235"/>
                <a:gd name="connsiteX3" fmla="*/ 275981 w 2621330"/>
                <a:gd name="connsiteY3" fmla="*/ 440127 h 1750235"/>
                <a:gd name="connsiteX0" fmla="*/ 2533460 w 2533460"/>
                <a:gd name="connsiteY0" fmla="*/ 1750235 h 1750235"/>
                <a:gd name="connsiteX1" fmla="*/ 745694 w 2533460"/>
                <a:gd name="connsiteY1" fmla="*/ 1090000 h 1750235"/>
                <a:gd name="connsiteX2" fmla="*/ 5060 w 2533460"/>
                <a:gd name="connsiteY2" fmla="*/ 108312 h 1750235"/>
                <a:gd name="connsiteX3" fmla="*/ 715341 w 2533460"/>
                <a:gd name="connsiteY3" fmla="*/ 440127 h 1750235"/>
                <a:gd name="connsiteX0" fmla="*/ 2121295 w 2121295"/>
                <a:gd name="connsiteY0" fmla="*/ 1310108 h 1310108"/>
                <a:gd name="connsiteX1" fmla="*/ 333529 w 2121295"/>
                <a:gd name="connsiteY1" fmla="*/ 649873 h 1310108"/>
                <a:gd name="connsiteX2" fmla="*/ 120125 w 2121295"/>
                <a:gd name="connsiteY2" fmla="*/ 326316 h 1310108"/>
                <a:gd name="connsiteX3" fmla="*/ 303176 w 2121295"/>
                <a:gd name="connsiteY3" fmla="*/ 0 h 1310108"/>
                <a:gd name="connsiteX0" fmla="*/ 2496541 w 2496541"/>
                <a:gd name="connsiteY0" fmla="*/ 1310108 h 1310108"/>
                <a:gd name="connsiteX1" fmla="*/ 708775 w 2496541"/>
                <a:gd name="connsiteY1" fmla="*/ 649873 h 1310108"/>
                <a:gd name="connsiteX2" fmla="*/ 495371 w 2496541"/>
                <a:gd name="connsiteY2" fmla="*/ 326316 h 1310108"/>
                <a:gd name="connsiteX3" fmla="*/ 678422 w 2496541"/>
                <a:gd name="connsiteY3" fmla="*/ 0 h 1310108"/>
                <a:gd name="connsiteX0" fmla="*/ 2090786 w 2090786"/>
                <a:gd name="connsiteY0" fmla="*/ 1310108 h 1310108"/>
                <a:gd name="connsiteX1" fmla="*/ 303020 w 2090786"/>
                <a:gd name="connsiteY1" fmla="*/ 649873 h 1310108"/>
                <a:gd name="connsiteX2" fmla="*/ 272667 w 2090786"/>
                <a:gd name="connsiteY2" fmla="*/ 0 h 1310108"/>
                <a:gd name="connsiteX0" fmla="*/ 2545722 w 2545722"/>
                <a:gd name="connsiteY0" fmla="*/ 1310108 h 1310108"/>
                <a:gd name="connsiteX1" fmla="*/ 757956 w 2545722"/>
                <a:gd name="connsiteY1" fmla="*/ 649873 h 1310108"/>
                <a:gd name="connsiteX2" fmla="*/ 727603 w 2545722"/>
                <a:gd name="connsiteY2" fmla="*/ 0 h 1310108"/>
                <a:gd name="connsiteX0" fmla="*/ 2895607 w 2895607"/>
                <a:gd name="connsiteY0" fmla="*/ 719042 h 719042"/>
                <a:gd name="connsiteX1" fmla="*/ 1107841 w 2895607"/>
                <a:gd name="connsiteY1" fmla="*/ 58807 h 719042"/>
                <a:gd name="connsiteX2" fmla="*/ 727602 w 2895607"/>
                <a:gd name="connsiteY2" fmla="*/ 366197 h 719042"/>
                <a:gd name="connsiteX0" fmla="*/ 2587618 w 2587618"/>
                <a:gd name="connsiteY0" fmla="*/ 259350 h 1019479"/>
                <a:gd name="connsiteX1" fmla="*/ 1107841 w 2587618"/>
                <a:gd name="connsiteY1" fmla="*/ 711470 h 1019479"/>
                <a:gd name="connsiteX2" fmla="*/ 727602 w 2587618"/>
                <a:gd name="connsiteY2" fmla="*/ 1018860 h 1019479"/>
                <a:gd name="connsiteX0" fmla="*/ 2587618 w 2587618"/>
                <a:gd name="connsiteY0" fmla="*/ 0 h 760129"/>
                <a:gd name="connsiteX1" fmla="*/ 1107841 w 2587618"/>
                <a:gd name="connsiteY1" fmla="*/ 452120 h 760129"/>
                <a:gd name="connsiteX2" fmla="*/ 727602 w 2587618"/>
                <a:gd name="connsiteY2" fmla="*/ 759510 h 760129"/>
                <a:gd name="connsiteX0" fmla="*/ 2850040 w 2850040"/>
                <a:gd name="connsiteY0" fmla="*/ 0 h 760129"/>
                <a:gd name="connsiteX1" fmla="*/ 310004 w 2850040"/>
                <a:gd name="connsiteY1" fmla="*/ 299081 h 760129"/>
                <a:gd name="connsiteX2" fmla="*/ 990024 w 2850040"/>
                <a:gd name="connsiteY2" fmla="*/ 759510 h 760129"/>
                <a:gd name="connsiteX0" fmla="*/ 4792463 w 4792464"/>
                <a:gd name="connsiteY0" fmla="*/ 0 h 760129"/>
                <a:gd name="connsiteX1" fmla="*/ 587493 w 4792464"/>
                <a:gd name="connsiteY1" fmla="*/ 299081 h 760129"/>
                <a:gd name="connsiteX2" fmla="*/ 1267513 w 4792464"/>
                <a:gd name="connsiteY2" fmla="*/ 759510 h 76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2464" h="760129">
                  <a:moveTo>
                    <a:pt x="4792463" y="0"/>
                  </a:moveTo>
                  <a:cubicBezTo>
                    <a:pt x="4157878" y="403047"/>
                    <a:pt x="1174985" y="172496"/>
                    <a:pt x="587493" y="299081"/>
                  </a:cubicBezTo>
                  <a:cubicBezTo>
                    <a:pt x="1" y="425666"/>
                    <a:pt x="539910" y="760129"/>
                    <a:pt x="1267513" y="759510"/>
                  </a:cubicBezTo>
                </a:path>
              </a:pathLst>
            </a:custGeom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rgbClr val="800000"/>
                </a:solidFill>
              </a:endParaRPr>
            </a:p>
          </p:txBody>
        </p:sp>
        <p:sp>
          <p:nvSpPr>
            <p:cNvPr id="45" name="AutoShape 24"/>
            <p:cNvSpPr>
              <a:spLocks noChangeArrowheads="1"/>
            </p:cNvSpPr>
            <p:nvPr/>
          </p:nvSpPr>
          <p:spPr bwMode="auto">
            <a:xfrm>
              <a:off x="5520784" y="4669682"/>
              <a:ext cx="531360" cy="233304"/>
            </a:xfrm>
            <a:prstGeom prst="roundRect">
              <a:avLst>
                <a:gd name="adj" fmla="val 616"/>
              </a:avLst>
            </a:prstGeom>
            <a:noFill/>
            <a:ln w="222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/>
            </a:ln>
            <a:effectLst/>
          </p:spPr>
          <p:txBody>
            <a:bodyPr lIns="0" tIns="0" rIns="0" bIns="0" anchor="ctr" anchorCtr="1">
              <a:prstTxWarp prst="textNoShape">
                <a:avLst/>
              </a:prstTxWarp>
            </a:bodyPr>
            <a:lstStyle/>
            <a:p>
              <a:pPr algn="ctr"/>
              <a:r>
                <a:rPr lang="en-US" sz="900" b="1" dirty="0" smtClean="0">
                  <a:solidFill>
                    <a:srgbClr val="800000"/>
                  </a:solidFill>
                  <a:ea typeface="MS Gothic" charset="0"/>
                  <a:cs typeface="MS Gothic" charset="0"/>
                </a:rPr>
                <a:t>H</a:t>
              </a:r>
              <a:endParaRPr lang="en-US" sz="900" b="1" dirty="0">
                <a:solidFill>
                  <a:srgbClr val="800000"/>
                </a:solidFill>
                <a:ea typeface="MS Gothic" charset="0"/>
                <a:cs typeface="MS Gothic" charset="0"/>
              </a:endParaRPr>
            </a:p>
          </p:txBody>
        </p:sp>
      </p:grpSp>
      <p:grpSp>
        <p:nvGrpSpPr>
          <p:cNvPr id="14" name="Group 51"/>
          <p:cNvGrpSpPr/>
          <p:nvPr/>
        </p:nvGrpSpPr>
        <p:grpSpPr>
          <a:xfrm>
            <a:off x="259243" y="4715956"/>
            <a:ext cx="1206451" cy="1131271"/>
            <a:chOff x="2538720" y="1542402"/>
            <a:chExt cx="4152960" cy="3894169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538720" y="1542402"/>
              <a:ext cx="4152960" cy="3894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4" name="AutoShape 5"/>
            <p:cNvSpPr>
              <a:spLocks noChangeArrowheads="1"/>
            </p:cNvSpPr>
            <p:nvPr/>
          </p:nvSpPr>
          <p:spPr bwMode="auto">
            <a:xfrm>
              <a:off x="2592000" y="1636012"/>
              <a:ext cx="406080" cy="380200"/>
            </a:xfrm>
            <a:prstGeom prst="roundRect">
              <a:avLst>
                <a:gd name="adj" fmla="val 37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818323" y="4990297"/>
            <a:ext cx="1073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Synthetic</a:t>
            </a:r>
          </a:p>
          <a:p>
            <a:pPr algn="ctr"/>
            <a:r>
              <a:rPr lang="en-US" b="1" dirty="0" smtClean="0"/>
              <a:t>Biology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175427" y="2766843"/>
            <a:ext cx="2691985" cy="269198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8440731">
            <a:off x="2752934" y="2771087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Up Arrow 57"/>
          <p:cNvSpPr/>
          <p:nvPr/>
        </p:nvSpPr>
        <p:spPr>
          <a:xfrm rot="13429855">
            <a:off x="2897170" y="499387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 rot="5400000">
            <a:off x="5885915" y="3824962"/>
            <a:ext cx="736600" cy="6498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904425" y="455158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Spatial</a:t>
            </a:r>
          </a:p>
          <a:p>
            <a:pPr algn="ctr"/>
            <a:r>
              <a:rPr lang="en-US" b="1" dirty="0" smtClean="0"/>
              <a:t>Computing</a:t>
            </a:r>
            <a:endParaRPr lang="en-US" b="1" dirty="0"/>
          </a:p>
        </p:txBody>
      </p:sp>
      <p:grpSp>
        <p:nvGrpSpPr>
          <p:cNvPr id="18" name="Group 135"/>
          <p:cNvGrpSpPr/>
          <p:nvPr/>
        </p:nvGrpSpPr>
        <p:grpSpPr>
          <a:xfrm>
            <a:off x="3557118" y="3510495"/>
            <a:ext cx="1879566" cy="1062333"/>
            <a:chOff x="560161" y="1846274"/>
            <a:chExt cx="7492319" cy="4234668"/>
          </a:xfrm>
        </p:grpSpPr>
        <p:sp>
          <p:nvSpPr>
            <p:cNvPr id="61" name="Freeform 1"/>
            <p:cNvSpPr>
              <a:spLocks noChangeArrowheads="1"/>
            </p:cNvSpPr>
            <p:nvPr/>
          </p:nvSpPr>
          <p:spPr bwMode="auto">
            <a:xfrm>
              <a:off x="5948641" y="2495783"/>
              <a:ext cx="1419840" cy="1271653"/>
            </a:xfrm>
            <a:custGeom>
              <a:avLst/>
              <a:gdLst/>
              <a:ahLst/>
              <a:cxnLst>
                <a:cxn ang="0">
                  <a:pos x="0" y="2381"/>
                </a:cxn>
                <a:cxn ang="0">
                  <a:pos x="719" y="3061"/>
                </a:cxn>
                <a:cxn ang="0">
                  <a:pos x="1021" y="2041"/>
                </a:cxn>
                <a:cxn ang="0">
                  <a:pos x="1588" y="2948"/>
                </a:cxn>
                <a:cxn ang="0">
                  <a:pos x="681" y="3099"/>
                </a:cxn>
                <a:cxn ang="0">
                  <a:pos x="1437" y="3893"/>
                </a:cxn>
                <a:cxn ang="0">
                  <a:pos x="1550" y="2948"/>
                </a:cxn>
                <a:cxn ang="0">
                  <a:pos x="1815" y="1436"/>
                </a:cxn>
                <a:cxn ang="0">
                  <a:pos x="2949" y="264"/>
                </a:cxn>
                <a:cxn ang="0">
                  <a:pos x="3138" y="1096"/>
                </a:cxn>
                <a:cxn ang="0">
                  <a:pos x="3856" y="0"/>
                </a:cxn>
                <a:cxn ang="0">
                  <a:pos x="4347" y="1209"/>
                </a:cxn>
                <a:cxn ang="0">
                  <a:pos x="3175" y="1096"/>
                </a:cxn>
                <a:cxn ang="0">
                  <a:pos x="2722" y="2079"/>
                </a:cxn>
                <a:cxn ang="0">
                  <a:pos x="1739" y="1512"/>
                </a:cxn>
              </a:cxnLst>
              <a:rect l="0" t="0" r="r" b="b"/>
              <a:pathLst>
                <a:path w="4348" h="3894">
                  <a:moveTo>
                    <a:pt x="0" y="2381"/>
                  </a:moveTo>
                  <a:lnTo>
                    <a:pt x="719" y="3061"/>
                  </a:lnTo>
                  <a:lnTo>
                    <a:pt x="1021" y="2041"/>
                  </a:lnTo>
                  <a:lnTo>
                    <a:pt x="1588" y="2948"/>
                  </a:lnTo>
                  <a:lnTo>
                    <a:pt x="681" y="3099"/>
                  </a:lnTo>
                  <a:lnTo>
                    <a:pt x="1437" y="3893"/>
                  </a:lnTo>
                  <a:lnTo>
                    <a:pt x="1550" y="2948"/>
                  </a:lnTo>
                  <a:lnTo>
                    <a:pt x="1815" y="1436"/>
                  </a:lnTo>
                  <a:lnTo>
                    <a:pt x="2949" y="264"/>
                  </a:lnTo>
                  <a:lnTo>
                    <a:pt x="3138" y="1096"/>
                  </a:lnTo>
                  <a:lnTo>
                    <a:pt x="3856" y="0"/>
                  </a:lnTo>
                  <a:lnTo>
                    <a:pt x="4347" y="1209"/>
                  </a:lnTo>
                  <a:lnTo>
                    <a:pt x="3175" y="1096"/>
                  </a:lnTo>
                  <a:lnTo>
                    <a:pt x="2722" y="2079"/>
                  </a:lnTo>
                  <a:lnTo>
                    <a:pt x="1739" y="151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"/>
            <p:cNvSpPr>
              <a:spLocks noChangeArrowheads="1"/>
            </p:cNvSpPr>
            <p:nvPr/>
          </p:nvSpPr>
          <p:spPr bwMode="auto">
            <a:xfrm>
              <a:off x="5286241" y="3511089"/>
              <a:ext cx="761760" cy="1173724"/>
            </a:xfrm>
            <a:custGeom>
              <a:avLst/>
              <a:gdLst/>
              <a:ahLst/>
              <a:cxnLst>
                <a:cxn ang="0">
                  <a:pos x="1449" y="3591"/>
                </a:cxn>
                <a:cxn ang="0">
                  <a:pos x="2142" y="2772"/>
                </a:cxn>
                <a:cxn ang="0">
                  <a:pos x="1827" y="1827"/>
                </a:cxn>
                <a:cxn ang="0">
                  <a:pos x="2331" y="819"/>
                </a:cxn>
                <a:cxn ang="0">
                  <a:pos x="1260" y="1008"/>
                </a:cxn>
                <a:cxn ang="0">
                  <a:pos x="0" y="0"/>
                </a:cxn>
              </a:cxnLst>
              <a:rect l="0" t="0" r="r" b="b"/>
              <a:pathLst>
                <a:path w="2332" h="3592">
                  <a:moveTo>
                    <a:pt x="1449" y="3591"/>
                  </a:moveTo>
                  <a:lnTo>
                    <a:pt x="2142" y="2772"/>
                  </a:lnTo>
                  <a:lnTo>
                    <a:pt x="1827" y="1827"/>
                  </a:lnTo>
                  <a:lnTo>
                    <a:pt x="2331" y="819"/>
                  </a:lnTo>
                  <a:lnTo>
                    <a:pt x="1260" y="1008"/>
                  </a:lnTo>
                  <a:lnTo>
                    <a:pt x="0" y="0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"/>
            <p:cNvSpPr>
              <a:spLocks noChangeArrowheads="1"/>
            </p:cNvSpPr>
            <p:nvPr/>
          </p:nvSpPr>
          <p:spPr bwMode="auto">
            <a:xfrm>
              <a:off x="5533920" y="2132865"/>
              <a:ext cx="1687680" cy="1646092"/>
            </a:xfrm>
            <a:custGeom>
              <a:avLst/>
              <a:gdLst/>
              <a:ahLst/>
              <a:cxnLst>
                <a:cxn ang="0">
                  <a:pos x="0" y="3591"/>
                </a:cxn>
                <a:cxn ang="0">
                  <a:pos x="1386" y="3402"/>
                </a:cxn>
                <a:cxn ang="0">
                  <a:pos x="819" y="2709"/>
                </a:cxn>
                <a:cxn ang="0">
                  <a:pos x="2331" y="2079"/>
                </a:cxn>
                <a:cxn ang="0">
                  <a:pos x="2268" y="3276"/>
                </a:cxn>
                <a:cxn ang="0">
                  <a:pos x="882" y="2772"/>
                </a:cxn>
                <a:cxn ang="0">
                  <a:pos x="3024" y="2520"/>
                </a:cxn>
                <a:cxn ang="0">
                  <a:pos x="2268" y="2079"/>
                </a:cxn>
                <a:cxn ang="0">
                  <a:pos x="2583" y="1260"/>
                </a:cxn>
                <a:cxn ang="0">
                  <a:pos x="3024" y="2583"/>
                </a:cxn>
                <a:cxn ang="0">
                  <a:pos x="3150" y="882"/>
                </a:cxn>
                <a:cxn ang="0">
                  <a:pos x="2583" y="1197"/>
                </a:cxn>
                <a:cxn ang="0">
                  <a:pos x="2520" y="0"/>
                </a:cxn>
                <a:cxn ang="0">
                  <a:pos x="3276" y="819"/>
                </a:cxn>
                <a:cxn ang="0">
                  <a:pos x="3969" y="252"/>
                </a:cxn>
                <a:cxn ang="0">
                  <a:pos x="2646" y="126"/>
                </a:cxn>
                <a:cxn ang="0">
                  <a:pos x="4284" y="1323"/>
                </a:cxn>
                <a:cxn ang="0">
                  <a:pos x="3969" y="189"/>
                </a:cxn>
                <a:cxn ang="0">
                  <a:pos x="5166" y="1197"/>
                </a:cxn>
                <a:cxn ang="0">
                  <a:pos x="4473" y="1386"/>
                </a:cxn>
                <a:cxn ang="0">
                  <a:pos x="3087" y="1008"/>
                </a:cxn>
                <a:cxn ang="0">
                  <a:pos x="4410" y="2268"/>
                </a:cxn>
                <a:cxn ang="0">
                  <a:pos x="3150" y="2583"/>
                </a:cxn>
                <a:cxn ang="0">
                  <a:pos x="2205" y="3276"/>
                </a:cxn>
                <a:cxn ang="0">
                  <a:pos x="1323" y="3402"/>
                </a:cxn>
                <a:cxn ang="0">
                  <a:pos x="882" y="4221"/>
                </a:cxn>
                <a:cxn ang="0">
                  <a:pos x="1512" y="5040"/>
                </a:cxn>
                <a:cxn ang="0">
                  <a:pos x="1890" y="4158"/>
                </a:cxn>
                <a:cxn ang="0">
                  <a:pos x="882" y="4284"/>
                </a:cxn>
              </a:cxnLst>
              <a:rect l="0" t="0" r="r" b="b"/>
              <a:pathLst>
                <a:path w="5167" h="5041">
                  <a:moveTo>
                    <a:pt x="0" y="3591"/>
                  </a:moveTo>
                  <a:lnTo>
                    <a:pt x="1386" y="3402"/>
                  </a:lnTo>
                  <a:lnTo>
                    <a:pt x="819" y="2709"/>
                  </a:lnTo>
                  <a:lnTo>
                    <a:pt x="2331" y="2079"/>
                  </a:lnTo>
                  <a:lnTo>
                    <a:pt x="2268" y="3276"/>
                  </a:lnTo>
                  <a:lnTo>
                    <a:pt x="882" y="2772"/>
                  </a:lnTo>
                  <a:lnTo>
                    <a:pt x="3024" y="2520"/>
                  </a:lnTo>
                  <a:lnTo>
                    <a:pt x="2268" y="2079"/>
                  </a:lnTo>
                  <a:lnTo>
                    <a:pt x="2583" y="1260"/>
                  </a:lnTo>
                  <a:lnTo>
                    <a:pt x="3024" y="2583"/>
                  </a:lnTo>
                  <a:lnTo>
                    <a:pt x="3150" y="882"/>
                  </a:lnTo>
                  <a:lnTo>
                    <a:pt x="2583" y="1197"/>
                  </a:lnTo>
                  <a:lnTo>
                    <a:pt x="2520" y="0"/>
                  </a:lnTo>
                  <a:lnTo>
                    <a:pt x="3276" y="819"/>
                  </a:lnTo>
                  <a:lnTo>
                    <a:pt x="3969" y="252"/>
                  </a:lnTo>
                  <a:lnTo>
                    <a:pt x="2646" y="126"/>
                  </a:lnTo>
                  <a:lnTo>
                    <a:pt x="4284" y="1323"/>
                  </a:lnTo>
                  <a:lnTo>
                    <a:pt x="3969" y="189"/>
                  </a:lnTo>
                  <a:lnTo>
                    <a:pt x="5166" y="1197"/>
                  </a:lnTo>
                  <a:lnTo>
                    <a:pt x="4473" y="1386"/>
                  </a:lnTo>
                  <a:lnTo>
                    <a:pt x="3087" y="1008"/>
                  </a:lnTo>
                  <a:lnTo>
                    <a:pt x="4410" y="2268"/>
                  </a:lnTo>
                  <a:lnTo>
                    <a:pt x="3150" y="2583"/>
                  </a:lnTo>
                  <a:lnTo>
                    <a:pt x="2205" y="3276"/>
                  </a:lnTo>
                  <a:lnTo>
                    <a:pt x="1323" y="3402"/>
                  </a:lnTo>
                  <a:lnTo>
                    <a:pt x="882" y="4221"/>
                  </a:lnTo>
                  <a:lnTo>
                    <a:pt x="1512" y="5040"/>
                  </a:lnTo>
                  <a:lnTo>
                    <a:pt x="1890" y="4158"/>
                  </a:lnTo>
                  <a:lnTo>
                    <a:pt x="882" y="42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"/>
            <p:cNvSpPr>
              <a:spLocks noChangeArrowheads="1"/>
            </p:cNvSpPr>
            <p:nvPr/>
          </p:nvSpPr>
          <p:spPr bwMode="auto">
            <a:xfrm>
              <a:off x="5081761" y="2914866"/>
              <a:ext cx="1090080" cy="2160227"/>
            </a:xfrm>
            <a:custGeom>
              <a:avLst/>
              <a:gdLst/>
              <a:ahLst/>
              <a:cxnLst>
                <a:cxn ang="0">
                  <a:pos x="1071" y="0"/>
                </a:cxn>
                <a:cxn ang="0">
                  <a:pos x="2394" y="378"/>
                </a:cxn>
                <a:cxn ang="0">
                  <a:pos x="1386" y="1197"/>
                </a:cxn>
                <a:cxn ang="0">
                  <a:pos x="1134" y="63"/>
                </a:cxn>
                <a:cxn ang="0">
                  <a:pos x="0" y="1134"/>
                </a:cxn>
                <a:cxn ang="0">
                  <a:pos x="1386" y="1197"/>
                </a:cxn>
                <a:cxn ang="0">
                  <a:pos x="567" y="1764"/>
                </a:cxn>
                <a:cxn ang="0">
                  <a:pos x="0" y="1197"/>
                </a:cxn>
                <a:cxn ang="0">
                  <a:pos x="819" y="3024"/>
                </a:cxn>
                <a:cxn ang="0">
                  <a:pos x="630" y="1827"/>
                </a:cxn>
                <a:cxn ang="0">
                  <a:pos x="2268" y="1953"/>
                </a:cxn>
                <a:cxn ang="0">
                  <a:pos x="1386" y="1260"/>
                </a:cxn>
                <a:cxn ang="0">
                  <a:pos x="1827" y="2898"/>
                </a:cxn>
                <a:cxn ang="0">
                  <a:pos x="756" y="2961"/>
                </a:cxn>
                <a:cxn ang="0">
                  <a:pos x="2142" y="1953"/>
                </a:cxn>
                <a:cxn ang="0">
                  <a:pos x="1827" y="2835"/>
                </a:cxn>
                <a:cxn ang="0">
                  <a:pos x="693" y="2961"/>
                </a:cxn>
                <a:cxn ang="0">
                  <a:pos x="819" y="4788"/>
                </a:cxn>
                <a:cxn ang="0">
                  <a:pos x="1386" y="3717"/>
                </a:cxn>
                <a:cxn ang="0">
                  <a:pos x="819" y="2961"/>
                </a:cxn>
                <a:cxn ang="0">
                  <a:pos x="2520" y="3780"/>
                </a:cxn>
                <a:cxn ang="0">
                  <a:pos x="1890" y="2898"/>
                </a:cxn>
                <a:cxn ang="0">
                  <a:pos x="1449" y="3654"/>
                </a:cxn>
                <a:cxn ang="0">
                  <a:pos x="1638" y="4599"/>
                </a:cxn>
                <a:cxn ang="0">
                  <a:pos x="756" y="4725"/>
                </a:cxn>
                <a:cxn ang="0">
                  <a:pos x="189" y="5859"/>
                </a:cxn>
                <a:cxn ang="0">
                  <a:pos x="819" y="6615"/>
                </a:cxn>
                <a:cxn ang="0">
                  <a:pos x="1512" y="5670"/>
                </a:cxn>
                <a:cxn ang="0">
                  <a:pos x="189" y="5796"/>
                </a:cxn>
                <a:cxn ang="0">
                  <a:pos x="1638" y="4536"/>
                </a:cxn>
                <a:cxn ang="0">
                  <a:pos x="1512" y="5733"/>
                </a:cxn>
                <a:cxn ang="0">
                  <a:pos x="693" y="4788"/>
                </a:cxn>
                <a:cxn ang="0">
                  <a:pos x="2142" y="5355"/>
                </a:cxn>
                <a:cxn ang="0">
                  <a:pos x="1512" y="5859"/>
                </a:cxn>
                <a:cxn ang="0">
                  <a:pos x="2457" y="6489"/>
                </a:cxn>
                <a:cxn ang="0">
                  <a:pos x="2142" y="5292"/>
                </a:cxn>
                <a:cxn ang="0">
                  <a:pos x="3339" y="6363"/>
                </a:cxn>
                <a:cxn ang="0">
                  <a:pos x="2331" y="6426"/>
                </a:cxn>
                <a:cxn ang="0">
                  <a:pos x="3150" y="5418"/>
                </a:cxn>
                <a:cxn ang="0">
                  <a:pos x="2079" y="5418"/>
                </a:cxn>
                <a:cxn ang="0">
                  <a:pos x="1701" y="4473"/>
                </a:cxn>
                <a:cxn ang="0">
                  <a:pos x="2520" y="3717"/>
                </a:cxn>
                <a:cxn ang="0">
                  <a:pos x="1386" y="3780"/>
                </a:cxn>
                <a:cxn ang="0">
                  <a:pos x="2835" y="4599"/>
                </a:cxn>
                <a:cxn ang="0">
                  <a:pos x="1638" y="4473"/>
                </a:cxn>
              </a:cxnLst>
              <a:rect l="0" t="0" r="r" b="b"/>
              <a:pathLst>
                <a:path w="3340" h="6616">
                  <a:moveTo>
                    <a:pt x="1071" y="0"/>
                  </a:moveTo>
                  <a:lnTo>
                    <a:pt x="2394" y="378"/>
                  </a:lnTo>
                  <a:lnTo>
                    <a:pt x="1386" y="1197"/>
                  </a:lnTo>
                  <a:lnTo>
                    <a:pt x="1134" y="63"/>
                  </a:lnTo>
                  <a:lnTo>
                    <a:pt x="0" y="1134"/>
                  </a:lnTo>
                  <a:lnTo>
                    <a:pt x="1386" y="1197"/>
                  </a:lnTo>
                  <a:lnTo>
                    <a:pt x="567" y="1764"/>
                  </a:lnTo>
                  <a:lnTo>
                    <a:pt x="0" y="1197"/>
                  </a:lnTo>
                  <a:lnTo>
                    <a:pt x="819" y="3024"/>
                  </a:lnTo>
                  <a:lnTo>
                    <a:pt x="630" y="1827"/>
                  </a:lnTo>
                  <a:lnTo>
                    <a:pt x="2268" y="1953"/>
                  </a:lnTo>
                  <a:lnTo>
                    <a:pt x="1386" y="1260"/>
                  </a:lnTo>
                  <a:lnTo>
                    <a:pt x="1827" y="2898"/>
                  </a:lnTo>
                  <a:lnTo>
                    <a:pt x="756" y="2961"/>
                  </a:lnTo>
                  <a:lnTo>
                    <a:pt x="2142" y="1953"/>
                  </a:lnTo>
                  <a:lnTo>
                    <a:pt x="1827" y="2835"/>
                  </a:lnTo>
                  <a:lnTo>
                    <a:pt x="693" y="2961"/>
                  </a:lnTo>
                  <a:lnTo>
                    <a:pt x="819" y="4788"/>
                  </a:lnTo>
                  <a:lnTo>
                    <a:pt x="1386" y="3717"/>
                  </a:lnTo>
                  <a:lnTo>
                    <a:pt x="819" y="2961"/>
                  </a:lnTo>
                  <a:lnTo>
                    <a:pt x="2520" y="3780"/>
                  </a:lnTo>
                  <a:lnTo>
                    <a:pt x="1890" y="2898"/>
                  </a:lnTo>
                  <a:lnTo>
                    <a:pt x="1449" y="3654"/>
                  </a:lnTo>
                  <a:lnTo>
                    <a:pt x="1638" y="4599"/>
                  </a:lnTo>
                  <a:lnTo>
                    <a:pt x="756" y="4725"/>
                  </a:lnTo>
                  <a:lnTo>
                    <a:pt x="189" y="5859"/>
                  </a:lnTo>
                  <a:lnTo>
                    <a:pt x="819" y="6615"/>
                  </a:lnTo>
                  <a:lnTo>
                    <a:pt x="1512" y="5670"/>
                  </a:lnTo>
                  <a:lnTo>
                    <a:pt x="189" y="5796"/>
                  </a:lnTo>
                  <a:lnTo>
                    <a:pt x="1638" y="4536"/>
                  </a:lnTo>
                  <a:lnTo>
                    <a:pt x="1512" y="5733"/>
                  </a:lnTo>
                  <a:lnTo>
                    <a:pt x="693" y="4788"/>
                  </a:lnTo>
                  <a:lnTo>
                    <a:pt x="2142" y="5355"/>
                  </a:lnTo>
                  <a:lnTo>
                    <a:pt x="1512" y="5859"/>
                  </a:lnTo>
                  <a:lnTo>
                    <a:pt x="2457" y="6489"/>
                  </a:lnTo>
                  <a:lnTo>
                    <a:pt x="2142" y="5292"/>
                  </a:lnTo>
                  <a:lnTo>
                    <a:pt x="3339" y="6363"/>
                  </a:lnTo>
                  <a:lnTo>
                    <a:pt x="2331" y="6426"/>
                  </a:lnTo>
                  <a:lnTo>
                    <a:pt x="3150" y="5418"/>
                  </a:lnTo>
                  <a:lnTo>
                    <a:pt x="2079" y="5418"/>
                  </a:lnTo>
                  <a:lnTo>
                    <a:pt x="1701" y="4473"/>
                  </a:lnTo>
                  <a:lnTo>
                    <a:pt x="2520" y="3717"/>
                  </a:lnTo>
                  <a:lnTo>
                    <a:pt x="1386" y="3780"/>
                  </a:lnTo>
                  <a:lnTo>
                    <a:pt x="2835" y="4599"/>
                  </a:lnTo>
                  <a:lnTo>
                    <a:pt x="1638" y="4473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 noChangeArrowheads="1"/>
            </p:cNvSpPr>
            <p:nvPr/>
          </p:nvSpPr>
          <p:spPr bwMode="auto">
            <a:xfrm>
              <a:off x="5862240" y="3754475"/>
              <a:ext cx="1271520" cy="1371024"/>
            </a:xfrm>
            <a:custGeom>
              <a:avLst/>
              <a:gdLst/>
              <a:ahLst/>
              <a:cxnLst>
                <a:cxn ang="0">
                  <a:pos x="453" y="114"/>
                </a:cxn>
                <a:cxn ang="0">
                  <a:pos x="1739" y="0"/>
                </a:cxn>
                <a:cxn ang="0">
                  <a:pos x="1436" y="1021"/>
                </a:cxn>
                <a:cxn ang="0">
                  <a:pos x="491" y="151"/>
                </a:cxn>
                <a:cxn ang="0">
                  <a:pos x="378" y="2003"/>
                </a:cxn>
                <a:cxn ang="0">
                  <a:pos x="1209" y="1966"/>
                </a:cxn>
                <a:cxn ang="0">
                  <a:pos x="1436" y="945"/>
                </a:cxn>
                <a:cxn ang="0">
                  <a:pos x="0" y="1172"/>
                </a:cxn>
                <a:cxn ang="0">
                  <a:pos x="1172" y="2041"/>
                </a:cxn>
                <a:cxn ang="0">
                  <a:pos x="794" y="2911"/>
                </a:cxn>
                <a:cxn ang="0">
                  <a:pos x="378" y="2003"/>
                </a:cxn>
                <a:cxn ang="0">
                  <a:pos x="1398" y="983"/>
                </a:cxn>
                <a:cxn ang="0">
                  <a:pos x="2192" y="2268"/>
                </a:cxn>
                <a:cxn ang="0">
                  <a:pos x="1172" y="2041"/>
                </a:cxn>
                <a:cxn ang="0">
                  <a:pos x="1587" y="3175"/>
                </a:cxn>
                <a:cxn ang="0">
                  <a:pos x="680" y="2948"/>
                </a:cxn>
                <a:cxn ang="0">
                  <a:pos x="1020" y="3818"/>
                </a:cxn>
                <a:cxn ang="0">
                  <a:pos x="1587" y="3213"/>
                </a:cxn>
                <a:cxn ang="0">
                  <a:pos x="2646" y="4196"/>
                </a:cxn>
                <a:cxn ang="0">
                  <a:pos x="3893" y="3666"/>
                </a:cxn>
                <a:cxn ang="0">
                  <a:pos x="2948" y="3213"/>
                </a:cxn>
                <a:cxn ang="0">
                  <a:pos x="2646" y="4196"/>
                </a:cxn>
                <a:cxn ang="0">
                  <a:pos x="2192" y="2268"/>
                </a:cxn>
                <a:cxn ang="0">
                  <a:pos x="1663" y="3175"/>
                </a:cxn>
                <a:cxn ang="0">
                  <a:pos x="2986" y="3213"/>
                </a:cxn>
                <a:cxn ang="0">
                  <a:pos x="3666" y="2230"/>
                </a:cxn>
                <a:cxn ang="0">
                  <a:pos x="2192" y="2268"/>
                </a:cxn>
                <a:cxn ang="0">
                  <a:pos x="2986" y="3289"/>
                </a:cxn>
                <a:cxn ang="0">
                  <a:pos x="2872" y="1739"/>
                </a:cxn>
                <a:cxn ang="0">
                  <a:pos x="3628" y="2268"/>
                </a:cxn>
                <a:cxn ang="0">
                  <a:pos x="3817" y="3704"/>
                </a:cxn>
              </a:cxnLst>
              <a:rect l="0" t="0" r="r" b="b"/>
              <a:pathLst>
                <a:path w="3894" h="4197">
                  <a:moveTo>
                    <a:pt x="453" y="114"/>
                  </a:moveTo>
                  <a:lnTo>
                    <a:pt x="1739" y="0"/>
                  </a:lnTo>
                  <a:lnTo>
                    <a:pt x="1436" y="1021"/>
                  </a:lnTo>
                  <a:lnTo>
                    <a:pt x="491" y="151"/>
                  </a:lnTo>
                  <a:lnTo>
                    <a:pt x="378" y="2003"/>
                  </a:lnTo>
                  <a:lnTo>
                    <a:pt x="1209" y="1966"/>
                  </a:lnTo>
                  <a:lnTo>
                    <a:pt x="1436" y="945"/>
                  </a:lnTo>
                  <a:lnTo>
                    <a:pt x="0" y="1172"/>
                  </a:lnTo>
                  <a:lnTo>
                    <a:pt x="1172" y="2041"/>
                  </a:lnTo>
                  <a:lnTo>
                    <a:pt x="794" y="2911"/>
                  </a:lnTo>
                  <a:lnTo>
                    <a:pt x="378" y="2003"/>
                  </a:lnTo>
                  <a:lnTo>
                    <a:pt x="1398" y="983"/>
                  </a:lnTo>
                  <a:lnTo>
                    <a:pt x="2192" y="2268"/>
                  </a:lnTo>
                  <a:lnTo>
                    <a:pt x="1172" y="2041"/>
                  </a:lnTo>
                  <a:lnTo>
                    <a:pt x="1587" y="3175"/>
                  </a:lnTo>
                  <a:lnTo>
                    <a:pt x="680" y="2948"/>
                  </a:lnTo>
                  <a:lnTo>
                    <a:pt x="1020" y="3818"/>
                  </a:lnTo>
                  <a:lnTo>
                    <a:pt x="1587" y="3213"/>
                  </a:lnTo>
                  <a:lnTo>
                    <a:pt x="2646" y="4196"/>
                  </a:lnTo>
                  <a:lnTo>
                    <a:pt x="3893" y="3666"/>
                  </a:lnTo>
                  <a:lnTo>
                    <a:pt x="2948" y="3213"/>
                  </a:lnTo>
                  <a:lnTo>
                    <a:pt x="2646" y="4196"/>
                  </a:lnTo>
                  <a:lnTo>
                    <a:pt x="2192" y="2268"/>
                  </a:lnTo>
                  <a:lnTo>
                    <a:pt x="1663" y="3175"/>
                  </a:lnTo>
                  <a:lnTo>
                    <a:pt x="2986" y="3213"/>
                  </a:lnTo>
                  <a:lnTo>
                    <a:pt x="3666" y="2230"/>
                  </a:lnTo>
                  <a:lnTo>
                    <a:pt x="2192" y="2268"/>
                  </a:lnTo>
                  <a:lnTo>
                    <a:pt x="2986" y="3289"/>
                  </a:lnTo>
                  <a:lnTo>
                    <a:pt x="2872" y="1739"/>
                  </a:lnTo>
                  <a:lnTo>
                    <a:pt x="3628" y="2268"/>
                  </a:lnTo>
                  <a:lnTo>
                    <a:pt x="3817" y="370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"/>
            <p:cNvSpPr>
              <a:spLocks noChangeArrowheads="1"/>
            </p:cNvSpPr>
            <p:nvPr/>
          </p:nvSpPr>
          <p:spPr bwMode="auto">
            <a:xfrm>
              <a:off x="6331680" y="2854380"/>
              <a:ext cx="1641600" cy="1617290"/>
            </a:xfrm>
            <a:custGeom>
              <a:avLst/>
              <a:gdLst/>
              <a:ahLst/>
              <a:cxnLst>
                <a:cxn ang="0">
                  <a:pos x="2268" y="4951"/>
                </a:cxn>
                <a:cxn ang="0">
                  <a:pos x="2344" y="3288"/>
                </a:cxn>
                <a:cxn ang="0">
                  <a:pos x="1512" y="4498"/>
                </a:cxn>
                <a:cxn ang="0">
                  <a:pos x="1210" y="3477"/>
                </a:cxn>
                <a:cxn ang="0">
                  <a:pos x="718" y="4951"/>
                </a:cxn>
                <a:cxn ang="0">
                  <a:pos x="1512" y="4460"/>
                </a:cxn>
                <a:cxn ang="0">
                  <a:pos x="0" y="3742"/>
                </a:cxn>
                <a:cxn ang="0">
                  <a:pos x="1323" y="3553"/>
                </a:cxn>
                <a:cxn ang="0">
                  <a:pos x="189" y="2721"/>
                </a:cxn>
                <a:cxn ang="0">
                  <a:pos x="1247" y="2570"/>
                </a:cxn>
                <a:cxn ang="0">
                  <a:pos x="1247" y="3591"/>
                </a:cxn>
                <a:cxn ang="0">
                  <a:pos x="2381" y="3402"/>
                </a:cxn>
                <a:cxn ang="0">
                  <a:pos x="1210" y="2570"/>
                </a:cxn>
                <a:cxn ang="0">
                  <a:pos x="454" y="1776"/>
                </a:cxn>
                <a:cxn ang="0">
                  <a:pos x="1625" y="983"/>
                </a:cxn>
                <a:cxn ang="0">
                  <a:pos x="3213" y="0"/>
                </a:cxn>
                <a:cxn ang="0">
                  <a:pos x="2722" y="1096"/>
                </a:cxn>
                <a:cxn ang="0">
                  <a:pos x="1890" y="0"/>
                </a:cxn>
                <a:cxn ang="0">
                  <a:pos x="3666" y="1020"/>
                </a:cxn>
                <a:cxn ang="0">
                  <a:pos x="3175" y="113"/>
                </a:cxn>
                <a:cxn ang="0">
                  <a:pos x="4498" y="1134"/>
                </a:cxn>
                <a:cxn ang="0">
                  <a:pos x="3553" y="983"/>
                </a:cxn>
                <a:cxn ang="0">
                  <a:pos x="4158" y="1814"/>
                </a:cxn>
                <a:cxn ang="0">
                  <a:pos x="4536" y="1096"/>
                </a:cxn>
                <a:cxn ang="0">
                  <a:pos x="5027" y="3061"/>
                </a:cxn>
                <a:cxn ang="0">
                  <a:pos x="4120" y="1814"/>
                </a:cxn>
                <a:cxn ang="0">
                  <a:pos x="3591" y="2419"/>
                </a:cxn>
                <a:cxn ang="0">
                  <a:pos x="3629" y="983"/>
                </a:cxn>
                <a:cxn ang="0">
                  <a:pos x="2797" y="2079"/>
                </a:cxn>
                <a:cxn ang="0">
                  <a:pos x="2722" y="1134"/>
                </a:cxn>
                <a:cxn ang="0">
                  <a:pos x="3591" y="2381"/>
                </a:cxn>
                <a:cxn ang="0">
                  <a:pos x="2722" y="2079"/>
                </a:cxn>
                <a:cxn ang="0">
                  <a:pos x="1928" y="1965"/>
                </a:cxn>
                <a:cxn ang="0">
                  <a:pos x="2759" y="1096"/>
                </a:cxn>
                <a:cxn ang="0">
                  <a:pos x="1625" y="1020"/>
                </a:cxn>
                <a:cxn ang="0">
                  <a:pos x="1966" y="2003"/>
                </a:cxn>
                <a:cxn ang="0">
                  <a:pos x="454" y="1814"/>
                </a:cxn>
              </a:cxnLst>
              <a:rect l="0" t="0" r="r" b="b"/>
              <a:pathLst>
                <a:path w="5028" h="4952">
                  <a:moveTo>
                    <a:pt x="2268" y="4951"/>
                  </a:moveTo>
                  <a:lnTo>
                    <a:pt x="2344" y="3288"/>
                  </a:lnTo>
                  <a:lnTo>
                    <a:pt x="1512" y="4498"/>
                  </a:lnTo>
                  <a:lnTo>
                    <a:pt x="1210" y="3477"/>
                  </a:lnTo>
                  <a:lnTo>
                    <a:pt x="718" y="4951"/>
                  </a:lnTo>
                  <a:lnTo>
                    <a:pt x="1512" y="4460"/>
                  </a:lnTo>
                  <a:lnTo>
                    <a:pt x="0" y="3742"/>
                  </a:lnTo>
                  <a:lnTo>
                    <a:pt x="1323" y="3553"/>
                  </a:lnTo>
                  <a:lnTo>
                    <a:pt x="189" y="2721"/>
                  </a:lnTo>
                  <a:lnTo>
                    <a:pt x="1247" y="2570"/>
                  </a:lnTo>
                  <a:lnTo>
                    <a:pt x="1247" y="3591"/>
                  </a:lnTo>
                  <a:lnTo>
                    <a:pt x="2381" y="3402"/>
                  </a:lnTo>
                  <a:lnTo>
                    <a:pt x="1210" y="2570"/>
                  </a:lnTo>
                  <a:lnTo>
                    <a:pt x="454" y="1776"/>
                  </a:lnTo>
                  <a:lnTo>
                    <a:pt x="1625" y="983"/>
                  </a:lnTo>
                  <a:lnTo>
                    <a:pt x="3213" y="0"/>
                  </a:lnTo>
                  <a:lnTo>
                    <a:pt x="2722" y="1096"/>
                  </a:lnTo>
                  <a:lnTo>
                    <a:pt x="1890" y="0"/>
                  </a:lnTo>
                  <a:lnTo>
                    <a:pt x="3666" y="1020"/>
                  </a:lnTo>
                  <a:lnTo>
                    <a:pt x="3175" y="113"/>
                  </a:lnTo>
                  <a:lnTo>
                    <a:pt x="4498" y="1134"/>
                  </a:lnTo>
                  <a:lnTo>
                    <a:pt x="3553" y="983"/>
                  </a:lnTo>
                  <a:lnTo>
                    <a:pt x="4158" y="1814"/>
                  </a:lnTo>
                  <a:lnTo>
                    <a:pt x="4536" y="1096"/>
                  </a:lnTo>
                  <a:lnTo>
                    <a:pt x="5027" y="3061"/>
                  </a:lnTo>
                  <a:lnTo>
                    <a:pt x="4120" y="1814"/>
                  </a:lnTo>
                  <a:lnTo>
                    <a:pt x="3591" y="2419"/>
                  </a:lnTo>
                  <a:lnTo>
                    <a:pt x="3629" y="983"/>
                  </a:lnTo>
                  <a:lnTo>
                    <a:pt x="2797" y="2079"/>
                  </a:lnTo>
                  <a:lnTo>
                    <a:pt x="2722" y="1134"/>
                  </a:lnTo>
                  <a:lnTo>
                    <a:pt x="3591" y="2381"/>
                  </a:lnTo>
                  <a:lnTo>
                    <a:pt x="2722" y="2079"/>
                  </a:lnTo>
                  <a:lnTo>
                    <a:pt x="1928" y="1965"/>
                  </a:lnTo>
                  <a:lnTo>
                    <a:pt x="2759" y="1096"/>
                  </a:lnTo>
                  <a:lnTo>
                    <a:pt x="1625" y="1020"/>
                  </a:lnTo>
                  <a:lnTo>
                    <a:pt x="1966" y="2003"/>
                  </a:lnTo>
                  <a:lnTo>
                    <a:pt x="454" y="181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"/>
            <p:cNvSpPr>
              <a:spLocks noChangeArrowheads="1"/>
            </p:cNvSpPr>
            <p:nvPr/>
          </p:nvSpPr>
          <p:spPr bwMode="auto">
            <a:xfrm>
              <a:off x="6825600" y="4051146"/>
              <a:ext cx="617760" cy="432045"/>
            </a:xfrm>
            <a:custGeom>
              <a:avLst/>
              <a:gdLst/>
              <a:ahLst/>
              <a:cxnLst>
                <a:cxn ang="0">
                  <a:pos x="643" y="1323"/>
                </a:cxn>
                <a:cxn ang="0">
                  <a:pos x="1890" y="0"/>
                </a:cxn>
                <a:cxn ang="0">
                  <a:pos x="0" y="832"/>
                </a:cxn>
              </a:cxnLst>
              <a:rect l="0" t="0" r="r" b="b"/>
              <a:pathLst>
                <a:path w="1891" h="1324">
                  <a:moveTo>
                    <a:pt x="643" y="1323"/>
                  </a:moveTo>
                  <a:lnTo>
                    <a:pt x="1890" y="0"/>
                  </a:lnTo>
                  <a:lnTo>
                    <a:pt x="0" y="832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8"/>
            <p:cNvSpPr>
              <a:spLocks noChangeArrowheads="1"/>
            </p:cNvSpPr>
            <p:nvPr/>
          </p:nvSpPr>
          <p:spPr bwMode="auto">
            <a:xfrm>
              <a:off x="6294241" y="3187055"/>
              <a:ext cx="1679040" cy="8885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38" y="0"/>
                </a:cxn>
                <a:cxn ang="0">
                  <a:pos x="1360" y="1588"/>
                </a:cxn>
                <a:cxn ang="0">
                  <a:pos x="2116" y="945"/>
                </a:cxn>
                <a:cxn ang="0">
                  <a:pos x="2419" y="2306"/>
                </a:cxn>
                <a:cxn ang="0">
                  <a:pos x="2872" y="1097"/>
                </a:cxn>
                <a:cxn ang="0">
                  <a:pos x="3439" y="2722"/>
                </a:cxn>
                <a:cxn ang="0">
                  <a:pos x="2381" y="2268"/>
                </a:cxn>
                <a:cxn ang="0">
                  <a:pos x="3779" y="1361"/>
                </a:cxn>
                <a:cxn ang="0">
                  <a:pos x="5140" y="2004"/>
                </a:cxn>
                <a:cxn ang="0">
                  <a:pos x="4460" y="2722"/>
                </a:cxn>
                <a:cxn ang="0">
                  <a:pos x="3742" y="1399"/>
                </a:cxn>
                <a:cxn ang="0">
                  <a:pos x="3402" y="2608"/>
                </a:cxn>
                <a:cxn ang="0">
                  <a:pos x="4460" y="2684"/>
                </a:cxn>
              </a:cxnLst>
              <a:rect l="0" t="0" r="r" b="b"/>
              <a:pathLst>
                <a:path w="5141" h="2723">
                  <a:moveTo>
                    <a:pt x="0" y="0"/>
                  </a:moveTo>
                  <a:lnTo>
                    <a:pt x="1738" y="0"/>
                  </a:lnTo>
                  <a:lnTo>
                    <a:pt x="1360" y="1588"/>
                  </a:lnTo>
                  <a:lnTo>
                    <a:pt x="2116" y="945"/>
                  </a:lnTo>
                  <a:lnTo>
                    <a:pt x="2419" y="2306"/>
                  </a:lnTo>
                  <a:lnTo>
                    <a:pt x="2872" y="1097"/>
                  </a:lnTo>
                  <a:lnTo>
                    <a:pt x="3439" y="2722"/>
                  </a:lnTo>
                  <a:lnTo>
                    <a:pt x="2381" y="2268"/>
                  </a:lnTo>
                  <a:lnTo>
                    <a:pt x="3779" y="1361"/>
                  </a:lnTo>
                  <a:lnTo>
                    <a:pt x="5140" y="2004"/>
                  </a:lnTo>
                  <a:lnTo>
                    <a:pt x="4460" y="2722"/>
                  </a:lnTo>
                  <a:lnTo>
                    <a:pt x="3742" y="1399"/>
                  </a:lnTo>
                  <a:lnTo>
                    <a:pt x="3402" y="2608"/>
                  </a:lnTo>
                  <a:lnTo>
                    <a:pt x="4460" y="2684"/>
                  </a:lnTo>
                </a:path>
              </a:pathLst>
            </a:cu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560161" y="1849155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450081" y="3754475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12"/>
            <p:cNvSpPr>
              <a:spLocks noChangeArrowheads="1"/>
            </p:cNvSpPr>
            <p:nvPr/>
          </p:nvSpPr>
          <p:spPr bwMode="auto">
            <a:xfrm>
              <a:off x="1644481" y="3996420"/>
              <a:ext cx="56160" cy="5616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658880" y="3646463"/>
              <a:ext cx="70560" cy="393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>
              <a:off x="1811520" y="4038184"/>
              <a:ext cx="205919" cy="14099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851994" y="5148308"/>
              <a:ext cx="3749763" cy="9326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346402" y="2788296"/>
              <a:ext cx="2636638" cy="7402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/>
            <a:p>
              <a:pPr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>
              <a:off x="4403520" y="1846274"/>
              <a:ext cx="1440" cy="353701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18"/>
            <p:cNvSpPr>
              <a:spLocks noChangeArrowheads="1"/>
            </p:cNvSpPr>
            <p:nvPr/>
          </p:nvSpPr>
          <p:spPr bwMode="auto">
            <a:xfrm>
              <a:off x="6275520" y="20752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Oval 19"/>
            <p:cNvSpPr>
              <a:spLocks noChangeArrowheads="1"/>
            </p:cNvSpPr>
            <p:nvPr/>
          </p:nvSpPr>
          <p:spPr bwMode="auto">
            <a:xfrm>
              <a:off x="6765120" y="210838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Oval 20"/>
            <p:cNvSpPr>
              <a:spLocks noChangeArrowheads="1"/>
            </p:cNvSpPr>
            <p:nvPr/>
          </p:nvSpPr>
          <p:spPr bwMode="auto">
            <a:xfrm>
              <a:off x="6765120" y="30876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Oval 21"/>
            <p:cNvSpPr>
              <a:spLocks noChangeArrowheads="1"/>
            </p:cNvSpPr>
            <p:nvPr/>
          </p:nvSpPr>
          <p:spPr bwMode="auto">
            <a:xfrm>
              <a:off x="5721121" y="347940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22"/>
            <p:cNvSpPr>
              <a:spLocks noChangeArrowheads="1"/>
            </p:cNvSpPr>
            <p:nvPr/>
          </p:nvSpPr>
          <p:spPr bwMode="auto">
            <a:xfrm>
              <a:off x="6243840" y="40021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23"/>
            <p:cNvSpPr>
              <a:spLocks noChangeArrowheads="1"/>
            </p:cNvSpPr>
            <p:nvPr/>
          </p:nvSpPr>
          <p:spPr bwMode="auto">
            <a:xfrm>
              <a:off x="6635520" y="50146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24"/>
            <p:cNvSpPr>
              <a:spLocks noChangeArrowheads="1"/>
            </p:cNvSpPr>
            <p:nvPr/>
          </p:nvSpPr>
          <p:spPr bwMode="auto">
            <a:xfrm>
              <a:off x="5263201" y="498292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25"/>
            <p:cNvSpPr>
              <a:spLocks noChangeArrowheads="1"/>
            </p:cNvSpPr>
            <p:nvPr/>
          </p:nvSpPr>
          <p:spPr bwMode="auto">
            <a:xfrm>
              <a:off x="5002560" y="31856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26"/>
            <p:cNvSpPr>
              <a:spLocks noChangeArrowheads="1"/>
            </p:cNvSpPr>
            <p:nvPr/>
          </p:nvSpPr>
          <p:spPr bwMode="auto">
            <a:xfrm>
              <a:off x="5470561" y="32000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27"/>
            <p:cNvSpPr>
              <a:spLocks noChangeArrowheads="1"/>
            </p:cNvSpPr>
            <p:nvPr/>
          </p:nvSpPr>
          <p:spPr bwMode="auto">
            <a:xfrm>
              <a:off x="5212800" y="340595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28"/>
            <p:cNvSpPr>
              <a:spLocks noChangeArrowheads="1"/>
            </p:cNvSpPr>
            <p:nvPr/>
          </p:nvSpPr>
          <p:spPr bwMode="auto">
            <a:xfrm>
              <a:off x="6501601" y="23229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Oval 29"/>
            <p:cNvSpPr>
              <a:spLocks noChangeArrowheads="1"/>
            </p:cNvSpPr>
            <p:nvPr/>
          </p:nvSpPr>
          <p:spPr bwMode="auto">
            <a:xfrm>
              <a:off x="5353920" y="28515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559872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31"/>
            <p:cNvSpPr>
              <a:spLocks noChangeArrowheads="1"/>
            </p:cNvSpPr>
            <p:nvPr/>
          </p:nvSpPr>
          <p:spPr bwMode="auto">
            <a:xfrm>
              <a:off x="5250240" y="376743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32"/>
            <p:cNvSpPr>
              <a:spLocks noChangeArrowheads="1"/>
            </p:cNvSpPr>
            <p:nvPr/>
          </p:nvSpPr>
          <p:spPr bwMode="auto">
            <a:xfrm>
              <a:off x="5431680" y="40381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3"/>
            <p:cNvSpPr>
              <a:spLocks noChangeArrowheads="1"/>
            </p:cNvSpPr>
            <p:nvPr/>
          </p:nvSpPr>
          <p:spPr bwMode="auto">
            <a:xfrm>
              <a:off x="7261921" y="27866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4"/>
            <p:cNvSpPr>
              <a:spLocks noChangeArrowheads="1"/>
            </p:cNvSpPr>
            <p:nvPr/>
          </p:nvSpPr>
          <p:spPr bwMode="auto">
            <a:xfrm>
              <a:off x="7647841" y="396617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Oval 35"/>
            <p:cNvSpPr>
              <a:spLocks noChangeArrowheads="1"/>
            </p:cNvSpPr>
            <p:nvPr/>
          </p:nvSpPr>
          <p:spPr bwMode="auto">
            <a:xfrm>
              <a:off x="5778721" y="40554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6"/>
            <p:cNvSpPr>
              <a:spLocks noChangeArrowheads="1"/>
            </p:cNvSpPr>
            <p:nvPr/>
          </p:nvSpPr>
          <p:spPr bwMode="auto">
            <a:xfrm>
              <a:off x="7031521" y="484899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37"/>
            <p:cNvSpPr>
              <a:spLocks noChangeArrowheads="1"/>
            </p:cNvSpPr>
            <p:nvPr/>
          </p:nvSpPr>
          <p:spPr bwMode="auto">
            <a:xfrm>
              <a:off x="5761441" y="491955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38"/>
            <p:cNvSpPr>
              <a:spLocks noChangeArrowheads="1"/>
            </p:cNvSpPr>
            <p:nvPr/>
          </p:nvSpPr>
          <p:spPr bwMode="auto">
            <a:xfrm>
              <a:off x="7136640" y="243241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39"/>
            <p:cNvSpPr>
              <a:spLocks noChangeArrowheads="1"/>
            </p:cNvSpPr>
            <p:nvPr/>
          </p:nvSpPr>
          <p:spPr bwMode="auto">
            <a:xfrm>
              <a:off x="5250240" y="43723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"/>
            <p:cNvSpPr>
              <a:spLocks noChangeArrowheads="1"/>
            </p:cNvSpPr>
            <p:nvPr/>
          </p:nvSpPr>
          <p:spPr bwMode="auto">
            <a:xfrm>
              <a:off x="547920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41"/>
            <p:cNvSpPr>
              <a:spLocks noChangeArrowheads="1"/>
            </p:cNvSpPr>
            <p:nvPr/>
          </p:nvSpPr>
          <p:spPr bwMode="auto">
            <a:xfrm>
              <a:off x="5725440" y="294367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7718400" y="3120809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Oval 43"/>
            <p:cNvSpPr>
              <a:spLocks noChangeArrowheads="1"/>
            </p:cNvSpPr>
            <p:nvPr/>
          </p:nvSpPr>
          <p:spPr bwMode="auto">
            <a:xfrm>
              <a:off x="5073121" y="472513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Oval 44"/>
            <p:cNvSpPr>
              <a:spLocks noChangeArrowheads="1"/>
            </p:cNvSpPr>
            <p:nvPr/>
          </p:nvSpPr>
          <p:spPr bwMode="auto">
            <a:xfrm>
              <a:off x="7876800" y="37731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45"/>
            <p:cNvSpPr>
              <a:spLocks noChangeArrowheads="1"/>
            </p:cNvSpPr>
            <p:nvPr/>
          </p:nvSpPr>
          <p:spPr bwMode="auto">
            <a:xfrm>
              <a:off x="6308641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46"/>
            <p:cNvSpPr>
              <a:spLocks noChangeArrowheads="1"/>
            </p:cNvSpPr>
            <p:nvPr/>
          </p:nvSpPr>
          <p:spPr bwMode="auto">
            <a:xfrm>
              <a:off x="6184801" y="273196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47"/>
            <p:cNvSpPr>
              <a:spLocks noChangeArrowheads="1"/>
            </p:cNvSpPr>
            <p:nvPr/>
          </p:nvSpPr>
          <p:spPr bwMode="auto">
            <a:xfrm>
              <a:off x="59083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Oval 48"/>
            <p:cNvSpPr>
              <a:spLocks noChangeArrowheads="1"/>
            </p:cNvSpPr>
            <p:nvPr/>
          </p:nvSpPr>
          <p:spPr bwMode="auto">
            <a:xfrm>
              <a:off x="6153121" y="432189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Oval 49"/>
            <p:cNvSpPr>
              <a:spLocks noChangeArrowheads="1"/>
            </p:cNvSpPr>
            <p:nvPr/>
          </p:nvSpPr>
          <p:spPr bwMode="auto">
            <a:xfrm>
              <a:off x="6334561" y="367670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50"/>
            <p:cNvSpPr>
              <a:spLocks noChangeArrowheads="1"/>
            </p:cNvSpPr>
            <p:nvPr/>
          </p:nvSpPr>
          <p:spPr bwMode="auto">
            <a:xfrm>
              <a:off x="6462720" y="438670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Oval 51"/>
            <p:cNvSpPr>
              <a:spLocks noChangeArrowheads="1"/>
            </p:cNvSpPr>
            <p:nvPr/>
          </p:nvSpPr>
          <p:spPr bwMode="auto">
            <a:xfrm>
              <a:off x="6966720" y="439822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Oval 52"/>
            <p:cNvSpPr>
              <a:spLocks noChangeArrowheads="1"/>
            </p:cNvSpPr>
            <p:nvPr/>
          </p:nvSpPr>
          <p:spPr bwMode="auto">
            <a:xfrm>
              <a:off x="6657121" y="39215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53"/>
            <p:cNvSpPr>
              <a:spLocks noChangeArrowheads="1"/>
            </p:cNvSpPr>
            <p:nvPr/>
          </p:nvSpPr>
          <p:spPr bwMode="auto">
            <a:xfrm>
              <a:off x="5947200" y="370263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54"/>
            <p:cNvSpPr>
              <a:spLocks noChangeArrowheads="1"/>
            </p:cNvSpPr>
            <p:nvPr/>
          </p:nvSpPr>
          <p:spPr bwMode="auto">
            <a:xfrm>
              <a:off x="7159680" y="345780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55"/>
            <p:cNvSpPr>
              <a:spLocks noChangeArrowheads="1"/>
            </p:cNvSpPr>
            <p:nvPr/>
          </p:nvSpPr>
          <p:spPr bwMode="auto">
            <a:xfrm>
              <a:off x="6631201" y="361190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56"/>
            <p:cNvSpPr>
              <a:spLocks noChangeArrowheads="1"/>
            </p:cNvSpPr>
            <p:nvPr/>
          </p:nvSpPr>
          <p:spPr bwMode="auto">
            <a:xfrm>
              <a:off x="7326720" y="397337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57"/>
            <p:cNvSpPr>
              <a:spLocks noChangeArrowheads="1"/>
            </p:cNvSpPr>
            <p:nvPr/>
          </p:nvSpPr>
          <p:spPr bwMode="auto">
            <a:xfrm>
              <a:off x="7584481" y="334115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58"/>
            <p:cNvSpPr>
              <a:spLocks noChangeArrowheads="1"/>
            </p:cNvSpPr>
            <p:nvPr/>
          </p:nvSpPr>
          <p:spPr bwMode="auto">
            <a:xfrm>
              <a:off x="6888960" y="3418920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9"/>
            <p:cNvSpPr>
              <a:spLocks noChangeArrowheads="1"/>
            </p:cNvSpPr>
            <p:nvPr/>
          </p:nvSpPr>
          <p:spPr bwMode="auto">
            <a:xfrm>
              <a:off x="7120801" y="3109288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Oval 60"/>
            <p:cNvSpPr>
              <a:spLocks noChangeArrowheads="1"/>
            </p:cNvSpPr>
            <p:nvPr/>
          </p:nvSpPr>
          <p:spPr bwMode="auto">
            <a:xfrm>
              <a:off x="7404480" y="30833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61"/>
            <p:cNvSpPr>
              <a:spLocks noChangeArrowheads="1"/>
            </p:cNvSpPr>
            <p:nvPr/>
          </p:nvSpPr>
          <p:spPr bwMode="auto">
            <a:xfrm>
              <a:off x="6876001" y="277373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Oval 62"/>
            <p:cNvSpPr>
              <a:spLocks noChangeArrowheads="1"/>
            </p:cNvSpPr>
            <p:nvPr/>
          </p:nvSpPr>
          <p:spPr bwMode="auto">
            <a:xfrm>
              <a:off x="6256801" y="242521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Oval 63"/>
            <p:cNvSpPr>
              <a:spLocks noChangeArrowheads="1"/>
            </p:cNvSpPr>
            <p:nvPr/>
          </p:nvSpPr>
          <p:spPr bwMode="auto">
            <a:xfrm>
              <a:off x="6824161" y="250298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Oval 64"/>
            <p:cNvSpPr>
              <a:spLocks noChangeArrowheads="1"/>
            </p:cNvSpPr>
            <p:nvPr/>
          </p:nvSpPr>
          <p:spPr bwMode="auto">
            <a:xfrm>
              <a:off x="6462720" y="289038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Oval 65"/>
            <p:cNvSpPr>
              <a:spLocks noChangeArrowheads="1"/>
            </p:cNvSpPr>
            <p:nvPr/>
          </p:nvSpPr>
          <p:spPr bwMode="auto">
            <a:xfrm>
              <a:off x="5869440" y="3161133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Oval 66"/>
            <p:cNvSpPr>
              <a:spLocks noChangeArrowheads="1"/>
            </p:cNvSpPr>
            <p:nvPr/>
          </p:nvSpPr>
          <p:spPr bwMode="auto">
            <a:xfrm>
              <a:off x="6063841" y="3392997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Oval 67"/>
            <p:cNvSpPr>
              <a:spLocks noChangeArrowheads="1"/>
            </p:cNvSpPr>
            <p:nvPr/>
          </p:nvSpPr>
          <p:spPr bwMode="auto">
            <a:xfrm>
              <a:off x="6192000" y="30963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68"/>
            <p:cNvSpPr>
              <a:spLocks noChangeArrowheads="1"/>
            </p:cNvSpPr>
            <p:nvPr/>
          </p:nvSpPr>
          <p:spPr bwMode="auto">
            <a:xfrm>
              <a:off x="7417441" y="354709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Oval 69"/>
            <p:cNvSpPr>
              <a:spLocks noChangeArrowheads="1"/>
            </p:cNvSpPr>
            <p:nvPr/>
          </p:nvSpPr>
          <p:spPr bwMode="auto">
            <a:xfrm>
              <a:off x="6720481" y="423116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Oval 70"/>
            <p:cNvSpPr>
              <a:spLocks noChangeArrowheads="1"/>
            </p:cNvSpPr>
            <p:nvPr/>
          </p:nvSpPr>
          <p:spPr bwMode="auto">
            <a:xfrm>
              <a:off x="6399360" y="336707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Oval 71"/>
            <p:cNvSpPr>
              <a:spLocks noChangeArrowheads="1"/>
            </p:cNvSpPr>
            <p:nvPr/>
          </p:nvSpPr>
          <p:spPr bwMode="auto">
            <a:xfrm>
              <a:off x="6991201" y="385672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Oval 72"/>
            <p:cNvSpPr>
              <a:spLocks noChangeArrowheads="1"/>
            </p:cNvSpPr>
            <p:nvPr/>
          </p:nvSpPr>
          <p:spPr bwMode="auto">
            <a:xfrm>
              <a:off x="6759360" y="4707855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Oval 73"/>
            <p:cNvSpPr>
              <a:spLocks noChangeArrowheads="1"/>
            </p:cNvSpPr>
            <p:nvPr/>
          </p:nvSpPr>
          <p:spPr bwMode="auto">
            <a:xfrm>
              <a:off x="6024960" y="4618566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Oval 74"/>
            <p:cNvSpPr>
              <a:spLocks noChangeArrowheads="1"/>
            </p:cNvSpPr>
            <p:nvPr/>
          </p:nvSpPr>
          <p:spPr bwMode="auto">
            <a:xfrm>
              <a:off x="5535360" y="4295972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Oval 75"/>
            <p:cNvSpPr>
              <a:spLocks noChangeArrowheads="1"/>
            </p:cNvSpPr>
            <p:nvPr/>
          </p:nvSpPr>
          <p:spPr bwMode="auto">
            <a:xfrm>
              <a:off x="5702400" y="4579681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76"/>
            <p:cNvSpPr>
              <a:spLocks noChangeArrowheads="1"/>
            </p:cNvSpPr>
            <p:nvPr/>
          </p:nvSpPr>
          <p:spPr bwMode="auto">
            <a:xfrm>
              <a:off x="6076800" y="4889314"/>
              <a:ext cx="175680" cy="17569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4" name="Rectangle 143"/>
          <p:cNvSpPr/>
          <p:nvPr/>
        </p:nvSpPr>
        <p:spPr>
          <a:xfrm>
            <a:off x="3163794" y="918930"/>
            <a:ext cx="5256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The Amorphous Medium abstraction uses manifolds to simplify programming of scalable, robust behavior on space-filling networks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4011599" y="2002840"/>
            <a:ext cx="5119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solidFill>
                  <a:srgbClr val="1F497D"/>
                </a:solidFill>
              </a:rPr>
              <a:t>Proto’s</a:t>
            </a:r>
            <a:r>
              <a:rPr lang="en-US" sz="2000" b="1" i="1" dirty="0" smtClean="0">
                <a:solidFill>
                  <a:srgbClr val="1F497D"/>
                </a:solidFill>
              </a:rPr>
              <a:t> four families of space/time operations let geometric aggregate descriptions compile </a:t>
            </a:r>
          </a:p>
          <a:p>
            <a:r>
              <a:rPr lang="en-US" sz="2000" b="1" i="1" dirty="0" smtClean="0">
                <a:solidFill>
                  <a:srgbClr val="1F497D"/>
                </a:solidFill>
              </a:rPr>
              <a:t>			into approximating local actions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4548588" y="5679086"/>
            <a:ext cx="4138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Spatial abstractions can help us solve complex problems, from networks to biology and beyond…</a:t>
            </a:r>
            <a:endParaRPr lang="en-US" sz="20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55" grpId="0"/>
      <p:bldP spid="60" grpId="0"/>
      <p:bldP spid="144" grpId="0"/>
      <p:bldP spid="146" grpId="0"/>
      <p:bldP spid="14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Proto is available</a:t>
            </a:r>
            <a:endParaRPr lang="en-US" dirty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algn="ctr">
              <a:buNone/>
            </a:pPr>
            <a:endParaRPr lang="en-US" dirty="0" smtClean="0">
              <a:hlinkClick r:id="rId3"/>
            </a:endParaRPr>
          </a:p>
          <a:p>
            <a:pPr marL="514350" indent="-514350" algn="ctr">
              <a:buNone/>
            </a:pPr>
            <a:r>
              <a:rPr lang="en-US" dirty="0" smtClean="0">
                <a:hlinkClick r:id="rId3"/>
              </a:rPr>
              <a:t>http://proto.bbn.com/</a:t>
            </a:r>
          </a:p>
          <a:p>
            <a:pPr algn="ctr">
              <a:buNone/>
            </a:pPr>
            <a:r>
              <a:rPr lang="en-US" i="1" dirty="0" smtClean="0"/>
              <a:t>(or </a:t>
            </a:r>
            <a:r>
              <a:rPr lang="en-US" i="1" dirty="0" err="1" smtClean="0"/>
              <a:t>google</a:t>
            </a:r>
            <a:r>
              <a:rPr lang="en-US" i="1" dirty="0" smtClean="0"/>
              <a:t> “MIT Proto”)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Includes libraries, compiler, kernel, simulator, platforms</a:t>
            </a:r>
          </a:p>
          <a:p>
            <a:r>
              <a:rPr lang="en-US" sz="2400" dirty="0" smtClean="0"/>
              <a:t>Licensed under GPL with linking exception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457199" y="1795154"/>
            <a:ext cx="4813463" cy="4240374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Aaron Adler (co-PI)</a:t>
            </a:r>
          </a:p>
          <a:p>
            <a:pPr lvl="0">
              <a:buNone/>
              <a:defRPr/>
            </a:pPr>
            <a:r>
              <a:rPr lang="en-US" sz="2000" dirty="0" smtClean="0"/>
              <a:t>Brett </a:t>
            </a:r>
            <a:r>
              <a:rPr lang="en-US" sz="2000" dirty="0" err="1" smtClean="0"/>
              <a:t>Benyo</a:t>
            </a:r>
            <a:endParaRPr lang="en-US" sz="2000" dirty="0" smtClean="0"/>
          </a:p>
          <a:p>
            <a:pPr lvl="0">
              <a:buNone/>
              <a:defRPr/>
            </a:pPr>
            <a:r>
              <a:rPr lang="en-US" sz="2000" dirty="0" smtClean="0"/>
              <a:t>Jeff Berliner</a:t>
            </a:r>
          </a:p>
          <a:p>
            <a:pPr lvl="0">
              <a:buNone/>
              <a:defRPr/>
            </a:pPr>
            <a:r>
              <a:rPr lang="en-US" sz="2000" dirty="0" smtClean="0"/>
              <a:t>Jeff Cleveland</a:t>
            </a:r>
          </a:p>
          <a:p>
            <a:pPr lvl="0">
              <a:buNone/>
              <a:defRPr/>
            </a:pPr>
            <a:r>
              <a:rPr lang="en-US" sz="2000" dirty="0" smtClean="0"/>
              <a:t>Jessica Lowell</a:t>
            </a:r>
          </a:p>
          <a:p>
            <a:pPr lvl="0">
              <a:buNone/>
              <a:defRPr/>
            </a:pPr>
            <a:r>
              <a:rPr lang="en-US" sz="2000" dirty="0" smtClean="0"/>
              <a:t>Gretchen </a:t>
            </a:r>
            <a:r>
              <a:rPr lang="en-US" sz="2000" dirty="0" err="1" smtClean="0"/>
              <a:t>Markiewicz</a:t>
            </a:r>
            <a:endParaRPr lang="en-US" sz="2000" dirty="0" smtClean="0"/>
          </a:p>
          <a:p>
            <a:pPr lvl="0">
              <a:buNone/>
              <a:defRPr/>
            </a:pPr>
            <a:r>
              <a:rPr lang="en-US" sz="2000" dirty="0" err="1" smtClean="0"/>
              <a:t>Hala</a:t>
            </a:r>
            <a:r>
              <a:rPr lang="en-US" sz="2000" dirty="0" smtClean="0"/>
              <a:t> </a:t>
            </a:r>
            <a:r>
              <a:rPr lang="en-US" sz="2000" dirty="0" err="1" smtClean="0"/>
              <a:t>Mostafa</a:t>
            </a:r>
            <a:endParaRPr lang="en-US" sz="2000" dirty="0" smtClean="0"/>
          </a:p>
          <a:p>
            <a:pPr>
              <a:buNone/>
              <a:defRPr/>
            </a:pPr>
            <a:r>
              <a:rPr lang="en-US" sz="2000" dirty="0" smtClean="0"/>
              <a:t>Rick Schantz</a:t>
            </a:r>
          </a:p>
          <a:p>
            <a:pPr lvl="0">
              <a:buNone/>
              <a:defRPr/>
            </a:pPr>
            <a:r>
              <a:rPr lang="en-US" sz="2000" dirty="0" smtClean="0"/>
              <a:t>Kyle </a:t>
            </a:r>
            <a:r>
              <a:rPr lang="en-US" sz="2000" dirty="0" err="1" smtClean="0"/>
              <a:t>Usbeck</a:t>
            </a:r>
            <a:endParaRPr lang="en-US" sz="2000" dirty="0" smtClean="0"/>
          </a:p>
          <a:p>
            <a:pPr>
              <a:buNone/>
            </a:pPr>
            <a:r>
              <a:rPr lang="en-US" sz="2000" dirty="0" err="1" smtClean="0"/>
              <a:t>Fusun</a:t>
            </a:r>
            <a:r>
              <a:rPr lang="en-US" sz="2000" dirty="0" smtClean="0"/>
              <a:t> </a:t>
            </a:r>
            <a:r>
              <a:rPr lang="en-US" sz="2000" dirty="0" err="1" smtClean="0"/>
              <a:t>Yaman</a:t>
            </a:r>
            <a:endParaRPr lang="en-US" sz="2000" dirty="0" smtClean="0"/>
          </a:p>
          <a:p>
            <a:pPr lvl="0">
              <a:buNone/>
            </a:pPr>
            <a:r>
              <a:rPr lang="en-US" sz="2000" dirty="0" smtClean="0"/>
              <a:t>Susan Katz, Joseph Loyall (</a:t>
            </a:r>
            <a:r>
              <a:rPr lang="en-US" sz="2000" dirty="0" err="1" smtClean="0"/>
              <a:t>PMs</a:t>
            </a:r>
            <a:r>
              <a:rPr lang="en-US" sz="2000" dirty="0" smtClean="0"/>
              <a:t>)</a:t>
            </a:r>
          </a:p>
          <a:p>
            <a:pPr lvl="0">
              <a:buNone/>
              <a:defRPr/>
            </a:pPr>
            <a:endParaRPr lang="en-US" sz="600" dirty="0" smtClean="0"/>
          </a:p>
          <a:p>
            <a:pPr lvl="0">
              <a:buNone/>
              <a:defRPr/>
            </a:pPr>
            <a:r>
              <a:rPr lang="en-US" sz="2000" dirty="0" smtClean="0"/>
              <a:t>Interns: </a:t>
            </a:r>
          </a:p>
          <a:p>
            <a:pPr lvl="0">
              <a:buNone/>
              <a:defRPr/>
            </a:pPr>
            <a:r>
              <a:rPr lang="en-US" sz="2000" dirty="0" smtClean="0"/>
              <a:t>Katie McGuire, Taylor Campbell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3039534" y="1795154"/>
            <a:ext cx="4038600" cy="18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Ron Weiss (</a:t>
            </a: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co-PI)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Jonathan Babb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Noah </a:t>
            </a: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Davidsohn</a:t>
            </a:r>
            <a:endParaRPr lang="en-US" sz="2000" dirty="0" smtClean="0"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Tim </a:t>
            </a: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Shepard</a:t>
            </a:r>
            <a:endParaRPr lang="en-US" sz="2000" dirty="0" smtClean="0"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Nelson </a:t>
            </a:r>
            <a:r>
              <a:rPr lang="en-US" sz="2000" dirty="0" err="1" smtClean="0">
                <a:latin typeface="Arial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lhage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794" y="1189570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t-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44" y="1150146"/>
            <a:ext cx="1073156" cy="585358"/>
          </a:xfrm>
          <a:prstGeom prst="rect">
            <a:avLst/>
          </a:prstGeom>
        </p:spPr>
      </p:pic>
      <p:pic>
        <p:nvPicPr>
          <p:cNvPr id="8" name="Picture 7" descr="BU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8" y="1189570"/>
            <a:ext cx="1503363" cy="612611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5591638" y="1790086"/>
            <a:ext cx="3346743" cy="182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Douglas Densmore (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co-PI)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Swapnil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Bhatia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Traci Haddock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Viktor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Vasilev</a:t>
            </a:r>
            <a:endParaRPr lang="en-US" sz="2000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Chenkai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Liu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5591638" y="4291429"/>
            <a:ext cx="3346743" cy="82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Annan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Mozeika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dirty="0" smtClean="0">
                <a:latin typeface="Arial"/>
                <a:ea typeface="ＭＳ Ｐゴシック" charset="-128"/>
                <a:cs typeface="ＭＳ Ｐゴシック" charset="-128"/>
              </a:rPr>
              <a:t>Ben Axelrod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 descr="iRobot_gre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761" y="3768027"/>
            <a:ext cx="2146844" cy="409852"/>
          </a:xfrm>
          <a:prstGeom prst="rect">
            <a:avLst/>
          </a:prstGeom>
        </p:spPr>
      </p:pic>
      <p:pic>
        <p:nvPicPr>
          <p:cNvPr id="15" name="Picture 14" descr="darpa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708" y="5197517"/>
            <a:ext cx="1839050" cy="110683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7316" y="5893488"/>
            <a:ext cx="1706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Arial"/>
                <a:ea typeface="ＭＳ Ｐゴシック" charset="-128"/>
                <a:cs typeface="ＭＳ Ｐゴシック" charset="-128"/>
              </a:rPr>
              <a:t>Sponsors: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14" name="Picture 13" descr="New Zome Logo_Image capture_lar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34" y="4199827"/>
            <a:ext cx="2167629" cy="511308"/>
          </a:xfrm>
          <a:prstGeom prst="rect">
            <a:avLst/>
          </a:prstGeom>
        </p:spPr>
      </p:pic>
      <p:pic>
        <p:nvPicPr>
          <p:cNvPr id="18" name="Picture 17" descr="New Zome Logo_Image capture_lar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066" y="6219744"/>
            <a:ext cx="2127033" cy="501732"/>
          </a:xfrm>
          <a:prstGeom prst="rect">
            <a:avLst/>
          </a:prstGeom>
        </p:spPr>
      </p:pic>
      <p:sp>
        <p:nvSpPr>
          <p:cNvPr id="19" name="Content Placeholder 6"/>
          <p:cNvSpPr txBox="1">
            <a:spLocks/>
          </p:cNvSpPr>
          <p:nvPr/>
        </p:nvSpPr>
        <p:spPr bwMode="auto">
          <a:xfrm>
            <a:off x="3055862" y="4723229"/>
            <a:ext cx="3346743" cy="82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Vinayak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0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Ranade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" name="Picture 20" descr="mit-logo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9897" y="5139851"/>
            <a:ext cx="1681530" cy="1048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Slides: Spatial Computing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formally...</a:t>
            </a:r>
            <a:endParaRPr lang="en-US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spatial computer is a collection of computational devices </a:t>
            </a:r>
            <a:r>
              <a:rPr lang="en-US" dirty="0" smtClean="0">
                <a:solidFill>
                  <a:srgbClr val="FF0000"/>
                </a:solidFill>
              </a:rPr>
              <a:t>distributed through </a:t>
            </a:r>
            <a:r>
              <a:rPr lang="en-US" dirty="0" smtClean="0"/>
              <a:t>a physical space in which:</a:t>
            </a:r>
          </a:p>
          <a:p>
            <a:pPr lvl="1"/>
            <a:r>
              <a:rPr lang="en-US" dirty="0" smtClean="0"/>
              <a:t>the difficulty of moving information between any two devices is </a:t>
            </a:r>
            <a:r>
              <a:rPr lang="en-US" dirty="0" smtClean="0">
                <a:solidFill>
                  <a:srgbClr val="FF0000"/>
                </a:solidFill>
              </a:rPr>
              <a:t>strongly dependent </a:t>
            </a:r>
            <a:r>
              <a:rPr lang="en-US" dirty="0" smtClean="0"/>
              <a:t>on the distance between them, and</a:t>
            </a:r>
          </a:p>
          <a:p>
            <a:pPr lvl="1"/>
            <a:r>
              <a:rPr lang="en-US" dirty="0" smtClean="0"/>
              <a:t>the “functional goals” of the system are </a:t>
            </a:r>
            <a:r>
              <a:rPr lang="en-US" dirty="0" smtClean="0">
                <a:solidFill>
                  <a:srgbClr val="FF0000"/>
                </a:solidFill>
              </a:rPr>
              <a:t>generally defined</a:t>
            </a:r>
            <a:r>
              <a:rPr lang="en-US" dirty="0" smtClean="0"/>
              <a:t> in terms of the system's spatial structure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i="1" dirty="0" smtClean="0">
                <a:solidFill>
                  <a:srgbClr val="FF0000"/>
                </a:solidFill>
              </a:rPr>
              <a:t>Notice the ambiguities in the definition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Mesh-Network Cell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 descr="holland-queens-day.jpg"/>
          <p:cNvPicPr>
            <a:picLocks noChangeAspect="1"/>
          </p:cNvPicPr>
          <p:nvPr/>
        </p:nvPicPr>
        <p:blipFill>
          <a:blip r:embed="rId2"/>
          <a:srcRect t="23192"/>
          <a:stretch>
            <a:fillRect/>
          </a:stretch>
        </p:blipFill>
        <p:spPr>
          <a:xfrm>
            <a:off x="205622" y="1552062"/>
            <a:ext cx="8744857" cy="448004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3600" y="2819399"/>
            <a:ext cx="5486401" cy="2362200"/>
            <a:chOff x="2133600" y="2819399"/>
            <a:chExt cx="5486401" cy="2362200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5273524" y="4862286"/>
              <a:ext cx="2346476" cy="319313"/>
            </a:xfrm>
            <a:prstGeom prst="line">
              <a:avLst/>
            </a:prstGeom>
            <a:noFill/>
            <a:ln w="762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3810000" y="2819401"/>
              <a:ext cx="266094" cy="434218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>
              <a:off x="3810000" y="3253620"/>
              <a:ext cx="1003905" cy="157238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 flipH="1">
              <a:off x="3810000" y="3410858"/>
              <a:ext cx="908353" cy="549123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3"/>
            <p:cNvSpPr>
              <a:spLocks noChangeShapeType="1"/>
            </p:cNvSpPr>
            <p:nvPr/>
          </p:nvSpPr>
          <p:spPr bwMode="auto">
            <a:xfrm>
              <a:off x="3810000" y="3959981"/>
              <a:ext cx="1463524" cy="902305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 flipH="1">
              <a:off x="2133600" y="2819400"/>
              <a:ext cx="914400" cy="228600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3"/>
            <p:cNvSpPr>
              <a:spLocks noChangeShapeType="1"/>
            </p:cNvSpPr>
            <p:nvPr/>
          </p:nvSpPr>
          <p:spPr bwMode="auto">
            <a:xfrm flipH="1" flipV="1">
              <a:off x="3047999" y="2819400"/>
              <a:ext cx="1028095" cy="0"/>
            </a:xfrm>
            <a:prstGeom prst="line">
              <a:avLst/>
            </a:prstGeom>
            <a:noFill/>
            <a:ln w="19050" cap="flat" cmpd="sng" algn="ctr">
              <a:solidFill>
                <a:srgbClr val="4BACC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>
              <a:off x="5283176" y="4820996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20"/>
            <p:cNvSpPr>
              <a:spLocks noChangeArrowheads="1"/>
            </p:cNvSpPr>
            <p:nvPr/>
          </p:nvSpPr>
          <p:spPr bwMode="auto">
            <a:xfrm>
              <a:off x="3778561" y="3921131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3"/>
            <p:cNvSpPr>
              <a:spLocks noChangeShapeType="1"/>
            </p:cNvSpPr>
            <p:nvPr/>
          </p:nvSpPr>
          <p:spPr bwMode="auto">
            <a:xfrm>
              <a:off x="7124095" y="3664858"/>
              <a:ext cx="495906" cy="1516741"/>
            </a:xfrm>
            <a:prstGeom prst="line">
              <a:avLst/>
            </a:prstGeom>
            <a:noFill/>
            <a:ln w="762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3"/>
            <p:cNvSpPr>
              <a:spLocks noChangeShapeType="1"/>
            </p:cNvSpPr>
            <p:nvPr/>
          </p:nvSpPr>
          <p:spPr bwMode="auto">
            <a:xfrm>
              <a:off x="4783085" y="3396214"/>
              <a:ext cx="2341009" cy="268644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3"/>
            <p:cNvSpPr>
              <a:spLocks noChangeShapeType="1"/>
            </p:cNvSpPr>
            <p:nvPr/>
          </p:nvSpPr>
          <p:spPr bwMode="auto">
            <a:xfrm>
              <a:off x="6204856" y="3253620"/>
              <a:ext cx="919239" cy="411238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3"/>
            <p:cNvSpPr>
              <a:spLocks noChangeShapeType="1"/>
            </p:cNvSpPr>
            <p:nvPr/>
          </p:nvSpPr>
          <p:spPr bwMode="auto">
            <a:xfrm>
              <a:off x="4614332" y="3253619"/>
              <a:ext cx="1590523" cy="1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3"/>
            <p:cNvSpPr>
              <a:spLocks noChangeShapeType="1"/>
            </p:cNvSpPr>
            <p:nvPr/>
          </p:nvSpPr>
          <p:spPr bwMode="auto">
            <a:xfrm flipH="1" flipV="1">
              <a:off x="4614333" y="3253620"/>
              <a:ext cx="152400" cy="146352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"/>
            <p:cNvSpPr>
              <a:spLocks noChangeShapeType="1"/>
            </p:cNvSpPr>
            <p:nvPr/>
          </p:nvSpPr>
          <p:spPr bwMode="auto">
            <a:xfrm>
              <a:off x="3810000" y="2873828"/>
              <a:ext cx="804333" cy="37979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"/>
            <p:cNvSpPr>
              <a:spLocks noChangeShapeType="1"/>
            </p:cNvSpPr>
            <p:nvPr/>
          </p:nvSpPr>
          <p:spPr bwMode="auto">
            <a:xfrm>
              <a:off x="3810000" y="3253619"/>
              <a:ext cx="804333" cy="0"/>
            </a:xfrm>
            <a:prstGeom prst="lin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"/>
            <p:cNvSpPr>
              <a:spLocks noChangeShapeType="1"/>
            </p:cNvSpPr>
            <p:nvPr/>
          </p:nvSpPr>
          <p:spPr bwMode="auto">
            <a:xfrm flipV="1">
              <a:off x="2133601" y="2873828"/>
              <a:ext cx="1676400" cy="174172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"/>
            <p:cNvSpPr>
              <a:spLocks noChangeShapeType="1"/>
            </p:cNvSpPr>
            <p:nvPr/>
          </p:nvSpPr>
          <p:spPr bwMode="auto">
            <a:xfrm flipH="1" flipV="1">
              <a:off x="3047995" y="2819399"/>
              <a:ext cx="730565" cy="54427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"/>
            <p:cNvSpPr>
              <a:spLocks noChangeShapeType="1"/>
            </p:cNvSpPr>
            <p:nvPr/>
          </p:nvSpPr>
          <p:spPr bwMode="auto">
            <a:xfrm flipH="1">
              <a:off x="3778559" y="2819399"/>
              <a:ext cx="297533" cy="54429"/>
            </a:xfrm>
            <a:prstGeom prst="line">
              <a:avLst/>
            </a:prstGeom>
            <a:noFill/>
            <a:ln w="19050" cap="flat" cmpd="sng" algn="ctr">
              <a:solidFill>
                <a:srgbClr val="4BACC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741326" y="3359926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20"/>
            <p:cNvSpPr>
              <a:spLocks noChangeArrowheads="1"/>
            </p:cNvSpPr>
            <p:nvPr/>
          </p:nvSpPr>
          <p:spPr bwMode="auto">
            <a:xfrm>
              <a:off x="6187998" y="3215974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20"/>
            <p:cNvSpPr>
              <a:spLocks noChangeArrowheads="1"/>
            </p:cNvSpPr>
            <p:nvPr/>
          </p:nvSpPr>
          <p:spPr bwMode="auto">
            <a:xfrm>
              <a:off x="7090350" y="3622390"/>
              <a:ext cx="72000" cy="70568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"/>
            <p:cNvSpPr>
              <a:spLocks noChangeShapeType="1"/>
            </p:cNvSpPr>
            <p:nvPr/>
          </p:nvSpPr>
          <p:spPr bwMode="auto">
            <a:xfrm>
              <a:off x="4076093" y="2819401"/>
              <a:ext cx="538240" cy="434219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5-Point Star 16"/>
          <p:cNvSpPr/>
          <p:nvPr/>
        </p:nvSpPr>
        <p:spPr>
          <a:xfrm>
            <a:off x="1954593" y="2873827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462761" y="5007429"/>
            <a:ext cx="302381" cy="266095"/>
          </a:xfrm>
          <a:prstGeom prst="star5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1585440" y="1368324"/>
            <a:ext cx="5591520" cy="4414063"/>
          </a:xfrm>
          <a:prstGeom prst="triangle">
            <a:avLst>
              <a:gd name="adj" fmla="val 50000"/>
            </a:avLst>
          </a:prstGeom>
          <a:solidFill>
            <a:srgbClr val="CC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3" name="Freeform 3"/>
          <p:cNvSpPr>
            <a:spLocks noChangeArrowheads="1"/>
          </p:cNvSpPr>
          <p:nvPr/>
        </p:nvSpPr>
        <p:spPr bwMode="auto">
          <a:xfrm>
            <a:off x="5807521" y="4764200"/>
            <a:ext cx="825120" cy="869851"/>
          </a:xfrm>
          <a:custGeom>
            <a:avLst/>
            <a:gdLst/>
            <a:ahLst/>
            <a:cxnLst>
              <a:cxn ang="0">
                <a:pos x="913" y="0"/>
              </a:cxn>
              <a:cxn ang="0">
                <a:pos x="199" y="332"/>
              </a:cxn>
              <a:cxn ang="0">
                <a:pos x="581" y="1065"/>
              </a:cxn>
              <a:cxn ang="0">
                <a:pos x="0" y="1246"/>
              </a:cxn>
              <a:cxn ang="0">
                <a:pos x="183" y="332"/>
              </a:cxn>
              <a:cxn ang="0">
                <a:pos x="1480" y="714"/>
              </a:cxn>
              <a:cxn ang="0">
                <a:pos x="913" y="16"/>
              </a:cxn>
              <a:cxn ang="0">
                <a:pos x="598" y="1080"/>
              </a:cxn>
              <a:cxn ang="0">
                <a:pos x="1529" y="698"/>
              </a:cxn>
              <a:cxn ang="0">
                <a:pos x="2179" y="1246"/>
              </a:cxn>
              <a:cxn ang="0">
                <a:pos x="1462" y="1413"/>
              </a:cxn>
              <a:cxn ang="0">
                <a:pos x="1462" y="698"/>
              </a:cxn>
              <a:cxn ang="0">
                <a:pos x="1813" y="1746"/>
              </a:cxn>
              <a:cxn ang="0">
                <a:pos x="2161" y="1246"/>
              </a:cxn>
              <a:cxn ang="0">
                <a:pos x="2527" y="2478"/>
              </a:cxn>
              <a:cxn ang="0">
                <a:pos x="1846" y="1746"/>
              </a:cxn>
              <a:cxn ang="0">
                <a:pos x="1496" y="1413"/>
              </a:cxn>
              <a:cxn ang="0">
                <a:pos x="581" y="1065"/>
              </a:cxn>
              <a:cxn ang="0">
                <a:pos x="49" y="2295"/>
              </a:cxn>
              <a:cxn ang="0">
                <a:pos x="16" y="1246"/>
              </a:cxn>
              <a:cxn ang="0">
                <a:pos x="748" y="2094"/>
              </a:cxn>
              <a:cxn ang="0">
                <a:pos x="1313" y="2661"/>
              </a:cxn>
              <a:cxn ang="0">
                <a:pos x="2527" y="2460"/>
              </a:cxn>
            </a:cxnLst>
            <a:rect l="0" t="0" r="r" b="b"/>
            <a:pathLst>
              <a:path w="2528" h="2662">
                <a:moveTo>
                  <a:pt x="913" y="0"/>
                </a:moveTo>
                <a:lnTo>
                  <a:pt x="199" y="332"/>
                </a:lnTo>
                <a:lnTo>
                  <a:pt x="581" y="1065"/>
                </a:lnTo>
                <a:lnTo>
                  <a:pt x="0" y="1246"/>
                </a:lnTo>
                <a:lnTo>
                  <a:pt x="183" y="332"/>
                </a:lnTo>
                <a:lnTo>
                  <a:pt x="1480" y="714"/>
                </a:lnTo>
                <a:lnTo>
                  <a:pt x="913" y="16"/>
                </a:lnTo>
                <a:lnTo>
                  <a:pt x="598" y="1080"/>
                </a:lnTo>
                <a:lnTo>
                  <a:pt x="1529" y="698"/>
                </a:lnTo>
                <a:lnTo>
                  <a:pt x="2179" y="1246"/>
                </a:lnTo>
                <a:lnTo>
                  <a:pt x="1462" y="1413"/>
                </a:lnTo>
                <a:lnTo>
                  <a:pt x="1462" y="698"/>
                </a:lnTo>
                <a:lnTo>
                  <a:pt x="1813" y="1746"/>
                </a:lnTo>
                <a:lnTo>
                  <a:pt x="2161" y="1246"/>
                </a:lnTo>
                <a:lnTo>
                  <a:pt x="2527" y="2478"/>
                </a:lnTo>
                <a:lnTo>
                  <a:pt x="1846" y="1746"/>
                </a:lnTo>
                <a:lnTo>
                  <a:pt x="1496" y="1413"/>
                </a:lnTo>
                <a:lnTo>
                  <a:pt x="581" y="1065"/>
                </a:lnTo>
                <a:lnTo>
                  <a:pt x="49" y="2295"/>
                </a:lnTo>
                <a:lnTo>
                  <a:pt x="16" y="1246"/>
                </a:lnTo>
                <a:lnTo>
                  <a:pt x="748" y="2094"/>
                </a:lnTo>
                <a:lnTo>
                  <a:pt x="1313" y="2661"/>
                </a:lnTo>
                <a:lnTo>
                  <a:pt x="2527" y="246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Freeform 4"/>
          <p:cNvSpPr>
            <a:spLocks noChangeArrowheads="1"/>
          </p:cNvSpPr>
          <p:nvPr/>
        </p:nvSpPr>
        <p:spPr bwMode="auto">
          <a:xfrm>
            <a:off x="5829120" y="5112717"/>
            <a:ext cx="576000" cy="521335"/>
          </a:xfrm>
          <a:custGeom>
            <a:avLst/>
            <a:gdLst/>
            <a:ahLst/>
            <a:cxnLst>
              <a:cxn ang="0">
                <a:pos x="500" y="0"/>
              </a:cxn>
              <a:cxn ang="0">
                <a:pos x="683" y="1047"/>
              </a:cxn>
              <a:cxn ang="0">
                <a:pos x="0" y="1230"/>
              </a:cxn>
              <a:cxn ang="0">
                <a:pos x="1232" y="1596"/>
              </a:cxn>
              <a:cxn ang="0">
                <a:pos x="1763" y="681"/>
              </a:cxn>
              <a:cxn ang="0">
                <a:pos x="665" y="1013"/>
              </a:cxn>
              <a:cxn ang="0">
                <a:pos x="1397" y="281"/>
              </a:cxn>
              <a:cxn ang="0">
                <a:pos x="1214" y="1596"/>
              </a:cxn>
            </a:cxnLst>
            <a:rect l="0" t="0" r="r" b="b"/>
            <a:pathLst>
              <a:path w="1764" h="1597">
                <a:moveTo>
                  <a:pt x="500" y="0"/>
                </a:moveTo>
                <a:lnTo>
                  <a:pt x="683" y="1047"/>
                </a:lnTo>
                <a:lnTo>
                  <a:pt x="0" y="1230"/>
                </a:lnTo>
                <a:lnTo>
                  <a:pt x="1232" y="1596"/>
                </a:lnTo>
                <a:lnTo>
                  <a:pt x="1763" y="681"/>
                </a:lnTo>
                <a:lnTo>
                  <a:pt x="665" y="1013"/>
                </a:lnTo>
                <a:lnTo>
                  <a:pt x="1397" y="281"/>
                </a:lnTo>
                <a:lnTo>
                  <a:pt x="1214" y="159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88001" y="1044289"/>
            <a:ext cx="8913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Graphs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11840" y="5707499"/>
            <a:ext cx="122688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Crystalline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(e.g. </a:t>
            </a:r>
            <a:r>
              <a:rPr lang="en-US" b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CAs</a:t>
            </a: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)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151040" y="5507318"/>
            <a:ext cx="1388160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Amorphous/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Continuous</a:t>
            </a: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6238080" y="4952859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6065280" y="4723875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6238080" y="5183283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6353280" y="5298495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6007680" y="541370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6180480" y="5585086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>
            <a:off x="6582240" y="5527480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Oval 15"/>
          <p:cNvSpPr>
            <a:spLocks noChangeArrowheads="1"/>
          </p:cNvSpPr>
          <p:nvPr/>
        </p:nvSpPr>
        <p:spPr bwMode="auto">
          <a:xfrm>
            <a:off x="5950080" y="5068071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6" name="Oval 16"/>
          <p:cNvSpPr>
            <a:spLocks noChangeArrowheads="1"/>
          </p:cNvSpPr>
          <p:nvPr/>
        </p:nvSpPr>
        <p:spPr bwMode="auto">
          <a:xfrm>
            <a:off x="6468480" y="512567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5778720" y="5469874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5778720" y="512567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Oval 19"/>
          <p:cNvSpPr>
            <a:spLocks noChangeArrowheads="1"/>
          </p:cNvSpPr>
          <p:nvPr/>
        </p:nvSpPr>
        <p:spPr bwMode="auto">
          <a:xfrm>
            <a:off x="5836320" y="483764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Freeform 20"/>
          <p:cNvSpPr>
            <a:spLocks noChangeArrowheads="1"/>
          </p:cNvSpPr>
          <p:nvPr/>
        </p:nvSpPr>
        <p:spPr bwMode="auto">
          <a:xfrm>
            <a:off x="4063681" y="1565623"/>
            <a:ext cx="384480" cy="882813"/>
          </a:xfrm>
          <a:custGeom>
            <a:avLst/>
            <a:gdLst/>
            <a:ahLst/>
            <a:cxnLst>
              <a:cxn ang="0">
                <a:pos x="1016" y="0"/>
              </a:cxn>
              <a:cxn ang="0">
                <a:pos x="1176" y="2702"/>
              </a:cxn>
              <a:cxn ang="0">
                <a:pos x="523" y="843"/>
              </a:cxn>
              <a:cxn ang="0">
                <a:pos x="0" y="1526"/>
              </a:cxn>
            </a:cxnLst>
            <a:rect l="0" t="0" r="r" b="b"/>
            <a:pathLst>
              <a:path w="1177" h="2703">
                <a:moveTo>
                  <a:pt x="1016" y="0"/>
                </a:moveTo>
                <a:lnTo>
                  <a:pt x="1176" y="2702"/>
                </a:lnTo>
                <a:lnTo>
                  <a:pt x="523" y="843"/>
                </a:lnTo>
                <a:lnTo>
                  <a:pt x="0" y="152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Freeform 21"/>
          <p:cNvSpPr>
            <a:spLocks noChangeArrowheads="1"/>
          </p:cNvSpPr>
          <p:nvPr/>
        </p:nvSpPr>
        <p:spPr bwMode="auto">
          <a:xfrm>
            <a:off x="4006080" y="1577145"/>
            <a:ext cx="550080" cy="872732"/>
          </a:xfrm>
          <a:custGeom>
            <a:avLst/>
            <a:gdLst/>
            <a:ahLst/>
            <a:cxnLst>
              <a:cxn ang="0">
                <a:pos x="0" y="2670"/>
              </a:cxn>
              <a:cxn ang="0">
                <a:pos x="1684" y="636"/>
              </a:cxn>
              <a:cxn ang="0">
                <a:pos x="1191" y="0"/>
              </a:cxn>
            </a:cxnLst>
            <a:rect l="0" t="0" r="r" b="b"/>
            <a:pathLst>
              <a:path w="1685" h="2671">
                <a:moveTo>
                  <a:pt x="0" y="2670"/>
                </a:moveTo>
                <a:lnTo>
                  <a:pt x="1684" y="636"/>
                </a:lnTo>
                <a:lnTo>
                  <a:pt x="1191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H="1" flipV="1">
            <a:off x="4062240" y="2058155"/>
            <a:ext cx="666720" cy="11665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3" name="Oval 23"/>
          <p:cNvSpPr>
            <a:spLocks noChangeArrowheads="1"/>
          </p:cNvSpPr>
          <p:nvPr/>
        </p:nvSpPr>
        <p:spPr bwMode="auto">
          <a:xfrm>
            <a:off x="4518720" y="1751404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Oval 24"/>
          <p:cNvSpPr>
            <a:spLocks noChangeArrowheads="1"/>
          </p:cNvSpPr>
          <p:nvPr/>
        </p:nvSpPr>
        <p:spPr bwMode="auto">
          <a:xfrm>
            <a:off x="4354560" y="1532501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Oval 25"/>
          <p:cNvSpPr>
            <a:spLocks noChangeArrowheads="1"/>
          </p:cNvSpPr>
          <p:nvPr/>
        </p:nvSpPr>
        <p:spPr bwMode="auto">
          <a:xfrm>
            <a:off x="4024801" y="2026472"/>
            <a:ext cx="82080" cy="8208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Oval 26"/>
          <p:cNvSpPr>
            <a:spLocks noChangeArrowheads="1"/>
          </p:cNvSpPr>
          <p:nvPr/>
        </p:nvSpPr>
        <p:spPr bwMode="auto">
          <a:xfrm>
            <a:off x="4188961" y="1807569"/>
            <a:ext cx="82080" cy="8208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Oval 27"/>
          <p:cNvSpPr>
            <a:spLocks noChangeArrowheads="1"/>
          </p:cNvSpPr>
          <p:nvPr/>
        </p:nvSpPr>
        <p:spPr bwMode="auto">
          <a:xfrm>
            <a:off x="4409280" y="2410993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8" name="Oval 28"/>
          <p:cNvSpPr>
            <a:spLocks noChangeArrowheads="1"/>
          </p:cNvSpPr>
          <p:nvPr/>
        </p:nvSpPr>
        <p:spPr bwMode="auto">
          <a:xfrm>
            <a:off x="3970081" y="2410993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Oval 29"/>
          <p:cNvSpPr>
            <a:spLocks noChangeArrowheads="1"/>
          </p:cNvSpPr>
          <p:nvPr/>
        </p:nvSpPr>
        <p:spPr bwMode="auto">
          <a:xfrm>
            <a:off x="4684321" y="2137364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0" name="Freeform 30"/>
          <p:cNvSpPr>
            <a:spLocks noChangeArrowheads="1"/>
          </p:cNvSpPr>
          <p:nvPr/>
        </p:nvSpPr>
        <p:spPr bwMode="auto">
          <a:xfrm>
            <a:off x="1975680" y="5184724"/>
            <a:ext cx="1134720" cy="486771"/>
          </a:xfrm>
          <a:custGeom>
            <a:avLst/>
            <a:gdLst/>
            <a:ahLst/>
            <a:cxnLst>
              <a:cxn ang="0">
                <a:pos x="496" y="993"/>
              </a:cxn>
              <a:cxn ang="0">
                <a:pos x="993" y="1489"/>
              </a:cxn>
              <a:cxn ang="0">
                <a:pos x="1489" y="993"/>
              </a:cxn>
              <a:cxn ang="0">
                <a:pos x="1985" y="1489"/>
              </a:cxn>
              <a:cxn ang="0">
                <a:pos x="2482" y="993"/>
              </a:cxn>
              <a:cxn ang="0">
                <a:pos x="2978" y="1489"/>
              </a:cxn>
              <a:cxn ang="0">
                <a:pos x="3474" y="993"/>
              </a:cxn>
              <a:cxn ang="0">
                <a:pos x="2978" y="496"/>
              </a:cxn>
              <a:cxn ang="0">
                <a:pos x="2482" y="993"/>
              </a:cxn>
              <a:cxn ang="0">
                <a:pos x="1985" y="496"/>
              </a:cxn>
              <a:cxn ang="0">
                <a:pos x="1489" y="993"/>
              </a:cxn>
              <a:cxn ang="0">
                <a:pos x="993" y="496"/>
              </a:cxn>
              <a:cxn ang="0">
                <a:pos x="496" y="993"/>
              </a:cxn>
              <a:cxn ang="0">
                <a:pos x="0" y="496"/>
              </a:cxn>
              <a:cxn ang="0">
                <a:pos x="496" y="0"/>
              </a:cxn>
              <a:cxn ang="0">
                <a:pos x="993" y="496"/>
              </a:cxn>
              <a:cxn ang="0">
                <a:pos x="1489" y="0"/>
              </a:cxn>
              <a:cxn ang="0">
                <a:pos x="1985" y="496"/>
              </a:cxn>
              <a:cxn ang="0">
                <a:pos x="2482" y="0"/>
              </a:cxn>
              <a:cxn ang="0">
                <a:pos x="2978" y="496"/>
              </a:cxn>
              <a:cxn ang="0">
                <a:pos x="3474" y="0"/>
              </a:cxn>
            </a:cxnLst>
            <a:rect l="0" t="0" r="r" b="b"/>
            <a:pathLst>
              <a:path w="3475" h="1490">
                <a:moveTo>
                  <a:pt x="496" y="993"/>
                </a:moveTo>
                <a:lnTo>
                  <a:pt x="993" y="1489"/>
                </a:lnTo>
                <a:lnTo>
                  <a:pt x="1489" y="993"/>
                </a:lnTo>
                <a:lnTo>
                  <a:pt x="1985" y="1489"/>
                </a:lnTo>
                <a:lnTo>
                  <a:pt x="2482" y="993"/>
                </a:lnTo>
                <a:lnTo>
                  <a:pt x="2978" y="1489"/>
                </a:lnTo>
                <a:lnTo>
                  <a:pt x="3474" y="993"/>
                </a:lnTo>
                <a:lnTo>
                  <a:pt x="2978" y="496"/>
                </a:lnTo>
                <a:lnTo>
                  <a:pt x="2482" y="993"/>
                </a:lnTo>
                <a:lnTo>
                  <a:pt x="1985" y="496"/>
                </a:lnTo>
                <a:lnTo>
                  <a:pt x="1489" y="993"/>
                </a:lnTo>
                <a:lnTo>
                  <a:pt x="993" y="496"/>
                </a:lnTo>
                <a:lnTo>
                  <a:pt x="496" y="993"/>
                </a:lnTo>
                <a:lnTo>
                  <a:pt x="0" y="496"/>
                </a:lnTo>
                <a:lnTo>
                  <a:pt x="496" y="0"/>
                </a:lnTo>
                <a:lnTo>
                  <a:pt x="993" y="496"/>
                </a:lnTo>
                <a:lnTo>
                  <a:pt x="1489" y="0"/>
                </a:lnTo>
                <a:lnTo>
                  <a:pt x="1985" y="496"/>
                </a:lnTo>
                <a:lnTo>
                  <a:pt x="2482" y="0"/>
                </a:lnTo>
                <a:lnTo>
                  <a:pt x="2978" y="496"/>
                </a:lnTo>
                <a:lnTo>
                  <a:pt x="3474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1" name="Oval 31"/>
          <p:cNvSpPr>
            <a:spLocks noChangeArrowheads="1"/>
          </p:cNvSpPr>
          <p:nvPr/>
        </p:nvSpPr>
        <p:spPr bwMode="auto">
          <a:xfrm>
            <a:off x="225216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2" name="Oval 32"/>
          <p:cNvSpPr>
            <a:spLocks noChangeArrowheads="1"/>
          </p:cNvSpPr>
          <p:nvPr/>
        </p:nvSpPr>
        <p:spPr bwMode="auto">
          <a:xfrm>
            <a:off x="257184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3" name="Oval 33"/>
          <p:cNvSpPr>
            <a:spLocks noChangeArrowheads="1"/>
          </p:cNvSpPr>
          <p:nvPr/>
        </p:nvSpPr>
        <p:spPr bwMode="auto">
          <a:xfrm>
            <a:off x="289152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4" name="Oval 34"/>
          <p:cNvSpPr>
            <a:spLocks noChangeArrowheads="1"/>
          </p:cNvSpPr>
          <p:nvPr/>
        </p:nvSpPr>
        <p:spPr bwMode="auto">
          <a:xfrm>
            <a:off x="225216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5" name="Oval 35"/>
          <p:cNvSpPr>
            <a:spLocks noChangeArrowheads="1"/>
          </p:cNvSpPr>
          <p:nvPr/>
        </p:nvSpPr>
        <p:spPr bwMode="auto">
          <a:xfrm>
            <a:off x="257184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6" name="Oval 36"/>
          <p:cNvSpPr>
            <a:spLocks noChangeArrowheads="1"/>
          </p:cNvSpPr>
          <p:nvPr/>
        </p:nvSpPr>
        <p:spPr bwMode="auto">
          <a:xfrm>
            <a:off x="289152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7" name="Oval 37"/>
          <p:cNvSpPr>
            <a:spLocks noChangeArrowheads="1"/>
          </p:cNvSpPr>
          <p:nvPr/>
        </p:nvSpPr>
        <p:spPr bwMode="auto">
          <a:xfrm>
            <a:off x="2399040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8" name="Oval 38"/>
          <p:cNvSpPr>
            <a:spLocks noChangeArrowheads="1"/>
          </p:cNvSpPr>
          <p:nvPr/>
        </p:nvSpPr>
        <p:spPr bwMode="auto">
          <a:xfrm>
            <a:off x="2717281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9" name="Oval 39"/>
          <p:cNvSpPr>
            <a:spLocks noChangeArrowheads="1"/>
          </p:cNvSpPr>
          <p:nvPr/>
        </p:nvSpPr>
        <p:spPr bwMode="auto">
          <a:xfrm>
            <a:off x="3036961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0" name="Oval 40"/>
          <p:cNvSpPr>
            <a:spLocks noChangeArrowheads="1"/>
          </p:cNvSpPr>
          <p:nvPr/>
        </p:nvSpPr>
        <p:spPr bwMode="auto">
          <a:xfrm>
            <a:off x="2399040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1" name="Oval 41"/>
          <p:cNvSpPr>
            <a:spLocks noChangeArrowheads="1"/>
          </p:cNvSpPr>
          <p:nvPr/>
        </p:nvSpPr>
        <p:spPr bwMode="auto">
          <a:xfrm>
            <a:off x="2717281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2" name="Oval 42"/>
          <p:cNvSpPr>
            <a:spLocks noChangeArrowheads="1"/>
          </p:cNvSpPr>
          <p:nvPr/>
        </p:nvSpPr>
        <p:spPr bwMode="auto">
          <a:xfrm>
            <a:off x="3036961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3" name="Oval 43"/>
          <p:cNvSpPr>
            <a:spLocks noChangeArrowheads="1"/>
          </p:cNvSpPr>
          <p:nvPr/>
        </p:nvSpPr>
        <p:spPr bwMode="auto">
          <a:xfrm>
            <a:off x="1933921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4" name="Oval 44"/>
          <p:cNvSpPr>
            <a:spLocks noChangeArrowheads="1"/>
          </p:cNvSpPr>
          <p:nvPr/>
        </p:nvSpPr>
        <p:spPr bwMode="auto">
          <a:xfrm>
            <a:off x="2079360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5" name="Oval 45"/>
          <p:cNvSpPr>
            <a:spLocks noChangeArrowheads="1"/>
          </p:cNvSpPr>
          <p:nvPr/>
        </p:nvSpPr>
        <p:spPr bwMode="auto">
          <a:xfrm>
            <a:off x="2079360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1"/>
          <p:cNvSpPr txBox="1">
            <a:spLocks noChangeArrowheads="1"/>
          </p:cNvSpPr>
          <p:nvPr/>
        </p:nvSpPr>
        <p:spPr bwMode="auto">
          <a:xfrm>
            <a:off x="6088080" y="6340248"/>
            <a:ext cx="2155683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15876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Dan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Yamins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1585440" y="1368324"/>
            <a:ext cx="5591520" cy="4414063"/>
          </a:xfrm>
          <a:prstGeom prst="triangle">
            <a:avLst>
              <a:gd name="adj" fmla="val 50000"/>
            </a:avLst>
          </a:prstGeom>
          <a:solidFill>
            <a:srgbClr val="CC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3" name="Freeform 3"/>
          <p:cNvSpPr>
            <a:spLocks noChangeArrowheads="1"/>
          </p:cNvSpPr>
          <p:nvPr/>
        </p:nvSpPr>
        <p:spPr bwMode="auto">
          <a:xfrm>
            <a:off x="5807521" y="4764200"/>
            <a:ext cx="825120" cy="869851"/>
          </a:xfrm>
          <a:custGeom>
            <a:avLst/>
            <a:gdLst/>
            <a:ahLst/>
            <a:cxnLst>
              <a:cxn ang="0">
                <a:pos x="913" y="0"/>
              </a:cxn>
              <a:cxn ang="0">
                <a:pos x="199" y="332"/>
              </a:cxn>
              <a:cxn ang="0">
                <a:pos x="581" y="1065"/>
              </a:cxn>
              <a:cxn ang="0">
                <a:pos x="0" y="1246"/>
              </a:cxn>
              <a:cxn ang="0">
                <a:pos x="183" y="332"/>
              </a:cxn>
              <a:cxn ang="0">
                <a:pos x="1480" y="714"/>
              </a:cxn>
              <a:cxn ang="0">
                <a:pos x="913" y="16"/>
              </a:cxn>
              <a:cxn ang="0">
                <a:pos x="598" y="1080"/>
              </a:cxn>
              <a:cxn ang="0">
                <a:pos x="1529" y="698"/>
              </a:cxn>
              <a:cxn ang="0">
                <a:pos x="2179" y="1246"/>
              </a:cxn>
              <a:cxn ang="0">
                <a:pos x="1462" y="1413"/>
              </a:cxn>
              <a:cxn ang="0">
                <a:pos x="1462" y="698"/>
              </a:cxn>
              <a:cxn ang="0">
                <a:pos x="1813" y="1746"/>
              </a:cxn>
              <a:cxn ang="0">
                <a:pos x="2161" y="1246"/>
              </a:cxn>
              <a:cxn ang="0">
                <a:pos x="2527" y="2478"/>
              </a:cxn>
              <a:cxn ang="0">
                <a:pos x="1846" y="1746"/>
              </a:cxn>
              <a:cxn ang="0">
                <a:pos x="1496" y="1413"/>
              </a:cxn>
              <a:cxn ang="0">
                <a:pos x="581" y="1065"/>
              </a:cxn>
              <a:cxn ang="0">
                <a:pos x="49" y="2295"/>
              </a:cxn>
              <a:cxn ang="0">
                <a:pos x="16" y="1246"/>
              </a:cxn>
              <a:cxn ang="0">
                <a:pos x="748" y="2094"/>
              </a:cxn>
              <a:cxn ang="0">
                <a:pos x="1313" y="2661"/>
              </a:cxn>
              <a:cxn ang="0">
                <a:pos x="2527" y="2460"/>
              </a:cxn>
            </a:cxnLst>
            <a:rect l="0" t="0" r="r" b="b"/>
            <a:pathLst>
              <a:path w="2528" h="2662">
                <a:moveTo>
                  <a:pt x="913" y="0"/>
                </a:moveTo>
                <a:lnTo>
                  <a:pt x="199" y="332"/>
                </a:lnTo>
                <a:lnTo>
                  <a:pt x="581" y="1065"/>
                </a:lnTo>
                <a:lnTo>
                  <a:pt x="0" y="1246"/>
                </a:lnTo>
                <a:lnTo>
                  <a:pt x="183" y="332"/>
                </a:lnTo>
                <a:lnTo>
                  <a:pt x="1480" y="714"/>
                </a:lnTo>
                <a:lnTo>
                  <a:pt x="913" y="16"/>
                </a:lnTo>
                <a:lnTo>
                  <a:pt x="598" y="1080"/>
                </a:lnTo>
                <a:lnTo>
                  <a:pt x="1529" y="698"/>
                </a:lnTo>
                <a:lnTo>
                  <a:pt x="2179" y="1246"/>
                </a:lnTo>
                <a:lnTo>
                  <a:pt x="1462" y="1413"/>
                </a:lnTo>
                <a:lnTo>
                  <a:pt x="1462" y="698"/>
                </a:lnTo>
                <a:lnTo>
                  <a:pt x="1813" y="1746"/>
                </a:lnTo>
                <a:lnTo>
                  <a:pt x="2161" y="1246"/>
                </a:lnTo>
                <a:lnTo>
                  <a:pt x="2527" y="2478"/>
                </a:lnTo>
                <a:lnTo>
                  <a:pt x="1846" y="1746"/>
                </a:lnTo>
                <a:lnTo>
                  <a:pt x="1496" y="1413"/>
                </a:lnTo>
                <a:lnTo>
                  <a:pt x="581" y="1065"/>
                </a:lnTo>
                <a:lnTo>
                  <a:pt x="49" y="2295"/>
                </a:lnTo>
                <a:lnTo>
                  <a:pt x="16" y="1246"/>
                </a:lnTo>
                <a:lnTo>
                  <a:pt x="748" y="2094"/>
                </a:lnTo>
                <a:lnTo>
                  <a:pt x="1313" y="2661"/>
                </a:lnTo>
                <a:lnTo>
                  <a:pt x="2527" y="246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Freeform 4"/>
          <p:cNvSpPr>
            <a:spLocks noChangeArrowheads="1"/>
          </p:cNvSpPr>
          <p:nvPr/>
        </p:nvSpPr>
        <p:spPr bwMode="auto">
          <a:xfrm>
            <a:off x="5829120" y="5112717"/>
            <a:ext cx="576000" cy="521335"/>
          </a:xfrm>
          <a:custGeom>
            <a:avLst/>
            <a:gdLst/>
            <a:ahLst/>
            <a:cxnLst>
              <a:cxn ang="0">
                <a:pos x="500" y="0"/>
              </a:cxn>
              <a:cxn ang="0">
                <a:pos x="683" y="1047"/>
              </a:cxn>
              <a:cxn ang="0">
                <a:pos x="0" y="1230"/>
              </a:cxn>
              <a:cxn ang="0">
                <a:pos x="1232" y="1596"/>
              </a:cxn>
              <a:cxn ang="0">
                <a:pos x="1763" y="681"/>
              </a:cxn>
              <a:cxn ang="0">
                <a:pos x="665" y="1013"/>
              </a:cxn>
              <a:cxn ang="0">
                <a:pos x="1397" y="281"/>
              </a:cxn>
              <a:cxn ang="0">
                <a:pos x="1214" y="1596"/>
              </a:cxn>
            </a:cxnLst>
            <a:rect l="0" t="0" r="r" b="b"/>
            <a:pathLst>
              <a:path w="1764" h="1597">
                <a:moveTo>
                  <a:pt x="500" y="0"/>
                </a:moveTo>
                <a:lnTo>
                  <a:pt x="683" y="1047"/>
                </a:lnTo>
                <a:lnTo>
                  <a:pt x="0" y="1230"/>
                </a:lnTo>
                <a:lnTo>
                  <a:pt x="1232" y="1596"/>
                </a:lnTo>
                <a:lnTo>
                  <a:pt x="1763" y="681"/>
                </a:lnTo>
                <a:lnTo>
                  <a:pt x="665" y="1013"/>
                </a:lnTo>
                <a:lnTo>
                  <a:pt x="1397" y="281"/>
                </a:lnTo>
                <a:lnTo>
                  <a:pt x="1214" y="159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88001" y="1044289"/>
            <a:ext cx="8913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Graphs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11840" y="5707499"/>
            <a:ext cx="122688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Crystalline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(e.g. </a:t>
            </a:r>
            <a:r>
              <a:rPr lang="en-US" b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CAs</a:t>
            </a: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)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151040" y="5507318"/>
            <a:ext cx="1388160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Amorphous/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Continuous</a:t>
            </a: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6238080" y="4952859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6065280" y="4723875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6238080" y="5183283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6353280" y="5298495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6007680" y="541370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6180480" y="5585086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>
            <a:off x="6582240" y="5527480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Oval 15"/>
          <p:cNvSpPr>
            <a:spLocks noChangeArrowheads="1"/>
          </p:cNvSpPr>
          <p:nvPr/>
        </p:nvSpPr>
        <p:spPr bwMode="auto">
          <a:xfrm>
            <a:off x="5950080" y="5068071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6" name="Oval 16"/>
          <p:cNvSpPr>
            <a:spLocks noChangeArrowheads="1"/>
          </p:cNvSpPr>
          <p:nvPr/>
        </p:nvSpPr>
        <p:spPr bwMode="auto">
          <a:xfrm>
            <a:off x="6468480" y="512567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5778720" y="5469874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5778720" y="512567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Oval 19"/>
          <p:cNvSpPr>
            <a:spLocks noChangeArrowheads="1"/>
          </p:cNvSpPr>
          <p:nvPr/>
        </p:nvSpPr>
        <p:spPr bwMode="auto">
          <a:xfrm>
            <a:off x="5836320" y="483764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Freeform 20"/>
          <p:cNvSpPr>
            <a:spLocks noChangeArrowheads="1"/>
          </p:cNvSpPr>
          <p:nvPr/>
        </p:nvSpPr>
        <p:spPr bwMode="auto">
          <a:xfrm>
            <a:off x="4063681" y="1565623"/>
            <a:ext cx="384480" cy="882813"/>
          </a:xfrm>
          <a:custGeom>
            <a:avLst/>
            <a:gdLst/>
            <a:ahLst/>
            <a:cxnLst>
              <a:cxn ang="0">
                <a:pos x="1016" y="0"/>
              </a:cxn>
              <a:cxn ang="0">
                <a:pos x="1176" y="2702"/>
              </a:cxn>
              <a:cxn ang="0">
                <a:pos x="523" y="843"/>
              </a:cxn>
              <a:cxn ang="0">
                <a:pos x="0" y="1526"/>
              </a:cxn>
            </a:cxnLst>
            <a:rect l="0" t="0" r="r" b="b"/>
            <a:pathLst>
              <a:path w="1177" h="2703">
                <a:moveTo>
                  <a:pt x="1016" y="0"/>
                </a:moveTo>
                <a:lnTo>
                  <a:pt x="1176" y="2702"/>
                </a:lnTo>
                <a:lnTo>
                  <a:pt x="523" y="843"/>
                </a:lnTo>
                <a:lnTo>
                  <a:pt x="0" y="152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Freeform 21"/>
          <p:cNvSpPr>
            <a:spLocks noChangeArrowheads="1"/>
          </p:cNvSpPr>
          <p:nvPr/>
        </p:nvSpPr>
        <p:spPr bwMode="auto">
          <a:xfrm>
            <a:off x="4006080" y="1577145"/>
            <a:ext cx="550080" cy="872732"/>
          </a:xfrm>
          <a:custGeom>
            <a:avLst/>
            <a:gdLst/>
            <a:ahLst/>
            <a:cxnLst>
              <a:cxn ang="0">
                <a:pos x="0" y="2670"/>
              </a:cxn>
              <a:cxn ang="0">
                <a:pos x="1684" y="636"/>
              </a:cxn>
              <a:cxn ang="0">
                <a:pos x="1191" y="0"/>
              </a:cxn>
            </a:cxnLst>
            <a:rect l="0" t="0" r="r" b="b"/>
            <a:pathLst>
              <a:path w="1685" h="2671">
                <a:moveTo>
                  <a:pt x="0" y="2670"/>
                </a:moveTo>
                <a:lnTo>
                  <a:pt x="1684" y="636"/>
                </a:lnTo>
                <a:lnTo>
                  <a:pt x="1191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H="1" flipV="1">
            <a:off x="4062240" y="2058155"/>
            <a:ext cx="666720" cy="11665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3" name="Oval 23"/>
          <p:cNvSpPr>
            <a:spLocks noChangeArrowheads="1"/>
          </p:cNvSpPr>
          <p:nvPr/>
        </p:nvSpPr>
        <p:spPr bwMode="auto">
          <a:xfrm>
            <a:off x="4518720" y="1751404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Oval 24"/>
          <p:cNvSpPr>
            <a:spLocks noChangeArrowheads="1"/>
          </p:cNvSpPr>
          <p:nvPr/>
        </p:nvSpPr>
        <p:spPr bwMode="auto">
          <a:xfrm>
            <a:off x="4354560" y="1532501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Oval 25"/>
          <p:cNvSpPr>
            <a:spLocks noChangeArrowheads="1"/>
          </p:cNvSpPr>
          <p:nvPr/>
        </p:nvSpPr>
        <p:spPr bwMode="auto">
          <a:xfrm>
            <a:off x="4024801" y="2026472"/>
            <a:ext cx="82080" cy="8208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Oval 26"/>
          <p:cNvSpPr>
            <a:spLocks noChangeArrowheads="1"/>
          </p:cNvSpPr>
          <p:nvPr/>
        </p:nvSpPr>
        <p:spPr bwMode="auto">
          <a:xfrm>
            <a:off x="4188961" y="1807569"/>
            <a:ext cx="82080" cy="8208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Oval 27"/>
          <p:cNvSpPr>
            <a:spLocks noChangeArrowheads="1"/>
          </p:cNvSpPr>
          <p:nvPr/>
        </p:nvSpPr>
        <p:spPr bwMode="auto">
          <a:xfrm>
            <a:off x="4409280" y="2410993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8" name="Oval 28"/>
          <p:cNvSpPr>
            <a:spLocks noChangeArrowheads="1"/>
          </p:cNvSpPr>
          <p:nvPr/>
        </p:nvSpPr>
        <p:spPr bwMode="auto">
          <a:xfrm>
            <a:off x="3970081" y="2410993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Oval 29"/>
          <p:cNvSpPr>
            <a:spLocks noChangeArrowheads="1"/>
          </p:cNvSpPr>
          <p:nvPr/>
        </p:nvSpPr>
        <p:spPr bwMode="auto">
          <a:xfrm>
            <a:off x="4684321" y="2137364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0" name="Freeform 30"/>
          <p:cNvSpPr>
            <a:spLocks noChangeArrowheads="1"/>
          </p:cNvSpPr>
          <p:nvPr/>
        </p:nvSpPr>
        <p:spPr bwMode="auto">
          <a:xfrm>
            <a:off x="1975680" y="5184724"/>
            <a:ext cx="1134720" cy="486771"/>
          </a:xfrm>
          <a:custGeom>
            <a:avLst/>
            <a:gdLst/>
            <a:ahLst/>
            <a:cxnLst>
              <a:cxn ang="0">
                <a:pos x="496" y="993"/>
              </a:cxn>
              <a:cxn ang="0">
                <a:pos x="993" y="1489"/>
              </a:cxn>
              <a:cxn ang="0">
                <a:pos x="1489" y="993"/>
              </a:cxn>
              <a:cxn ang="0">
                <a:pos x="1985" y="1489"/>
              </a:cxn>
              <a:cxn ang="0">
                <a:pos x="2482" y="993"/>
              </a:cxn>
              <a:cxn ang="0">
                <a:pos x="2978" y="1489"/>
              </a:cxn>
              <a:cxn ang="0">
                <a:pos x="3474" y="993"/>
              </a:cxn>
              <a:cxn ang="0">
                <a:pos x="2978" y="496"/>
              </a:cxn>
              <a:cxn ang="0">
                <a:pos x="2482" y="993"/>
              </a:cxn>
              <a:cxn ang="0">
                <a:pos x="1985" y="496"/>
              </a:cxn>
              <a:cxn ang="0">
                <a:pos x="1489" y="993"/>
              </a:cxn>
              <a:cxn ang="0">
                <a:pos x="993" y="496"/>
              </a:cxn>
              <a:cxn ang="0">
                <a:pos x="496" y="993"/>
              </a:cxn>
              <a:cxn ang="0">
                <a:pos x="0" y="496"/>
              </a:cxn>
              <a:cxn ang="0">
                <a:pos x="496" y="0"/>
              </a:cxn>
              <a:cxn ang="0">
                <a:pos x="993" y="496"/>
              </a:cxn>
              <a:cxn ang="0">
                <a:pos x="1489" y="0"/>
              </a:cxn>
              <a:cxn ang="0">
                <a:pos x="1985" y="496"/>
              </a:cxn>
              <a:cxn ang="0">
                <a:pos x="2482" y="0"/>
              </a:cxn>
              <a:cxn ang="0">
                <a:pos x="2978" y="496"/>
              </a:cxn>
              <a:cxn ang="0">
                <a:pos x="3474" y="0"/>
              </a:cxn>
            </a:cxnLst>
            <a:rect l="0" t="0" r="r" b="b"/>
            <a:pathLst>
              <a:path w="3475" h="1490">
                <a:moveTo>
                  <a:pt x="496" y="993"/>
                </a:moveTo>
                <a:lnTo>
                  <a:pt x="993" y="1489"/>
                </a:lnTo>
                <a:lnTo>
                  <a:pt x="1489" y="993"/>
                </a:lnTo>
                <a:lnTo>
                  <a:pt x="1985" y="1489"/>
                </a:lnTo>
                <a:lnTo>
                  <a:pt x="2482" y="993"/>
                </a:lnTo>
                <a:lnTo>
                  <a:pt x="2978" y="1489"/>
                </a:lnTo>
                <a:lnTo>
                  <a:pt x="3474" y="993"/>
                </a:lnTo>
                <a:lnTo>
                  <a:pt x="2978" y="496"/>
                </a:lnTo>
                <a:lnTo>
                  <a:pt x="2482" y="993"/>
                </a:lnTo>
                <a:lnTo>
                  <a:pt x="1985" y="496"/>
                </a:lnTo>
                <a:lnTo>
                  <a:pt x="1489" y="993"/>
                </a:lnTo>
                <a:lnTo>
                  <a:pt x="993" y="496"/>
                </a:lnTo>
                <a:lnTo>
                  <a:pt x="496" y="993"/>
                </a:lnTo>
                <a:lnTo>
                  <a:pt x="0" y="496"/>
                </a:lnTo>
                <a:lnTo>
                  <a:pt x="496" y="0"/>
                </a:lnTo>
                <a:lnTo>
                  <a:pt x="993" y="496"/>
                </a:lnTo>
                <a:lnTo>
                  <a:pt x="1489" y="0"/>
                </a:lnTo>
                <a:lnTo>
                  <a:pt x="1985" y="496"/>
                </a:lnTo>
                <a:lnTo>
                  <a:pt x="2482" y="0"/>
                </a:lnTo>
                <a:lnTo>
                  <a:pt x="2978" y="496"/>
                </a:lnTo>
                <a:lnTo>
                  <a:pt x="3474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1" name="Oval 31"/>
          <p:cNvSpPr>
            <a:spLocks noChangeArrowheads="1"/>
          </p:cNvSpPr>
          <p:nvPr/>
        </p:nvSpPr>
        <p:spPr bwMode="auto">
          <a:xfrm>
            <a:off x="225216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2" name="Oval 32"/>
          <p:cNvSpPr>
            <a:spLocks noChangeArrowheads="1"/>
          </p:cNvSpPr>
          <p:nvPr/>
        </p:nvSpPr>
        <p:spPr bwMode="auto">
          <a:xfrm>
            <a:off x="257184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3" name="Oval 33"/>
          <p:cNvSpPr>
            <a:spLocks noChangeArrowheads="1"/>
          </p:cNvSpPr>
          <p:nvPr/>
        </p:nvSpPr>
        <p:spPr bwMode="auto">
          <a:xfrm>
            <a:off x="289152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4" name="Oval 34"/>
          <p:cNvSpPr>
            <a:spLocks noChangeArrowheads="1"/>
          </p:cNvSpPr>
          <p:nvPr/>
        </p:nvSpPr>
        <p:spPr bwMode="auto">
          <a:xfrm>
            <a:off x="225216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5" name="Oval 35"/>
          <p:cNvSpPr>
            <a:spLocks noChangeArrowheads="1"/>
          </p:cNvSpPr>
          <p:nvPr/>
        </p:nvSpPr>
        <p:spPr bwMode="auto">
          <a:xfrm>
            <a:off x="257184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6" name="Oval 36"/>
          <p:cNvSpPr>
            <a:spLocks noChangeArrowheads="1"/>
          </p:cNvSpPr>
          <p:nvPr/>
        </p:nvSpPr>
        <p:spPr bwMode="auto">
          <a:xfrm>
            <a:off x="289152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7" name="Oval 37"/>
          <p:cNvSpPr>
            <a:spLocks noChangeArrowheads="1"/>
          </p:cNvSpPr>
          <p:nvPr/>
        </p:nvSpPr>
        <p:spPr bwMode="auto">
          <a:xfrm>
            <a:off x="2399040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8" name="Oval 38"/>
          <p:cNvSpPr>
            <a:spLocks noChangeArrowheads="1"/>
          </p:cNvSpPr>
          <p:nvPr/>
        </p:nvSpPr>
        <p:spPr bwMode="auto">
          <a:xfrm>
            <a:off x="2717281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9" name="Oval 39"/>
          <p:cNvSpPr>
            <a:spLocks noChangeArrowheads="1"/>
          </p:cNvSpPr>
          <p:nvPr/>
        </p:nvSpPr>
        <p:spPr bwMode="auto">
          <a:xfrm>
            <a:off x="3036961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0" name="Oval 40"/>
          <p:cNvSpPr>
            <a:spLocks noChangeArrowheads="1"/>
          </p:cNvSpPr>
          <p:nvPr/>
        </p:nvSpPr>
        <p:spPr bwMode="auto">
          <a:xfrm>
            <a:off x="2399040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1" name="Oval 41"/>
          <p:cNvSpPr>
            <a:spLocks noChangeArrowheads="1"/>
          </p:cNvSpPr>
          <p:nvPr/>
        </p:nvSpPr>
        <p:spPr bwMode="auto">
          <a:xfrm>
            <a:off x="2717281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2" name="Oval 42"/>
          <p:cNvSpPr>
            <a:spLocks noChangeArrowheads="1"/>
          </p:cNvSpPr>
          <p:nvPr/>
        </p:nvSpPr>
        <p:spPr bwMode="auto">
          <a:xfrm>
            <a:off x="3036961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3" name="Oval 43"/>
          <p:cNvSpPr>
            <a:spLocks noChangeArrowheads="1"/>
          </p:cNvSpPr>
          <p:nvPr/>
        </p:nvSpPr>
        <p:spPr bwMode="auto">
          <a:xfrm>
            <a:off x="1933921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4" name="Oval 44"/>
          <p:cNvSpPr>
            <a:spLocks noChangeArrowheads="1"/>
          </p:cNvSpPr>
          <p:nvPr/>
        </p:nvSpPr>
        <p:spPr bwMode="auto">
          <a:xfrm>
            <a:off x="2079360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5" name="Oval 45"/>
          <p:cNvSpPr>
            <a:spLocks noChangeArrowheads="1"/>
          </p:cNvSpPr>
          <p:nvPr/>
        </p:nvSpPr>
        <p:spPr bwMode="auto">
          <a:xfrm>
            <a:off x="2079360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>
            <a:off x="4350241" y="2771030"/>
            <a:ext cx="1440" cy="1888038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>
            <a:off x="3242881" y="5380585"/>
            <a:ext cx="2308320" cy="1440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8" name="Text Box 48"/>
          <p:cNvSpPr txBox="1">
            <a:spLocks noChangeArrowheads="1"/>
          </p:cNvSpPr>
          <p:nvPr/>
        </p:nvSpPr>
        <p:spPr bwMode="auto">
          <a:xfrm rot="16200000">
            <a:off x="3724517" y="3660341"/>
            <a:ext cx="836727" cy="33120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density</a:t>
            </a:r>
          </a:p>
        </p:txBody>
      </p:sp>
      <p:sp>
        <p:nvSpPr>
          <p:cNvPr id="15409" name="Text Box 49"/>
          <p:cNvSpPr txBox="1">
            <a:spLocks noChangeArrowheads="1"/>
          </p:cNvSpPr>
          <p:nvPr/>
        </p:nvSpPr>
        <p:spPr bwMode="auto">
          <a:xfrm rot="16200000">
            <a:off x="3682708" y="3618577"/>
            <a:ext cx="1769946" cy="33120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space complexity</a:t>
            </a:r>
          </a:p>
        </p:txBody>
      </p:sp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4047841" y="4962941"/>
            <a:ext cx="573120" cy="32979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jitter</a:t>
            </a:r>
          </a:p>
        </p:txBody>
      </p:sp>
      <p:sp>
        <p:nvSpPr>
          <p:cNvPr id="15411" name="Text Box 51"/>
          <p:cNvSpPr txBox="1">
            <a:spLocks noChangeArrowheads="1"/>
          </p:cNvSpPr>
          <p:nvPr/>
        </p:nvSpPr>
        <p:spPr bwMode="auto">
          <a:xfrm>
            <a:off x="3811680" y="5392106"/>
            <a:ext cx="1069920" cy="32979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grain size</a:t>
            </a:r>
          </a:p>
        </p:txBody>
      </p:sp>
      <p:sp>
        <p:nvSpPr>
          <p:cNvPr id="58" name="Rectangle 1"/>
          <p:cNvSpPr txBox="1">
            <a:spLocks noChangeArrowheads="1"/>
          </p:cNvSpPr>
          <p:nvPr/>
        </p:nvSpPr>
        <p:spPr bwMode="auto">
          <a:xfrm>
            <a:off x="6088080" y="6340248"/>
            <a:ext cx="2155683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15876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Dan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Yamins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1585440" y="1368324"/>
            <a:ext cx="5591520" cy="4414063"/>
          </a:xfrm>
          <a:prstGeom prst="triangle">
            <a:avLst>
              <a:gd name="adj" fmla="val 50000"/>
            </a:avLst>
          </a:prstGeom>
          <a:solidFill>
            <a:srgbClr val="CCCC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3" name="Freeform 3"/>
          <p:cNvSpPr>
            <a:spLocks noChangeArrowheads="1"/>
          </p:cNvSpPr>
          <p:nvPr/>
        </p:nvSpPr>
        <p:spPr bwMode="auto">
          <a:xfrm>
            <a:off x="5807521" y="4764200"/>
            <a:ext cx="825120" cy="869851"/>
          </a:xfrm>
          <a:custGeom>
            <a:avLst/>
            <a:gdLst/>
            <a:ahLst/>
            <a:cxnLst>
              <a:cxn ang="0">
                <a:pos x="913" y="0"/>
              </a:cxn>
              <a:cxn ang="0">
                <a:pos x="199" y="332"/>
              </a:cxn>
              <a:cxn ang="0">
                <a:pos x="581" y="1065"/>
              </a:cxn>
              <a:cxn ang="0">
                <a:pos x="0" y="1246"/>
              </a:cxn>
              <a:cxn ang="0">
                <a:pos x="183" y="332"/>
              </a:cxn>
              <a:cxn ang="0">
                <a:pos x="1480" y="714"/>
              </a:cxn>
              <a:cxn ang="0">
                <a:pos x="913" y="16"/>
              </a:cxn>
              <a:cxn ang="0">
                <a:pos x="598" y="1080"/>
              </a:cxn>
              <a:cxn ang="0">
                <a:pos x="1529" y="698"/>
              </a:cxn>
              <a:cxn ang="0">
                <a:pos x="2179" y="1246"/>
              </a:cxn>
              <a:cxn ang="0">
                <a:pos x="1462" y="1413"/>
              </a:cxn>
              <a:cxn ang="0">
                <a:pos x="1462" y="698"/>
              </a:cxn>
              <a:cxn ang="0">
                <a:pos x="1813" y="1746"/>
              </a:cxn>
              <a:cxn ang="0">
                <a:pos x="2161" y="1246"/>
              </a:cxn>
              <a:cxn ang="0">
                <a:pos x="2527" y="2478"/>
              </a:cxn>
              <a:cxn ang="0">
                <a:pos x="1846" y="1746"/>
              </a:cxn>
              <a:cxn ang="0">
                <a:pos x="1496" y="1413"/>
              </a:cxn>
              <a:cxn ang="0">
                <a:pos x="581" y="1065"/>
              </a:cxn>
              <a:cxn ang="0">
                <a:pos x="49" y="2295"/>
              </a:cxn>
              <a:cxn ang="0">
                <a:pos x="16" y="1246"/>
              </a:cxn>
              <a:cxn ang="0">
                <a:pos x="748" y="2094"/>
              </a:cxn>
              <a:cxn ang="0">
                <a:pos x="1313" y="2661"/>
              </a:cxn>
              <a:cxn ang="0">
                <a:pos x="2527" y="2460"/>
              </a:cxn>
            </a:cxnLst>
            <a:rect l="0" t="0" r="r" b="b"/>
            <a:pathLst>
              <a:path w="2528" h="2662">
                <a:moveTo>
                  <a:pt x="913" y="0"/>
                </a:moveTo>
                <a:lnTo>
                  <a:pt x="199" y="332"/>
                </a:lnTo>
                <a:lnTo>
                  <a:pt x="581" y="1065"/>
                </a:lnTo>
                <a:lnTo>
                  <a:pt x="0" y="1246"/>
                </a:lnTo>
                <a:lnTo>
                  <a:pt x="183" y="332"/>
                </a:lnTo>
                <a:lnTo>
                  <a:pt x="1480" y="714"/>
                </a:lnTo>
                <a:lnTo>
                  <a:pt x="913" y="16"/>
                </a:lnTo>
                <a:lnTo>
                  <a:pt x="598" y="1080"/>
                </a:lnTo>
                <a:lnTo>
                  <a:pt x="1529" y="698"/>
                </a:lnTo>
                <a:lnTo>
                  <a:pt x="2179" y="1246"/>
                </a:lnTo>
                <a:lnTo>
                  <a:pt x="1462" y="1413"/>
                </a:lnTo>
                <a:lnTo>
                  <a:pt x="1462" y="698"/>
                </a:lnTo>
                <a:lnTo>
                  <a:pt x="1813" y="1746"/>
                </a:lnTo>
                <a:lnTo>
                  <a:pt x="2161" y="1246"/>
                </a:lnTo>
                <a:lnTo>
                  <a:pt x="2527" y="2478"/>
                </a:lnTo>
                <a:lnTo>
                  <a:pt x="1846" y="1746"/>
                </a:lnTo>
                <a:lnTo>
                  <a:pt x="1496" y="1413"/>
                </a:lnTo>
                <a:lnTo>
                  <a:pt x="581" y="1065"/>
                </a:lnTo>
                <a:lnTo>
                  <a:pt x="49" y="2295"/>
                </a:lnTo>
                <a:lnTo>
                  <a:pt x="16" y="1246"/>
                </a:lnTo>
                <a:lnTo>
                  <a:pt x="748" y="2094"/>
                </a:lnTo>
                <a:lnTo>
                  <a:pt x="1313" y="2661"/>
                </a:lnTo>
                <a:lnTo>
                  <a:pt x="2527" y="246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Freeform 4"/>
          <p:cNvSpPr>
            <a:spLocks noChangeArrowheads="1"/>
          </p:cNvSpPr>
          <p:nvPr/>
        </p:nvSpPr>
        <p:spPr bwMode="auto">
          <a:xfrm>
            <a:off x="5829120" y="5112717"/>
            <a:ext cx="576000" cy="521335"/>
          </a:xfrm>
          <a:custGeom>
            <a:avLst/>
            <a:gdLst/>
            <a:ahLst/>
            <a:cxnLst>
              <a:cxn ang="0">
                <a:pos x="500" y="0"/>
              </a:cxn>
              <a:cxn ang="0">
                <a:pos x="683" y="1047"/>
              </a:cxn>
              <a:cxn ang="0">
                <a:pos x="0" y="1230"/>
              </a:cxn>
              <a:cxn ang="0">
                <a:pos x="1232" y="1596"/>
              </a:cxn>
              <a:cxn ang="0">
                <a:pos x="1763" y="681"/>
              </a:cxn>
              <a:cxn ang="0">
                <a:pos x="665" y="1013"/>
              </a:cxn>
              <a:cxn ang="0">
                <a:pos x="1397" y="281"/>
              </a:cxn>
              <a:cxn ang="0">
                <a:pos x="1214" y="1596"/>
              </a:cxn>
            </a:cxnLst>
            <a:rect l="0" t="0" r="r" b="b"/>
            <a:pathLst>
              <a:path w="1764" h="1597">
                <a:moveTo>
                  <a:pt x="500" y="0"/>
                </a:moveTo>
                <a:lnTo>
                  <a:pt x="683" y="1047"/>
                </a:lnTo>
                <a:lnTo>
                  <a:pt x="0" y="1230"/>
                </a:lnTo>
                <a:lnTo>
                  <a:pt x="1232" y="1596"/>
                </a:lnTo>
                <a:lnTo>
                  <a:pt x="1763" y="681"/>
                </a:lnTo>
                <a:lnTo>
                  <a:pt x="665" y="1013"/>
                </a:lnTo>
                <a:lnTo>
                  <a:pt x="1397" y="281"/>
                </a:lnTo>
                <a:lnTo>
                  <a:pt x="1214" y="159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88001" y="1044289"/>
            <a:ext cx="8913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Graphs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11840" y="5707499"/>
            <a:ext cx="122688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Crystalline</a:t>
            </a:r>
          </a:p>
          <a:p>
            <a:pPr>
              <a:tabLst>
                <a:tab pos="656650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(e.g. </a:t>
            </a:r>
            <a:r>
              <a:rPr lang="en-US" b="1" dirty="0" err="1">
                <a:solidFill>
                  <a:srgbClr val="000000"/>
                </a:solidFill>
                <a:ea typeface="MS Gothic" charset="0"/>
                <a:cs typeface="MS Gothic" charset="0"/>
              </a:rPr>
              <a:t>CAs</a:t>
            </a: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)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151040" y="5507318"/>
            <a:ext cx="1388160" cy="545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Amorphous/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US" b="1" dirty="0">
                <a:solidFill>
                  <a:srgbClr val="000000"/>
                </a:solidFill>
                <a:ea typeface="MS Gothic" charset="0"/>
                <a:cs typeface="MS Gothic" charset="0"/>
              </a:rPr>
              <a:t>Continuous</a:t>
            </a: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6238080" y="4952859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6065280" y="4723875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6238080" y="5183283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6353280" y="5298495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6007680" y="541370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6180480" y="5585086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>
            <a:off x="6582240" y="5527480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Oval 15"/>
          <p:cNvSpPr>
            <a:spLocks noChangeArrowheads="1"/>
          </p:cNvSpPr>
          <p:nvPr/>
        </p:nvSpPr>
        <p:spPr bwMode="auto">
          <a:xfrm>
            <a:off x="5950080" y="5068071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6" name="Oval 16"/>
          <p:cNvSpPr>
            <a:spLocks noChangeArrowheads="1"/>
          </p:cNvSpPr>
          <p:nvPr/>
        </p:nvSpPr>
        <p:spPr bwMode="auto">
          <a:xfrm>
            <a:off x="6468480" y="512567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5778720" y="5469874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5778720" y="512567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Oval 19"/>
          <p:cNvSpPr>
            <a:spLocks noChangeArrowheads="1"/>
          </p:cNvSpPr>
          <p:nvPr/>
        </p:nvSpPr>
        <p:spPr bwMode="auto">
          <a:xfrm>
            <a:off x="5836320" y="4837647"/>
            <a:ext cx="86400" cy="8640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Freeform 20"/>
          <p:cNvSpPr>
            <a:spLocks noChangeArrowheads="1"/>
          </p:cNvSpPr>
          <p:nvPr/>
        </p:nvSpPr>
        <p:spPr bwMode="auto">
          <a:xfrm>
            <a:off x="4063681" y="1565623"/>
            <a:ext cx="384480" cy="882813"/>
          </a:xfrm>
          <a:custGeom>
            <a:avLst/>
            <a:gdLst/>
            <a:ahLst/>
            <a:cxnLst>
              <a:cxn ang="0">
                <a:pos x="1016" y="0"/>
              </a:cxn>
              <a:cxn ang="0">
                <a:pos x="1176" y="2702"/>
              </a:cxn>
              <a:cxn ang="0">
                <a:pos x="523" y="843"/>
              </a:cxn>
              <a:cxn ang="0">
                <a:pos x="0" y="1526"/>
              </a:cxn>
            </a:cxnLst>
            <a:rect l="0" t="0" r="r" b="b"/>
            <a:pathLst>
              <a:path w="1177" h="2703">
                <a:moveTo>
                  <a:pt x="1016" y="0"/>
                </a:moveTo>
                <a:lnTo>
                  <a:pt x="1176" y="2702"/>
                </a:lnTo>
                <a:lnTo>
                  <a:pt x="523" y="843"/>
                </a:lnTo>
                <a:lnTo>
                  <a:pt x="0" y="1526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Freeform 21"/>
          <p:cNvSpPr>
            <a:spLocks noChangeArrowheads="1"/>
          </p:cNvSpPr>
          <p:nvPr/>
        </p:nvSpPr>
        <p:spPr bwMode="auto">
          <a:xfrm>
            <a:off x="4006080" y="1577145"/>
            <a:ext cx="550080" cy="872732"/>
          </a:xfrm>
          <a:custGeom>
            <a:avLst/>
            <a:gdLst/>
            <a:ahLst/>
            <a:cxnLst>
              <a:cxn ang="0">
                <a:pos x="0" y="2670"/>
              </a:cxn>
              <a:cxn ang="0">
                <a:pos x="1684" y="636"/>
              </a:cxn>
              <a:cxn ang="0">
                <a:pos x="1191" y="0"/>
              </a:cxn>
            </a:cxnLst>
            <a:rect l="0" t="0" r="r" b="b"/>
            <a:pathLst>
              <a:path w="1685" h="2671">
                <a:moveTo>
                  <a:pt x="0" y="2670"/>
                </a:moveTo>
                <a:lnTo>
                  <a:pt x="1684" y="636"/>
                </a:lnTo>
                <a:lnTo>
                  <a:pt x="1191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 flipH="1" flipV="1">
            <a:off x="4062240" y="2058155"/>
            <a:ext cx="666720" cy="11665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3" name="Oval 23"/>
          <p:cNvSpPr>
            <a:spLocks noChangeArrowheads="1"/>
          </p:cNvSpPr>
          <p:nvPr/>
        </p:nvSpPr>
        <p:spPr bwMode="auto">
          <a:xfrm>
            <a:off x="4518720" y="1751404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4" name="Oval 24"/>
          <p:cNvSpPr>
            <a:spLocks noChangeArrowheads="1"/>
          </p:cNvSpPr>
          <p:nvPr/>
        </p:nvSpPr>
        <p:spPr bwMode="auto">
          <a:xfrm>
            <a:off x="4354560" y="1532501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5" name="Oval 25"/>
          <p:cNvSpPr>
            <a:spLocks noChangeArrowheads="1"/>
          </p:cNvSpPr>
          <p:nvPr/>
        </p:nvSpPr>
        <p:spPr bwMode="auto">
          <a:xfrm>
            <a:off x="4024801" y="2026472"/>
            <a:ext cx="82080" cy="8208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6" name="Oval 26"/>
          <p:cNvSpPr>
            <a:spLocks noChangeArrowheads="1"/>
          </p:cNvSpPr>
          <p:nvPr/>
        </p:nvSpPr>
        <p:spPr bwMode="auto">
          <a:xfrm>
            <a:off x="4188961" y="1807569"/>
            <a:ext cx="82080" cy="82089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7" name="Oval 27"/>
          <p:cNvSpPr>
            <a:spLocks noChangeArrowheads="1"/>
          </p:cNvSpPr>
          <p:nvPr/>
        </p:nvSpPr>
        <p:spPr bwMode="auto">
          <a:xfrm>
            <a:off x="4409280" y="2410993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8" name="Oval 28"/>
          <p:cNvSpPr>
            <a:spLocks noChangeArrowheads="1"/>
          </p:cNvSpPr>
          <p:nvPr/>
        </p:nvSpPr>
        <p:spPr bwMode="auto">
          <a:xfrm>
            <a:off x="3970081" y="2410993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Oval 29"/>
          <p:cNvSpPr>
            <a:spLocks noChangeArrowheads="1"/>
          </p:cNvSpPr>
          <p:nvPr/>
        </p:nvSpPr>
        <p:spPr bwMode="auto">
          <a:xfrm>
            <a:off x="4684321" y="2137364"/>
            <a:ext cx="82080" cy="820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0" name="Freeform 30"/>
          <p:cNvSpPr>
            <a:spLocks noChangeArrowheads="1"/>
          </p:cNvSpPr>
          <p:nvPr/>
        </p:nvSpPr>
        <p:spPr bwMode="auto">
          <a:xfrm>
            <a:off x="1975680" y="5184724"/>
            <a:ext cx="1134720" cy="486771"/>
          </a:xfrm>
          <a:custGeom>
            <a:avLst/>
            <a:gdLst/>
            <a:ahLst/>
            <a:cxnLst>
              <a:cxn ang="0">
                <a:pos x="496" y="993"/>
              </a:cxn>
              <a:cxn ang="0">
                <a:pos x="993" y="1489"/>
              </a:cxn>
              <a:cxn ang="0">
                <a:pos x="1489" y="993"/>
              </a:cxn>
              <a:cxn ang="0">
                <a:pos x="1985" y="1489"/>
              </a:cxn>
              <a:cxn ang="0">
                <a:pos x="2482" y="993"/>
              </a:cxn>
              <a:cxn ang="0">
                <a:pos x="2978" y="1489"/>
              </a:cxn>
              <a:cxn ang="0">
                <a:pos x="3474" y="993"/>
              </a:cxn>
              <a:cxn ang="0">
                <a:pos x="2978" y="496"/>
              </a:cxn>
              <a:cxn ang="0">
                <a:pos x="2482" y="993"/>
              </a:cxn>
              <a:cxn ang="0">
                <a:pos x="1985" y="496"/>
              </a:cxn>
              <a:cxn ang="0">
                <a:pos x="1489" y="993"/>
              </a:cxn>
              <a:cxn ang="0">
                <a:pos x="993" y="496"/>
              </a:cxn>
              <a:cxn ang="0">
                <a:pos x="496" y="993"/>
              </a:cxn>
              <a:cxn ang="0">
                <a:pos x="0" y="496"/>
              </a:cxn>
              <a:cxn ang="0">
                <a:pos x="496" y="0"/>
              </a:cxn>
              <a:cxn ang="0">
                <a:pos x="993" y="496"/>
              </a:cxn>
              <a:cxn ang="0">
                <a:pos x="1489" y="0"/>
              </a:cxn>
              <a:cxn ang="0">
                <a:pos x="1985" y="496"/>
              </a:cxn>
              <a:cxn ang="0">
                <a:pos x="2482" y="0"/>
              </a:cxn>
              <a:cxn ang="0">
                <a:pos x="2978" y="496"/>
              </a:cxn>
              <a:cxn ang="0">
                <a:pos x="3474" y="0"/>
              </a:cxn>
            </a:cxnLst>
            <a:rect l="0" t="0" r="r" b="b"/>
            <a:pathLst>
              <a:path w="3475" h="1490">
                <a:moveTo>
                  <a:pt x="496" y="993"/>
                </a:moveTo>
                <a:lnTo>
                  <a:pt x="993" y="1489"/>
                </a:lnTo>
                <a:lnTo>
                  <a:pt x="1489" y="993"/>
                </a:lnTo>
                <a:lnTo>
                  <a:pt x="1985" y="1489"/>
                </a:lnTo>
                <a:lnTo>
                  <a:pt x="2482" y="993"/>
                </a:lnTo>
                <a:lnTo>
                  <a:pt x="2978" y="1489"/>
                </a:lnTo>
                <a:lnTo>
                  <a:pt x="3474" y="993"/>
                </a:lnTo>
                <a:lnTo>
                  <a:pt x="2978" y="496"/>
                </a:lnTo>
                <a:lnTo>
                  <a:pt x="2482" y="993"/>
                </a:lnTo>
                <a:lnTo>
                  <a:pt x="1985" y="496"/>
                </a:lnTo>
                <a:lnTo>
                  <a:pt x="1489" y="993"/>
                </a:lnTo>
                <a:lnTo>
                  <a:pt x="993" y="496"/>
                </a:lnTo>
                <a:lnTo>
                  <a:pt x="496" y="993"/>
                </a:lnTo>
                <a:lnTo>
                  <a:pt x="0" y="496"/>
                </a:lnTo>
                <a:lnTo>
                  <a:pt x="496" y="0"/>
                </a:lnTo>
                <a:lnTo>
                  <a:pt x="993" y="496"/>
                </a:lnTo>
                <a:lnTo>
                  <a:pt x="1489" y="0"/>
                </a:lnTo>
                <a:lnTo>
                  <a:pt x="1985" y="496"/>
                </a:lnTo>
                <a:lnTo>
                  <a:pt x="2482" y="0"/>
                </a:lnTo>
                <a:lnTo>
                  <a:pt x="2978" y="496"/>
                </a:lnTo>
                <a:lnTo>
                  <a:pt x="3474" y="0"/>
                </a:lnTo>
              </a:path>
            </a:pathLst>
          </a:custGeom>
          <a:noFill/>
          <a:ln w="18360">
            <a:solidFill>
              <a:srgbClr val="00000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1" name="Oval 31"/>
          <p:cNvSpPr>
            <a:spLocks noChangeArrowheads="1"/>
          </p:cNvSpPr>
          <p:nvPr/>
        </p:nvSpPr>
        <p:spPr bwMode="auto">
          <a:xfrm>
            <a:off x="225216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2" name="Oval 32"/>
          <p:cNvSpPr>
            <a:spLocks noChangeArrowheads="1"/>
          </p:cNvSpPr>
          <p:nvPr/>
        </p:nvSpPr>
        <p:spPr bwMode="auto">
          <a:xfrm>
            <a:off x="257184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3" name="Oval 33"/>
          <p:cNvSpPr>
            <a:spLocks noChangeArrowheads="1"/>
          </p:cNvSpPr>
          <p:nvPr/>
        </p:nvSpPr>
        <p:spPr bwMode="auto">
          <a:xfrm>
            <a:off x="2891520" y="5616770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4" name="Oval 34"/>
          <p:cNvSpPr>
            <a:spLocks noChangeArrowheads="1"/>
          </p:cNvSpPr>
          <p:nvPr/>
        </p:nvSpPr>
        <p:spPr bwMode="auto">
          <a:xfrm>
            <a:off x="225216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5" name="Oval 35"/>
          <p:cNvSpPr>
            <a:spLocks noChangeArrowheads="1"/>
          </p:cNvSpPr>
          <p:nvPr/>
        </p:nvSpPr>
        <p:spPr bwMode="auto">
          <a:xfrm>
            <a:off x="257184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6" name="Oval 36"/>
          <p:cNvSpPr>
            <a:spLocks noChangeArrowheads="1"/>
          </p:cNvSpPr>
          <p:nvPr/>
        </p:nvSpPr>
        <p:spPr bwMode="auto">
          <a:xfrm>
            <a:off x="2891520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7" name="Oval 37"/>
          <p:cNvSpPr>
            <a:spLocks noChangeArrowheads="1"/>
          </p:cNvSpPr>
          <p:nvPr/>
        </p:nvSpPr>
        <p:spPr bwMode="auto">
          <a:xfrm>
            <a:off x="2399040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8" name="Oval 38"/>
          <p:cNvSpPr>
            <a:spLocks noChangeArrowheads="1"/>
          </p:cNvSpPr>
          <p:nvPr/>
        </p:nvSpPr>
        <p:spPr bwMode="auto">
          <a:xfrm>
            <a:off x="2717281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9" name="Oval 39"/>
          <p:cNvSpPr>
            <a:spLocks noChangeArrowheads="1"/>
          </p:cNvSpPr>
          <p:nvPr/>
        </p:nvSpPr>
        <p:spPr bwMode="auto">
          <a:xfrm>
            <a:off x="3036961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0" name="Oval 40"/>
          <p:cNvSpPr>
            <a:spLocks noChangeArrowheads="1"/>
          </p:cNvSpPr>
          <p:nvPr/>
        </p:nvSpPr>
        <p:spPr bwMode="auto">
          <a:xfrm>
            <a:off x="2399040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1" name="Oval 41"/>
          <p:cNvSpPr>
            <a:spLocks noChangeArrowheads="1"/>
          </p:cNvSpPr>
          <p:nvPr/>
        </p:nvSpPr>
        <p:spPr bwMode="auto">
          <a:xfrm>
            <a:off x="2717281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2" name="Oval 42"/>
          <p:cNvSpPr>
            <a:spLocks noChangeArrowheads="1"/>
          </p:cNvSpPr>
          <p:nvPr/>
        </p:nvSpPr>
        <p:spPr bwMode="auto">
          <a:xfrm>
            <a:off x="3036961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3" name="Oval 43"/>
          <p:cNvSpPr>
            <a:spLocks noChangeArrowheads="1"/>
          </p:cNvSpPr>
          <p:nvPr/>
        </p:nvSpPr>
        <p:spPr bwMode="auto">
          <a:xfrm>
            <a:off x="1933921" y="5297056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4" name="Oval 44"/>
          <p:cNvSpPr>
            <a:spLocks noChangeArrowheads="1"/>
          </p:cNvSpPr>
          <p:nvPr/>
        </p:nvSpPr>
        <p:spPr bwMode="auto">
          <a:xfrm>
            <a:off x="2079360" y="5127118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5" name="Oval 45"/>
          <p:cNvSpPr>
            <a:spLocks noChangeArrowheads="1"/>
          </p:cNvSpPr>
          <p:nvPr/>
        </p:nvSpPr>
        <p:spPr bwMode="auto">
          <a:xfrm>
            <a:off x="2079360" y="5446832"/>
            <a:ext cx="95040" cy="950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>
            <a:off x="4350241" y="2771030"/>
            <a:ext cx="1440" cy="1888038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>
            <a:off x="3242881" y="5380585"/>
            <a:ext cx="2308320" cy="1440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08" name="Text Box 48"/>
          <p:cNvSpPr txBox="1">
            <a:spLocks noChangeArrowheads="1"/>
          </p:cNvSpPr>
          <p:nvPr/>
        </p:nvSpPr>
        <p:spPr bwMode="auto">
          <a:xfrm rot="16200000">
            <a:off x="3724517" y="3660341"/>
            <a:ext cx="836727" cy="33120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density</a:t>
            </a:r>
          </a:p>
        </p:txBody>
      </p:sp>
      <p:sp>
        <p:nvSpPr>
          <p:cNvPr id="15409" name="Text Box 49"/>
          <p:cNvSpPr txBox="1">
            <a:spLocks noChangeArrowheads="1"/>
          </p:cNvSpPr>
          <p:nvPr/>
        </p:nvSpPr>
        <p:spPr bwMode="auto">
          <a:xfrm rot="16200000">
            <a:off x="3682708" y="3618577"/>
            <a:ext cx="1769946" cy="331200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space complexity</a:t>
            </a:r>
          </a:p>
        </p:txBody>
      </p:sp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4047841" y="4962941"/>
            <a:ext cx="573120" cy="32979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  <a:ea typeface="MS Gothic" charset="0"/>
                <a:cs typeface="MS Gothic" charset="0"/>
              </a:rPr>
              <a:t>jitter</a:t>
            </a:r>
          </a:p>
        </p:txBody>
      </p:sp>
      <p:sp>
        <p:nvSpPr>
          <p:cNvPr id="15411" name="Text Box 51"/>
          <p:cNvSpPr txBox="1">
            <a:spLocks noChangeArrowheads="1"/>
          </p:cNvSpPr>
          <p:nvPr/>
        </p:nvSpPr>
        <p:spPr bwMode="auto">
          <a:xfrm>
            <a:off x="3811680" y="5392106"/>
            <a:ext cx="1069920" cy="32979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grain size</a:t>
            </a:r>
          </a:p>
        </p:txBody>
      </p:sp>
      <p:sp>
        <p:nvSpPr>
          <p:cNvPr id="15412" name="Line 52"/>
          <p:cNvSpPr>
            <a:spLocks noChangeShapeType="1"/>
          </p:cNvSpPr>
          <p:nvPr/>
        </p:nvSpPr>
        <p:spPr bwMode="auto">
          <a:xfrm>
            <a:off x="1388160" y="3156991"/>
            <a:ext cx="6171840" cy="1440"/>
          </a:xfrm>
          <a:prstGeom prst="line">
            <a:avLst/>
          </a:prstGeom>
          <a:noFill/>
          <a:ln w="73080">
            <a:solidFill>
              <a:srgbClr val="800080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13" name="Text Box 53"/>
          <p:cNvSpPr txBox="1">
            <a:spLocks noChangeArrowheads="1"/>
          </p:cNvSpPr>
          <p:nvPr/>
        </p:nvSpPr>
        <p:spPr bwMode="auto">
          <a:xfrm>
            <a:off x="5640480" y="3133949"/>
            <a:ext cx="1797120" cy="329794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</p:spPr>
        <p:txBody>
          <a:bodyPr wrap="none" lIns="89803" tIns="63385" rIns="89803" bIns="48983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spatial computing</a:t>
            </a:r>
          </a:p>
        </p:txBody>
      </p:sp>
      <p:sp>
        <p:nvSpPr>
          <p:cNvPr id="58" name="Rectangle 1"/>
          <p:cNvSpPr txBox="1">
            <a:spLocks noChangeArrowheads="1"/>
          </p:cNvSpPr>
          <p:nvPr/>
        </p:nvSpPr>
        <p:spPr bwMode="auto">
          <a:xfrm>
            <a:off x="6088080" y="6340248"/>
            <a:ext cx="2155683" cy="384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15876" rIns="0" bIns="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Dan </a:t>
            </a: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Yamins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Slides: Demand Response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Initial </a:t>
            </a:r>
            <a:r>
              <a:rPr lang="en-US" dirty="0" err="1" smtClean="0"/>
              <a:t>ColorPower</a:t>
            </a:r>
            <a:r>
              <a:rPr lang="en-US" dirty="0" smtClean="0"/>
              <a:t> Prototype </a:t>
            </a:r>
            <a:r>
              <a:rPr lang="en-US" dirty="0"/>
              <a:t>Devices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55600" y="1604963"/>
            <a:ext cx="4359275" cy="4443412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/>
              <a:t>Atmel AVR Raven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/>
              <a:t>8-bit processor</a:t>
            </a:r>
          </a:p>
          <a:p>
            <a:pPr marL="783372" lvl="1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/>
              <a:t>802.15.4 wireless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/>
              <a:t>Current sensor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/>
              <a:t>Power control </a:t>
            </a:r>
            <a:r>
              <a:rPr lang="en-US" dirty="0" err="1"/>
              <a:t>w</a:t>
            </a:r>
            <a:r>
              <a:rPr lang="en-US" dirty="0"/>
              <a:t>. relay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/>
              <a:t>Button, rotary knob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/>
              <a:t>BOM: &lt; $100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9121" y="1212607"/>
            <a:ext cx="3278880" cy="5318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Slides: Synthetic Biology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Slides: Morphogenetic Engineering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FB Network Convergence Dynamics</a:t>
            </a:r>
            <a:endParaRPr lang="en-US" dirty="0"/>
          </a:p>
        </p:txBody>
      </p:sp>
      <p:pic>
        <p:nvPicPr>
          <p:cNvPr id="8" name="Picture 7" descr="totalOverAllStres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85" y="1209495"/>
            <a:ext cx="4277078" cy="31379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300" y="4771572"/>
            <a:ext cx="8587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Experiment 1</a:t>
            </a:r>
            <a:r>
              <a:rPr lang="en-US" sz="2000" dirty="0" smtClean="0"/>
              <a:t>: Induce a 100% perturbation in one of the attributes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For all random graphs, total stress decreases exponentially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Majority of the stress is the user perturbation (LEFT)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The rest of the system disperses the stress efficiently (RIGHT)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619884" y="1177470"/>
            <a:ext cx="4453561" cy="3169982"/>
            <a:chOff x="4375500" y="1168403"/>
            <a:chExt cx="4453561" cy="3169982"/>
          </a:xfrm>
        </p:grpSpPr>
        <p:pic>
          <p:nvPicPr>
            <p:cNvPr id="7" name="Picture 6" descr="partialStress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9818" y="1253461"/>
              <a:ext cx="4219243" cy="308492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75500" y="1368778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0.0020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5500" y="1964613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0.0015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25163" y="2194508"/>
              <a:ext cx="385504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en-US" dirty="0"/>
            </a:p>
            <a:p>
              <a:endParaRPr lang="en-US" dirty="0" smtClean="0"/>
            </a:p>
            <a:p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75500" y="2560448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0.0010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75500" y="3156282"/>
              <a:ext cx="733795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"/>
                  <a:cs typeface="Helvetica"/>
                </a:rPr>
                <a:t>0.0005</a:t>
              </a:r>
              <a:endParaRPr lang="en-US" sz="1400" dirty="0">
                <a:latin typeface="Helvetica"/>
                <a:cs typeface="Helvetic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48783" y="1168403"/>
              <a:ext cx="48155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Helvetica"/>
                  <a:cs typeface="Helvetica"/>
                </a:rPr>
                <a:t> </a:t>
              </a:r>
              <a:r>
                <a:rPr lang="en-US" sz="1400" dirty="0" smtClean="0">
                  <a:latin typeface="Helvetica"/>
                  <a:cs typeface="Helvetica"/>
                </a:rPr>
                <a:t>  </a:t>
              </a:r>
              <a:endParaRPr lang="en-US" sz="1400" dirty="0">
                <a:latin typeface="Helvetica"/>
                <a:cs typeface="Helvetica"/>
              </a:endParaRPr>
            </a:p>
          </p:txBody>
        </p:sp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576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 to Parameter Change</a:t>
            </a:r>
            <a:endParaRPr lang="en-US" dirty="0"/>
          </a:p>
        </p:txBody>
      </p:sp>
      <p:pic>
        <p:nvPicPr>
          <p:cNvPr id="5" name="Picture 4" descr="convergenceTime.pdf"/>
          <p:cNvPicPr>
            <a:picLocks noChangeAspect="1"/>
          </p:cNvPicPr>
          <p:nvPr/>
        </p:nvPicPr>
        <p:blipFill>
          <a:blip r:embed="rId2"/>
          <a:srcRect t="-497"/>
          <a:stretch>
            <a:fillRect/>
          </a:stretch>
        </p:blipFill>
        <p:spPr>
          <a:xfrm>
            <a:off x="241300" y="1226907"/>
            <a:ext cx="4332943" cy="3180842"/>
          </a:xfrm>
          <a:prstGeom prst="rect">
            <a:avLst/>
          </a:prstGeom>
          <a:ln w="9525" cmpd="sng">
            <a:noFill/>
            <a:miter lim="800000"/>
          </a:ln>
        </p:spPr>
      </p:pic>
      <p:sp>
        <p:nvSpPr>
          <p:cNvPr id="7" name="TextBox 6"/>
          <p:cNvSpPr txBox="1"/>
          <p:nvPr/>
        </p:nvSpPr>
        <p:spPr>
          <a:xfrm>
            <a:off x="163285" y="4771572"/>
            <a:ext cx="8862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Experiment 2</a:t>
            </a:r>
            <a:r>
              <a:rPr lang="en-US" sz="2000" dirty="0" smtClean="0"/>
              <a:t>: Vary perturbation from 100% to 500%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Regardless of the size of the constraint graph, linear relationship between the perturbation size and convergence time (</a:t>
            </a:r>
            <a:r>
              <a:rPr lang="en-US" sz="2000" dirty="0"/>
              <a:t>LEFT)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/>
              <a:t>Experiment </a:t>
            </a:r>
            <a:r>
              <a:rPr lang="en-US" sz="2000" b="1" dirty="0" smtClean="0"/>
              <a:t>3</a:t>
            </a:r>
            <a:r>
              <a:rPr lang="en-US" sz="2000" dirty="0" smtClean="0"/>
              <a:t>: </a:t>
            </a:r>
            <a:r>
              <a:rPr lang="en-US" sz="2000" dirty="0"/>
              <a:t>Vary </a:t>
            </a:r>
            <a:r>
              <a:rPr lang="en-US" sz="2000" dirty="0" smtClean="0"/>
              <a:t>update rate (drive rate) from 0.01% to 50%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When increment rate is too high the system becomes non-viable (RIGHT) 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06470" y="1330423"/>
            <a:ext cx="4443012" cy="305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MADV Architecture</a:t>
            </a:r>
            <a:endParaRPr lang="en-US" dirty="0"/>
          </a:p>
        </p:txBody>
      </p:sp>
      <p:grpSp>
        <p:nvGrpSpPr>
          <p:cNvPr id="3" name="Group 33"/>
          <p:cNvGrpSpPr/>
          <p:nvPr/>
        </p:nvGrpSpPr>
        <p:grpSpPr>
          <a:xfrm>
            <a:off x="1248599" y="1161205"/>
            <a:ext cx="6379743" cy="5568926"/>
            <a:chOff x="1094951" y="1005933"/>
            <a:chExt cx="6533391" cy="5721249"/>
          </a:xfrm>
        </p:grpSpPr>
        <p:pic>
          <p:nvPicPr>
            <p:cNvPr id="4" name="Picture 3" descr="mod_design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r="21366"/>
            <a:stretch/>
          </p:blipFill>
          <p:spPr>
            <a:xfrm>
              <a:off x="1094951" y="1095456"/>
              <a:ext cx="1905107" cy="1009487"/>
            </a:xfrm>
            <a:prstGeom prst="rect">
              <a:avLst/>
            </a:prstGeom>
          </p:spPr>
        </p:pic>
        <p:pic>
          <p:nvPicPr>
            <p:cNvPr id="5" name="Picture 4" descr="LANdroid_desig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000382" y="1369324"/>
              <a:ext cx="1346866" cy="79133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28475" y="1005933"/>
              <a:ext cx="1823599" cy="4809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dirty="0" smtClean="0"/>
                <a:t>Models</a:t>
              </a:r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683677" y="2369051"/>
              <a:ext cx="2944665" cy="3634714"/>
              <a:chOff x="5833147" y="1889329"/>
              <a:chExt cx="2944665" cy="363471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833147" y="1889329"/>
                <a:ext cx="2944665" cy="363471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Evaluators</a:t>
                </a:r>
                <a:endParaRPr lang="en-US" dirty="0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6029824" y="2343674"/>
                <a:ext cx="2487380" cy="377865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 smtClean="0"/>
                  <a:t>Robot Model Evaluator</a:t>
                </a:r>
                <a:endParaRPr lang="en-US" dirty="0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6024799" y="2800458"/>
                <a:ext cx="2487380" cy="377865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 smtClean="0"/>
                  <a:t>Cost Evaluator</a:t>
                </a:r>
                <a:endParaRPr lang="en-US" dirty="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5927604" y="3291255"/>
                <a:ext cx="2757524" cy="2159316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r>
                  <a:rPr lang="en-US" dirty="0" smtClean="0"/>
                  <a:t>Environmental Evaluator</a:t>
                </a:r>
                <a:br>
                  <a:rPr lang="en-US" dirty="0" smtClean="0"/>
                </a:br>
                <a:r>
                  <a:rPr lang="en-US" dirty="0" smtClean="0"/>
                  <a:t>(obstacle courses)</a:t>
                </a:r>
                <a:endParaRPr lang="en-US" dirty="0"/>
              </a:p>
            </p:txBody>
          </p:sp>
          <p:pic>
            <p:nvPicPr>
              <p:cNvPr id="12" name="Picture 11" descr="environment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l="9418" t="11500" r="6911" b="26376"/>
              <a:stretch/>
            </p:blipFill>
            <p:spPr>
              <a:xfrm>
                <a:off x="6196700" y="4049174"/>
                <a:ext cx="2320503" cy="1331363"/>
              </a:xfrm>
              <a:prstGeom prst="rect">
                <a:avLst/>
              </a:prstGeom>
            </p:spPr>
          </p:pic>
        </p:grpSp>
        <p:grpSp>
          <p:nvGrpSpPr>
            <p:cNvPr id="13" name="Group 12"/>
            <p:cNvGrpSpPr/>
            <p:nvPr/>
          </p:nvGrpSpPr>
          <p:grpSpPr>
            <a:xfrm>
              <a:off x="1248599" y="2362700"/>
              <a:ext cx="3103481" cy="3634714"/>
              <a:chOff x="594069" y="1889329"/>
              <a:chExt cx="3103481" cy="363471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94069" y="1889329"/>
                <a:ext cx="3103481" cy="363471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Morphogenetic Simulator</a:t>
                </a:r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607667" y="4544417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Stress Converter</a:t>
                </a:r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07667" y="3838404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Blend Stresses</a:t>
                </a:r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607667" y="3132392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FB  Executor</a:t>
                </a:r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07667" y="2426380"/>
                <a:ext cx="1901952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dirty="0" smtClean="0"/>
                  <a:t>Blend Updates</a:t>
                </a:r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76007" y="2426381"/>
                <a:ext cx="522368" cy="280053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smtClean="0"/>
                  <a:t>Functional Blueprints (FB)</a:t>
                </a:r>
                <a:endParaRPr lang="en-US" dirty="0"/>
              </a:p>
            </p:txBody>
          </p:sp>
          <p:cxnSp>
            <p:nvCxnSpPr>
              <p:cNvPr id="20" name="Straight Arrow Connector 19"/>
              <p:cNvCxnSpPr>
                <a:endCxn id="17" idx="1"/>
              </p:cNvCxnSpPr>
              <p:nvPr/>
            </p:nvCxnSpPr>
            <p:spPr>
              <a:xfrm flipV="1">
                <a:off x="1218858" y="3360992"/>
                <a:ext cx="388809" cy="47144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9" idx="3"/>
                <a:endCxn id="15" idx="1"/>
              </p:cNvCxnSpPr>
              <p:nvPr/>
            </p:nvCxnSpPr>
            <p:spPr>
              <a:xfrm>
                <a:off x="1198375" y="3826646"/>
                <a:ext cx="409292" cy="9463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15" idx="0"/>
                <a:endCxn id="16" idx="2"/>
              </p:cNvCxnSpPr>
              <p:nvPr/>
            </p:nvCxnSpPr>
            <p:spPr>
              <a:xfrm flipV="1">
                <a:off x="2558643" y="4295604"/>
                <a:ext cx="0" cy="24881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6" idx="0"/>
                <a:endCxn id="17" idx="2"/>
              </p:cNvCxnSpPr>
              <p:nvPr/>
            </p:nvCxnSpPr>
            <p:spPr>
              <a:xfrm flipV="1">
                <a:off x="2558643" y="3589592"/>
                <a:ext cx="0" cy="2488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7" idx="0"/>
                <a:endCxn id="18" idx="2"/>
              </p:cNvCxnSpPr>
              <p:nvPr/>
            </p:nvCxnSpPr>
            <p:spPr>
              <a:xfrm flipV="1">
                <a:off x="2558643" y="2883580"/>
                <a:ext cx="0" cy="2488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Curved Connector 35"/>
            <p:cNvCxnSpPr>
              <a:endCxn id="6" idx="1"/>
            </p:cNvCxnSpPr>
            <p:nvPr/>
          </p:nvCxnSpPr>
          <p:spPr>
            <a:xfrm rot="5400000" flipH="1" flipV="1">
              <a:off x="2656267" y="1390493"/>
              <a:ext cx="1116280" cy="828135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36"/>
            <p:cNvCxnSpPr>
              <a:stCxn id="6" idx="3"/>
            </p:cNvCxnSpPr>
            <p:nvPr/>
          </p:nvCxnSpPr>
          <p:spPr>
            <a:xfrm>
              <a:off x="5452074" y="1246420"/>
              <a:ext cx="703936" cy="1122631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 rot="5400000" flipH="1">
              <a:off x="4474999" y="4322755"/>
              <a:ext cx="6351" cy="3355670"/>
            </a:xfrm>
            <a:prstGeom prst="curvedConnector3">
              <a:avLst>
                <a:gd name="adj1" fmla="val -12468714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880356" y="1600200"/>
              <a:ext cx="1115618" cy="6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Current </a:t>
              </a:r>
              <a:br>
                <a:rPr lang="en-US" dirty="0" smtClean="0"/>
              </a:br>
              <a:r>
                <a:rPr lang="en-US" dirty="0" smtClean="0"/>
                <a:t>Design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83778" y="1661652"/>
              <a:ext cx="1080371" cy="6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Updated </a:t>
              </a:r>
              <a:br>
                <a:rPr lang="en-US" dirty="0" smtClean="0"/>
              </a:br>
              <a:r>
                <a:rPr lang="en-US" dirty="0" smtClean="0"/>
                <a:t>Design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5702" y="6063172"/>
              <a:ext cx="1931689" cy="6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Evaluation Metrics</a:t>
              </a:r>
              <a:endParaRPr lang="en-US" dirty="0"/>
            </a:p>
          </p:txBody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2011 Raytheon BBN Technologies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98240" y="2010452"/>
            <a:ext cx="8209440" cy="2757890"/>
            <a:chOff x="346" y="1396"/>
            <a:chExt cx="5701" cy="1915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" y="1396"/>
              <a:ext cx="5702" cy="19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9459" name="Text Box 3"/>
            <p:cNvSpPr txBox="1">
              <a:spLocks noChangeArrowheads="1"/>
            </p:cNvSpPr>
            <p:nvPr/>
          </p:nvSpPr>
          <p:spPr bwMode="auto">
            <a:xfrm>
              <a:off x="346" y="1396"/>
              <a:ext cx="5702" cy="19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460" name="Freeform 4"/>
          <p:cNvSpPr>
            <a:spLocks noChangeArrowheads="1"/>
          </p:cNvSpPr>
          <p:nvPr/>
        </p:nvSpPr>
        <p:spPr bwMode="auto">
          <a:xfrm>
            <a:off x="895680" y="2901906"/>
            <a:ext cx="7328160" cy="1108916"/>
          </a:xfrm>
          <a:custGeom>
            <a:avLst/>
            <a:gdLst/>
            <a:ahLst/>
            <a:cxnLst>
              <a:cxn ang="0">
                <a:pos x="0" y="793"/>
              </a:cxn>
              <a:cxn ang="0">
                <a:pos x="821" y="1924"/>
              </a:cxn>
              <a:cxn ang="0">
                <a:pos x="736" y="2717"/>
              </a:cxn>
              <a:cxn ang="0">
                <a:pos x="2802" y="2349"/>
              </a:cxn>
              <a:cxn ang="0">
                <a:pos x="878" y="1896"/>
              </a:cxn>
              <a:cxn ang="0">
                <a:pos x="2915" y="1160"/>
              </a:cxn>
              <a:cxn ang="0">
                <a:pos x="0" y="821"/>
              </a:cxn>
              <a:cxn ang="0">
                <a:pos x="2774" y="2349"/>
              </a:cxn>
              <a:cxn ang="0">
                <a:pos x="2972" y="1189"/>
              </a:cxn>
              <a:cxn ang="0">
                <a:pos x="4811" y="764"/>
              </a:cxn>
              <a:cxn ang="0">
                <a:pos x="5632" y="1896"/>
              </a:cxn>
              <a:cxn ang="0">
                <a:pos x="2915" y="1189"/>
              </a:cxn>
              <a:cxn ang="0">
                <a:pos x="4443" y="2547"/>
              </a:cxn>
              <a:cxn ang="0">
                <a:pos x="2745" y="2349"/>
              </a:cxn>
              <a:cxn ang="0">
                <a:pos x="5632" y="1840"/>
              </a:cxn>
              <a:cxn ang="0">
                <a:pos x="4358" y="2547"/>
              </a:cxn>
              <a:cxn ang="0">
                <a:pos x="6622" y="3283"/>
              </a:cxn>
              <a:cxn ang="0">
                <a:pos x="5603" y="1811"/>
              </a:cxn>
              <a:cxn ang="0">
                <a:pos x="8065" y="2689"/>
              </a:cxn>
              <a:cxn ang="0">
                <a:pos x="6537" y="3226"/>
              </a:cxn>
              <a:cxn ang="0">
                <a:pos x="8263" y="1330"/>
              </a:cxn>
              <a:cxn ang="0">
                <a:pos x="5660" y="1755"/>
              </a:cxn>
              <a:cxn ang="0">
                <a:pos x="10188" y="2038"/>
              </a:cxn>
              <a:cxn ang="0">
                <a:pos x="8093" y="2717"/>
              </a:cxn>
              <a:cxn ang="0">
                <a:pos x="8207" y="1330"/>
              </a:cxn>
              <a:cxn ang="0">
                <a:pos x="10952" y="1132"/>
              </a:cxn>
              <a:cxn ang="0">
                <a:pos x="10188" y="2038"/>
              </a:cxn>
              <a:cxn ang="0">
                <a:pos x="12904" y="1811"/>
              </a:cxn>
              <a:cxn ang="0">
                <a:pos x="10952" y="1132"/>
              </a:cxn>
              <a:cxn ang="0">
                <a:pos x="12140" y="3396"/>
              </a:cxn>
              <a:cxn ang="0">
                <a:pos x="10188" y="2038"/>
              </a:cxn>
              <a:cxn ang="0">
                <a:pos x="14460" y="2943"/>
              </a:cxn>
              <a:cxn ang="0">
                <a:pos x="12112" y="3396"/>
              </a:cxn>
              <a:cxn ang="0">
                <a:pos x="12876" y="1783"/>
              </a:cxn>
              <a:cxn ang="0">
                <a:pos x="14460" y="3056"/>
              </a:cxn>
              <a:cxn ang="0">
                <a:pos x="15366" y="1896"/>
              </a:cxn>
              <a:cxn ang="0">
                <a:pos x="14149" y="793"/>
              </a:cxn>
              <a:cxn ang="0">
                <a:pos x="12904" y="1783"/>
              </a:cxn>
              <a:cxn ang="0">
                <a:pos x="15394" y="1896"/>
              </a:cxn>
              <a:cxn ang="0">
                <a:pos x="16668" y="2604"/>
              </a:cxn>
              <a:cxn ang="0">
                <a:pos x="14432" y="3000"/>
              </a:cxn>
              <a:cxn ang="0">
                <a:pos x="14149" y="793"/>
              </a:cxn>
              <a:cxn ang="0">
                <a:pos x="15875" y="85"/>
              </a:cxn>
              <a:cxn ang="0">
                <a:pos x="15366" y="1868"/>
              </a:cxn>
              <a:cxn ang="0">
                <a:pos x="17800" y="0"/>
              </a:cxn>
              <a:cxn ang="0">
                <a:pos x="15875" y="142"/>
              </a:cxn>
              <a:cxn ang="0">
                <a:pos x="18450" y="1330"/>
              </a:cxn>
              <a:cxn ang="0">
                <a:pos x="17828" y="57"/>
              </a:cxn>
              <a:cxn ang="0">
                <a:pos x="19639" y="113"/>
              </a:cxn>
              <a:cxn ang="0">
                <a:pos x="18507" y="1302"/>
              </a:cxn>
              <a:cxn ang="0">
                <a:pos x="20544" y="1415"/>
              </a:cxn>
              <a:cxn ang="0">
                <a:pos x="19696" y="113"/>
              </a:cxn>
              <a:cxn ang="0">
                <a:pos x="21874" y="57"/>
              </a:cxn>
              <a:cxn ang="0">
                <a:pos x="20573" y="1387"/>
              </a:cxn>
              <a:cxn ang="0">
                <a:pos x="22440" y="2689"/>
              </a:cxn>
              <a:cxn ang="0">
                <a:pos x="19073" y="2632"/>
              </a:cxn>
              <a:cxn ang="0">
                <a:pos x="20601" y="1387"/>
              </a:cxn>
              <a:cxn ang="0">
                <a:pos x="17771" y="29"/>
              </a:cxn>
              <a:cxn ang="0">
                <a:pos x="16753" y="2575"/>
              </a:cxn>
              <a:cxn ang="0">
                <a:pos x="18394" y="1274"/>
              </a:cxn>
              <a:cxn ang="0">
                <a:pos x="19073" y="2717"/>
              </a:cxn>
              <a:cxn ang="0">
                <a:pos x="16696" y="2604"/>
              </a:cxn>
            </a:cxnLst>
            <a:rect l="0" t="0" r="r" b="b"/>
            <a:pathLst>
              <a:path w="22441" h="3397">
                <a:moveTo>
                  <a:pt x="0" y="793"/>
                </a:moveTo>
                <a:lnTo>
                  <a:pt x="821" y="1924"/>
                </a:lnTo>
                <a:lnTo>
                  <a:pt x="736" y="2717"/>
                </a:lnTo>
                <a:lnTo>
                  <a:pt x="2802" y="2349"/>
                </a:lnTo>
                <a:lnTo>
                  <a:pt x="878" y="1896"/>
                </a:lnTo>
                <a:lnTo>
                  <a:pt x="2915" y="1160"/>
                </a:lnTo>
                <a:lnTo>
                  <a:pt x="0" y="821"/>
                </a:lnTo>
                <a:lnTo>
                  <a:pt x="2774" y="2349"/>
                </a:lnTo>
                <a:lnTo>
                  <a:pt x="2972" y="1189"/>
                </a:lnTo>
                <a:lnTo>
                  <a:pt x="4811" y="764"/>
                </a:lnTo>
                <a:lnTo>
                  <a:pt x="5632" y="1896"/>
                </a:lnTo>
                <a:lnTo>
                  <a:pt x="2915" y="1189"/>
                </a:lnTo>
                <a:lnTo>
                  <a:pt x="4443" y="2547"/>
                </a:lnTo>
                <a:lnTo>
                  <a:pt x="2745" y="2349"/>
                </a:lnTo>
                <a:lnTo>
                  <a:pt x="5632" y="1840"/>
                </a:lnTo>
                <a:lnTo>
                  <a:pt x="4358" y="2547"/>
                </a:lnTo>
                <a:lnTo>
                  <a:pt x="6622" y="3283"/>
                </a:lnTo>
                <a:lnTo>
                  <a:pt x="5603" y="1811"/>
                </a:lnTo>
                <a:lnTo>
                  <a:pt x="8065" y="2689"/>
                </a:lnTo>
                <a:lnTo>
                  <a:pt x="6537" y="3226"/>
                </a:lnTo>
                <a:lnTo>
                  <a:pt x="8263" y="1330"/>
                </a:lnTo>
                <a:lnTo>
                  <a:pt x="5660" y="1755"/>
                </a:lnTo>
                <a:lnTo>
                  <a:pt x="10188" y="2038"/>
                </a:lnTo>
                <a:lnTo>
                  <a:pt x="8093" y="2717"/>
                </a:lnTo>
                <a:lnTo>
                  <a:pt x="8207" y="1330"/>
                </a:lnTo>
                <a:lnTo>
                  <a:pt x="10952" y="1132"/>
                </a:lnTo>
                <a:lnTo>
                  <a:pt x="10188" y="2038"/>
                </a:lnTo>
                <a:lnTo>
                  <a:pt x="12904" y="1811"/>
                </a:lnTo>
                <a:lnTo>
                  <a:pt x="10952" y="1132"/>
                </a:lnTo>
                <a:lnTo>
                  <a:pt x="12140" y="3396"/>
                </a:lnTo>
                <a:lnTo>
                  <a:pt x="10188" y="2038"/>
                </a:lnTo>
                <a:lnTo>
                  <a:pt x="14460" y="2943"/>
                </a:lnTo>
                <a:lnTo>
                  <a:pt x="12112" y="3396"/>
                </a:lnTo>
                <a:lnTo>
                  <a:pt x="12876" y="1783"/>
                </a:lnTo>
                <a:lnTo>
                  <a:pt x="14460" y="3056"/>
                </a:lnTo>
                <a:lnTo>
                  <a:pt x="15366" y="1896"/>
                </a:lnTo>
                <a:lnTo>
                  <a:pt x="14149" y="793"/>
                </a:lnTo>
                <a:lnTo>
                  <a:pt x="12904" y="1783"/>
                </a:lnTo>
                <a:lnTo>
                  <a:pt x="15394" y="1896"/>
                </a:lnTo>
                <a:lnTo>
                  <a:pt x="16668" y="2604"/>
                </a:lnTo>
                <a:lnTo>
                  <a:pt x="14432" y="3000"/>
                </a:lnTo>
                <a:lnTo>
                  <a:pt x="14149" y="793"/>
                </a:lnTo>
                <a:lnTo>
                  <a:pt x="15875" y="85"/>
                </a:lnTo>
                <a:lnTo>
                  <a:pt x="15366" y="1868"/>
                </a:lnTo>
                <a:lnTo>
                  <a:pt x="17800" y="0"/>
                </a:lnTo>
                <a:lnTo>
                  <a:pt x="15875" y="142"/>
                </a:lnTo>
                <a:lnTo>
                  <a:pt x="18450" y="1330"/>
                </a:lnTo>
                <a:lnTo>
                  <a:pt x="17828" y="57"/>
                </a:lnTo>
                <a:lnTo>
                  <a:pt x="19639" y="113"/>
                </a:lnTo>
                <a:lnTo>
                  <a:pt x="18507" y="1302"/>
                </a:lnTo>
                <a:lnTo>
                  <a:pt x="20544" y="1415"/>
                </a:lnTo>
                <a:lnTo>
                  <a:pt x="19696" y="113"/>
                </a:lnTo>
                <a:lnTo>
                  <a:pt x="21874" y="57"/>
                </a:lnTo>
                <a:lnTo>
                  <a:pt x="20573" y="1387"/>
                </a:lnTo>
                <a:lnTo>
                  <a:pt x="22440" y="2689"/>
                </a:lnTo>
                <a:lnTo>
                  <a:pt x="19073" y="2632"/>
                </a:lnTo>
                <a:lnTo>
                  <a:pt x="20601" y="1387"/>
                </a:lnTo>
                <a:lnTo>
                  <a:pt x="17771" y="29"/>
                </a:lnTo>
                <a:lnTo>
                  <a:pt x="16753" y="2575"/>
                </a:lnTo>
                <a:lnTo>
                  <a:pt x="18394" y="1274"/>
                </a:lnTo>
                <a:lnTo>
                  <a:pt x="19073" y="2717"/>
                </a:lnTo>
                <a:lnTo>
                  <a:pt x="16696" y="2604"/>
                </a:lnTo>
              </a:path>
            </a:pathLst>
          </a:custGeom>
          <a:noFill/>
          <a:ln w="27360">
            <a:solidFill>
              <a:srgbClr val="FF00FF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Tracking in Sensor Networks</a:t>
            </a:r>
            <a:endParaRPr lang="en-US" dirty="0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4801" y="3568695"/>
            <a:ext cx="26352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9600" y="3410278"/>
            <a:ext cx="26352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7280" y="3410278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920" y="3780398"/>
            <a:ext cx="26352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7521" y="3886969"/>
            <a:ext cx="260640" cy="197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5680" y="3675266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0320" y="3198577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1681920" y="3123689"/>
            <a:ext cx="341280" cy="341315"/>
          </a:xfrm>
          <a:prstGeom prst="ellipse">
            <a:avLst/>
          </a:prstGeom>
          <a:solidFill>
            <a:srgbClr val="FF6633"/>
          </a:soli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8081" y="3198577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71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6160" y="3410278"/>
            <a:ext cx="26352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0401" y="3621981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982080" y="3319550"/>
            <a:ext cx="341280" cy="341315"/>
          </a:xfrm>
          <a:prstGeom prst="ellipse">
            <a:avLst/>
          </a:prstGeom>
          <a:solidFill>
            <a:srgbClr val="FF6633"/>
          </a:solidFill>
          <a:ln w="9525">
            <a:solidFill>
              <a:srgbClr val="FF9966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7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801" y="3410278"/>
            <a:ext cx="26352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567360" y="3346912"/>
            <a:ext cx="7966080" cy="27564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76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8720" y="3068963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77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3040" y="3876887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78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6800" y="3678147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79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3921" y="3470765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161" y="3056001"/>
            <a:ext cx="26064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1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360" y="3056001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2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8160" y="3254742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3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5520" y="3678147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4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7040" y="3678147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5" name="Picture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9680" y="2839979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6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800" y="2839979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7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4960" y="3254742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0800" y="3669506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8720" y="2848619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90" name="Picture 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2880" y="2848619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0400" y="3263383"/>
            <a:ext cx="262080" cy="19874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1244161" y="4975723"/>
            <a:ext cx="1196640" cy="416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16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sz="2400" dirty="0">
                <a:solidFill>
                  <a:srgbClr val="000000"/>
                </a:solidFill>
                <a:ea typeface="MS Gothic" charset="0"/>
                <a:cs typeface="MS Gothic" charset="0"/>
              </a:rPr>
              <a:t>Intruder</a:t>
            </a:r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6428160" y="5183105"/>
            <a:ext cx="996480" cy="416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16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sz="2400" dirty="0">
                <a:solidFill>
                  <a:srgbClr val="000000"/>
                </a:solidFill>
                <a:ea typeface="MS Gothic" charset="0"/>
                <a:cs typeface="MS Gothic" charset="0"/>
              </a:rPr>
              <a:t>Guard</a:t>
            </a:r>
          </a:p>
        </p:txBody>
      </p:sp>
      <p:pic>
        <p:nvPicPr>
          <p:cNvPr id="19494" name="Picture 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5281" y="3096325"/>
            <a:ext cx="515520" cy="341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95" name="Picture 3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57600" y="3525491"/>
            <a:ext cx="622080" cy="413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96" name="Line 40"/>
          <p:cNvSpPr>
            <a:spLocks noChangeShapeType="1"/>
          </p:cNvSpPr>
          <p:nvPr/>
        </p:nvSpPr>
        <p:spPr bwMode="auto">
          <a:xfrm flipV="1">
            <a:off x="7050240" y="3938814"/>
            <a:ext cx="414720" cy="1247171"/>
          </a:xfrm>
          <a:prstGeom prst="line">
            <a:avLst/>
          </a:prstGeom>
          <a:noFill/>
          <a:ln w="36720">
            <a:solidFill>
              <a:srgbClr val="DC23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7" name="Line 41"/>
          <p:cNvSpPr>
            <a:spLocks noChangeShapeType="1"/>
          </p:cNvSpPr>
          <p:nvPr/>
        </p:nvSpPr>
        <p:spPr bwMode="auto">
          <a:xfrm flipH="1" flipV="1">
            <a:off x="1450081" y="3524051"/>
            <a:ext cx="417600" cy="1454553"/>
          </a:xfrm>
          <a:prstGeom prst="line">
            <a:avLst/>
          </a:prstGeom>
          <a:noFill/>
          <a:ln w="36720">
            <a:solidFill>
              <a:srgbClr val="DC23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8" name="Line 42"/>
          <p:cNvSpPr>
            <a:spLocks noChangeShapeType="1"/>
          </p:cNvSpPr>
          <p:nvPr/>
        </p:nvSpPr>
        <p:spPr bwMode="auto">
          <a:xfrm flipH="1" flipV="1">
            <a:off x="1450081" y="3335390"/>
            <a:ext cx="5906880" cy="344197"/>
          </a:xfrm>
          <a:prstGeom prst="line">
            <a:avLst/>
          </a:prstGeom>
          <a:noFill/>
          <a:ln w="54720">
            <a:solidFill>
              <a:srgbClr val="0047FF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 Variation Driven by Step Height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7" name="new5xMovie.mo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27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Program Representation: Manifold Rules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4107" y="1562109"/>
            <a:ext cx="3225995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egg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&gt; 0.5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Mediolateral</a:t>
            </a:r>
            <a:r>
              <a:rPr lang="en-US" sz="1600" dirty="0" smtClean="0"/>
              <a:t> &gt; 0.33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Latch(limb</a:t>
            </a:r>
            <a:r>
              <a:rPr lang="en-US" sz="1600" dirty="0" smtClean="0"/>
              <a:t>-bud) 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4107" y="3962309"/>
            <a:ext cx="3894301" cy="584776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limb-bud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Coordinatize(Proximodistal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53082" y="1023500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limb-bud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exists</a:t>
            </a:r>
          </a:p>
          <a:p>
            <a:r>
              <a:rPr lang="en-US" sz="1600" dirty="0" smtClean="0"/>
              <a:t>Effects:		Scale(Proximodistal,1.5)</a:t>
            </a:r>
            <a:endParaRPr lang="en-US" sz="1600" dirty="0" smtClean="0">
              <a:sym typeface="Wingdings"/>
            </a:endParaRPr>
          </a:p>
          <a:p>
            <a:r>
              <a:rPr lang="en-US" sz="1600" dirty="0" smtClean="0">
                <a:sym typeface="Wingdings"/>
              </a:rPr>
              <a:t>				</a:t>
            </a:r>
            <a:r>
              <a:rPr lang="en-US" sz="1600" dirty="0" err="1" smtClean="0">
                <a:sym typeface="Wingdings"/>
              </a:rPr>
              <a:t></a:t>
            </a:r>
            <a:r>
              <a:rPr lang="en-US" sz="1600" dirty="0" smtClean="0">
                <a:sym typeface="Wingdings"/>
              </a:rPr>
              <a:t>	</a:t>
            </a:r>
            <a:r>
              <a:rPr lang="en-US" sz="1600" dirty="0" err="1" smtClean="0">
                <a:sym typeface="Wingdings"/>
              </a:rPr>
              <a:t>Latch(limb</a:t>
            </a:r>
            <a:r>
              <a:rPr lang="en-US" sz="1600" dirty="0" smtClean="0">
                <a:sym typeface="Wingdings"/>
              </a:rPr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34107" y="2762209"/>
            <a:ext cx="3225995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egg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&lt; 0.5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Mediolateral</a:t>
            </a:r>
            <a:r>
              <a:rPr lang="en-US" sz="1600" dirty="0" smtClean="0"/>
              <a:t> &gt; 0.33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Latch(limb</a:t>
            </a:r>
            <a:r>
              <a:rPr lang="en-US" sz="1600" dirty="0" smtClean="0"/>
              <a:t>-bud)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53082" y="2224640"/>
            <a:ext cx="4000236" cy="830997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&gt; 0.8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Latch(wheel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53082" y="3179559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&lt; 0.8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&lt; 0.5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Latch(drive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553082" y="4380698"/>
            <a:ext cx="4000236" cy="10772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Precondition:	Tissue = limb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Proximodistal</a:t>
            </a:r>
            <a:r>
              <a:rPr lang="en-US" sz="1600" dirty="0" smtClean="0"/>
              <a:t> &lt; 0.8</a:t>
            </a:r>
          </a:p>
          <a:p>
            <a:r>
              <a:rPr lang="en-US" sz="1600" dirty="0" smtClean="0"/>
              <a:t>			</a:t>
            </a:r>
            <a:r>
              <a:rPr lang="en-US" sz="1600" dirty="0" err="1" smtClean="0"/>
              <a:t>Anteroposterior</a:t>
            </a:r>
            <a:r>
              <a:rPr lang="en-US" sz="1600" dirty="0" smtClean="0"/>
              <a:t> &gt; 0.5</a:t>
            </a:r>
          </a:p>
          <a:p>
            <a:r>
              <a:rPr lang="en-US" sz="1600" dirty="0" smtClean="0"/>
              <a:t>Effects:		</a:t>
            </a:r>
            <a:r>
              <a:rPr lang="en-US" sz="1600" dirty="0" err="1" smtClean="0"/>
              <a:t>Latch(mount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4" name="Freeform 13"/>
          <p:cNvSpPr/>
          <p:nvPr/>
        </p:nvSpPr>
        <p:spPr>
          <a:xfrm>
            <a:off x="3242973" y="2472208"/>
            <a:ext cx="838758" cy="1630027"/>
          </a:xfrm>
          <a:custGeom>
            <a:avLst/>
            <a:gdLst>
              <a:gd name="connsiteX0" fmla="*/ 0 w 838758"/>
              <a:gd name="connsiteY0" fmla="*/ 0 h 1630027"/>
              <a:gd name="connsiteX1" fmla="*/ 801405 w 838758"/>
              <a:gd name="connsiteY1" fmla="*/ 434674 h 1630027"/>
              <a:gd name="connsiteX2" fmla="*/ 224121 w 838758"/>
              <a:gd name="connsiteY2" fmla="*/ 1630027 h 163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758" h="1630027">
                <a:moveTo>
                  <a:pt x="0" y="0"/>
                </a:moveTo>
                <a:cubicBezTo>
                  <a:pt x="382026" y="81501"/>
                  <a:pt x="764052" y="163003"/>
                  <a:pt x="801405" y="434674"/>
                </a:cubicBezTo>
                <a:cubicBezTo>
                  <a:pt x="838758" y="706345"/>
                  <a:pt x="320335" y="1431934"/>
                  <a:pt x="224121" y="1630027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276931" y="3660769"/>
            <a:ext cx="229781" cy="373548"/>
          </a:xfrm>
          <a:custGeom>
            <a:avLst/>
            <a:gdLst>
              <a:gd name="connsiteX0" fmla="*/ 0 w 229781"/>
              <a:gd name="connsiteY0" fmla="*/ 0 h 373548"/>
              <a:gd name="connsiteX1" fmla="*/ 210538 w 229781"/>
              <a:gd name="connsiteY1" fmla="*/ 108669 h 373548"/>
              <a:gd name="connsiteX2" fmla="*/ 115456 w 229781"/>
              <a:gd name="connsiteY2" fmla="*/ 373548 h 37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781" h="373548">
                <a:moveTo>
                  <a:pt x="0" y="0"/>
                </a:moveTo>
                <a:cubicBezTo>
                  <a:pt x="95647" y="23205"/>
                  <a:pt x="191295" y="46411"/>
                  <a:pt x="210538" y="108669"/>
                </a:cubicBezTo>
                <a:cubicBezTo>
                  <a:pt x="229781" y="170927"/>
                  <a:pt x="115456" y="373548"/>
                  <a:pt x="115456" y="373548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993443" y="1596068"/>
            <a:ext cx="1989930" cy="2675962"/>
          </a:xfrm>
          <a:custGeom>
            <a:avLst/>
            <a:gdLst>
              <a:gd name="connsiteX0" fmla="*/ 0 w 1989930"/>
              <a:gd name="connsiteY0" fmla="*/ 2675962 h 2675962"/>
              <a:gd name="connsiteX1" fmla="*/ 407494 w 1989930"/>
              <a:gd name="connsiteY1" fmla="*/ 1663986 h 2675962"/>
              <a:gd name="connsiteX2" fmla="*/ 482202 w 1989930"/>
              <a:gd name="connsiteY2" fmla="*/ 495800 h 2675962"/>
              <a:gd name="connsiteX3" fmla="*/ 1528103 w 1989930"/>
              <a:gd name="connsiteY3" fmla="*/ 332798 h 2675962"/>
              <a:gd name="connsiteX4" fmla="*/ 1989930 w 1989930"/>
              <a:gd name="connsiteY4" fmla="*/ 0 h 267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930" h="2675962">
                <a:moveTo>
                  <a:pt x="0" y="2675962"/>
                </a:moveTo>
                <a:cubicBezTo>
                  <a:pt x="163563" y="2351654"/>
                  <a:pt x="327127" y="2027346"/>
                  <a:pt x="407494" y="1663986"/>
                </a:cubicBezTo>
                <a:cubicBezTo>
                  <a:pt x="487861" y="1300626"/>
                  <a:pt x="295434" y="717665"/>
                  <a:pt x="482202" y="495800"/>
                </a:cubicBezTo>
                <a:cubicBezTo>
                  <a:pt x="668970" y="273935"/>
                  <a:pt x="1276815" y="415431"/>
                  <a:pt x="1528103" y="332798"/>
                </a:cubicBezTo>
                <a:cubicBezTo>
                  <a:pt x="1779391" y="250165"/>
                  <a:pt x="1989930" y="0"/>
                  <a:pt x="1989930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124357" y="2064701"/>
            <a:ext cx="533139" cy="319214"/>
          </a:xfrm>
          <a:custGeom>
            <a:avLst/>
            <a:gdLst>
              <a:gd name="connsiteX0" fmla="*/ 509368 w 533139"/>
              <a:gd name="connsiteY0" fmla="*/ 0 h 319214"/>
              <a:gd name="connsiteX1" fmla="*/ 448244 w 533139"/>
              <a:gd name="connsiteY1" fmla="*/ 156211 h 319214"/>
              <a:gd name="connsiteX2" fmla="*/ 0 w 533139"/>
              <a:gd name="connsiteY2" fmla="*/ 319214 h 31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139" h="319214">
                <a:moveTo>
                  <a:pt x="509368" y="0"/>
                </a:moveTo>
                <a:cubicBezTo>
                  <a:pt x="521253" y="51504"/>
                  <a:pt x="533139" y="103009"/>
                  <a:pt x="448244" y="156211"/>
                </a:cubicBezTo>
                <a:cubicBezTo>
                  <a:pt x="363349" y="209413"/>
                  <a:pt x="0" y="319214"/>
                  <a:pt x="0" y="319214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144732" y="2057909"/>
            <a:ext cx="888563" cy="1310814"/>
          </a:xfrm>
          <a:custGeom>
            <a:avLst/>
            <a:gdLst>
              <a:gd name="connsiteX0" fmla="*/ 563700 w 888563"/>
              <a:gd name="connsiteY0" fmla="*/ 0 h 1310814"/>
              <a:gd name="connsiteX1" fmla="*/ 794613 w 888563"/>
              <a:gd name="connsiteY1" fmla="*/ 855765 h 1310814"/>
              <a:gd name="connsiteX2" fmla="*/ 0 w 888563"/>
              <a:gd name="connsiteY2" fmla="*/ 1310814 h 131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563" h="1310814">
                <a:moveTo>
                  <a:pt x="563700" y="0"/>
                </a:moveTo>
                <a:cubicBezTo>
                  <a:pt x="726131" y="318648"/>
                  <a:pt x="888563" y="637296"/>
                  <a:pt x="794613" y="855765"/>
                </a:cubicBezTo>
                <a:cubicBezTo>
                  <a:pt x="700663" y="1074234"/>
                  <a:pt x="0" y="1310814"/>
                  <a:pt x="0" y="1310814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407729" y="2576349"/>
            <a:ext cx="1528103" cy="242240"/>
          </a:xfrm>
          <a:custGeom>
            <a:avLst/>
            <a:gdLst>
              <a:gd name="connsiteX0" fmla="*/ 0 w 1528103"/>
              <a:gd name="connsiteY0" fmla="*/ 242240 h 242240"/>
              <a:gd name="connsiteX1" fmla="*/ 271663 w 1528103"/>
              <a:gd name="connsiteY1" fmla="*/ 31695 h 242240"/>
              <a:gd name="connsiteX2" fmla="*/ 1528103 w 1528103"/>
              <a:gd name="connsiteY2" fmla="*/ 52070 h 24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8103" h="242240">
                <a:moveTo>
                  <a:pt x="0" y="242240"/>
                </a:moveTo>
                <a:cubicBezTo>
                  <a:pt x="8489" y="152815"/>
                  <a:pt x="16979" y="63390"/>
                  <a:pt x="271663" y="31695"/>
                </a:cubicBezTo>
                <a:cubicBezTo>
                  <a:pt x="526347" y="0"/>
                  <a:pt x="1528103" y="52070"/>
                  <a:pt x="1528103" y="5207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170024" y="3606435"/>
            <a:ext cx="1792974" cy="285255"/>
          </a:xfrm>
          <a:custGeom>
            <a:avLst/>
            <a:gdLst>
              <a:gd name="connsiteX0" fmla="*/ 0 w 1792974"/>
              <a:gd name="connsiteY0" fmla="*/ 285255 h 285255"/>
              <a:gd name="connsiteX1" fmla="*/ 427869 w 1792974"/>
              <a:gd name="connsiteY1" fmla="*/ 108669 h 285255"/>
              <a:gd name="connsiteX2" fmla="*/ 1792974 w 1792974"/>
              <a:gd name="connsiteY2" fmla="*/ 0 h 2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2974" h="285255">
                <a:moveTo>
                  <a:pt x="0" y="285255"/>
                </a:moveTo>
                <a:cubicBezTo>
                  <a:pt x="64520" y="220733"/>
                  <a:pt x="129040" y="156211"/>
                  <a:pt x="427869" y="108669"/>
                </a:cubicBezTo>
                <a:cubicBezTo>
                  <a:pt x="726698" y="61127"/>
                  <a:pt x="1792974" y="0"/>
                  <a:pt x="1792974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115691" y="3905274"/>
            <a:ext cx="1874474" cy="988204"/>
          </a:xfrm>
          <a:custGeom>
            <a:avLst/>
            <a:gdLst>
              <a:gd name="connsiteX0" fmla="*/ 0 w 1874474"/>
              <a:gd name="connsiteY0" fmla="*/ 107536 h 902174"/>
              <a:gd name="connsiteX1" fmla="*/ 230914 w 1874474"/>
              <a:gd name="connsiteY1" fmla="*/ 107536 h 902174"/>
              <a:gd name="connsiteX2" fmla="*/ 407495 w 1874474"/>
              <a:gd name="connsiteY2" fmla="*/ 752755 h 902174"/>
              <a:gd name="connsiteX3" fmla="*/ 1874474 w 1874474"/>
              <a:gd name="connsiteY3" fmla="*/ 902174 h 902174"/>
              <a:gd name="connsiteX0" fmla="*/ 0 w 1874474"/>
              <a:gd name="connsiteY0" fmla="*/ 107536 h 902174"/>
              <a:gd name="connsiteX1" fmla="*/ 339579 w 1874474"/>
              <a:gd name="connsiteY1" fmla="*/ 107536 h 902174"/>
              <a:gd name="connsiteX2" fmla="*/ 407495 w 1874474"/>
              <a:gd name="connsiteY2" fmla="*/ 752755 h 902174"/>
              <a:gd name="connsiteX3" fmla="*/ 1874474 w 1874474"/>
              <a:gd name="connsiteY3" fmla="*/ 902174 h 902174"/>
              <a:gd name="connsiteX0" fmla="*/ 0 w 1874474"/>
              <a:gd name="connsiteY0" fmla="*/ 122252 h 988204"/>
              <a:gd name="connsiteX1" fmla="*/ 339579 w 1874474"/>
              <a:gd name="connsiteY1" fmla="*/ 122252 h 988204"/>
              <a:gd name="connsiteX2" fmla="*/ 560971 w 1874474"/>
              <a:gd name="connsiteY2" fmla="*/ 855764 h 988204"/>
              <a:gd name="connsiteX3" fmla="*/ 1874474 w 1874474"/>
              <a:gd name="connsiteY3" fmla="*/ 916890 h 98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474" h="988204">
                <a:moveTo>
                  <a:pt x="0" y="122252"/>
                </a:moveTo>
                <a:cubicBezTo>
                  <a:pt x="81499" y="68484"/>
                  <a:pt x="246084" y="0"/>
                  <a:pt x="339579" y="122252"/>
                </a:cubicBezTo>
                <a:cubicBezTo>
                  <a:pt x="433074" y="244504"/>
                  <a:pt x="305155" y="723324"/>
                  <a:pt x="560971" y="855764"/>
                </a:cubicBezTo>
                <a:cubicBezTo>
                  <a:pt x="816787" y="988204"/>
                  <a:pt x="1874474" y="916890"/>
                  <a:pt x="1874474" y="91689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165106" y="2057909"/>
            <a:ext cx="1223615" cy="2512959"/>
          </a:xfrm>
          <a:custGeom>
            <a:avLst/>
            <a:gdLst>
              <a:gd name="connsiteX0" fmla="*/ 597658 w 1223615"/>
              <a:gd name="connsiteY0" fmla="*/ 0 h 2512959"/>
              <a:gd name="connsiteX1" fmla="*/ 1188525 w 1223615"/>
              <a:gd name="connsiteY1" fmla="*/ 1066310 h 2512959"/>
              <a:gd name="connsiteX2" fmla="*/ 808197 w 1223615"/>
              <a:gd name="connsiteY2" fmla="*/ 2186954 h 2512959"/>
              <a:gd name="connsiteX3" fmla="*/ 0 w 1223615"/>
              <a:gd name="connsiteY3" fmla="*/ 2512959 h 251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615" h="2512959">
                <a:moveTo>
                  <a:pt x="597658" y="0"/>
                </a:moveTo>
                <a:cubicBezTo>
                  <a:pt x="875546" y="350909"/>
                  <a:pt x="1153435" y="701818"/>
                  <a:pt x="1188525" y="1066310"/>
                </a:cubicBezTo>
                <a:cubicBezTo>
                  <a:pt x="1223615" y="1430802"/>
                  <a:pt x="1006285" y="1945846"/>
                  <a:pt x="808197" y="2186954"/>
                </a:cubicBezTo>
                <a:cubicBezTo>
                  <a:pt x="610110" y="2428062"/>
                  <a:pt x="0" y="2512959"/>
                  <a:pt x="0" y="2512959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276931" y="1208937"/>
            <a:ext cx="2726817" cy="1249687"/>
          </a:xfrm>
          <a:custGeom>
            <a:avLst/>
            <a:gdLst>
              <a:gd name="connsiteX0" fmla="*/ 0 w 2540048"/>
              <a:gd name="connsiteY0" fmla="*/ 1161394 h 1161394"/>
              <a:gd name="connsiteX1" fmla="*/ 699532 w 2540048"/>
              <a:gd name="connsiteY1" fmla="*/ 950849 h 1161394"/>
              <a:gd name="connsiteX2" fmla="*/ 984778 w 2540048"/>
              <a:gd name="connsiteY2" fmla="*/ 278463 h 1161394"/>
              <a:gd name="connsiteX3" fmla="*/ 2540048 w 2540048"/>
              <a:gd name="connsiteY3" fmla="*/ 0 h 1161394"/>
              <a:gd name="connsiteX0" fmla="*/ 0 w 1100235"/>
              <a:gd name="connsiteY0" fmla="*/ 1337980 h 1337980"/>
              <a:gd name="connsiteX1" fmla="*/ 699532 w 1100235"/>
              <a:gd name="connsiteY1" fmla="*/ 1127435 h 1337980"/>
              <a:gd name="connsiteX2" fmla="*/ 984778 w 1100235"/>
              <a:gd name="connsiteY2" fmla="*/ 455049 h 1337980"/>
              <a:gd name="connsiteX3" fmla="*/ 1100235 w 1100235"/>
              <a:gd name="connsiteY3" fmla="*/ 0 h 1337980"/>
              <a:gd name="connsiteX0" fmla="*/ 0 w 1100235"/>
              <a:gd name="connsiteY0" fmla="*/ 1337980 h 1337980"/>
              <a:gd name="connsiteX1" fmla="*/ 699532 w 1100235"/>
              <a:gd name="connsiteY1" fmla="*/ 1127435 h 1337980"/>
              <a:gd name="connsiteX2" fmla="*/ 984778 w 1100235"/>
              <a:gd name="connsiteY2" fmla="*/ 455049 h 1337980"/>
              <a:gd name="connsiteX3" fmla="*/ 1100235 w 1100235"/>
              <a:gd name="connsiteY3" fmla="*/ 0 h 1337980"/>
              <a:gd name="connsiteX0" fmla="*/ 0 w 2567215"/>
              <a:gd name="connsiteY0" fmla="*/ 1249687 h 1249687"/>
              <a:gd name="connsiteX1" fmla="*/ 699532 w 2567215"/>
              <a:gd name="connsiteY1" fmla="*/ 1039142 h 1249687"/>
              <a:gd name="connsiteX2" fmla="*/ 984778 w 2567215"/>
              <a:gd name="connsiteY2" fmla="*/ 366756 h 1249687"/>
              <a:gd name="connsiteX3" fmla="*/ 2567215 w 2567215"/>
              <a:gd name="connsiteY3" fmla="*/ 0 h 1249687"/>
              <a:gd name="connsiteX0" fmla="*/ 0 w 2567215"/>
              <a:gd name="connsiteY0" fmla="*/ 1249687 h 1249687"/>
              <a:gd name="connsiteX1" fmla="*/ 699532 w 2567215"/>
              <a:gd name="connsiteY1" fmla="*/ 1039142 h 1249687"/>
              <a:gd name="connsiteX2" fmla="*/ 984778 w 2567215"/>
              <a:gd name="connsiteY2" fmla="*/ 366756 h 1249687"/>
              <a:gd name="connsiteX3" fmla="*/ 2567215 w 2567215"/>
              <a:gd name="connsiteY3" fmla="*/ 0 h 124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215" h="1249687">
                <a:moveTo>
                  <a:pt x="0" y="1249687"/>
                </a:moveTo>
                <a:cubicBezTo>
                  <a:pt x="267701" y="1217992"/>
                  <a:pt x="535402" y="1186297"/>
                  <a:pt x="699532" y="1039142"/>
                </a:cubicBezTo>
                <a:cubicBezTo>
                  <a:pt x="863662" y="891987"/>
                  <a:pt x="673498" y="539946"/>
                  <a:pt x="984778" y="366756"/>
                </a:cubicBezTo>
                <a:cubicBezTo>
                  <a:pt x="1296058" y="193566"/>
                  <a:pt x="2444968" y="108669"/>
                  <a:pt x="2567215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276932" y="1331189"/>
            <a:ext cx="2733608" cy="2430325"/>
          </a:xfrm>
          <a:custGeom>
            <a:avLst/>
            <a:gdLst>
              <a:gd name="connsiteX0" fmla="*/ 0 w 2499297"/>
              <a:gd name="connsiteY0" fmla="*/ 2424665 h 2508430"/>
              <a:gd name="connsiteX1" fmla="*/ 278454 w 2499297"/>
              <a:gd name="connsiteY1" fmla="*/ 2383914 h 2508430"/>
              <a:gd name="connsiteX2" fmla="*/ 475410 w 2499297"/>
              <a:gd name="connsiteY2" fmla="*/ 1677569 h 2508430"/>
              <a:gd name="connsiteX3" fmla="*/ 1018735 w 2499297"/>
              <a:gd name="connsiteY3" fmla="*/ 380339 h 2508430"/>
              <a:gd name="connsiteX4" fmla="*/ 2499297 w 2499297"/>
              <a:gd name="connsiteY4" fmla="*/ 0 h 2508430"/>
              <a:gd name="connsiteX0" fmla="*/ 0 w 2499297"/>
              <a:gd name="connsiteY0" fmla="*/ 2424665 h 2466547"/>
              <a:gd name="connsiteX1" fmla="*/ 278454 w 2499297"/>
              <a:gd name="connsiteY1" fmla="*/ 2248079 h 2466547"/>
              <a:gd name="connsiteX2" fmla="*/ 475410 w 2499297"/>
              <a:gd name="connsiteY2" fmla="*/ 1677569 h 2466547"/>
              <a:gd name="connsiteX3" fmla="*/ 1018735 w 2499297"/>
              <a:gd name="connsiteY3" fmla="*/ 380339 h 2466547"/>
              <a:gd name="connsiteX4" fmla="*/ 2499297 w 2499297"/>
              <a:gd name="connsiteY4" fmla="*/ 0 h 2466547"/>
              <a:gd name="connsiteX0" fmla="*/ 0 w 2499297"/>
              <a:gd name="connsiteY0" fmla="*/ 2424665 h 2511827"/>
              <a:gd name="connsiteX1" fmla="*/ 278454 w 2499297"/>
              <a:gd name="connsiteY1" fmla="*/ 2248079 h 2511827"/>
              <a:gd name="connsiteX2" fmla="*/ 821780 w 2499297"/>
              <a:gd name="connsiteY2" fmla="*/ 842180 h 2511827"/>
              <a:gd name="connsiteX3" fmla="*/ 1018735 w 2499297"/>
              <a:gd name="connsiteY3" fmla="*/ 380339 h 2511827"/>
              <a:gd name="connsiteX4" fmla="*/ 2499297 w 2499297"/>
              <a:gd name="connsiteY4" fmla="*/ 0 h 2511827"/>
              <a:gd name="connsiteX0" fmla="*/ 0 w 2499297"/>
              <a:gd name="connsiteY0" fmla="*/ 2343163 h 2430325"/>
              <a:gd name="connsiteX1" fmla="*/ 278454 w 2499297"/>
              <a:gd name="connsiteY1" fmla="*/ 2166577 h 2430325"/>
              <a:gd name="connsiteX2" fmla="*/ 821780 w 2499297"/>
              <a:gd name="connsiteY2" fmla="*/ 760678 h 2430325"/>
              <a:gd name="connsiteX3" fmla="*/ 1018735 w 2499297"/>
              <a:gd name="connsiteY3" fmla="*/ 298837 h 2430325"/>
              <a:gd name="connsiteX4" fmla="*/ 2499297 w 2499297"/>
              <a:gd name="connsiteY4" fmla="*/ 0 h 2430325"/>
              <a:gd name="connsiteX0" fmla="*/ 0 w 2499297"/>
              <a:gd name="connsiteY0" fmla="*/ 2343163 h 2430325"/>
              <a:gd name="connsiteX1" fmla="*/ 278454 w 2499297"/>
              <a:gd name="connsiteY1" fmla="*/ 2166577 h 2430325"/>
              <a:gd name="connsiteX2" fmla="*/ 821780 w 2499297"/>
              <a:gd name="connsiteY2" fmla="*/ 760678 h 2430325"/>
              <a:gd name="connsiteX3" fmla="*/ 1260035 w 2499297"/>
              <a:gd name="connsiteY3" fmla="*/ 203752 h 2430325"/>
              <a:gd name="connsiteX4" fmla="*/ 2499297 w 2499297"/>
              <a:gd name="connsiteY4" fmla="*/ 0 h 243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9297" h="2430325">
                <a:moveTo>
                  <a:pt x="0" y="2343163"/>
                </a:moveTo>
                <a:cubicBezTo>
                  <a:pt x="99609" y="2385045"/>
                  <a:pt x="141491" y="2430325"/>
                  <a:pt x="278454" y="2166577"/>
                </a:cubicBezTo>
                <a:cubicBezTo>
                  <a:pt x="415417" y="1902830"/>
                  <a:pt x="658183" y="1087816"/>
                  <a:pt x="821780" y="760678"/>
                </a:cubicBezTo>
                <a:cubicBezTo>
                  <a:pt x="985377" y="433541"/>
                  <a:pt x="980449" y="330532"/>
                  <a:pt x="1260035" y="203752"/>
                </a:cubicBezTo>
                <a:cubicBezTo>
                  <a:pt x="1539621" y="76972"/>
                  <a:pt x="2499297" y="0"/>
                  <a:pt x="2499297" y="0"/>
                </a:cubicBezTo>
              </a:path>
            </a:pathLst>
          </a:custGeom>
          <a:ln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57200" y="5463407"/>
            <a:ext cx="8229600" cy="80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Parallel application, continuous manifold evolution, conflict resolution by actuator blending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Benefits: implicit relations, easy to modify/insert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23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Tissue-Level Developmental Model</a:t>
            </a:r>
            <a:endParaRPr lang="en-US" dirty="0"/>
          </a:p>
        </p:txBody>
      </p:sp>
      <p:pic>
        <p:nvPicPr>
          <p:cNvPr id="6" name="Developmental Programs.m4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900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Distortable Development in Proto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7" name="MADV-Robogenesis-Proto-Stage1to5 1.m4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909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 Body Tissue Development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9" name="SofbodyModeling.m4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59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Jake’s internal notes to self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Count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Infrastructure: 10 (title, 2 splash, 4 TOC, 3 finale)</a:t>
            </a:r>
          </a:p>
          <a:p>
            <a:r>
              <a:rPr lang="en-US" dirty="0" smtClean="0"/>
              <a:t>Spatial Computing: 7</a:t>
            </a:r>
          </a:p>
          <a:p>
            <a:r>
              <a:rPr lang="en-US" dirty="0" smtClean="0"/>
              <a:t>Proto/Amorphous Medium: 8</a:t>
            </a:r>
          </a:p>
          <a:p>
            <a:r>
              <a:rPr lang="en-US" dirty="0" smtClean="0"/>
              <a:t>Demand Response: 10</a:t>
            </a:r>
          </a:p>
          <a:p>
            <a:r>
              <a:rPr lang="en-US" dirty="0" smtClean="0"/>
              <a:t>Synthetic Biology: 17 (16 + 13 compile example)</a:t>
            </a:r>
          </a:p>
          <a:p>
            <a:r>
              <a:rPr lang="en-US" dirty="0" smtClean="0"/>
              <a:t>Morphogenetic Engineering: 11 (9+2x2 build)</a:t>
            </a:r>
          </a:p>
          <a:p>
            <a:r>
              <a:rPr lang="en-US" dirty="0" smtClean="0"/>
              <a:t>Total: 53 +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6260</TotalTime>
  <Words>4372</Words>
  <Application>Microsoft Macintosh PowerPoint</Application>
  <PresentationFormat>On-screen Show (4:3)</PresentationFormat>
  <Paragraphs>1216</Paragraphs>
  <Slides>96</Slides>
  <Notes>52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1_Office Theme</vt:lpstr>
      <vt:lpstr>Slide 1</vt:lpstr>
      <vt:lpstr>Slide 2</vt:lpstr>
      <vt:lpstr>When the world is geometric…</vt:lpstr>
      <vt:lpstr>Slide 4</vt:lpstr>
      <vt:lpstr>Spatial Computers</vt:lpstr>
      <vt:lpstr>More formally...</vt:lpstr>
      <vt:lpstr>Space/Network Duality</vt:lpstr>
      <vt:lpstr>Example: Mesh-Network Cell Phones</vt:lpstr>
      <vt:lpstr>Example: Tracking in Sensor Networks</vt:lpstr>
      <vt:lpstr>Example: Morphogenesis</vt:lpstr>
      <vt:lpstr>How can we program these?</vt:lpstr>
      <vt:lpstr>Example: Mesh-Network Cell Phones</vt:lpstr>
      <vt:lpstr>Geometric Program: Channel</vt:lpstr>
      <vt:lpstr>Computing with fields</vt:lpstr>
      <vt:lpstr>Amorphous Medium</vt:lpstr>
      <vt:lpstr>Proto</vt:lpstr>
      <vt:lpstr>Proto's Families of Primitives</vt:lpstr>
      <vt:lpstr>In simulation...</vt:lpstr>
      <vt:lpstr>Weaknesses</vt:lpstr>
      <vt:lpstr>Slide 20</vt:lpstr>
      <vt:lpstr>Distributed Power Demand Response</vt:lpstr>
      <vt:lpstr>Inefficiency of Demand vs. Intention</vt:lpstr>
      <vt:lpstr>Key Challenges</vt:lpstr>
      <vt:lpstr>Capturing User Requirements </vt:lpstr>
      <vt:lpstr>Distributed Creation of Aggregate Model</vt:lpstr>
      <vt:lpstr>Model Coordinates Local Control Actions</vt:lpstr>
      <vt:lpstr>ColorPower Algorithm</vt:lpstr>
      <vt:lpstr>ColorPower Initial Algorithm</vt:lpstr>
      <vt:lpstr>Improved constraint-based controller</vt:lpstr>
      <vt:lpstr>Bringing it to the real world…</vt:lpstr>
      <vt:lpstr>Slide 31</vt:lpstr>
      <vt:lpstr>Vision: WYSIWYG Synthetic Biology</vt:lpstr>
      <vt:lpstr>Why is this important?</vt:lpstr>
      <vt:lpstr>Why a tool-chain?</vt:lpstr>
      <vt:lpstr>The TASBE architecture:</vt:lpstr>
      <vt:lpstr>A Tool-Chain Example</vt:lpstr>
      <vt:lpstr>Today’s focus: BioCompiler</vt:lpstr>
      <vt:lpstr>Transcriptional Logic</vt:lpstr>
      <vt:lpstr>Motif-Based Compilation</vt:lpstr>
      <vt:lpstr>Motif-Based Compilation</vt:lpstr>
      <vt:lpstr>Motif-Based Compilation</vt:lpstr>
      <vt:lpstr>Motif-Based Compilation</vt:lpstr>
      <vt:lpstr>Motif-Based Compilation</vt:lpstr>
      <vt:lpstr>Optimization</vt:lpstr>
      <vt:lpstr>Complex System: Feedback Latch</vt:lpstr>
      <vt:lpstr>Complex System: Feedback Latch</vt:lpstr>
      <vt:lpstr>Optimization of Complex Designs</vt:lpstr>
      <vt:lpstr>Optimization of Complex Designs</vt:lpstr>
      <vt:lpstr>Optimization of Complex Designs</vt:lpstr>
      <vt:lpstr>Optimization of Complex Designs</vt:lpstr>
      <vt:lpstr>Optimization of Complex Designs</vt:lpstr>
      <vt:lpstr>Optimization of Complex Designs</vt:lpstr>
      <vt:lpstr>Optimization of Complex Designs</vt:lpstr>
      <vt:lpstr>Optimization of Complex Designs</vt:lpstr>
      <vt:lpstr>Optimization of Complex Designs</vt:lpstr>
      <vt:lpstr>Optimization of Complex Designs</vt:lpstr>
      <vt:lpstr>Optimization of Complex Designs</vt:lpstr>
      <vt:lpstr>Compilation &amp; Optimization Results:</vt:lpstr>
      <vt:lpstr>Realization with Characterized DNA parts</vt:lpstr>
      <vt:lpstr>Onward Through the Tool-Chain…</vt:lpstr>
      <vt:lpstr>Slide 61</vt:lpstr>
      <vt:lpstr>Morphogenesis enables natural variation</vt:lpstr>
      <vt:lpstr>A phylogeny of engineered systems?</vt:lpstr>
      <vt:lpstr>Functional Blueprints</vt:lpstr>
      <vt:lpstr>Example: “Cartoon” Vascularization</vt:lpstr>
      <vt:lpstr>What if your robot can climb stairs…</vt:lpstr>
      <vt:lpstr>… but you want to check cars for IEDs?</vt:lpstr>
      <vt:lpstr>Problem: Redesign Complexity</vt:lpstr>
      <vt:lpstr>iRobot miniDroid Functional Blueprints</vt:lpstr>
      <vt:lpstr>5x Variation Driven by Step Height</vt:lpstr>
      <vt:lpstr>Adjusting Component Layout</vt:lpstr>
      <vt:lpstr>Morphogenesis resolves design constraints</vt:lpstr>
      <vt:lpstr>Developmental Programs</vt:lpstr>
      <vt:lpstr>Next Step: Model Integration</vt:lpstr>
      <vt:lpstr>Summary</vt:lpstr>
      <vt:lpstr>Proto is available</vt:lpstr>
      <vt:lpstr>Acknowledgements:</vt:lpstr>
      <vt:lpstr>Backup Slides: Spatial Computing</vt:lpstr>
      <vt:lpstr>More formally...</vt:lpstr>
      <vt:lpstr>Slide 80</vt:lpstr>
      <vt:lpstr>Slide 81</vt:lpstr>
      <vt:lpstr>Slide 82</vt:lpstr>
      <vt:lpstr>Backup Slides: Demand Response</vt:lpstr>
      <vt:lpstr>Initial ColorPower Prototype Devices</vt:lpstr>
      <vt:lpstr>Backup Slides: Synthetic Biology</vt:lpstr>
      <vt:lpstr>Backup Slides: Morphogenetic Engineering</vt:lpstr>
      <vt:lpstr>FB Network Convergence Dynamics</vt:lpstr>
      <vt:lpstr>Resilience to Parameter Change</vt:lpstr>
      <vt:lpstr>MADV Architecture</vt:lpstr>
      <vt:lpstr>5x Variation Driven by Step Height</vt:lpstr>
      <vt:lpstr>Program Representation: Manifold Rules</vt:lpstr>
      <vt:lpstr>Tissue-Level Developmental Model</vt:lpstr>
      <vt:lpstr>Distortable Development in Proto</vt:lpstr>
      <vt:lpstr>Soft Body Tissue Development</vt:lpstr>
      <vt:lpstr>Jake’s internal notes to self</vt:lpstr>
      <vt:lpstr>Slide Count Distribution</vt:lpstr>
    </vt:vector>
  </TitlesOfParts>
  <Company>BBN Technologies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248</cp:revision>
  <dcterms:created xsi:type="dcterms:W3CDTF">2012-03-17T00:13:50Z</dcterms:created>
  <dcterms:modified xsi:type="dcterms:W3CDTF">2012-03-17T00:14:32Z</dcterms:modified>
</cp:coreProperties>
</file>