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332" r:id="rId3"/>
    <p:sldId id="329" r:id="rId4"/>
    <p:sldId id="327" r:id="rId5"/>
    <p:sldId id="328" r:id="rId6"/>
    <p:sldId id="330" r:id="rId7"/>
    <p:sldId id="331" r:id="rId8"/>
    <p:sldId id="325" r:id="rId9"/>
    <p:sldId id="333" r:id="rId10"/>
    <p:sldId id="342" r:id="rId11"/>
    <p:sldId id="344" r:id="rId12"/>
    <p:sldId id="326" r:id="rId13"/>
    <p:sldId id="324" r:id="rId14"/>
    <p:sldId id="336" r:id="rId15"/>
    <p:sldId id="334" r:id="rId16"/>
    <p:sldId id="337" r:id="rId17"/>
    <p:sldId id="341" r:id="rId18"/>
    <p:sldId id="335" r:id="rId19"/>
    <p:sldId id="343" r:id="rId20"/>
    <p:sldId id="338" r:id="rId21"/>
    <p:sldId id="33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7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468E1-02D2-4C4B-B9A7-6C361D2976BF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EBDFA-F686-8442-832D-72D2A1F29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9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 Vinci, Galileo, Newton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BDFA-F686-8442-832D-72D2A1F29B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3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 Lynch, </a:t>
            </a:r>
            <a:r>
              <a:rPr lang="en-US" dirty="0" err="1" smtClean="0"/>
              <a:t>Howie</a:t>
            </a:r>
            <a:r>
              <a:rPr lang="en-US" dirty="0" smtClean="0"/>
              <a:t> </a:t>
            </a:r>
            <a:r>
              <a:rPr lang="en-US" dirty="0" err="1" smtClean="0"/>
              <a:t>Shrobe</a:t>
            </a:r>
            <a:r>
              <a:rPr lang="en-US" dirty="0" smtClean="0"/>
              <a:t>, Joel Moses, Hal Abelson, </a:t>
            </a:r>
            <a:r>
              <a:rPr lang="en-US" dirty="0" err="1" smtClean="0"/>
              <a:t>Radhika</a:t>
            </a:r>
            <a:r>
              <a:rPr lang="en-US" dirty="0" smtClean="0"/>
              <a:t> </a:t>
            </a:r>
            <a:r>
              <a:rPr lang="en-US" dirty="0" err="1" smtClean="0"/>
              <a:t>Nagpal</a:t>
            </a:r>
            <a:r>
              <a:rPr lang="en-US" dirty="0" smtClean="0"/>
              <a:t>, Tom Knight, Martin </a:t>
            </a:r>
            <a:r>
              <a:rPr lang="en-US" dirty="0" err="1" smtClean="0"/>
              <a:t>Rinard</a:t>
            </a:r>
            <a:r>
              <a:rPr lang="en-US" dirty="0" smtClean="0"/>
              <a:t>, Dave Clark</a:t>
            </a:r>
          </a:p>
          <a:p>
            <a:r>
              <a:rPr lang="en-US" dirty="0" smtClean="0"/>
              <a:t>Three</a:t>
            </a:r>
            <a:r>
              <a:rPr lang="en-US" baseline="0" dirty="0" smtClean="0"/>
              <a:t> of them aren’t even professors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BDFA-F686-8442-832D-72D2A1F29B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3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CB30-19B6-3F48-ADBB-B350F9840069}" type="datetime1">
              <a:rPr lang="en-US"/>
              <a:pPr>
                <a:defRPr/>
              </a:pPr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2600-637B-7D4B-8C94-E25C84E28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0670-CD0C-F749-BECA-A83B619A63FD}" type="datetime1">
              <a:rPr lang="en-US"/>
              <a:pPr>
                <a:defRPr/>
              </a:pPr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B4F9-6F41-A64A-9416-DCD45D958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23D9-3465-9D43-9377-BE913ED4716F}" type="datetime1">
              <a:rPr lang="en-US"/>
              <a:pPr>
                <a:defRPr/>
              </a:pPr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C6235-F8F4-A440-A97E-46A9CB709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C951-2EAA-1F48-ACA0-E0A1383A40D4}" type="datetime1">
              <a:rPr lang="en-US"/>
              <a:pPr>
                <a:defRPr/>
              </a:pPr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FA37-ABBC-1843-8D6A-5317100EE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0DF9-CC32-9C44-AC2F-E6A7F6CC2ECF}" type="datetime1">
              <a:rPr lang="en-US"/>
              <a:pPr>
                <a:defRPr/>
              </a:pPr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1E6E-8D70-F442-961A-4716F14FD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4E1F-CA3B-3646-BE62-C588800C2472}" type="datetime1">
              <a:rPr lang="en-US"/>
              <a:pPr>
                <a:defRPr/>
              </a:pPr>
              <a:t>9/15/16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7D22-707F-6C41-820E-4EC1F3E19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140F-752C-1949-8601-060C513457BA}" type="datetime1">
              <a:rPr lang="en-US"/>
              <a:pPr>
                <a:defRPr/>
              </a:pPr>
              <a:t>9/15/16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6085-EF18-244A-B06A-D6865D40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7002-8995-CF43-A133-30C69AB8CC05}" type="datetime1">
              <a:rPr lang="en-US"/>
              <a:pPr>
                <a:defRPr/>
              </a:pPr>
              <a:t>9/15/16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EF24-7E62-F54E-9774-9584E25F5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8ADE-2153-364A-A071-A3B0FDB1732C}" type="datetime1">
              <a:rPr lang="en-US"/>
              <a:pPr>
                <a:defRPr/>
              </a:pPr>
              <a:t>9/15/16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8C7A-2DCD-A348-B123-C9BDC6E51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48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6800"/>
            <a:ext cx="3008313" cy="3789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8CED-311F-9245-8F7A-721CEA827B33}" type="datetime1">
              <a:rPr lang="en-US"/>
              <a:pPr>
                <a:defRPr/>
              </a:pPr>
              <a:t>9/15/16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9032-05DE-C243-9C9E-BC26BDAB2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B432-CAEC-8B43-8513-489BF6A13CF0}" type="datetime1">
              <a:rPr lang="en-US"/>
              <a:pPr>
                <a:defRPr/>
              </a:pPr>
              <a:t>9/15/16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9CAE-1B8B-9943-A09B-BDA91252F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1300" y="274638"/>
            <a:ext cx="8229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B45D94-4174-694B-84D6-9CA23898200E}" type="datetime1">
              <a:rPr lang="en-US"/>
              <a:pPr>
                <a:defRPr/>
              </a:pPr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4CC4FB-8D41-3B4D-8E07-DC97EDCC2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957263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1032" name="Picture 9" descr="BBn Technologies_RGB_RB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54900" y="220130"/>
            <a:ext cx="1591428" cy="51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jpg"/><Relationship Id="rId10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virginia.edu/~robins/YouAndYourResearch.html" TargetMode="External"/><Relationship Id="rId3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8435" name="Picture 18" descr="screen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58750"/>
            <a:ext cx="43942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311400"/>
            <a:ext cx="9144000" cy="1092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pic>
        <p:nvPicPr>
          <p:cNvPr id="18437" name="Picture 4" descr="RTN_BBNtech_primar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1238" y="5988050"/>
            <a:ext cx="1514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7163" y="152400"/>
            <a:ext cx="8820150" cy="65960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7313" y="2311400"/>
            <a:ext cx="166687" cy="1092200"/>
          </a:xfrm>
          <a:prstGeom prst="rect">
            <a:avLst/>
          </a:prstGeom>
          <a:solidFill>
            <a:srgbClr val="D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798638" y="3449638"/>
            <a:ext cx="6596063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8750" y="2311400"/>
            <a:ext cx="1341438" cy="1092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18442" name="TextBox 15"/>
          <p:cNvSpPr txBox="1">
            <a:spLocks noChangeArrowheads="1"/>
          </p:cNvSpPr>
          <p:nvPr/>
        </p:nvSpPr>
        <p:spPr bwMode="auto">
          <a:xfrm>
            <a:off x="1500188" y="1141352"/>
            <a:ext cx="7477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/>
              <a:t>Surviving Life as a Researcher</a:t>
            </a:r>
            <a:endParaRPr lang="en-US" sz="3600" b="1" dirty="0"/>
          </a:p>
        </p:txBody>
      </p:sp>
      <p:sp>
        <p:nvSpPr>
          <p:cNvPr id="18443" name="TextBox 16"/>
          <p:cNvSpPr txBox="1">
            <a:spLocks noChangeArrowheads="1"/>
          </p:cNvSpPr>
          <p:nvPr/>
        </p:nvSpPr>
        <p:spPr bwMode="auto">
          <a:xfrm>
            <a:off x="1511300" y="2321344"/>
            <a:ext cx="73644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i="1" dirty="0" smtClean="0">
                <a:solidFill>
                  <a:schemeClr val="bg1"/>
                </a:solidFill>
              </a:rPr>
              <a:t>Jacob Beal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8444" name="TextBox 17"/>
          <p:cNvSpPr txBox="1">
            <a:spLocks noChangeArrowheads="1"/>
          </p:cNvSpPr>
          <p:nvPr/>
        </p:nvSpPr>
        <p:spPr bwMode="auto">
          <a:xfrm>
            <a:off x="5969000" y="3746500"/>
            <a:ext cx="274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FAS* Doctoral Symposium</a:t>
            </a:r>
          </a:p>
          <a:p>
            <a:r>
              <a:rPr lang="en-US" dirty="0" smtClean="0"/>
              <a:t>Augsburg, Germany</a:t>
            </a:r>
          </a:p>
          <a:p>
            <a:r>
              <a:rPr lang="en-US" dirty="0" smtClean="0"/>
              <a:t>September,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focus is likely to shift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434" y="3810326"/>
            <a:ext cx="7998366" cy="257697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My own history of technical ambition:</a:t>
            </a:r>
          </a:p>
          <a:p>
            <a:r>
              <a:rPr lang="en-US" sz="2400" dirty="0" smtClean="0"/>
              <a:t>1995: Video game programming</a:t>
            </a:r>
          </a:p>
          <a:p>
            <a:r>
              <a:rPr lang="en-US" sz="2400" dirty="0" smtClean="0"/>
              <a:t>2002: Human-level AI</a:t>
            </a:r>
          </a:p>
          <a:p>
            <a:r>
              <a:rPr lang="en-US" sz="2400" dirty="0" smtClean="0"/>
              <a:t>2009: Spatial computing</a:t>
            </a:r>
          </a:p>
          <a:p>
            <a:r>
              <a:rPr lang="en-US" sz="2400" dirty="0" smtClean="0"/>
              <a:t>2016: Synthetic biology, aggregate programming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581847" y="1392541"/>
            <a:ext cx="56912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90"/>
                </a:solidFill>
              </a:rPr>
              <a:t>“No matter what, we’ll </a:t>
            </a:r>
            <a:r>
              <a:rPr lang="en-US" sz="2000" i="1" dirty="0">
                <a:solidFill>
                  <a:srgbClr val="000090"/>
                </a:solidFill>
              </a:rPr>
              <a:t>never be doing the same </a:t>
            </a:r>
            <a:r>
              <a:rPr lang="en-US" sz="2000" i="1" dirty="0" smtClean="0">
                <a:solidFill>
                  <a:srgbClr val="000090"/>
                </a:solidFill>
              </a:rPr>
              <a:t>work </a:t>
            </a:r>
            <a:r>
              <a:rPr lang="en-US" sz="2000" i="1" dirty="0">
                <a:solidFill>
                  <a:srgbClr val="000090"/>
                </a:solidFill>
              </a:rPr>
              <a:t>10 </a:t>
            </a:r>
            <a:r>
              <a:rPr lang="en-US" sz="2000" i="1" dirty="0" smtClean="0">
                <a:solidFill>
                  <a:srgbClr val="000090"/>
                </a:solidFill>
              </a:rPr>
              <a:t>years from now.  </a:t>
            </a:r>
            <a:r>
              <a:rPr lang="en-US" sz="2000" i="1" dirty="0">
                <a:solidFill>
                  <a:srgbClr val="000090"/>
                </a:solidFill>
              </a:rPr>
              <a:t>Either we will have succeeded and moved on, or </a:t>
            </a:r>
            <a:r>
              <a:rPr lang="en-US" sz="2000" i="1" dirty="0" smtClean="0">
                <a:solidFill>
                  <a:srgbClr val="000090"/>
                </a:solidFill>
              </a:rPr>
              <a:t>else we </a:t>
            </a:r>
            <a:r>
              <a:rPr lang="en-US" sz="2000" i="1" dirty="0">
                <a:solidFill>
                  <a:srgbClr val="000090"/>
                </a:solidFill>
              </a:rPr>
              <a:t>will have failed and </a:t>
            </a:r>
            <a:r>
              <a:rPr lang="en-US" sz="2000" i="1" dirty="0" smtClean="0">
                <a:solidFill>
                  <a:srgbClr val="000090"/>
                </a:solidFill>
              </a:rPr>
              <a:t>need to go try something different.”</a:t>
            </a:r>
          </a:p>
          <a:p>
            <a:pPr algn="r"/>
            <a:r>
              <a:rPr lang="en-US" sz="2000" dirty="0" smtClean="0">
                <a:solidFill>
                  <a:srgbClr val="000090"/>
                </a:solidFill>
              </a:rPr>
              <a:t> – </a:t>
            </a:r>
            <a:r>
              <a:rPr lang="en-US" sz="2000" i="1" dirty="0" smtClean="0">
                <a:solidFill>
                  <a:srgbClr val="000090"/>
                </a:solidFill>
              </a:rPr>
              <a:t>Joe </a:t>
            </a:r>
            <a:r>
              <a:rPr lang="en-US" sz="2000" i="1" dirty="0" err="1" smtClean="0">
                <a:solidFill>
                  <a:srgbClr val="000090"/>
                </a:solidFill>
              </a:rPr>
              <a:t>Loyall</a:t>
            </a:r>
            <a:endParaRPr lang="en-US" sz="2000" i="1" dirty="0">
              <a:solidFill>
                <a:srgbClr val="000090"/>
              </a:solidFill>
            </a:endParaRPr>
          </a:p>
        </p:txBody>
      </p:sp>
      <p:pic>
        <p:nvPicPr>
          <p:cNvPr id="5" name="Picture 4" descr="loyall_joe_bb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2" y="1267145"/>
            <a:ext cx="1584807" cy="19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1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Three-Way Pivot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5391745"/>
            <a:ext cx="8229600" cy="734418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At different times, different aspects dominate</a:t>
            </a:r>
            <a:endParaRPr lang="en-US" i="1" dirty="0"/>
          </a:p>
        </p:txBody>
      </p:sp>
      <p:sp>
        <p:nvSpPr>
          <p:cNvPr id="9" name="Oval 8"/>
          <p:cNvSpPr/>
          <p:nvPr/>
        </p:nvSpPr>
        <p:spPr>
          <a:xfrm>
            <a:off x="2731517" y="1581586"/>
            <a:ext cx="3546183" cy="109033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Vision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1818" y="3527872"/>
            <a:ext cx="3546183" cy="109033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Skills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12737" y="3527872"/>
            <a:ext cx="3546183" cy="109033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Application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9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Bruno </a:t>
            </a:r>
            <a:r>
              <a:rPr lang="en-US" dirty="0" err="1" smtClean="0"/>
              <a:t>Latour</a:t>
            </a:r>
            <a:r>
              <a:rPr lang="en-US" dirty="0" smtClean="0"/>
              <a:t>: Anthropology of Science</a:t>
            </a:r>
            <a:endParaRPr lang="en-US" dirty="0"/>
          </a:p>
        </p:txBody>
      </p:sp>
      <p:pic>
        <p:nvPicPr>
          <p:cNvPr id="4" name="Picture 3" descr="Laboratory_lif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28" y="1079499"/>
            <a:ext cx="3688072" cy="56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9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Latour’s</a:t>
            </a:r>
            <a:r>
              <a:rPr lang="en-US" dirty="0" smtClean="0"/>
              <a:t> Cycle of Credit</a:t>
            </a:r>
            <a:endParaRPr lang="en-US" dirty="0"/>
          </a:p>
        </p:txBody>
      </p:sp>
      <p:pic>
        <p:nvPicPr>
          <p:cNvPr id="4" name="Picture 3" descr="academiccy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99" y="1318500"/>
            <a:ext cx="6302185" cy="50315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48647" y="1908429"/>
            <a:ext cx="7403241" cy="4624063"/>
            <a:chOff x="1048647" y="1908429"/>
            <a:chExt cx="7403241" cy="4624063"/>
          </a:xfrm>
        </p:grpSpPr>
        <p:sp>
          <p:nvSpPr>
            <p:cNvPr id="6" name="TextBox 5"/>
            <p:cNvSpPr txBox="1"/>
            <p:nvPr/>
          </p:nvSpPr>
          <p:spPr>
            <a:xfrm>
              <a:off x="3623858" y="1908429"/>
              <a:ext cx="22481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Ensuring your work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is visible to others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51195" y="5189301"/>
              <a:ext cx="2000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Doing good work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8647" y="5099595"/>
              <a:ext cx="21920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Explaining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your</a:t>
              </a:r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work’s significance</a:t>
              </a:r>
            </a:p>
          </p:txBody>
        </p:sp>
        <p:sp>
          <p:nvSpPr>
            <p:cNvPr id="10" name="Up Arrow 9"/>
            <p:cNvSpPr/>
            <p:nvPr/>
          </p:nvSpPr>
          <p:spPr>
            <a:xfrm>
              <a:off x="7228552" y="5546763"/>
              <a:ext cx="332348" cy="412823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29492" y="5947716"/>
              <a:ext cx="173575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FF"/>
                  </a:solidFill>
                </a:rPr>
                <a:t>What grad school</a:t>
              </a:r>
            </a:p>
            <a:p>
              <a:pPr algn="ctr"/>
              <a:r>
                <a:rPr lang="en-US" sz="1600" i="1" dirty="0" smtClean="0">
                  <a:solidFill>
                    <a:srgbClr val="0000FF"/>
                  </a:solidFill>
                </a:rPr>
                <a:t>usually focuses on</a:t>
              </a:r>
              <a:endParaRPr lang="en-US" sz="1600" i="1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26918" y="2937309"/>
              <a:ext cx="22108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Planning work that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may be important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Latour’s</a:t>
            </a:r>
            <a:r>
              <a:rPr lang="en-US" dirty="0" smtClean="0"/>
              <a:t> Cycle of Credit</a:t>
            </a:r>
            <a:endParaRPr lang="en-US" dirty="0"/>
          </a:p>
        </p:txBody>
      </p:sp>
      <p:pic>
        <p:nvPicPr>
          <p:cNvPr id="4" name="Picture 3" descr="academiccy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99" y="1318500"/>
            <a:ext cx="6302185" cy="50315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48647" y="2937309"/>
            <a:ext cx="4389133" cy="2870172"/>
            <a:chOff x="1048647" y="2937309"/>
            <a:chExt cx="4389133" cy="2870172"/>
          </a:xfrm>
        </p:grpSpPr>
        <p:sp>
          <p:nvSpPr>
            <p:cNvPr id="8" name="TextBox 7"/>
            <p:cNvSpPr txBox="1"/>
            <p:nvPr/>
          </p:nvSpPr>
          <p:spPr>
            <a:xfrm>
              <a:off x="1048647" y="5099595"/>
              <a:ext cx="21920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Explaining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your</a:t>
              </a:r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work’s significance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26918" y="2937309"/>
              <a:ext cx="22108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Planning work that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may be important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79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Heilmeier's</a:t>
            </a:r>
            <a:r>
              <a:rPr lang="en-US" dirty="0"/>
              <a:t> </a:t>
            </a:r>
            <a:r>
              <a:rPr lang="en-US" dirty="0" smtClean="0"/>
              <a:t>Catechism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What is the problem, why is it hard? </a:t>
            </a:r>
          </a:p>
          <a:p>
            <a:r>
              <a:rPr lang="en-US" dirty="0"/>
              <a:t>2. How is it solved today? </a:t>
            </a:r>
          </a:p>
          <a:p>
            <a:r>
              <a:rPr lang="en-US" dirty="0"/>
              <a:t>3. What is the new technical idea;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why </a:t>
            </a:r>
            <a:r>
              <a:rPr lang="en-US" dirty="0"/>
              <a:t>can we succeed now? </a:t>
            </a:r>
          </a:p>
          <a:p>
            <a:r>
              <a:rPr lang="en-US" dirty="0"/>
              <a:t>4. What is the impact if successful? </a:t>
            </a:r>
          </a:p>
          <a:p>
            <a:r>
              <a:rPr lang="en-US" dirty="0"/>
              <a:t>5. How will the program be organized? </a:t>
            </a:r>
          </a:p>
          <a:p>
            <a:r>
              <a:rPr lang="en-US" dirty="0"/>
              <a:t>6. How will intermediate results be generated? </a:t>
            </a:r>
          </a:p>
          <a:p>
            <a:r>
              <a:rPr lang="en-US" dirty="0"/>
              <a:t>7. How will you measure progress? </a:t>
            </a:r>
          </a:p>
          <a:p>
            <a:r>
              <a:rPr lang="en-US" dirty="0"/>
              <a:t>8. What will it cost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31" y="1044576"/>
            <a:ext cx="1628116" cy="19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5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Latour’s</a:t>
            </a:r>
            <a:r>
              <a:rPr lang="en-US" dirty="0" smtClean="0"/>
              <a:t> Cycle of Credit</a:t>
            </a:r>
            <a:endParaRPr lang="en-US" dirty="0"/>
          </a:p>
        </p:txBody>
      </p:sp>
      <p:pic>
        <p:nvPicPr>
          <p:cNvPr id="4" name="Picture 3" descr="academiccy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99" y="1318500"/>
            <a:ext cx="6302185" cy="503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3858" y="1908429"/>
            <a:ext cx="2248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Ensuring your work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is visible to others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6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visible in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630" y="1517110"/>
            <a:ext cx="4255009" cy="4525963"/>
          </a:xfrm>
        </p:spPr>
        <p:txBody>
          <a:bodyPr/>
          <a:lstStyle/>
          <a:p>
            <a:r>
              <a:rPr lang="en-US" dirty="0" smtClean="0"/>
              <a:t>Organize events</a:t>
            </a:r>
          </a:p>
          <a:p>
            <a:r>
              <a:rPr lang="en-US" dirty="0"/>
              <a:t>Review papers</a:t>
            </a:r>
          </a:p>
          <a:p>
            <a:r>
              <a:rPr lang="en-US" dirty="0" smtClean="0"/>
              <a:t>Give talks</a:t>
            </a:r>
          </a:p>
          <a:p>
            <a:r>
              <a:rPr lang="en-US" dirty="0" smtClean="0"/>
              <a:t>Help teach</a:t>
            </a:r>
          </a:p>
          <a:p>
            <a:r>
              <a:rPr lang="en-US" dirty="0" smtClean="0"/>
              <a:t>Serve on panels</a:t>
            </a:r>
          </a:p>
          <a:p>
            <a:r>
              <a:rPr lang="en-US" dirty="0" smtClean="0"/>
              <a:t>Write a blog</a:t>
            </a:r>
          </a:p>
          <a:p>
            <a:r>
              <a:rPr lang="en-US" dirty="0" smtClean="0"/>
              <a:t>Maintain your webpage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>I budget 4 hours / week for service &amp; visibility</a:t>
            </a:r>
          </a:p>
          <a:p>
            <a:endParaRPr lang="en-US" dirty="0"/>
          </a:p>
        </p:txBody>
      </p:sp>
      <p:pic>
        <p:nvPicPr>
          <p:cNvPr id="4" name="Picture 3" descr="easychai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11" y="1517110"/>
            <a:ext cx="4585105" cy="423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Latour’s</a:t>
            </a:r>
            <a:r>
              <a:rPr lang="en-US" dirty="0" smtClean="0"/>
              <a:t> Cycle of Credit</a:t>
            </a:r>
            <a:endParaRPr lang="en-US" dirty="0"/>
          </a:p>
        </p:txBody>
      </p:sp>
      <p:pic>
        <p:nvPicPr>
          <p:cNvPr id="4" name="Picture 3" descr="academiccy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99" y="1318500"/>
            <a:ext cx="6302185" cy="50315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406558" y="1780529"/>
            <a:ext cx="2931779" cy="4154564"/>
            <a:chOff x="3406558" y="1780529"/>
            <a:chExt cx="2931779" cy="4154564"/>
          </a:xfrm>
        </p:grpSpPr>
        <p:sp>
          <p:nvSpPr>
            <p:cNvPr id="14" name="TextBox 13"/>
            <p:cNvSpPr txBox="1"/>
            <p:nvPr/>
          </p:nvSpPr>
          <p:spPr>
            <a:xfrm>
              <a:off x="3816513" y="3489840"/>
              <a:ext cx="213782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660066"/>
                  </a:solidFill>
                </a:rPr>
                <a:t>Survival as a </a:t>
              </a:r>
            </a:p>
            <a:p>
              <a:pPr algn="ctr"/>
              <a:r>
                <a:rPr lang="en-US" sz="2800" b="1" dirty="0" smtClean="0">
                  <a:solidFill>
                    <a:srgbClr val="660066"/>
                  </a:solidFill>
                </a:rPr>
                <a:t>human being</a:t>
              </a:r>
              <a:endParaRPr lang="en-US" sz="2800" b="1" dirty="0">
                <a:solidFill>
                  <a:srgbClr val="660066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868320" y="3952772"/>
              <a:ext cx="470017" cy="0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735950" y="4455817"/>
              <a:ext cx="47480" cy="1479276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3406558" y="3952772"/>
              <a:ext cx="462913" cy="1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4735950" y="1780529"/>
              <a:ext cx="47480" cy="1721181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4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Imposter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Before nearly every conference I go to, before nearly every talk I give, I have a horrible moment of doubt, wondering why I am here.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Remember:</a:t>
            </a:r>
          </a:p>
          <a:p>
            <a:pPr lvl="1"/>
            <a:r>
              <a:rPr lang="en-US" dirty="0" smtClean="0"/>
              <a:t>Everybody shows the face they want the world to see.</a:t>
            </a:r>
          </a:p>
          <a:p>
            <a:pPr lvl="1"/>
            <a:r>
              <a:rPr lang="en-US" dirty="0" smtClean="0"/>
              <a:t>Selection bias greatly distorts your view of the world.</a:t>
            </a:r>
          </a:p>
          <a:p>
            <a:pPr lvl="1"/>
            <a:r>
              <a:rPr lang="en-US" dirty="0" smtClean="0"/>
              <a:t>You and your work’s value is not relative.</a:t>
            </a:r>
          </a:p>
          <a:p>
            <a:pPr lvl="1"/>
            <a:r>
              <a:rPr lang="en-US" dirty="0" smtClean="0"/>
              <a:t>Become comfortable working with areas of ignorance.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Even just knowing about it can help a lot.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9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I, and what do I do?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652" y="976868"/>
            <a:ext cx="2765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/>
              <a:t>Aggregate Programming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7900" y="976868"/>
            <a:ext cx="425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/>
              <a:t>Synthetic Biology Analytics &amp;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37" y="1288078"/>
            <a:ext cx="327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</a:t>
            </a:r>
            <a:r>
              <a:rPr lang="en-US" dirty="0" smtClean="0"/>
              <a:t>Calculus, Spatial Computing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750" y="6221968"/>
            <a:ext cx="22590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Beal et al., Computer, 2015, </a:t>
            </a:r>
          </a:p>
          <a:p>
            <a:r>
              <a:rPr lang="en-US" sz="1100" i="1" dirty="0"/>
              <a:t>Beal &amp; </a:t>
            </a:r>
            <a:r>
              <a:rPr lang="en-US" sz="1100" i="1" dirty="0" err="1"/>
              <a:t>Bachrach</a:t>
            </a:r>
            <a:r>
              <a:rPr lang="en-US" sz="1100" i="1" dirty="0"/>
              <a:t>, IEEE </a:t>
            </a:r>
            <a:r>
              <a:rPr lang="en-US" sz="1100" i="1" dirty="0" err="1"/>
              <a:t>Int.Sys</a:t>
            </a:r>
            <a:r>
              <a:rPr lang="en-US" sz="1100" i="1" dirty="0"/>
              <a:t>. 2006, </a:t>
            </a:r>
          </a:p>
          <a:p>
            <a:r>
              <a:rPr lang="en-US" sz="1100" i="1" dirty="0"/>
              <a:t>Beal &amp; </a:t>
            </a:r>
            <a:r>
              <a:rPr lang="en-US" sz="1100" i="1" dirty="0" err="1"/>
              <a:t>Bachrach</a:t>
            </a:r>
            <a:r>
              <a:rPr lang="en-US" sz="1100" i="1" dirty="0"/>
              <a:t>, SCW, 2008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" y="4288009"/>
            <a:ext cx="2126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Resilient Networking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4942" y="2310368"/>
            <a:ext cx="1837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Spatial Patterning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4447" y="1288078"/>
            <a:ext cx="267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Calibrated Flow Cytometry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95737" y="6259056"/>
            <a:ext cx="19482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 err="1" smtClean="0"/>
              <a:t>Kiani</a:t>
            </a:r>
            <a:r>
              <a:rPr lang="en-US" sz="1100" i="1" dirty="0" smtClean="0"/>
              <a:t> </a:t>
            </a:r>
            <a:r>
              <a:rPr lang="en-US" sz="1100" i="1" dirty="0"/>
              <a:t>et al., Nat. Meth., 2014,</a:t>
            </a:r>
          </a:p>
          <a:p>
            <a:pPr algn="r"/>
            <a:r>
              <a:rPr lang="en-US" sz="1100" i="1" dirty="0"/>
              <a:t>Beal et al., ACS </a:t>
            </a:r>
            <a:r>
              <a:rPr lang="en-US" sz="1100" i="1" dirty="0" err="1"/>
              <a:t>Syn.Bio</a:t>
            </a:r>
            <a:r>
              <a:rPr lang="en-US" sz="1100" i="1" dirty="0"/>
              <a:t>., 2012, </a:t>
            </a:r>
          </a:p>
          <a:p>
            <a:pPr algn="r"/>
            <a:r>
              <a:rPr lang="en-US" sz="1100" i="1" dirty="0"/>
              <a:t>Beal et al., ACS </a:t>
            </a:r>
            <a:r>
              <a:rPr lang="en-US" sz="1100" i="1" dirty="0" err="1"/>
              <a:t>Syn.Bio</a:t>
            </a:r>
            <a:r>
              <a:rPr lang="en-US" sz="1100" i="1" dirty="0"/>
              <a:t>., 2014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5393" y="4461470"/>
            <a:ext cx="315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 Organism Engineering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54362" y="4495915"/>
            <a:ext cx="270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High-Performance Devices</a:t>
            </a:r>
          </a:p>
        </p:txBody>
      </p:sp>
      <p:pic>
        <p:nvPicPr>
          <p:cNvPr id="14" name="Picture 13" descr="workflow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599" y="1682810"/>
            <a:ext cx="3119911" cy="2389299"/>
          </a:xfrm>
          <a:prstGeom prst="rect">
            <a:avLst/>
          </a:prstGeom>
        </p:spPr>
      </p:pic>
      <p:pic>
        <p:nvPicPr>
          <p:cNvPr id="15" name="Picture 14" descr="replicon-prediction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376" y="4830802"/>
            <a:ext cx="2574971" cy="1798598"/>
          </a:xfrm>
          <a:prstGeom prst="rect">
            <a:avLst/>
          </a:prstGeom>
        </p:spPr>
      </p:pic>
      <p:pic>
        <p:nvPicPr>
          <p:cNvPr id="17" name="Picture 16" descr="weissBand.pdf"/>
          <p:cNvPicPr>
            <a:picLocks noChangeAspect="1"/>
          </p:cNvPicPr>
          <p:nvPr/>
        </p:nvPicPr>
        <p:blipFill>
          <a:blip r:embed="rId4"/>
          <a:srcRect r="51024" b="51429"/>
          <a:stretch>
            <a:fillRect/>
          </a:stretch>
        </p:blipFill>
        <p:spPr>
          <a:xfrm>
            <a:off x="4219793" y="2679700"/>
            <a:ext cx="1206292" cy="1143000"/>
          </a:xfrm>
          <a:prstGeom prst="rect">
            <a:avLst/>
          </a:prstGeom>
        </p:spPr>
      </p:pic>
      <p:pic>
        <p:nvPicPr>
          <p:cNvPr id="18" name="Picture 17" descr="protoBand.pdf"/>
          <p:cNvPicPr>
            <a:picLocks noChangeAspect="1"/>
          </p:cNvPicPr>
          <p:nvPr/>
        </p:nvPicPr>
        <p:blipFill>
          <a:blip r:embed="rId5"/>
          <a:srcRect r="51429" b="50909"/>
          <a:stretch>
            <a:fillRect/>
          </a:stretch>
        </p:blipFill>
        <p:spPr>
          <a:xfrm>
            <a:off x="3073401" y="2686606"/>
            <a:ext cx="1086046" cy="114994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6323393" y="4894302"/>
            <a:ext cx="2543291" cy="1200103"/>
            <a:chOff x="290015" y="4110977"/>
            <a:chExt cx="2543291" cy="1200103"/>
          </a:xfrm>
        </p:grpSpPr>
        <p:grpSp>
          <p:nvGrpSpPr>
            <p:cNvPr id="21" name="Group 15"/>
            <p:cNvGrpSpPr>
              <a:grpSpLocks noChangeAspect="1"/>
            </p:cNvGrpSpPr>
            <p:nvPr/>
          </p:nvGrpSpPr>
          <p:grpSpPr>
            <a:xfrm>
              <a:off x="290016" y="4110977"/>
              <a:ext cx="2543292" cy="1200103"/>
              <a:chOff x="3638871" y="5083454"/>
              <a:chExt cx="2170426" cy="1024162"/>
            </a:xfrm>
          </p:grpSpPr>
          <p:grpSp>
            <p:nvGrpSpPr>
              <p:cNvPr id="23" name="Group 304"/>
              <p:cNvGrpSpPr/>
              <p:nvPr/>
            </p:nvGrpSpPr>
            <p:grpSpPr>
              <a:xfrm>
                <a:off x="3638871" y="5083454"/>
                <a:ext cx="2170426" cy="1024162"/>
                <a:chOff x="1200471" y="2220121"/>
                <a:chExt cx="2170426" cy="1024162"/>
              </a:xfrm>
            </p:grpSpPr>
            <p:grpSp>
              <p:nvGrpSpPr>
                <p:cNvPr id="27" name="Group 306"/>
                <p:cNvGrpSpPr/>
                <p:nvPr/>
              </p:nvGrpSpPr>
              <p:grpSpPr>
                <a:xfrm>
                  <a:off x="1200471" y="2220121"/>
                  <a:ext cx="2170426" cy="943537"/>
                  <a:chOff x="1257119" y="5000578"/>
                  <a:chExt cx="2170426" cy="943537"/>
                </a:xfrm>
              </p:grpSpPr>
              <p:grpSp>
                <p:nvGrpSpPr>
                  <p:cNvPr id="30" name="Group 323"/>
                  <p:cNvGrpSpPr/>
                  <p:nvPr/>
                </p:nvGrpSpPr>
                <p:grpSpPr>
                  <a:xfrm>
                    <a:off x="2512928" y="5212172"/>
                    <a:ext cx="914617" cy="183859"/>
                    <a:chOff x="1505888" y="7218198"/>
                    <a:chExt cx="1073847" cy="183859"/>
                  </a:xfrm>
                </p:grpSpPr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>
                      <a:off x="1505888" y="7264507"/>
                      <a:ext cx="1073847" cy="6954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1561864" y="7218198"/>
                      <a:ext cx="316432" cy="18385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U6</a:t>
                      </a:r>
                      <a:endParaRPr lang="en-US" sz="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</p:grp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257119" y="5535372"/>
                    <a:ext cx="467815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 err="1" smtClean="0">
                        <a:latin typeface="Arial"/>
                        <a:cs typeface="Arial"/>
                      </a:rPr>
                      <a:t>pConst</a:t>
                    </a:r>
                    <a:endParaRPr lang="en-US" sz="800" dirty="0">
                      <a:latin typeface="Arial"/>
                      <a:cs typeface="Arial"/>
                    </a:endParaRPr>
                  </a:p>
                </p:txBody>
              </p:sp>
              <p:grpSp>
                <p:nvGrpSpPr>
                  <p:cNvPr id="32" name="Group 327"/>
                  <p:cNvGrpSpPr/>
                  <p:nvPr/>
                </p:nvGrpSpPr>
                <p:grpSpPr>
                  <a:xfrm>
                    <a:off x="1400588" y="5331368"/>
                    <a:ext cx="2010172" cy="612747"/>
                    <a:chOff x="4725488" y="872671"/>
                    <a:chExt cx="2010172" cy="612747"/>
                  </a:xfrm>
                </p:grpSpPr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5335818" y="948218"/>
                      <a:ext cx="0" cy="96777"/>
                    </a:xfrm>
                    <a:prstGeom prst="line">
                      <a:avLst/>
                    </a:prstGeom>
                    <a:ln w="9525" cmpd="sng">
                      <a:solidFill>
                        <a:schemeClr val="accent2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6" name="Group 351"/>
                    <p:cNvGrpSpPr/>
                    <p:nvPr/>
                  </p:nvGrpSpPr>
                  <p:grpSpPr>
                    <a:xfrm>
                      <a:off x="5837829" y="1146546"/>
                      <a:ext cx="897831" cy="338872"/>
                      <a:chOff x="4391843" y="3360397"/>
                      <a:chExt cx="897831" cy="338872"/>
                    </a:xfrm>
                  </p:grpSpPr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>
                        <a:off x="4391843" y="3609831"/>
                        <a:ext cx="897831" cy="1355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" name="Bent Arrow 40"/>
                      <p:cNvSpPr/>
                      <p:nvPr/>
                    </p:nvSpPr>
                    <p:spPr>
                      <a:xfrm>
                        <a:off x="4461396" y="3360397"/>
                        <a:ext cx="307417" cy="249436"/>
                      </a:xfrm>
                      <a:prstGeom prst="bentArrow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2" name="Right Arrow 41"/>
                      <p:cNvSpPr/>
                      <p:nvPr/>
                    </p:nvSpPr>
                    <p:spPr>
                      <a:xfrm>
                        <a:off x="4678764" y="3543821"/>
                        <a:ext cx="419979" cy="155448"/>
                      </a:xfrm>
                      <a:prstGeom prst="rightArrow">
                        <a:avLst>
                          <a:gd name="adj1" fmla="val 100000"/>
                          <a:gd name="adj2" fmla="val 50000"/>
                        </a:avLst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0" rIns="0" rtlCol="0" anchor="ctr"/>
                      <a:lstStyle/>
                      <a:p>
                        <a:pPr algn="ctr"/>
                        <a:r>
                          <a:rPr lang="en-US" sz="800" i="1" dirty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</a:rPr>
                          <a:t>EYFP</a:t>
                        </a:r>
                      </a:p>
                    </p:txBody>
                  </p:sp>
                </p:grpSp>
                <p:grpSp>
                  <p:nvGrpSpPr>
                    <p:cNvPr id="37" name="Group 354"/>
                    <p:cNvGrpSpPr/>
                    <p:nvPr/>
                  </p:nvGrpSpPr>
                  <p:grpSpPr>
                    <a:xfrm>
                      <a:off x="4725488" y="872671"/>
                      <a:ext cx="932390" cy="266132"/>
                      <a:chOff x="3619489" y="2038943"/>
                      <a:chExt cx="932390" cy="266132"/>
                    </a:xfrm>
                  </p:grpSpPr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>
                        <a:off x="3619489" y="2296001"/>
                        <a:ext cx="932390" cy="9074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9" name="Bent Arrow 38"/>
                      <p:cNvSpPr/>
                      <p:nvPr/>
                    </p:nvSpPr>
                    <p:spPr>
                      <a:xfrm>
                        <a:off x="3703131" y="2038943"/>
                        <a:ext cx="307417" cy="249436"/>
                      </a:xfrm>
                      <a:prstGeom prst="bentArrow">
                        <a:avLst/>
                      </a:prstGeom>
                      <a:solidFill>
                        <a:srgbClr val="A6A6A6"/>
                      </a:solidFill>
                      <a:ln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33" name="Bent Arrow 32"/>
                  <p:cNvSpPr/>
                  <p:nvPr/>
                </p:nvSpPr>
                <p:spPr>
                  <a:xfrm>
                    <a:off x="2668864" y="5000578"/>
                    <a:ext cx="307417" cy="249436"/>
                  </a:xfrm>
                  <a:prstGeom prst="bentArrow">
                    <a:avLst/>
                  </a:prstGeom>
                  <a:solidFill>
                    <a:srgbClr val="FF66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2010918" y="5406915"/>
                    <a:ext cx="757999" cy="0"/>
                  </a:xfrm>
                  <a:prstGeom prst="line">
                    <a:avLst/>
                  </a:prstGeom>
                  <a:ln w="9525" cmpd="sng">
                    <a:solidFill>
                      <a:schemeClr val="accent2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Rectangle 27"/>
                <p:cNvSpPr/>
                <p:nvPr/>
              </p:nvSpPr>
              <p:spPr>
                <a:xfrm>
                  <a:off x="2318571" y="3060424"/>
                  <a:ext cx="473812" cy="183859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CRa-U6</a:t>
                  </a:r>
                  <a:endParaRPr lang="en-US" sz="800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 flipH="1">
                  <a:off x="2709398" y="2550914"/>
                  <a:ext cx="2871" cy="240472"/>
                </a:xfrm>
                <a:prstGeom prst="straightConnector1">
                  <a:avLst/>
                </a:prstGeom>
                <a:ln w="9525" cmpd="sng">
                  <a:solidFill>
                    <a:schemeClr val="accent2"/>
                  </a:solidFill>
                  <a:tailEnd type="oval" w="lg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Left-Right-Up Arrow 23"/>
              <p:cNvSpPr/>
              <p:nvPr/>
            </p:nvSpPr>
            <p:spPr>
              <a:xfrm rot="10800000">
                <a:off x="5638801" y="5811353"/>
                <a:ext cx="93731" cy="132246"/>
              </a:xfrm>
              <a:prstGeom prst="leftRightUpArrow">
                <a:avLst>
                  <a:gd name="adj1" fmla="val 50000"/>
                  <a:gd name="adj2" fmla="val 12924"/>
                  <a:gd name="adj3" fmla="val 0"/>
                </a:avLst>
              </a:prstGeom>
              <a:solidFill>
                <a:srgbClr val="A6A6A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5" name="Right Arrow 24"/>
              <p:cNvSpPr/>
              <p:nvPr/>
            </p:nvSpPr>
            <p:spPr>
              <a:xfrm>
                <a:off x="5181600" y="5263633"/>
                <a:ext cx="418271" cy="155448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accent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8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gRNA</a:t>
                </a:r>
                <a:r>
                  <a:rPr lang="en-US" sz="8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-a</a:t>
                </a:r>
                <a:endParaRPr lang="en-US" sz="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Left-Right-Up Arrow 25"/>
              <p:cNvSpPr/>
              <p:nvPr/>
            </p:nvSpPr>
            <p:spPr>
              <a:xfrm rot="10800000">
                <a:off x="5638801" y="5216064"/>
                <a:ext cx="93731" cy="132246"/>
              </a:xfrm>
              <a:prstGeom prst="leftRightUpArrow">
                <a:avLst>
                  <a:gd name="adj1" fmla="val 50000"/>
                  <a:gd name="adj2" fmla="val 12924"/>
                  <a:gd name="adj3" fmla="val 0"/>
                </a:avLst>
              </a:prstGeom>
              <a:solidFill>
                <a:srgbClr val="A6A6A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sp>
          <p:nvSpPr>
            <p:cNvPr id="22" name="Right Arrow 21"/>
            <p:cNvSpPr/>
            <p:nvPr/>
          </p:nvSpPr>
          <p:spPr>
            <a:xfrm>
              <a:off x="752963" y="4711636"/>
              <a:ext cx="644276" cy="200382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3366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i="1" dirty="0" smtClean="0">
                  <a:solidFill>
                    <a:srgbClr val="FFFFFF"/>
                  </a:solidFill>
                  <a:latin typeface="Arial"/>
                  <a:cs typeface="Arial"/>
                </a:rPr>
                <a:t>cas9m-BFP</a:t>
              </a:r>
              <a:endParaRPr lang="en-US" sz="800" i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45" name="Picture 44" descr="layers-cropped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25" y="1682810"/>
            <a:ext cx="2276475" cy="2203976"/>
          </a:xfrm>
          <a:prstGeom prst="rect">
            <a:avLst/>
          </a:prstGeom>
        </p:spPr>
      </p:pic>
      <p:pic>
        <p:nvPicPr>
          <p:cNvPr id="47" name="Picture 46" descr="screenshot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6" y="4614580"/>
            <a:ext cx="3011774" cy="1573921"/>
          </a:xfrm>
          <a:prstGeom prst="rect">
            <a:avLst/>
          </a:prstGeom>
        </p:spPr>
      </p:pic>
      <p:sp>
        <p:nvSpPr>
          <p:cNvPr id="48" name="Right Arrow 47"/>
          <p:cNvSpPr/>
          <p:nvPr/>
        </p:nvSpPr>
        <p:spPr>
          <a:xfrm rot="930865">
            <a:off x="2668828" y="2759353"/>
            <a:ext cx="317500" cy="6026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5400000">
            <a:off x="1346200" y="3875521"/>
            <a:ext cx="317500" cy="6026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8100000">
            <a:off x="5696317" y="3906954"/>
            <a:ext cx="641628" cy="602694"/>
          </a:xfrm>
          <a:prstGeom prst="rightArrow">
            <a:avLst>
              <a:gd name="adj1" fmla="val 50000"/>
              <a:gd name="adj2" fmla="val 410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5400000">
            <a:off x="7518657" y="3984959"/>
            <a:ext cx="450882" cy="6026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2700000">
            <a:off x="4228524" y="3928160"/>
            <a:ext cx="595340" cy="602694"/>
          </a:xfrm>
          <a:prstGeom prst="rightArrow">
            <a:avLst>
              <a:gd name="adj1" fmla="val 50000"/>
              <a:gd name="adj2" fmla="val 364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8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support for yourself</a:t>
            </a:r>
            <a:endParaRPr lang="en-US" dirty="0"/>
          </a:p>
        </p:txBody>
      </p:sp>
      <p:pic>
        <p:nvPicPr>
          <p:cNvPr id="4" name="Picture 3" descr="academia.s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0" y="1293849"/>
            <a:ext cx="8583852" cy="47488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6101263"/>
            <a:ext cx="8229600" cy="547179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solidFill>
                  <a:schemeClr val="tx2"/>
                </a:solidFill>
              </a:rPr>
              <a:t>One of my favorite resources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2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an eye on your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630" y="1804276"/>
            <a:ext cx="5287659" cy="3811477"/>
          </a:xfrm>
        </p:spPr>
        <p:txBody>
          <a:bodyPr/>
          <a:lstStyle/>
          <a:p>
            <a:r>
              <a:rPr lang="en-US" dirty="0" smtClean="0"/>
              <a:t>It’s never a good time for life.</a:t>
            </a:r>
          </a:p>
          <a:p>
            <a:r>
              <a:rPr lang="en-US" dirty="0" smtClean="0"/>
              <a:t>Do it anyway.</a:t>
            </a:r>
          </a:p>
          <a:p>
            <a:r>
              <a:rPr lang="en-US" dirty="0" smtClean="0"/>
              <a:t>Compromise, triage.</a:t>
            </a:r>
          </a:p>
          <a:p>
            <a:r>
              <a:rPr lang="en-US" dirty="0" smtClean="0"/>
              <a:t>Drop different balls.</a:t>
            </a:r>
          </a:p>
          <a:p>
            <a:r>
              <a:rPr lang="en-US" dirty="0" smtClean="0"/>
              <a:t>Keep track of your time:</a:t>
            </a:r>
          </a:p>
          <a:p>
            <a:pPr lvl="1"/>
            <a:r>
              <a:rPr lang="en-US" dirty="0" smtClean="0"/>
              <a:t>Make time for focused work.</a:t>
            </a:r>
          </a:p>
          <a:p>
            <a:pPr lvl="1"/>
            <a:r>
              <a:rPr lang="en-US" dirty="0" smtClean="0"/>
              <a:t>Do </a:t>
            </a:r>
            <a:r>
              <a:rPr lang="en-US" dirty="0" err="1" smtClean="0"/>
              <a:t>scut</a:t>
            </a:r>
            <a:r>
              <a:rPr lang="en-US" dirty="0" smtClean="0"/>
              <a:t> work in broken time.</a:t>
            </a:r>
          </a:p>
          <a:p>
            <a:pPr lvl="1"/>
            <a:r>
              <a:rPr lang="en-US" dirty="0" smtClean="0"/>
              <a:t>Walk away from burnout.</a:t>
            </a:r>
          </a:p>
        </p:txBody>
      </p:sp>
      <p:pic>
        <p:nvPicPr>
          <p:cNvPr id="5" name="Picture 4" descr="atomiu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63" y="1163277"/>
            <a:ext cx="3029680" cy="53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4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00" y="5495897"/>
            <a:ext cx="8504306" cy="5946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Researchers, artists, entrepreneurs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driven people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What knowledge can help us survive and thrive?</a:t>
            </a:r>
            <a:endParaRPr lang="en-US" b="1" i="1" dirty="0">
              <a:solidFill>
                <a:srgbClr val="0000FF"/>
              </a:solidFill>
            </a:endParaRPr>
          </a:p>
        </p:txBody>
      </p:sp>
      <p:pic>
        <p:nvPicPr>
          <p:cNvPr id="4" name="Picture 3" descr="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2" b="26100"/>
          <a:stretch/>
        </p:blipFill>
        <p:spPr>
          <a:xfrm>
            <a:off x="2184842" y="2053541"/>
            <a:ext cx="4813314" cy="32999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900" y="1315690"/>
            <a:ext cx="8504306" cy="59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If I were a sensible man, I’d be home with my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7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ecosystem is complex</a:t>
            </a:r>
            <a:endParaRPr lang="en-US" dirty="0"/>
          </a:p>
        </p:txBody>
      </p:sp>
      <p:pic>
        <p:nvPicPr>
          <p:cNvPr id="6" name="Picture 5" descr="UK-2014-Oxford-All_Souls_College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1" y="1462023"/>
            <a:ext cx="3498959" cy="4369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1900" y="6079748"/>
            <a:ext cx="672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The view from graduate school</a:t>
            </a:r>
            <a:endParaRPr lang="en-US" sz="4000" i="1" dirty="0"/>
          </a:p>
        </p:txBody>
      </p:sp>
      <p:pic>
        <p:nvPicPr>
          <p:cNvPr id="10" name="Picture 9" descr="milto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59" y="2525268"/>
            <a:ext cx="3846407" cy="30119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19781" y="1180774"/>
            <a:ext cx="27114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racked"/>
                <a:cs typeface="Cracked"/>
              </a:rPr>
              <a:t>Industry</a:t>
            </a:r>
            <a:endParaRPr lang="en-US" sz="80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racked"/>
              <a:cs typeface="Cracke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1360423"/>
            <a:ext cx="2555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Science!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013200" y="3403600"/>
            <a:ext cx="1104900" cy="5715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pic>
        <p:nvPicPr>
          <p:cNvPr id="16" name="Picture 15" descr="img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75" y="4092575"/>
            <a:ext cx="860425" cy="86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9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ecosystem is complex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9500" y="6079748"/>
            <a:ext cx="7291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Reality is much more complicated</a:t>
            </a:r>
            <a:endParaRPr lang="en-US" sz="4000" i="1" dirty="0"/>
          </a:p>
        </p:txBody>
      </p:sp>
      <p:pic>
        <p:nvPicPr>
          <p:cNvPr id="6" name="Picture 5" descr="UK-2014-Oxford-All_Souls_College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41" y="1157223"/>
            <a:ext cx="1615837" cy="2017777"/>
          </a:xfrm>
          <a:prstGeom prst="rect">
            <a:avLst/>
          </a:prstGeom>
        </p:spPr>
      </p:pic>
      <p:pic>
        <p:nvPicPr>
          <p:cNvPr id="7" name="Picture 6" descr="milto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11" y="2501900"/>
            <a:ext cx="2400355" cy="187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14478" y="4154110"/>
            <a:ext cx="1225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Research</a:t>
            </a:r>
          </a:p>
          <a:p>
            <a:pPr algn="ctr"/>
            <a:r>
              <a:rPr lang="en-US" dirty="0" smtClean="0"/>
              <a:t>Companies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7726" y="2948014"/>
            <a:ext cx="1136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Corporate</a:t>
            </a:r>
          </a:p>
          <a:p>
            <a:pPr algn="ctr"/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78992" y="1936402"/>
            <a:ext cx="96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Startups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9375" y="115722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Foundations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407" y="2851834"/>
            <a:ext cx="137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Government</a:t>
            </a:r>
          </a:p>
          <a:p>
            <a:pPr algn="ctr"/>
            <a:r>
              <a:rPr lang="en-US" dirty="0" smtClean="0"/>
              <a:t>Laboratories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14478" y="5277534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Non-University</a:t>
            </a:r>
          </a:p>
          <a:p>
            <a:pPr algn="ctr"/>
            <a:r>
              <a:rPr lang="en-US" dirty="0" smtClean="0"/>
              <a:t>Institutes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83754" y="5472885"/>
            <a:ext cx="1022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Specialty</a:t>
            </a:r>
          </a:p>
          <a:p>
            <a:pPr algn="ctr"/>
            <a:r>
              <a:rPr lang="en-US" dirty="0" smtClean="0"/>
              <a:t>Centers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1674" y="1613236"/>
            <a:ext cx="1283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Educational</a:t>
            </a:r>
          </a:p>
          <a:p>
            <a:pPr algn="ctr"/>
            <a:r>
              <a:rPr lang="en-US" dirty="0" smtClean="0"/>
              <a:t>Non-Profits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282626" y="4324708"/>
            <a:ext cx="29033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racked"/>
                <a:cs typeface="Cracked"/>
              </a:rPr>
              <a:t>Places you don’t want to work</a:t>
            </a:r>
            <a:endParaRPr lang="en-US" sz="24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racked"/>
              <a:cs typeface="Cracke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3754" y="311302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Universities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2150" y="5327134"/>
            <a:ext cx="2323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Pre-Competitive</a:t>
            </a:r>
          </a:p>
          <a:p>
            <a:pPr algn="ctr"/>
            <a:r>
              <a:rPr lang="en-US" dirty="0" smtClean="0"/>
              <a:t>Industrial Organization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94331" y="4417041"/>
            <a:ext cx="117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Consulting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7743" y="4001542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Funding</a:t>
            </a:r>
          </a:p>
          <a:p>
            <a:pPr algn="ctr"/>
            <a:r>
              <a:rPr lang="en-US" dirty="0" smtClean="0"/>
              <a:t>Organizations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6" idx="3"/>
            <a:endCxn id="6" idx="1"/>
          </p:cNvCxnSpPr>
          <p:nvPr/>
        </p:nvCxnSpPr>
        <p:spPr>
          <a:xfrm>
            <a:off x="1834935" y="1936402"/>
            <a:ext cx="889106" cy="22971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3"/>
          </p:cNvCxnSpPr>
          <p:nvPr/>
        </p:nvCxnSpPr>
        <p:spPr>
          <a:xfrm flipV="1">
            <a:off x="1902132" y="2948014"/>
            <a:ext cx="821909" cy="226986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2"/>
          </p:cNvCxnSpPr>
          <p:nvPr/>
        </p:nvCxnSpPr>
        <p:spPr>
          <a:xfrm>
            <a:off x="1193305" y="2259567"/>
            <a:ext cx="0" cy="688447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0"/>
            <a:endCxn id="19" idx="2"/>
          </p:cNvCxnSpPr>
          <p:nvPr/>
        </p:nvCxnSpPr>
        <p:spPr>
          <a:xfrm flipV="1">
            <a:off x="3181241" y="3482355"/>
            <a:ext cx="346279" cy="934686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2"/>
          </p:cNvCxnSpPr>
          <p:nvPr/>
        </p:nvCxnSpPr>
        <p:spPr>
          <a:xfrm>
            <a:off x="5435813" y="3594345"/>
            <a:ext cx="1062298" cy="545697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03899" y="2166112"/>
            <a:ext cx="494212" cy="4572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  <a:endCxn id="11" idx="2"/>
          </p:cNvCxnSpPr>
          <p:nvPr/>
        </p:nvCxnSpPr>
        <p:spPr>
          <a:xfrm flipV="1">
            <a:off x="5435813" y="2305734"/>
            <a:ext cx="127803" cy="64228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3"/>
            <a:endCxn id="11" idx="1"/>
          </p:cNvCxnSpPr>
          <p:nvPr/>
        </p:nvCxnSpPr>
        <p:spPr>
          <a:xfrm flipV="1">
            <a:off x="4339878" y="2121068"/>
            <a:ext cx="739114" cy="4504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3" idx="2"/>
            <a:endCxn id="20" idx="0"/>
          </p:cNvCxnSpPr>
          <p:nvPr/>
        </p:nvCxnSpPr>
        <p:spPr>
          <a:xfrm>
            <a:off x="1107689" y="4647873"/>
            <a:ext cx="366254" cy="67926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834935" y="3479800"/>
            <a:ext cx="1048819" cy="93724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3" idx="2"/>
            <a:endCxn id="23" idx="0"/>
          </p:cNvCxnSpPr>
          <p:nvPr/>
        </p:nvCxnSpPr>
        <p:spPr>
          <a:xfrm flipH="1">
            <a:off x="1107689" y="3498165"/>
            <a:ext cx="109081" cy="503377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9" idx="3"/>
            <a:endCxn id="9" idx="0"/>
          </p:cNvCxnSpPr>
          <p:nvPr/>
        </p:nvCxnSpPr>
        <p:spPr>
          <a:xfrm>
            <a:off x="4171286" y="3297689"/>
            <a:ext cx="755743" cy="85642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21" idx="1"/>
          </p:cNvCxnSpPr>
          <p:nvPr/>
        </p:nvCxnSpPr>
        <p:spPr>
          <a:xfrm>
            <a:off x="1739900" y="4417041"/>
            <a:ext cx="854431" cy="184666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15" idx="1"/>
          </p:cNvCxnSpPr>
          <p:nvPr/>
        </p:nvCxnSpPr>
        <p:spPr>
          <a:xfrm>
            <a:off x="2273300" y="5600700"/>
            <a:ext cx="610454" cy="19535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1" idx="2"/>
            <a:endCxn id="15" idx="0"/>
          </p:cNvCxnSpPr>
          <p:nvPr/>
        </p:nvCxnSpPr>
        <p:spPr>
          <a:xfrm>
            <a:off x="3181241" y="4786373"/>
            <a:ext cx="213906" cy="68651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712271" y="5181936"/>
            <a:ext cx="114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Publishers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127625" y="5255617"/>
            <a:ext cx="133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Professional</a:t>
            </a:r>
          </a:p>
          <a:p>
            <a:pPr algn="ctr"/>
            <a:r>
              <a:rPr lang="en-US" dirty="0" smtClean="0"/>
              <a:t>Societies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2095500" y="4754107"/>
            <a:ext cx="651231" cy="573027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12" idx="2"/>
          </p:cNvCxnSpPr>
          <p:nvPr/>
        </p:nvCxnSpPr>
        <p:spPr>
          <a:xfrm flipH="1" flipV="1">
            <a:off x="6745201" y="1526555"/>
            <a:ext cx="417599" cy="97534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12" idx="1"/>
          </p:cNvCxnSpPr>
          <p:nvPr/>
        </p:nvCxnSpPr>
        <p:spPr>
          <a:xfrm flipV="1">
            <a:off x="4339878" y="1341889"/>
            <a:ext cx="1729497" cy="271347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27520" y="3297689"/>
            <a:ext cx="1399509" cy="111935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5" idx="3"/>
            <a:endCxn id="14" idx="1"/>
          </p:cNvCxnSpPr>
          <p:nvPr/>
        </p:nvCxnSpPr>
        <p:spPr>
          <a:xfrm flipV="1">
            <a:off x="3906540" y="5600700"/>
            <a:ext cx="407938" cy="19535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4" idx="0"/>
            <a:endCxn id="9" idx="2"/>
          </p:cNvCxnSpPr>
          <p:nvPr/>
        </p:nvCxnSpPr>
        <p:spPr>
          <a:xfrm flipH="1" flipV="1">
            <a:off x="4927029" y="4800441"/>
            <a:ext cx="185104" cy="47709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1" idx="3"/>
            <a:endCxn id="9" idx="1"/>
          </p:cNvCxnSpPr>
          <p:nvPr/>
        </p:nvCxnSpPr>
        <p:spPr>
          <a:xfrm flipV="1">
            <a:off x="3768150" y="4477276"/>
            <a:ext cx="546328" cy="12443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0" idx="0"/>
          </p:cNvCxnSpPr>
          <p:nvPr/>
        </p:nvCxnSpPr>
        <p:spPr>
          <a:xfrm flipH="1" flipV="1">
            <a:off x="8204200" y="4754107"/>
            <a:ext cx="82864" cy="427829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71" idx="1"/>
          </p:cNvCxnSpPr>
          <p:nvPr/>
        </p:nvCxnSpPr>
        <p:spPr>
          <a:xfrm flipV="1">
            <a:off x="5765800" y="5578783"/>
            <a:ext cx="361825" cy="21917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5410413" y="4754107"/>
            <a:ext cx="1087698" cy="573028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5053592" y="3568945"/>
            <a:ext cx="356821" cy="55976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3768150" y="4754107"/>
            <a:ext cx="816550" cy="84659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7289800" y="5472885"/>
            <a:ext cx="546100" cy="12781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7010400" y="4800441"/>
            <a:ext cx="279400" cy="52669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50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Renaissance Man is Dead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9653"/>
            <a:ext cx="8229600" cy="487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Our world is much faster, more complex, interconnected</a:t>
            </a:r>
            <a:endParaRPr lang="en-US" sz="2400" dirty="0"/>
          </a:p>
        </p:txBody>
      </p:sp>
      <p:pic>
        <p:nvPicPr>
          <p:cNvPr id="5" name="Picture 4" descr="200px-Galileo_by_leon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840" y="2457599"/>
            <a:ext cx="2540000" cy="2857500"/>
          </a:xfrm>
          <a:prstGeom prst="rect">
            <a:avLst/>
          </a:prstGeom>
        </p:spPr>
      </p:pic>
      <p:pic>
        <p:nvPicPr>
          <p:cNvPr id="6" name="Picture 5" descr="Leonardo_da_Vinci_-_presumed_self-portrait_-_WGA1279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3" y="2260246"/>
            <a:ext cx="2255520" cy="351434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163233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smtClean="0"/>
              <a:t>Scientific mythology and ideals are still largely grounded in the era of “gentlemen scientists”</a:t>
            </a:r>
            <a:endParaRPr lang="en-US" dirty="0"/>
          </a:p>
        </p:txBody>
      </p:sp>
      <p:pic>
        <p:nvPicPr>
          <p:cNvPr id="8" name="Picture 7" descr="220px-GodfreyKneller-IsaacNewton-168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53" y="2282775"/>
            <a:ext cx="2293947" cy="314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many niches for researchers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5164" y="3042106"/>
            <a:ext cx="161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Mathematician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33781" y="30909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Scholar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66035" y="3488720"/>
            <a:ext cx="148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Administrator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956" y="541496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Hacker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97772" y="6129647"/>
            <a:ext cx="11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Iconoclast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54136" y="5849852"/>
            <a:ext cx="105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Visionary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91847" y="3280868"/>
            <a:ext cx="102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Educator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40608" y="5587757"/>
            <a:ext cx="113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Integrator</a:t>
            </a:r>
            <a:endParaRPr lang="en-US" dirty="0"/>
          </a:p>
        </p:txBody>
      </p:sp>
      <p:pic>
        <p:nvPicPr>
          <p:cNvPr id="18" name="Picture 17" descr="picture-15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86" y="1562218"/>
            <a:ext cx="1778000" cy="1778000"/>
          </a:xfrm>
          <a:prstGeom prst="rect">
            <a:avLst/>
          </a:prstGeom>
        </p:spPr>
      </p:pic>
      <p:pic>
        <p:nvPicPr>
          <p:cNvPr id="19" name="Picture 18" descr="picture-152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16" y="3821627"/>
            <a:ext cx="1778000" cy="1778000"/>
          </a:xfrm>
          <a:prstGeom prst="rect">
            <a:avLst/>
          </a:prstGeom>
        </p:spPr>
      </p:pic>
      <p:pic>
        <p:nvPicPr>
          <p:cNvPr id="21" name="Picture 20" descr="picture-9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0" y="1312948"/>
            <a:ext cx="1778000" cy="1778000"/>
          </a:xfrm>
          <a:prstGeom prst="rect">
            <a:avLst/>
          </a:prstGeom>
        </p:spPr>
      </p:pic>
      <p:pic>
        <p:nvPicPr>
          <p:cNvPr id="22" name="Picture 21" descr="rinar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29" y="4551990"/>
            <a:ext cx="1624911" cy="1624911"/>
          </a:xfrm>
          <a:prstGeom prst="rect">
            <a:avLst/>
          </a:prstGeom>
        </p:spPr>
      </p:pic>
      <p:pic>
        <p:nvPicPr>
          <p:cNvPr id="24" name="Picture 23" descr="knigh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30" y="4108346"/>
            <a:ext cx="1778000" cy="1778000"/>
          </a:xfrm>
          <a:prstGeom prst="rect">
            <a:avLst/>
          </a:prstGeom>
        </p:spPr>
      </p:pic>
      <p:pic>
        <p:nvPicPr>
          <p:cNvPr id="26" name="Picture 25" descr="mos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42" y="1312948"/>
            <a:ext cx="1778000" cy="1778000"/>
          </a:xfrm>
          <a:prstGeom prst="rect">
            <a:avLst/>
          </a:prstGeom>
        </p:spPr>
      </p:pic>
      <p:pic>
        <p:nvPicPr>
          <p:cNvPr id="28" name="Picture 27" descr="picture-796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34" y="1828062"/>
            <a:ext cx="1708339" cy="1708339"/>
          </a:xfrm>
          <a:prstGeom prst="rect">
            <a:avLst/>
          </a:prstGeom>
        </p:spPr>
      </p:pic>
      <p:pic>
        <p:nvPicPr>
          <p:cNvPr id="29" name="Picture 28" descr="radhika-nagpal-photo-by-tony-rinaldo-500px-0-original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3" y="3821627"/>
            <a:ext cx="1838093" cy="16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2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Hamming: “You and Your Research”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6184900"/>
            <a:ext cx="8572500" cy="817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http://www.cs.virginia.edu/~</a:t>
            </a:r>
            <a:r>
              <a:rPr lang="en-US" sz="2400" dirty="0" smtClean="0">
                <a:hlinkClick r:id="rId2"/>
              </a:rPr>
              <a:t>robins/YouAndYourResearch.html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94300" y="2171700"/>
            <a:ext cx="3543300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Think great thoughts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Work hard on important problems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Look for generalization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Work with your door open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It’s OK to appear to conform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Learn to communicate</a:t>
            </a:r>
          </a:p>
        </p:txBody>
      </p:sp>
      <p:pic>
        <p:nvPicPr>
          <p:cNvPr id="5" name="Picture 4" descr="Richard_Hamm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651000"/>
            <a:ext cx="3378974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5600" y="1108501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Why do some </a:t>
            </a:r>
            <a:r>
              <a:rPr lang="en-US" sz="2400" dirty="0" smtClean="0"/>
              <a:t>do </a:t>
            </a:r>
            <a:r>
              <a:rPr lang="en-US" sz="2400" dirty="0"/>
              <a:t>great work, </a:t>
            </a:r>
            <a:r>
              <a:rPr lang="en-US" sz="2400" dirty="0" smtClean="0"/>
              <a:t>while others </a:t>
            </a:r>
            <a:r>
              <a:rPr lang="en-US" sz="2400" dirty="0"/>
              <a:t>just as </a:t>
            </a:r>
            <a:r>
              <a:rPr lang="en-US" sz="2400" dirty="0" smtClean="0"/>
              <a:t>smart fail </a:t>
            </a:r>
            <a:r>
              <a:rPr lang="en-US" sz="2400" dirty="0"/>
              <a:t>to?</a:t>
            </a:r>
          </a:p>
        </p:txBody>
      </p:sp>
    </p:spTree>
    <p:extLst>
      <p:ext uri="{BB962C8B-B14F-4D97-AF65-F5344CB8AC3E}">
        <p14:creationId xmlns:p14="http://schemas.microsoft.com/office/powerpoint/2010/main" val="261901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most important recent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8803"/>
            <a:ext cx="8229600" cy="2243463"/>
          </a:xfrm>
        </p:spPr>
        <p:txBody>
          <a:bodyPr/>
          <a:lstStyle/>
          <a:p>
            <a:r>
              <a:rPr lang="en-US" sz="2400" dirty="0" smtClean="0"/>
              <a:t>Massive community effort</a:t>
            </a:r>
          </a:p>
          <a:p>
            <a:r>
              <a:rPr lang="en-US" sz="2400" dirty="0" smtClean="0"/>
              <a:t>Critical results on a pressing problem</a:t>
            </a:r>
          </a:p>
          <a:p>
            <a:r>
              <a:rPr lang="en-US" sz="2400" dirty="0" smtClean="0"/>
              <a:t>Nobody funded it.</a:t>
            </a:r>
          </a:p>
          <a:p>
            <a:r>
              <a:rPr lang="en-US" sz="2400" dirty="0" smtClean="0"/>
              <a:t>Rejected by high impact </a:t>
            </a:r>
            <a:r>
              <a:rPr lang="en-US" sz="2400" dirty="0" smtClean="0">
                <a:sym typeface="Wingdings"/>
              </a:rPr>
              <a:t> published in PLOS ONE</a:t>
            </a:r>
          </a:p>
          <a:p>
            <a:r>
              <a:rPr lang="en-US" sz="2400" dirty="0" smtClean="0">
                <a:sym typeface="Wingdings"/>
              </a:rPr>
              <a:t>Still making a big impact (we think)</a:t>
            </a:r>
            <a:endParaRPr lang="en-US" sz="2400" dirty="0" smtClean="0"/>
          </a:p>
        </p:txBody>
      </p:sp>
      <p:pic>
        <p:nvPicPr>
          <p:cNvPr id="4" name="Picture 3" descr="Ox_Interlabbackground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5" b="23822"/>
          <a:stretch/>
        </p:blipFill>
        <p:spPr>
          <a:xfrm>
            <a:off x="457200" y="2485489"/>
            <a:ext cx="4199616" cy="1834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698" y="4057891"/>
            <a:ext cx="18563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Image from </a:t>
            </a:r>
            <a:r>
              <a:rPr lang="en-US" sz="1050" dirty="0" err="1">
                <a:solidFill>
                  <a:schemeClr val="bg1"/>
                </a:solidFill>
              </a:rPr>
              <a:t>iGEM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smtClean="0">
                <a:solidFill>
                  <a:schemeClr val="bg1"/>
                </a:solidFill>
              </a:rPr>
              <a:t>Oxford 2015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6" name="Picture 5" descr="2015_interlab_countri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3" b="21673"/>
          <a:stretch/>
        </p:blipFill>
        <p:spPr>
          <a:xfrm>
            <a:off x="4800281" y="3216820"/>
            <a:ext cx="4296238" cy="2037919"/>
          </a:xfrm>
          <a:prstGeom prst="rect">
            <a:avLst/>
          </a:prstGeom>
        </p:spPr>
      </p:pic>
      <p:pic>
        <p:nvPicPr>
          <p:cNvPr id="7" name="Picture 6" descr="team_map_with_extra_cre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721" y="1067228"/>
            <a:ext cx="4058847" cy="2108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90861" y="2794109"/>
            <a:ext cx="13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2014 Teams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821" y="3152387"/>
            <a:ext cx="132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2015 Teams</a:t>
            </a:r>
            <a:endParaRPr lang="en-US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09698" y="1023544"/>
            <a:ext cx="4390583" cy="143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iGEM</a:t>
            </a:r>
            <a:r>
              <a:rPr lang="en-US" sz="2000" dirty="0" smtClean="0"/>
              <a:t> </a:t>
            </a:r>
            <a:r>
              <a:rPr lang="en-US" sz="2000" dirty="0" err="1" smtClean="0"/>
              <a:t>interlab</a:t>
            </a:r>
            <a:r>
              <a:rPr lang="en-US" sz="2000" dirty="0" smtClean="0"/>
              <a:t> study: organized 130 teams around the world to study a fundamental measurement problem in synthetic biology</a:t>
            </a:r>
          </a:p>
        </p:txBody>
      </p:sp>
    </p:spTree>
    <p:extLst>
      <p:ext uri="{BB962C8B-B14F-4D97-AF65-F5344CB8AC3E}">
        <p14:creationId xmlns:p14="http://schemas.microsoft.com/office/powerpoint/2010/main" val="230864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b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bbn_template.potx</Template>
  <TotalTime>5549</TotalTime>
  <Words>792</Words>
  <Application>Microsoft Macintosh PowerPoint</Application>
  <PresentationFormat>On-screen Show (4:3)</PresentationFormat>
  <Paragraphs>172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bbn_template</vt:lpstr>
      <vt:lpstr>PowerPoint Presentation</vt:lpstr>
      <vt:lpstr>Who am I, and what do I do?</vt:lpstr>
      <vt:lpstr>Why are we here today?</vt:lpstr>
      <vt:lpstr>The research ecosystem is complex</vt:lpstr>
      <vt:lpstr>The research ecosystem is complex</vt:lpstr>
      <vt:lpstr>The Renaissance Man is Dead</vt:lpstr>
      <vt:lpstr>There are many niches for researchers</vt:lpstr>
      <vt:lpstr>Hamming: “You and Your Research”</vt:lpstr>
      <vt:lpstr>My most important recent project</vt:lpstr>
      <vt:lpstr>Your focus is likely to shift over time</vt:lpstr>
      <vt:lpstr>A Three-Way Pivot</vt:lpstr>
      <vt:lpstr>Bruno Latour: Anthropology of Science</vt:lpstr>
      <vt:lpstr>Latour’s Cycle of Credit</vt:lpstr>
      <vt:lpstr>Latour’s Cycle of Credit</vt:lpstr>
      <vt:lpstr>Heilmeier's Catechism</vt:lpstr>
      <vt:lpstr>Latour’s Cycle of Credit</vt:lpstr>
      <vt:lpstr>Being visible in the community</vt:lpstr>
      <vt:lpstr>Latour’s Cycle of Credit</vt:lpstr>
      <vt:lpstr>Imposter Syndrome</vt:lpstr>
      <vt:lpstr>Find support for yourself</vt:lpstr>
      <vt:lpstr>Keep an eye on your life</vt:lpstr>
    </vt:vector>
  </TitlesOfParts>
  <Company>BBN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Jake Beal</dc:creator>
  <cp:lastModifiedBy>Jake Beal</cp:lastModifiedBy>
  <cp:revision>214</cp:revision>
  <dcterms:created xsi:type="dcterms:W3CDTF">2012-05-30T11:32:39Z</dcterms:created>
  <dcterms:modified xsi:type="dcterms:W3CDTF">2016-09-15T14:17:40Z</dcterms:modified>
</cp:coreProperties>
</file>