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9"/>
  </p:notesMasterIdLst>
  <p:sldIdLst>
    <p:sldId id="257" r:id="rId2"/>
    <p:sldId id="324" r:id="rId3"/>
    <p:sldId id="325" r:id="rId4"/>
    <p:sldId id="326" r:id="rId5"/>
    <p:sldId id="327" r:id="rId6"/>
    <p:sldId id="328" r:id="rId7"/>
    <p:sldId id="32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477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99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468E1-02D2-4C4B-B9A7-6C361D2976BF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EBDFA-F686-8442-832D-72D2A1F29B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ACB30-19B6-3F48-ADBB-B350F9840069}" type="datetime1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A2600-637B-7D4B-8C94-E25C84E28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20670-CD0C-F749-BECA-A83B619A63FD}" type="datetime1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3B4F9-6F41-A64A-9416-DCD45D958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223D9-3465-9D43-9377-BE913ED4716F}" type="datetime1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C6235-F8F4-A440-A97E-46A9CB709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9C951-2EAA-1F48-ACA0-E0A1383A40D4}" type="datetime1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FA37-ABBC-1843-8D6A-5317100EE7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A0DF9-CC32-9C44-AC2F-E6A7F6CC2ECF}" type="datetime1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71E6E-8D70-F442-961A-4716F14FDD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D4E1F-CA3B-3646-BE62-C588800C2472}" type="datetime1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E7D22-707F-6C41-820E-4EC1F3E19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C140F-752C-1949-8601-060C513457BA}" type="datetime1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26085-EF18-244A-B06A-D6865D40F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67002-8995-CF43-A133-30C69AB8CC05}" type="datetime1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BEF24-7E62-F54E-9774-9584E25F5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A8ADE-2153-364A-A071-A3B0FDB1732C}" type="datetime1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38C7A-2DCD-A348-B123-C9BDC6E51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4887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04887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36800"/>
            <a:ext cx="3008313" cy="3789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8CED-311F-9245-8F7A-721CEA827B33}" type="datetime1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99032-05DE-C243-9C9E-BC26BDAB2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2B432-CAEC-8B43-8513-489BF6A13CF0}" type="datetime1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89CAE-1B8B-9943-A09B-BDA91252F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41300" y="274638"/>
            <a:ext cx="82296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AB45D94-4174-694B-84D6-9CA23898200E}" type="datetime1">
              <a:rPr lang="en-US"/>
              <a:pPr>
                <a:defRPr/>
              </a:pPr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64CC4FB-8D41-3B4D-8E07-DC97EDCC2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957263"/>
            <a:ext cx="9137650" cy="0"/>
          </a:xfrm>
          <a:prstGeom prst="line">
            <a:avLst/>
          </a:prstGeom>
          <a:noFill/>
          <a:ln w="12700">
            <a:solidFill>
              <a:srgbClr val="CE112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  <a:ea typeface="+mn-ea"/>
              <a:cs typeface="+mn-cs"/>
            </a:endParaRPr>
          </a:p>
        </p:txBody>
      </p:sp>
      <p:pic>
        <p:nvPicPr>
          <p:cNvPr id="1032" name="Picture 9" descr="BBn Technologies_RGB_RB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454900" y="220130"/>
            <a:ext cx="1591428" cy="516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df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df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df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Arial"/>
              <a:ea typeface="+mn-ea"/>
              <a:cs typeface="+mn-cs"/>
            </a:endParaRPr>
          </a:p>
        </p:txBody>
      </p:sp>
      <p:pic>
        <p:nvPicPr>
          <p:cNvPr id="18435" name="Picture 18" descr="screene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3" y="158750"/>
            <a:ext cx="4394200" cy="659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2311400"/>
            <a:ext cx="9144000" cy="1092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pic>
        <p:nvPicPr>
          <p:cNvPr id="18437" name="Picture 4" descr="RTN_BBNtech_primary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61238" y="5988050"/>
            <a:ext cx="1514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57163" y="152400"/>
            <a:ext cx="8820150" cy="659606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77313" y="2311400"/>
            <a:ext cx="166687" cy="1092200"/>
          </a:xfrm>
          <a:prstGeom prst="rect">
            <a:avLst/>
          </a:prstGeom>
          <a:solidFill>
            <a:srgbClr val="D7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-1798638" y="3449638"/>
            <a:ext cx="6596063" cy="1588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58750" y="2311400"/>
            <a:ext cx="1341438" cy="1092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sp>
        <p:nvSpPr>
          <p:cNvPr id="18442" name="TextBox 15"/>
          <p:cNvSpPr txBox="1">
            <a:spLocks noChangeArrowheads="1"/>
          </p:cNvSpPr>
          <p:nvPr/>
        </p:nvSpPr>
        <p:spPr bwMode="auto">
          <a:xfrm>
            <a:off x="1500188" y="1141352"/>
            <a:ext cx="74771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600" b="1" dirty="0"/>
              <a:t>SBOL in Action:</a:t>
            </a:r>
          </a:p>
          <a:p>
            <a:r>
              <a:rPr lang="en-US" sz="3600" b="1" dirty="0"/>
              <a:t>The BBN BioCompiler</a:t>
            </a:r>
            <a:endParaRPr lang="en-US" sz="3600" b="1" dirty="0"/>
          </a:p>
        </p:txBody>
      </p:sp>
      <p:sp>
        <p:nvSpPr>
          <p:cNvPr id="18443" name="TextBox 16"/>
          <p:cNvSpPr txBox="1">
            <a:spLocks noChangeArrowheads="1"/>
          </p:cNvSpPr>
          <p:nvPr/>
        </p:nvSpPr>
        <p:spPr bwMode="auto">
          <a:xfrm>
            <a:off x="1511300" y="2321344"/>
            <a:ext cx="736441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 b="1" i="1" dirty="0" smtClean="0">
                <a:solidFill>
                  <a:schemeClr val="bg1"/>
                </a:solidFill>
              </a:rPr>
              <a:t>Jacob Beal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18444" name="TextBox 17"/>
          <p:cNvSpPr txBox="1">
            <a:spLocks noChangeArrowheads="1"/>
          </p:cNvSpPr>
          <p:nvPr/>
        </p:nvSpPr>
        <p:spPr bwMode="auto">
          <a:xfrm>
            <a:off x="5969000" y="3746500"/>
            <a:ext cx="2743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SBOL Workshop</a:t>
            </a:r>
          </a:p>
          <a:p>
            <a:r>
              <a:rPr lang="en-US" dirty="0" smtClean="0"/>
              <a:t>April, 2013</a:t>
            </a:r>
          </a:p>
          <a:p>
            <a:r>
              <a:rPr lang="en-US" dirty="0" smtClean="0"/>
              <a:t>Newcastle upon Tyne, UK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BioCompiler?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4100"/>
            <a:ext cx="8229600" cy="4525963"/>
          </a:xfrm>
        </p:spPr>
        <p:txBody>
          <a:bodyPr/>
          <a:lstStyle/>
          <a:p>
            <a:r>
              <a:rPr lang="en-US" dirty="0" smtClean="0"/>
              <a:t>High-level program</a:t>
            </a:r>
            <a:endParaRPr lang="en-US" dirty="0" smtClean="0">
              <a:sym typeface="Wingdings"/>
            </a:endParaRPr>
          </a:p>
          <a:p>
            <a:pPr algn="ctr">
              <a:buNone/>
            </a:pPr>
            <a:r>
              <a:rPr lang="en-US" i="1" dirty="0" smtClean="0">
                <a:sym typeface="Wingdings"/>
              </a:rPr>
              <a:t> </a:t>
            </a:r>
            <a:r>
              <a:rPr lang="en-US" i="1" dirty="0" smtClean="0"/>
              <a:t>(compile against motifs &amp; platform)</a:t>
            </a:r>
            <a:r>
              <a:rPr lang="en-US" i="1" dirty="0" smtClean="0">
                <a:sym typeface="Wingdings"/>
              </a:rPr>
              <a:t> </a:t>
            </a:r>
          </a:p>
          <a:p>
            <a:pPr algn="r">
              <a:buFont typeface="Wingdings" charset="2"/>
              <a:buChar char="à"/>
            </a:pPr>
            <a:r>
              <a:rPr lang="en-US" dirty="0" smtClean="0">
                <a:sym typeface="Wingdings"/>
              </a:rPr>
              <a:t> Optimized GRN</a:t>
            </a:r>
            <a:r>
              <a:rPr lang="en-US" dirty="0" smtClean="0"/>
              <a:t> design</a:t>
            </a:r>
          </a:p>
          <a:p>
            <a:endParaRPr lang="en-US" dirty="0" smtClean="0"/>
          </a:p>
          <a:p>
            <a:r>
              <a:rPr lang="en-US" dirty="0" smtClean="0"/>
              <a:t>Three output formats:</a:t>
            </a:r>
          </a:p>
          <a:p>
            <a:pPr lvl="1"/>
            <a:r>
              <a:rPr lang="en-US" dirty="0" smtClean="0"/>
              <a:t>SBOLv diagrams</a:t>
            </a:r>
          </a:p>
          <a:p>
            <a:pPr lvl="1"/>
            <a:r>
              <a:rPr lang="en-US" dirty="0" smtClean="0"/>
              <a:t>Matlab ODE files</a:t>
            </a:r>
            <a:endParaRPr lang="en-US" dirty="0" smtClean="0"/>
          </a:p>
          <a:p>
            <a:pPr lvl="1"/>
            <a:r>
              <a:rPr lang="en-US" dirty="0" smtClean="0"/>
              <a:t>SBOL-ish XML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Challenges for using SBOL:</a:t>
            </a:r>
          </a:p>
          <a:p>
            <a:pPr lvl="1"/>
            <a:r>
              <a:rPr lang="en-US" dirty="0" smtClean="0"/>
              <a:t>SBOLv vs. GraphViz</a:t>
            </a:r>
          </a:p>
          <a:p>
            <a:pPr lvl="1"/>
            <a:r>
              <a:rPr lang="en-US" dirty="0" smtClean="0"/>
              <a:t>Written in C++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Example: Inversion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>
                <a:latin typeface="Courier"/>
                <a:cs typeface="Courier"/>
              </a:rPr>
              <a:t>(green (not (aTc)))</a:t>
            </a:r>
          </a:p>
          <a:p>
            <a:pPr>
              <a:buNone/>
            </a:pPr>
            <a:endParaRPr lang="en-US" i="1"/>
          </a:p>
          <a:p>
            <a:pPr>
              <a:buNone/>
            </a:pPr>
            <a:endParaRPr lang="en-US" i="1"/>
          </a:p>
          <a:p>
            <a:pPr>
              <a:buNone/>
            </a:pPr>
            <a:endParaRPr lang="en-US" i="1"/>
          </a:p>
          <a:p>
            <a:pPr>
              <a:buNone/>
            </a:pPr>
            <a:endParaRPr lang="en-US" i="1"/>
          </a:p>
          <a:p>
            <a:pPr>
              <a:buNone/>
            </a:pPr>
            <a:endParaRPr lang="en-US" i="1"/>
          </a:p>
          <a:p>
            <a:pPr>
              <a:buNone/>
            </a:pPr>
            <a:endParaRPr lang="en-US" i="1"/>
          </a:p>
          <a:p>
            <a:pPr>
              <a:buNone/>
            </a:pPr>
            <a:endParaRPr lang="en-US" i="1"/>
          </a:p>
          <a:p>
            <a:pPr algn="r">
              <a:buNone/>
            </a:pPr>
            <a:r>
              <a:rPr lang="en-US" i="1"/>
              <a:t>compiled for E. coli</a:t>
            </a:r>
          </a:p>
        </p:txBody>
      </p:sp>
      <p:pic>
        <p:nvPicPr>
          <p:cNvPr id="4" name="Picture 3" descr="simpleno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2960877"/>
            <a:ext cx="9144000" cy="238404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Not-Quite-So-Simple Example: XOR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>
                <a:latin typeface="Courier"/>
                <a:cs typeface="Courier"/>
              </a:rPr>
              <a:t>(blue (xor (Dox) (IPTG)))</a:t>
            </a:r>
          </a:p>
          <a:p>
            <a:pPr>
              <a:buNone/>
            </a:pPr>
            <a:endParaRPr lang="en-US" i="1"/>
          </a:p>
          <a:p>
            <a:pPr>
              <a:buNone/>
            </a:pPr>
            <a:endParaRPr lang="en-US" i="1"/>
          </a:p>
          <a:p>
            <a:pPr>
              <a:buNone/>
            </a:pPr>
            <a:endParaRPr lang="en-US" i="1"/>
          </a:p>
          <a:p>
            <a:pPr>
              <a:buNone/>
            </a:pPr>
            <a:endParaRPr lang="en-US" i="1"/>
          </a:p>
          <a:p>
            <a:pPr>
              <a:buNone/>
            </a:pPr>
            <a:endParaRPr lang="en-US" i="1"/>
          </a:p>
          <a:p>
            <a:pPr>
              <a:buNone/>
            </a:pPr>
            <a:endParaRPr lang="en-US" i="1"/>
          </a:p>
          <a:p>
            <a:pPr>
              <a:buNone/>
            </a:pPr>
            <a:endParaRPr lang="en-US" i="1"/>
          </a:p>
          <a:p>
            <a:pPr algn="r">
              <a:buNone/>
            </a:pPr>
            <a:r>
              <a:rPr lang="en-US" i="1"/>
              <a:t>compiled for mammalian</a:t>
            </a:r>
          </a:p>
        </p:txBody>
      </p:sp>
      <p:pic>
        <p:nvPicPr>
          <p:cNvPr id="4" name="Picture 3" descr="xor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2796720"/>
            <a:ext cx="9144000" cy="21027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Complex Example: 4-bit Counter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>
                <a:latin typeface="Courier"/>
                <a:cs typeface="Courier"/>
              </a:rPr>
              <a:t>(4-bit-counter)</a:t>
            </a:r>
          </a:p>
          <a:p>
            <a:pPr>
              <a:buNone/>
            </a:pPr>
            <a:endParaRPr lang="en-US" i="1"/>
          </a:p>
          <a:p>
            <a:pPr>
              <a:buNone/>
            </a:pPr>
            <a:endParaRPr lang="en-US" sz="1600" i="1"/>
          </a:p>
          <a:p>
            <a:pPr>
              <a:buNone/>
            </a:pPr>
            <a:endParaRPr lang="en-US" i="1"/>
          </a:p>
          <a:p>
            <a:pPr>
              <a:buNone/>
            </a:pPr>
            <a:endParaRPr lang="en-US" i="1"/>
          </a:p>
          <a:p>
            <a:pPr>
              <a:buNone/>
            </a:pPr>
            <a:endParaRPr lang="en-US" i="1"/>
          </a:p>
          <a:p>
            <a:pPr>
              <a:buNone/>
            </a:pPr>
            <a:endParaRPr lang="en-US" i="1"/>
          </a:p>
          <a:p>
            <a:pPr>
              <a:buNone/>
            </a:pPr>
            <a:endParaRPr lang="en-US" i="1"/>
          </a:p>
          <a:p>
            <a:pPr>
              <a:buNone/>
            </a:pPr>
            <a:endParaRPr lang="en-US" i="1"/>
          </a:p>
          <a:p>
            <a:pPr>
              <a:buNone/>
            </a:pPr>
            <a:endParaRPr lang="en-US" i="1"/>
          </a:p>
          <a:p>
            <a:pPr algn="r">
              <a:buNone/>
            </a:pPr>
            <a:r>
              <a:rPr lang="en-US" i="1"/>
              <a:t>compiled for mammalian</a:t>
            </a:r>
          </a:p>
        </p:txBody>
      </p:sp>
      <p:pic>
        <p:nvPicPr>
          <p:cNvPr id="4" name="Picture 3" descr="four_bit_counter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2023867" y="1282892"/>
            <a:ext cx="4389633" cy="529958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Web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0"/>
            <a:ext cx="8229600" cy="927100"/>
          </a:xfrm>
        </p:spPr>
        <p:txBody>
          <a:bodyPr/>
          <a:lstStyle/>
          <a:p>
            <a:pPr algn="ctr">
              <a:buNone/>
            </a:pPr>
            <a:r>
              <a:rPr lang="en-US" sz="2400" i="1"/>
              <a:t>Anonymous access now available (but not private)</a:t>
            </a:r>
          </a:p>
          <a:p>
            <a:pPr algn="ctr">
              <a:buNone/>
            </a:pPr>
            <a:r>
              <a:rPr lang="en-US" sz="2400" i="1"/>
              <a:t>Further tool integration possible via XML RPC calls</a:t>
            </a:r>
          </a:p>
        </p:txBody>
      </p:sp>
      <p:pic>
        <p:nvPicPr>
          <p:cNvPr id="4" name="Picture 3" descr="biocompiler-screenshot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120730"/>
            <a:ext cx="5971048" cy="48101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SBOL Uses &amp;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900"/>
            <a:ext cx="8229600" cy="4525963"/>
          </a:xfrm>
        </p:spPr>
        <p:txBody>
          <a:bodyPr/>
          <a:lstStyle/>
          <a:p>
            <a:r>
              <a:rPr lang="en-US"/>
              <a:t>SBOL output:</a:t>
            </a:r>
          </a:p>
          <a:p>
            <a:pPr lvl="1"/>
            <a:r>
              <a:rPr lang="en-US"/>
              <a:t>Use case: transmitting designs to other tools for visualization, editing, fabrication</a:t>
            </a:r>
          </a:p>
          <a:p>
            <a:pPr lvl="1"/>
            <a:r>
              <a:rPr lang="en-US"/>
              <a:t>Needs:</a:t>
            </a:r>
          </a:p>
          <a:p>
            <a:pPr lvl="2"/>
            <a:r>
              <a:rPr lang="en-US"/>
              <a:t>libSBOLc</a:t>
            </a:r>
          </a:p>
          <a:p>
            <a:pPr lvl="2"/>
            <a:r>
              <a:rPr lang="en-US"/>
              <a:t>Representation of species, regulatory interactions</a:t>
            </a:r>
          </a:p>
          <a:p>
            <a:endParaRPr lang="en-US"/>
          </a:p>
          <a:p>
            <a:r>
              <a:rPr lang="en-US"/>
              <a:t>SBOL input:</a:t>
            </a:r>
          </a:p>
          <a:p>
            <a:pPr lvl="1"/>
            <a:r>
              <a:rPr lang="en-US"/>
              <a:t>Use case: importing motif designs from other tools</a:t>
            </a:r>
          </a:p>
          <a:p>
            <a:pPr lvl="1"/>
            <a:r>
              <a:rPr lang="en-US"/>
              <a:t>Needs:</a:t>
            </a:r>
          </a:p>
          <a:p>
            <a:pPr lvl="2"/>
            <a:r>
              <a:rPr lang="en-US"/>
              <a:t>Device model with “ports” for interface</a:t>
            </a:r>
          </a:p>
          <a:p>
            <a:pPr lvl="2"/>
            <a:r>
              <a:rPr lang="en-US"/>
              <a:t>Representation of species, regulatory interactions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b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bbn_template.potx</Template>
  <TotalTime>314</TotalTime>
  <Words>205</Words>
  <Application>Microsoft Macintosh PowerPoint</Application>
  <PresentationFormat>On-screen Show (4:3)</PresentationFormat>
  <Paragraphs>66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bbn_template</vt:lpstr>
      <vt:lpstr>Slide 1</vt:lpstr>
      <vt:lpstr>What is BioCompiler?</vt:lpstr>
      <vt:lpstr>Simple Example: Inversion</vt:lpstr>
      <vt:lpstr>Not-Quite-So-Simple Example: XOR</vt:lpstr>
      <vt:lpstr>Complex Example: 4-bit Counter</vt:lpstr>
      <vt:lpstr>Public Web Interface</vt:lpstr>
      <vt:lpstr>Future SBOL Uses &amp; Needs</vt:lpstr>
    </vt:vector>
  </TitlesOfParts>
  <Company>BBN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Jake Beal</dc:creator>
  <cp:lastModifiedBy>Jake Beal</cp:lastModifiedBy>
  <cp:revision>32</cp:revision>
  <dcterms:created xsi:type="dcterms:W3CDTF">2013-04-23T14:24:44Z</dcterms:created>
  <dcterms:modified xsi:type="dcterms:W3CDTF">2013-04-23T19:39:26Z</dcterms:modified>
</cp:coreProperties>
</file>