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14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24.xml" ContentType="application/vnd.openxmlformats-officedocument.presentationml.slide+xml"/>
  <Default Extension="mov" ContentType="video/unknown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43"/>
  </p:notesMasterIdLst>
  <p:sldIdLst>
    <p:sldId id="257" r:id="rId2"/>
    <p:sldId id="324" r:id="rId3"/>
    <p:sldId id="325" r:id="rId4"/>
    <p:sldId id="354" r:id="rId5"/>
    <p:sldId id="326" r:id="rId6"/>
    <p:sldId id="340" r:id="rId7"/>
    <p:sldId id="355" r:id="rId8"/>
    <p:sldId id="362" r:id="rId9"/>
    <p:sldId id="357" r:id="rId10"/>
    <p:sldId id="358" r:id="rId11"/>
    <p:sldId id="359" r:id="rId12"/>
    <p:sldId id="360" r:id="rId13"/>
    <p:sldId id="361" r:id="rId14"/>
    <p:sldId id="363" r:id="rId15"/>
    <p:sldId id="341" r:id="rId16"/>
    <p:sldId id="329" r:id="rId17"/>
    <p:sldId id="330" r:id="rId18"/>
    <p:sldId id="332" r:id="rId19"/>
    <p:sldId id="333" r:id="rId20"/>
    <p:sldId id="334" r:id="rId21"/>
    <p:sldId id="335" r:id="rId22"/>
    <p:sldId id="336" r:id="rId23"/>
    <p:sldId id="337" r:id="rId24"/>
    <p:sldId id="367" r:id="rId25"/>
    <p:sldId id="342" r:id="rId26"/>
    <p:sldId id="368" r:id="rId27"/>
    <p:sldId id="369" r:id="rId28"/>
    <p:sldId id="370" r:id="rId29"/>
    <p:sldId id="345" r:id="rId30"/>
    <p:sldId id="365" r:id="rId31"/>
    <p:sldId id="347" r:id="rId32"/>
    <p:sldId id="353" r:id="rId33"/>
    <p:sldId id="348" r:id="rId34"/>
    <p:sldId id="349" r:id="rId35"/>
    <p:sldId id="352" r:id="rId36"/>
    <p:sldId id="351" r:id="rId37"/>
    <p:sldId id="366" r:id="rId38"/>
    <p:sldId id="343" r:id="rId39"/>
    <p:sldId id="344" r:id="rId40"/>
    <p:sldId id="327" r:id="rId41"/>
    <p:sldId id="32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47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4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6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68E1-02D2-4C4B-B9A7-6C361D2976BF}" type="datetimeFigureOut">
              <a:rPr lang="en-US" smtClean="0"/>
              <a:pPr/>
              <a:t>11/4/12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EBDFA-F686-8442-832D-72D2A1F2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766894-3489-114D-903D-6C722C71AC4E}" type="slidenum">
              <a:rPr lang="en-US"/>
              <a:pPr/>
              <a:t>26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FEEEE3-8D57-DE4B-8AC4-064F09BF020A}" type="slidenum">
              <a:rPr lang="en-US"/>
              <a:pPr/>
              <a:t>29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FB9E35-F36A-1B48-86BD-7EEF73E5E554}" type="slidenum">
              <a:rPr lang="en-US"/>
              <a:pPr/>
              <a:t>32</a:t>
            </a:fld>
            <a:endParaRPr lang="en-US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7C92CF-7316-1E4C-8C18-55AF12DDAEF9}" type="slidenum">
              <a:rPr lang="en-US"/>
              <a:pPr/>
              <a:t>7</a:t>
            </a:fld>
            <a:endParaRPr lang="en-US"/>
          </a:p>
        </p:txBody>
      </p:sp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15830" rIns="0" bIns="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MS Gothic" charset="0"/>
                <a:cs typeface="MS Gothic" charset="0"/>
              </a:rPr>
              <a:t>A spatial computer is any collection of devices distributed to fill space, where the difficulty of moving information between two devices is strongly dependent on the distance between them.</a:t>
            </a:r>
          </a:p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MS Gothic" charset="0"/>
              <a:cs typeface="MS 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0089AD-1804-A449-9742-7F9B177601FC}" type="slidenum">
              <a:rPr lang="en-US"/>
              <a:pPr/>
              <a:t>8</a:t>
            </a:fld>
            <a:endParaRPr lang="en-US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45229" rIns="0" bIns="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D06675-8FD5-324D-BE10-15832D7A89E5}" type="slidenum">
              <a:rPr lang="en-US"/>
              <a:pPr/>
              <a:t>10</a:t>
            </a:fld>
            <a:endParaRPr lang="en-US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C019AD-D7C7-2C4D-9872-7FE816CE71D6}" type="slidenum">
              <a:rPr lang="en-US"/>
              <a:pPr/>
              <a:t>11</a:t>
            </a:fld>
            <a:endParaRPr lang="en-US"/>
          </a:p>
        </p:txBody>
      </p:sp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45229" rIns="0" bIns="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Functional computation on time-dependent fields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BC4FF6-B55C-A24D-82D6-3892A4B5D4A5}" type="slidenum">
              <a:rPr lang="en-US"/>
              <a:pPr/>
              <a:t>12</a:t>
            </a:fld>
            <a:endParaRPr lang="en-US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4AD6F-D18F-EA4C-95A2-AA599D5C6232}" type="slidenum">
              <a:rPr lang="en-US"/>
              <a:pPr/>
              <a:t>13</a:t>
            </a:fld>
            <a:endParaRPr lang="en-US"/>
          </a:p>
        </p:txBody>
      </p:sp>
      <p:sp>
        <p:nvSpPr>
          <p:cNvPr id="10137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8ACCF4-AEFB-5243-BF08-C5D60CC292DD}" type="slidenum">
              <a:rPr lang="en-US"/>
              <a:pPr/>
              <a:t>17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DF1A21-87F5-CC47-B6EB-7E23AA6C3C04}" type="slidenum">
              <a:rPr lang="en-US"/>
              <a:pPr/>
              <a:t>18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CB30-19B6-3F48-ADBB-B350F9840069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2600-637B-7D4B-8C94-E25C84E2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0670-CD0C-F749-BECA-A83B619A63FD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B4F9-6F41-A64A-9416-DCD45D9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23D9-3465-9D43-9377-BE913ED4716F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235-F8F4-A440-A97E-46A9CB709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9C951-2EAA-1F48-ACA0-E0A1383A40D4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FA37-ABBC-1843-8D6A-5317100E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0DF9-CC32-9C44-AC2F-E6A7F6CC2ECF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1E6E-8D70-F442-961A-4716F14F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4E1F-CA3B-3646-BE62-C588800C2472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7D22-707F-6C41-820E-4EC1F3E1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140F-752C-1949-8601-060C513457BA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6085-EF18-244A-B06A-D6865D40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67002-8995-CF43-A133-30C69AB8CC05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EF24-7E62-F54E-9774-9584E25F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8ADE-2153-364A-A071-A3B0FDB1732C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C7A-2DCD-A348-B123-C9BDC6E5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8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36800"/>
            <a:ext cx="3008313" cy="3789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8CED-311F-9245-8F7A-721CEA827B33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9032-05DE-C243-9C9E-BC26BDAB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B432-CAEC-8B43-8513-489BF6A13CF0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9CAE-1B8B-9943-A09B-BDA91252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B45D94-4174-694B-84D6-9CA23898200E}" type="datetime1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4CC4FB-8D41-3B4D-8E07-DC97EDCC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57263"/>
            <a:ext cx="9137650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ea typeface="+mn-ea"/>
              <a:cs typeface="+mn-cs"/>
            </a:endParaRPr>
          </a:p>
        </p:txBody>
      </p:sp>
      <p:pic>
        <p:nvPicPr>
          <p:cNvPr id="1032" name="Picture 9" descr="BBn Technologies_RGB_RB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4900" y="220130"/>
            <a:ext cx="1591428" cy="5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gif"/><Relationship Id="rId12" Type="http://schemas.openxmlformats.org/officeDocument/2006/relationships/image" Target="../media/image37.gif"/><Relationship Id="rId13" Type="http://schemas.openxmlformats.org/officeDocument/2006/relationships/image" Target="../media/image38.gif"/><Relationship Id="rId14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3" Type="http://schemas.openxmlformats.org/officeDocument/2006/relationships/image" Target="../media/image28.gif"/><Relationship Id="rId4" Type="http://schemas.openxmlformats.org/officeDocument/2006/relationships/image" Target="../media/image29.gif"/><Relationship Id="rId5" Type="http://schemas.openxmlformats.org/officeDocument/2006/relationships/image" Target="../media/image30.gif"/><Relationship Id="rId6" Type="http://schemas.openxmlformats.org/officeDocument/2006/relationships/image" Target="../media/image31.gif"/><Relationship Id="rId7" Type="http://schemas.openxmlformats.org/officeDocument/2006/relationships/image" Target="../media/image32.gif"/><Relationship Id="rId8" Type="http://schemas.openxmlformats.org/officeDocument/2006/relationships/image" Target="../media/image33.gif"/><Relationship Id="rId9" Type="http://schemas.openxmlformats.org/officeDocument/2006/relationships/image" Target="../media/image34.gif"/><Relationship Id="rId10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df"/><Relationship Id="rId5" Type="http://schemas.openxmlformats.org/officeDocument/2006/relationships/image" Target="../media/image43.png"/><Relationship Id="rId6" Type="http://schemas.openxmlformats.org/officeDocument/2006/relationships/image" Target="../media/image44.pdf"/><Relationship Id="rId7" Type="http://schemas.openxmlformats.org/officeDocument/2006/relationships/image" Target="../media/image45.png"/><Relationship Id="rId8" Type="http://schemas.openxmlformats.org/officeDocument/2006/relationships/image" Target="../media/image46.pdf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d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image" Target="../media/image88.png"/><Relationship Id="rId1" Type="http://schemas.openxmlformats.org/officeDocument/2006/relationships/video" Target="../media/media3.mov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df"/><Relationship Id="rId3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49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435" name="Picture 18" descr="screen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58750"/>
            <a:ext cx="43942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311400"/>
            <a:ext cx="9144000" cy="1092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8437" name="Picture 4" descr="RTN_BBNtech_primar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5988050"/>
            <a:ext cx="1514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7163" y="152400"/>
            <a:ext cx="8820150" cy="65960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313" y="2311400"/>
            <a:ext cx="166687" cy="1092200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1798638" y="3449638"/>
            <a:ext cx="6596063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750" y="2311400"/>
            <a:ext cx="1341438" cy="1092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1500188" y="1141352"/>
            <a:ext cx="7477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Engineered Self-Organization Approaches to Adaptive Design</a:t>
            </a:r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1511300" y="2321344"/>
            <a:ext cx="73644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Jacob Beal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5969000" y="37465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Conference on Through-Life Engineering Services</a:t>
            </a:r>
          </a:p>
          <a:p>
            <a:endParaRPr lang="en-US" dirty="0" smtClean="0"/>
          </a:p>
          <a:p>
            <a:r>
              <a:rPr lang="en-US" dirty="0" smtClean="0"/>
              <a:t>Nov 5-6</a:t>
            </a:r>
            <a:r>
              <a:rPr lang="en-US" baseline="30000" dirty="0" smtClean="0"/>
              <a:t>th</a:t>
            </a:r>
            <a:r>
              <a:rPr lang="en-US" dirty="0" smtClean="0"/>
              <a:t>, 2012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427" y="6359600"/>
            <a:ext cx="439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Arial"/>
              </a:rPr>
              <a:t>Work partially sponsored by DARPA; the views and conclusions contained in this document are those of the authors and not DARPA or the U.S. Government.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2"/>
          <p:cNvSpPr>
            <a:spLocks noChangeArrowheads="1"/>
          </p:cNvSpPr>
          <p:nvPr/>
        </p:nvSpPr>
        <p:spPr bwMode="auto">
          <a:xfrm>
            <a:off x="1533860" y="3107847"/>
            <a:ext cx="6131520" cy="1323499"/>
          </a:xfrm>
          <a:prstGeom prst="roundRect">
            <a:avLst>
              <a:gd name="adj" fmla="val 50000"/>
            </a:avLst>
          </a:prstGeom>
          <a:solidFill>
            <a:srgbClr val="FF3366">
              <a:alpha val="50000"/>
            </a:srgbClr>
          </a:solidFill>
          <a:ln w="36720">
            <a:solidFill>
              <a:srgbClr val="EB613D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5"/>
          <p:cNvGrpSpPr/>
          <p:nvPr/>
        </p:nvGrpSpPr>
        <p:grpSpPr>
          <a:xfrm>
            <a:off x="599040" y="2193351"/>
            <a:ext cx="8013600" cy="3135209"/>
            <a:chOff x="599040" y="2193351"/>
            <a:chExt cx="8013600" cy="3135209"/>
          </a:xfrm>
        </p:grpSpPr>
        <p:sp>
          <p:nvSpPr>
            <p:cNvPr id="27" name="AutoShape 2"/>
            <p:cNvSpPr>
              <a:spLocks noChangeArrowheads="1"/>
            </p:cNvSpPr>
            <p:nvPr/>
          </p:nvSpPr>
          <p:spPr bwMode="auto">
            <a:xfrm>
              <a:off x="1546560" y="3107847"/>
              <a:ext cx="6131520" cy="1323499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AutoShape 3"/>
            <p:cNvSpPr>
              <a:spLocks noChangeArrowheads="1"/>
            </p:cNvSpPr>
            <p:nvPr/>
          </p:nvSpPr>
          <p:spPr bwMode="auto">
            <a:xfrm>
              <a:off x="1909440" y="3400198"/>
              <a:ext cx="5392800" cy="738797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5"/>
            <p:cNvSpPr>
              <a:spLocks noChangeArrowheads="1"/>
            </p:cNvSpPr>
            <p:nvPr/>
          </p:nvSpPr>
          <p:spPr bwMode="auto">
            <a:xfrm>
              <a:off x="1114561" y="2649878"/>
              <a:ext cx="6968160" cy="2189030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599040" y="2193351"/>
              <a:ext cx="8013600" cy="3135209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Geometric Program: Channel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331200" y="1932683"/>
            <a:ext cx="8555040" cy="3623420"/>
            <a:chOff x="331200" y="1932683"/>
            <a:chExt cx="8555040" cy="3623420"/>
          </a:xfrm>
        </p:grpSpPr>
        <p:sp>
          <p:nvSpPr>
            <p:cNvPr id="27649" name="Oval 1"/>
            <p:cNvSpPr>
              <a:spLocks noChangeArrowheads="1"/>
            </p:cNvSpPr>
            <p:nvPr/>
          </p:nvSpPr>
          <p:spPr bwMode="auto">
            <a:xfrm>
              <a:off x="6331680" y="2827017"/>
              <a:ext cx="1870560" cy="1870756"/>
            </a:xfrm>
            <a:prstGeom prst="ellipse">
              <a:avLst/>
            </a:pr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0" name="Oval 2"/>
            <p:cNvSpPr>
              <a:spLocks noChangeArrowheads="1"/>
            </p:cNvSpPr>
            <p:nvPr/>
          </p:nvSpPr>
          <p:spPr bwMode="auto">
            <a:xfrm>
              <a:off x="5637600" y="2137184"/>
              <a:ext cx="3248640" cy="3248981"/>
            </a:xfrm>
            <a:prstGeom prst="ellipse">
              <a:avLst/>
            </a:pr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1" name="Freeform 3"/>
            <p:cNvSpPr>
              <a:spLocks noChangeArrowheads="1"/>
            </p:cNvSpPr>
            <p:nvPr/>
          </p:nvSpPr>
          <p:spPr bwMode="auto">
            <a:xfrm>
              <a:off x="2916001" y="1932683"/>
              <a:ext cx="1003680" cy="3623420"/>
            </a:xfrm>
            <a:custGeom>
              <a:avLst/>
              <a:gdLst/>
              <a:ahLst/>
              <a:cxnLst>
                <a:cxn ang="0">
                  <a:pos x="2987" y="0"/>
                </a:cxn>
                <a:cxn ang="0">
                  <a:pos x="3072" y="11096"/>
                </a:cxn>
              </a:cxnLst>
              <a:rect l="0" t="0" r="r" b="b"/>
              <a:pathLst>
                <a:path w="3073" h="11097">
                  <a:moveTo>
                    <a:pt x="2987" y="0"/>
                  </a:moveTo>
                  <a:cubicBezTo>
                    <a:pt x="0" y="5505"/>
                    <a:pt x="3072" y="11096"/>
                    <a:pt x="3072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2" name="Freeform 4"/>
            <p:cNvSpPr>
              <a:spLocks noChangeArrowheads="1"/>
            </p:cNvSpPr>
            <p:nvPr/>
          </p:nvSpPr>
          <p:spPr bwMode="auto">
            <a:xfrm>
              <a:off x="2368800" y="1932683"/>
              <a:ext cx="868320" cy="3623420"/>
            </a:xfrm>
            <a:custGeom>
              <a:avLst/>
              <a:gdLst/>
              <a:ahLst/>
              <a:cxnLst>
                <a:cxn ang="0">
                  <a:pos x="2584" y="0"/>
                </a:cxn>
                <a:cxn ang="0">
                  <a:pos x="2658" y="11096"/>
                </a:cxn>
              </a:cxnLst>
              <a:rect l="0" t="0" r="r" b="b"/>
              <a:pathLst>
                <a:path w="2659" h="11097">
                  <a:moveTo>
                    <a:pt x="2584" y="0"/>
                  </a:moveTo>
                  <a:cubicBezTo>
                    <a:pt x="0" y="5505"/>
                    <a:pt x="2658" y="11096"/>
                    <a:pt x="2658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3" name="Freeform 5"/>
            <p:cNvSpPr>
              <a:spLocks noChangeArrowheads="1"/>
            </p:cNvSpPr>
            <p:nvPr/>
          </p:nvSpPr>
          <p:spPr bwMode="auto">
            <a:xfrm>
              <a:off x="1658880" y="1932683"/>
              <a:ext cx="853920" cy="3623420"/>
            </a:xfrm>
            <a:custGeom>
              <a:avLst/>
              <a:gdLst/>
              <a:ahLst/>
              <a:cxnLst>
                <a:cxn ang="0">
                  <a:pos x="2544" y="0"/>
                </a:cxn>
                <a:cxn ang="0">
                  <a:pos x="2616" y="11096"/>
                </a:cxn>
              </a:cxnLst>
              <a:rect l="0" t="0" r="r" b="b"/>
              <a:pathLst>
                <a:path w="2617" h="11097">
                  <a:moveTo>
                    <a:pt x="2544" y="0"/>
                  </a:moveTo>
                  <a:cubicBezTo>
                    <a:pt x="0" y="5505"/>
                    <a:pt x="2616" y="11096"/>
                    <a:pt x="2616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4" name="Freeform 6"/>
            <p:cNvSpPr>
              <a:spLocks noChangeArrowheads="1"/>
            </p:cNvSpPr>
            <p:nvPr/>
          </p:nvSpPr>
          <p:spPr bwMode="auto">
            <a:xfrm>
              <a:off x="1002241" y="1932683"/>
              <a:ext cx="799200" cy="3623420"/>
            </a:xfrm>
            <a:custGeom>
              <a:avLst/>
              <a:gdLst/>
              <a:ahLst/>
              <a:cxnLst>
                <a:cxn ang="0">
                  <a:pos x="2380" y="0"/>
                </a:cxn>
                <a:cxn ang="0">
                  <a:pos x="2448" y="11096"/>
                </a:cxn>
              </a:cxnLst>
              <a:rect l="0" t="0" r="r" b="b"/>
              <a:pathLst>
                <a:path w="2449" h="11097">
                  <a:moveTo>
                    <a:pt x="2380" y="0"/>
                  </a:moveTo>
                  <a:cubicBezTo>
                    <a:pt x="0" y="5505"/>
                    <a:pt x="2448" y="11096"/>
                    <a:pt x="2448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5" name="Freeform 7"/>
            <p:cNvSpPr>
              <a:spLocks noChangeArrowheads="1"/>
            </p:cNvSpPr>
            <p:nvPr/>
          </p:nvSpPr>
          <p:spPr bwMode="auto">
            <a:xfrm>
              <a:off x="3496320" y="1932683"/>
              <a:ext cx="1206720" cy="3623420"/>
            </a:xfrm>
            <a:custGeom>
              <a:avLst/>
              <a:gdLst/>
              <a:ahLst/>
              <a:cxnLst>
                <a:cxn ang="0">
                  <a:pos x="3591" y="0"/>
                </a:cxn>
                <a:cxn ang="0">
                  <a:pos x="3693" y="11096"/>
                </a:cxn>
              </a:cxnLst>
              <a:rect l="0" t="0" r="r" b="b"/>
              <a:pathLst>
                <a:path w="3694" h="11097">
                  <a:moveTo>
                    <a:pt x="3591" y="0"/>
                  </a:moveTo>
                  <a:cubicBezTo>
                    <a:pt x="0" y="5505"/>
                    <a:pt x="3693" y="11096"/>
                    <a:pt x="3693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6" name="Freeform 8"/>
            <p:cNvSpPr>
              <a:spLocks noChangeArrowheads="1"/>
            </p:cNvSpPr>
            <p:nvPr/>
          </p:nvSpPr>
          <p:spPr bwMode="auto">
            <a:xfrm>
              <a:off x="3955680" y="1932683"/>
              <a:ext cx="1726560" cy="3623420"/>
            </a:xfrm>
            <a:custGeom>
              <a:avLst/>
              <a:gdLst/>
              <a:ahLst/>
              <a:cxnLst>
                <a:cxn ang="0">
                  <a:pos x="5142" y="0"/>
                </a:cxn>
                <a:cxn ang="0">
                  <a:pos x="5288" y="11096"/>
                </a:cxn>
              </a:cxnLst>
              <a:rect l="0" t="0" r="r" b="b"/>
              <a:pathLst>
                <a:path w="5289" h="11097">
                  <a:moveTo>
                    <a:pt x="5142" y="0"/>
                  </a:moveTo>
                  <a:cubicBezTo>
                    <a:pt x="0" y="5505"/>
                    <a:pt x="5288" y="11096"/>
                    <a:pt x="5288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8" name="Oval 10"/>
            <p:cNvSpPr>
              <a:spLocks noChangeArrowheads="1"/>
            </p:cNvSpPr>
            <p:nvPr/>
          </p:nvSpPr>
          <p:spPr bwMode="auto">
            <a:xfrm>
              <a:off x="1013761" y="2827017"/>
              <a:ext cx="1870560" cy="1870756"/>
            </a:xfrm>
            <a:prstGeom prst="ellipse">
              <a:avLst/>
            </a:pr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9" name="Oval 11"/>
            <p:cNvSpPr>
              <a:spLocks noChangeArrowheads="1"/>
            </p:cNvSpPr>
            <p:nvPr/>
          </p:nvSpPr>
          <p:spPr bwMode="auto">
            <a:xfrm>
              <a:off x="331200" y="2137184"/>
              <a:ext cx="3248640" cy="3248981"/>
            </a:xfrm>
            <a:prstGeom prst="ellipse">
              <a:avLst/>
            </a:pr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0" name="Freeform 12"/>
            <p:cNvSpPr>
              <a:spLocks noChangeArrowheads="1"/>
            </p:cNvSpPr>
            <p:nvPr/>
          </p:nvSpPr>
          <p:spPr bwMode="auto">
            <a:xfrm>
              <a:off x="5296320" y="1932683"/>
              <a:ext cx="1003680" cy="3623420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0" y="11096"/>
                </a:cxn>
              </a:cxnLst>
              <a:rect l="0" t="0" r="r" b="b"/>
              <a:pathLst>
                <a:path w="3073" h="11097">
                  <a:moveTo>
                    <a:pt x="85" y="0"/>
                  </a:moveTo>
                  <a:cubicBezTo>
                    <a:pt x="3072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1" name="Freeform 13"/>
            <p:cNvSpPr>
              <a:spLocks noChangeArrowheads="1"/>
            </p:cNvSpPr>
            <p:nvPr/>
          </p:nvSpPr>
          <p:spPr bwMode="auto">
            <a:xfrm>
              <a:off x="5978881" y="1932683"/>
              <a:ext cx="868320" cy="362342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0" y="11096"/>
                </a:cxn>
              </a:cxnLst>
              <a:rect l="0" t="0" r="r" b="b"/>
              <a:pathLst>
                <a:path w="2659" h="11097">
                  <a:moveTo>
                    <a:pt x="74" y="0"/>
                  </a:moveTo>
                  <a:cubicBezTo>
                    <a:pt x="2658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2" name="Freeform 14"/>
            <p:cNvSpPr>
              <a:spLocks noChangeArrowheads="1"/>
            </p:cNvSpPr>
            <p:nvPr/>
          </p:nvSpPr>
          <p:spPr bwMode="auto">
            <a:xfrm>
              <a:off x="6703201" y="1932683"/>
              <a:ext cx="853920" cy="3623420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0" y="11096"/>
                </a:cxn>
              </a:cxnLst>
              <a:rect l="0" t="0" r="r" b="b"/>
              <a:pathLst>
                <a:path w="2617" h="11097">
                  <a:moveTo>
                    <a:pt x="72" y="0"/>
                  </a:moveTo>
                  <a:cubicBezTo>
                    <a:pt x="2616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3" name="Freeform 15"/>
            <p:cNvSpPr>
              <a:spLocks noChangeArrowheads="1"/>
            </p:cNvSpPr>
            <p:nvPr/>
          </p:nvSpPr>
          <p:spPr bwMode="auto">
            <a:xfrm>
              <a:off x="7413121" y="1932683"/>
              <a:ext cx="799200" cy="362342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0" y="11096"/>
                </a:cxn>
              </a:cxnLst>
              <a:rect l="0" t="0" r="r" b="b"/>
              <a:pathLst>
                <a:path w="2449" h="11097">
                  <a:moveTo>
                    <a:pt x="68" y="0"/>
                  </a:moveTo>
                  <a:cubicBezTo>
                    <a:pt x="2448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4" name="Freeform 16"/>
            <p:cNvSpPr>
              <a:spLocks noChangeArrowheads="1"/>
            </p:cNvSpPr>
            <p:nvPr/>
          </p:nvSpPr>
          <p:spPr bwMode="auto">
            <a:xfrm>
              <a:off x="4512960" y="1932683"/>
              <a:ext cx="1206720" cy="362342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1096"/>
                </a:cxn>
              </a:cxnLst>
              <a:rect l="0" t="0" r="r" b="b"/>
              <a:pathLst>
                <a:path w="3694" h="11097">
                  <a:moveTo>
                    <a:pt x="102" y="0"/>
                  </a:moveTo>
                  <a:cubicBezTo>
                    <a:pt x="3693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5" name="Freeform 17"/>
            <p:cNvSpPr>
              <a:spLocks noChangeArrowheads="1"/>
            </p:cNvSpPr>
            <p:nvPr/>
          </p:nvSpPr>
          <p:spPr bwMode="auto">
            <a:xfrm>
              <a:off x="3533761" y="1932683"/>
              <a:ext cx="1726560" cy="3623420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0" y="11096"/>
                </a:cxn>
              </a:cxnLst>
              <a:rect l="0" t="0" r="r" b="b"/>
              <a:pathLst>
                <a:path w="5289" h="11097">
                  <a:moveTo>
                    <a:pt x="146" y="0"/>
                  </a:moveTo>
                  <a:cubicBezTo>
                    <a:pt x="5288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7666" name="AutoShape 18"/>
          <p:cNvCxnSpPr>
            <a:cxnSpLocks noChangeShapeType="1"/>
            <a:stCxn id="27668" idx="2"/>
          </p:cNvCxnSpPr>
          <p:nvPr/>
        </p:nvCxnSpPr>
        <p:spPr bwMode="auto">
          <a:xfrm rot="10800000" flipV="1">
            <a:off x="2360160" y="3762394"/>
            <a:ext cx="4498560" cy="721"/>
          </a:xfrm>
          <a:prstGeom prst="straightConnector1">
            <a:avLst/>
          </a:prstGeom>
          <a:noFill/>
          <a:ln w="109800">
            <a:solidFill>
              <a:srgbClr val="800000"/>
            </a:solidFill>
            <a:round/>
            <a:headEnd/>
            <a:tailEnd/>
          </a:ln>
          <a:effectLst/>
        </p:spPr>
      </p:cxn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7251840" y="5811011"/>
            <a:ext cx="11894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(cf. </a:t>
            </a:r>
            <a:r>
              <a:rPr lang="en-US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Butera ‘02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)</a:t>
            </a:r>
          </a:p>
        </p:txBody>
      </p:sp>
      <p:sp>
        <p:nvSpPr>
          <p:cNvPr id="32" name="AutoShape 2"/>
          <p:cNvSpPr>
            <a:spLocks noChangeArrowheads="1"/>
          </p:cNvSpPr>
          <p:nvPr/>
        </p:nvSpPr>
        <p:spPr bwMode="auto">
          <a:xfrm>
            <a:off x="1546560" y="3095147"/>
            <a:ext cx="6131520" cy="1323499"/>
          </a:xfrm>
          <a:prstGeom prst="roundRect">
            <a:avLst>
              <a:gd name="adj" fmla="val 50000"/>
            </a:avLst>
          </a:prstGeom>
          <a:solidFill>
            <a:srgbClr val="FF3366">
              <a:alpha val="50000"/>
            </a:srgbClr>
          </a:solidFill>
          <a:ln w="9144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8" name="Oval 20"/>
          <p:cNvSpPr>
            <a:spLocks noChangeArrowheads="1"/>
          </p:cNvSpPr>
          <p:nvPr/>
        </p:nvSpPr>
        <p:spPr bwMode="auto">
          <a:xfrm>
            <a:off x="6858720" y="3351232"/>
            <a:ext cx="822240" cy="822326"/>
          </a:xfrm>
          <a:prstGeom prst="ellipse">
            <a:avLst/>
          </a:prstGeom>
          <a:solidFill>
            <a:srgbClr val="0047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81933" rIns="81639" bIns="40820" anchor="ctr" anchorCtr="1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Desti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-</a:t>
            </a:r>
          </a:p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nation</a:t>
            </a:r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1536480" y="3351232"/>
            <a:ext cx="822240" cy="822326"/>
          </a:xfrm>
          <a:prstGeom prst="ellipse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81933" rIns="81639" bIns="40820" anchor="ctr" anchorCtr="1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Source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6635520" y="5391926"/>
            <a:ext cx="1440" cy="681192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100645"/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Computing with fields</a:t>
            </a:r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1036800" y="1659054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source</a:t>
            </a: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3939840" y="1659054"/>
            <a:ext cx="165888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destination</a:t>
            </a: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2606780" y="3110726"/>
            <a:ext cx="14515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distance-to</a:t>
            </a:r>
            <a:endParaRPr lang="en-US" b="1" dirty="0">
              <a:solidFill>
                <a:srgbClr val="000000"/>
              </a:solidFill>
              <a:latin typeface="Courier 10" charset="0"/>
              <a:ea typeface="MS Gothic" charset="0"/>
              <a:cs typeface="MS Gothic" charset="0"/>
            </a:endParaRPr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4354560" y="3110726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distance</a:t>
            </a:r>
          </a:p>
        </p:txBody>
      </p: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947899" y="3110726"/>
            <a:ext cx="1464221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distance-to</a:t>
            </a:r>
            <a:endParaRPr lang="en-US" b="1" dirty="0">
              <a:solidFill>
                <a:srgbClr val="000000"/>
              </a:solidFill>
              <a:latin typeface="Courier 10" charset="0"/>
              <a:ea typeface="MS Gothic" charset="0"/>
              <a:cs typeface="MS Gothic" charset="0"/>
            </a:endParaRP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3732480" y="5184544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&lt;=</a:t>
            </a: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2280960" y="4562399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+</a:t>
            </a:r>
          </a:p>
        </p:txBody>
      </p:sp>
      <p:sp>
        <p:nvSpPr>
          <p:cNvPr id="33802" name="AutoShape 10"/>
          <p:cNvSpPr>
            <a:spLocks noChangeArrowheads="1"/>
          </p:cNvSpPr>
          <p:nvPr/>
        </p:nvSpPr>
        <p:spPr bwMode="auto">
          <a:xfrm>
            <a:off x="6013440" y="4977162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dilate</a:t>
            </a:r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>
            <a:off x="6842880" y="1659054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width</a:t>
            </a: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1658880" y="2073818"/>
            <a:ext cx="1440" cy="103690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4769280" y="2073818"/>
            <a:ext cx="414720" cy="103690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70"/>
              </a:cxn>
              <a:cxn ang="0">
                <a:pos x="1270" y="1270"/>
              </a:cxn>
              <a:cxn ang="0">
                <a:pos x="1269" y="3173"/>
              </a:cxn>
            </a:cxnLst>
            <a:rect l="0" t="0" r="r" b="b"/>
            <a:pathLst>
              <a:path w="1271" h="3174">
                <a:moveTo>
                  <a:pt x="0" y="0"/>
                </a:moveTo>
                <a:lnTo>
                  <a:pt x="0" y="1270"/>
                </a:lnTo>
                <a:lnTo>
                  <a:pt x="1270" y="1270"/>
                </a:lnTo>
                <a:lnTo>
                  <a:pt x="1269" y="3173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6" name="Freeform 14"/>
          <p:cNvSpPr>
            <a:spLocks/>
          </p:cNvSpPr>
          <p:nvPr/>
        </p:nvSpPr>
        <p:spPr bwMode="auto">
          <a:xfrm>
            <a:off x="3316321" y="2488581"/>
            <a:ext cx="1452960" cy="622145"/>
          </a:xfrm>
          <a:custGeom>
            <a:avLst/>
            <a:gdLst/>
            <a:ahLst/>
            <a:cxnLst>
              <a:cxn ang="0">
                <a:pos x="4448" y="0"/>
              </a:cxn>
              <a:cxn ang="0">
                <a:pos x="3" y="0"/>
              </a:cxn>
              <a:cxn ang="0">
                <a:pos x="0" y="1906"/>
              </a:cxn>
            </a:cxnLst>
            <a:rect l="0" t="0" r="r" b="b"/>
            <a:pathLst>
              <a:path w="4449" h="1907">
                <a:moveTo>
                  <a:pt x="4448" y="0"/>
                </a:moveTo>
                <a:lnTo>
                  <a:pt x="3" y="0"/>
                </a:lnTo>
                <a:lnTo>
                  <a:pt x="0" y="1906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1658881" y="3525490"/>
            <a:ext cx="764640" cy="103690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H="1">
            <a:off x="2550240" y="3525490"/>
            <a:ext cx="770400" cy="103690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 flipH="1">
            <a:off x="4001760" y="3525490"/>
            <a:ext cx="977760" cy="16590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0" name="Freeform 18"/>
          <p:cNvSpPr>
            <a:spLocks/>
          </p:cNvSpPr>
          <p:nvPr/>
        </p:nvSpPr>
        <p:spPr bwMode="auto">
          <a:xfrm>
            <a:off x="2488320" y="4742419"/>
            <a:ext cx="1452960" cy="671110"/>
          </a:xfrm>
          <a:custGeom>
            <a:avLst/>
            <a:gdLst/>
            <a:ahLst/>
            <a:cxnLst>
              <a:cxn ang="0">
                <a:pos x="4" y="719"/>
              </a:cxn>
              <a:cxn ang="0">
                <a:pos x="638" y="1989"/>
              </a:cxn>
              <a:cxn ang="0">
                <a:pos x="3175" y="85"/>
              </a:cxn>
              <a:cxn ang="0">
                <a:pos x="4449" y="1354"/>
              </a:cxn>
            </a:cxnLst>
            <a:rect l="0" t="0" r="r" b="b"/>
            <a:pathLst>
              <a:path w="4450" h="2057">
                <a:moveTo>
                  <a:pt x="4" y="719"/>
                </a:moveTo>
                <a:cubicBezTo>
                  <a:pt x="0" y="1141"/>
                  <a:pt x="299" y="2056"/>
                  <a:pt x="638" y="1989"/>
                </a:cubicBezTo>
                <a:cubicBezTo>
                  <a:pt x="1361" y="1844"/>
                  <a:pt x="1956" y="258"/>
                  <a:pt x="3175" y="85"/>
                </a:cubicBezTo>
                <a:cubicBezTo>
                  <a:pt x="3767" y="0"/>
                  <a:pt x="4022" y="929"/>
                  <a:pt x="4449" y="135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1" name="Freeform 19"/>
          <p:cNvSpPr>
            <a:spLocks/>
          </p:cNvSpPr>
          <p:nvPr/>
        </p:nvSpPr>
        <p:spPr bwMode="auto">
          <a:xfrm>
            <a:off x="3939840" y="4468790"/>
            <a:ext cx="2488320" cy="1643212"/>
          </a:xfrm>
          <a:custGeom>
            <a:avLst/>
            <a:gdLst/>
            <a:ahLst/>
            <a:cxnLst>
              <a:cxn ang="0">
                <a:pos x="0" y="3462"/>
              </a:cxn>
              <a:cxn ang="0">
                <a:pos x="1270" y="4731"/>
              </a:cxn>
              <a:cxn ang="0">
                <a:pos x="5715" y="286"/>
              </a:cxn>
              <a:cxn ang="0">
                <a:pos x="7619" y="1554"/>
              </a:cxn>
            </a:cxnLst>
            <a:rect l="0" t="0" r="r" b="b"/>
            <a:pathLst>
              <a:path w="7620" h="5031">
                <a:moveTo>
                  <a:pt x="0" y="3462"/>
                </a:moveTo>
                <a:cubicBezTo>
                  <a:pt x="211" y="4096"/>
                  <a:pt x="671" y="5030"/>
                  <a:pt x="1270" y="4731"/>
                </a:cubicBezTo>
                <a:cubicBezTo>
                  <a:pt x="3549" y="3594"/>
                  <a:pt x="3475" y="1506"/>
                  <a:pt x="5715" y="286"/>
                </a:cubicBezTo>
                <a:cubicBezTo>
                  <a:pt x="6237" y="0"/>
                  <a:pt x="7196" y="1132"/>
                  <a:pt x="7619" y="155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 flipH="1">
            <a:off x="6840000" y="2073818"/>
            <a:ext cx="627840" cy="2903345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5" name="Freeform 33"/>
          <p:cNvSpPr>
            <a:spLocks/>
          </p:cNvSpPr>
          <p:nvPr/>
        </p:nvSpPr>
        <p:spPr bwMode="auto">
          <a:xfrm>
            <a:off x="1658880" y="2580751"/>
            <a:ext cx="3111840" cy="531416"/>
          </a:xfrm>
          <a:custGeom>
            <a:avLst/>
            <a:gdLst/>
            <a:ahLst/>
            <a:cxnLst>
              <a:cxn ang="0">
                <a:pos x="0" y="355"/>
              </a:cxn>
              <a:cxn ang="0">
                <a:pos x="4772" y="352"/>
              </a:cxn>
              <a:cxn ang="0">
                <a:pos x="4773" y="0"/>
              </a:cxn>
              <a:cxn ang="0">
                <a:pos x="5375" y="0"/>
              </a:cxn>
              <a:cxn ang="0">
                <a:pos x="5378" y="360"/>
              </a:cxn>
              <a:cxn ang="0">
                <a:pos x="7620" y="355"/>
              </a:cxn>
              <a:cxn ang="0">
                <a:pos x="9529" y="1626"/>
              </a:cxn>
            </a:cxnLst>
            <a:rect l="0" t="0" r="r" b="b"/>
            <a:pathLst>
              <a:path w="9530" h="1627">
                <a:moveTo>
                  <a:pt x="0" y="355"/>
                </a:moveTo>
                <a:lnTo>
                  <a:pt x="4772" y="352"/>
                </a:lnTo>
                <a:lnTo>
                  <a:pt x="4773" y="0"/>
                </a:lnTo>
                <a:lnTo>
                  <a:pt x="5375" y="0"/>
                </a:lnTo>
                <a:lnTo>
                  <a:pt x="5378" y="360"/>
                </a:lnTo>
                <a:lnTo>
                  <a:pt x="7620" y="355"/>
                </a:lnTo>
                <a:lnTo>
                  <a:pt x="9529" y="1626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2"/>
          <p:cNvGrpSpPr/>
          <p:nvPr/>
        </p:nvGrpSpPr>
        <p:grpSpPr>
          <a:xfrm>
            <a:off x="1378081" y="2183270"/>
            <a:ext cx="6088319" cy="4009381"/>
            <a:chOff x="1378081" y="2183270"/>
            <a:chExt cx="6088319" cy="4009381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4259520" y="3797680"/>
              <a:ext cx="658080" cy="692712"/>
              <a:chOff x="2958" y="2637"/>
              <a:chExt cx="457" cy="481"/>
            </a:xfrm>
          </p:grpSpPr>
          <p:sp>
            <p:nvSpPr>
              <p:cNvPr id="33815" name="Freeform 23"/>
              <p:cNvSpPr>
                <a:spLocks noChangeArrowheads="1"/>
              </p:cNvSpPr>
              <p:nvPr/>
            </p:nvSpPr>
            <p:spPr bwMode="auto">
              <a:xfrm>
                <a:off x="2958" y="2637"/>
                <a:ext cx="458" cy="482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6" name="Text Box 24"/>
              <p:cNvSpPr txBox="1">
                <a:spLocks noChangeArrowheads="1"/>
              </p:cNvSpPr>
              <p:nvPr/>
            </p:nvSpPr>
            <p:spPr bwMode="auto">
              <a:xfrm>
                <a:off x="2958" y="2637"/>
                <a:ext cx="458" cy="4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90324" rIns="90000" bIns="45000" anchor="ctr" anchorCtr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7000"/>
                  </a:lnSpc>
                  <a:tabLst>
                    <a:tab pos="656650" algn="l"/>
                  </a:tabLst>
                </a:pPr>
                <a:r>
                  <a:rPr lang="en-US" dirty="0">
                    <a:solidFill>
                      <a:srgbClr val="000000"/>
                    </a:solidFill>
                    <a:ea typeface="MS Gothic" charset="0"/>
                    <a:cs typeface="MS Gothic" charset="0"/>
                  </a:rPr>
                  <a:t>37</a:t>
                </a: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6808320" y="3253303"/>
              <a:ext cx="658080" cy="692712"/>
              <a:chOff x="4728" y="2259"/>
              <a:chExt cx="457" cy="481"/>
            </a:xfrm>
          </p:grpSpPr>
          <p:sp>
            <p:nvSpPr>
              <p:cNvPr id="33822" name="Freeform 30"/>
              <p:cNvSpPr>
                <a:spLocks noChangeArrowheads="1"/>
              </p:cNvSpPr>
              <p:nvPr/>
            </p:nvSpPr>
            <p:spPr bwMode="auto">
              <a:xfrm>
                <a:off x="4728" y="2259"/>
                <a:ext cx="458" cy="482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E6E6E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3" name="Text Box 31"/>
              <p:cNvSpPr txBox="1">
                <a:spLocks noChangeArrowheads="1"/>
              </p:cNvSpPr>
              <p:nvPr/>
            </p:nvSpPr>
            <p:spPr bwMode="auto">
              <a:xfrm>
                <a:off x="4728" y="2259"/>
                <a:ext cx="458" cy="4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90324" rIns="90000" bIns="45000" anchor="ctr" anchorCtr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7000"/>
                  </a:lnSpc>
                  <a:tabLst>
                    <a:tab pos="656650" algn="l"/>
                  </a:tabLst>
                </a:pPr>
                <a:r>
                  <a:rPr lang="en-US" dirty="0">
                    <a:solidFill>
                      <a:srgbClr val="000000"/>
                    </a:solidFill>
                    <a:ea typeface="MS Gothic" charset="0"/>
                    <a:cs typeface="MS Gothic" charset="0"/>
                  </a:rPr>
                  <a:t>10</a:t>
                </a:r>
              </a:p>
            </p:txBody>
          </p:sp>
        </p:grpSp>
        <p:grpSp>
          <p:nvGrpSpPr>
            <p:cNvPr id="5" name="Group 55"/>
            <p:cNvGrpSpPr/>
            <p:nvPr/>
          </p:nvGrpSpPr>
          <p:grpSpPr>
            <a:xfrm>
              <a:off x="1378081" y="2183270"/>
              <a:ext cx="659520" cy="694153"/>
              <a:chOff x="1378081" y="2183270"/>
              <a:chExt cx="659520" cy="694153"/>
            </a:xfrm>
          </p:grpSpPr>
          <p:sp>
            <p:nvSpPr>
              <p:cNvPr id="33826" name="Freeform 34"/>
              <p:cNvSpPr>
                <a:spLocks noChangeArrowheads="1"/>
              </p:cNvSpPr>
              <p:nvPr/>
            </p:nvSpPr>
            <p:spPr bwMode="auto">
              <a:xfrm>
                <a:off x="1378081" y="2183270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7" name="Oval 35"/>
              <p:cNvSpPr>
                <a:spLocks noChangeArrowheads="1"/>
              </p:cNvSpPr>
              <p:nvPr/>
            </p:nvSpPr>
            <p:spPr bwMode="auto">
              <a:xfrm>
                <a:off x="1504800" y="2636917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56"/>
            <p:cNvGrpSpPr/>
            <p:nvPr/>
          </p:nvGrpSpPr>
          <p:grpSpPr>
            <a:xfrm>
              <a:off x="4428001" y="2195970"/>
              <a:ext cx="659520" cy="694153"/>
              <a:chOff x="4428001" y="2183270"/>
              <a:chExt cx="659520" cy="694153"/>
            </a:xfrm>
          </p:grpSpPr>
          <p:sp>
            <p:nvSpPr>
              <p:cNvPr id="33813" name="Freeform 21"/>
              <p:cNvSpPr>
                <a:spLocks noChangeArrowheads="1"/>
              </p:cNvSpPr>
              <p:nvPr/>
            </p:nvSpPr>
            <p:spPr bwMode="auto">
              <a:xfrm>
                <a:off x="4428001" y="2183270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8" name="Oval 36"/>
              <p:cNvSpPr>
                <a:spLocks noChangeArrowheads="1"/>
              </p:cNvSpPr>
              <p:nvPr/>
            </p:nvSpPr>
            <p:spPr bwMode="auto">
              <a:xfrm>
                <a:off x="4835521" y="2374810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58"/>
            <p:cNvGrpSpPr/>
            <p:nvPr/>
          </p:nvGrpSpPr>
          <p:grpSpPr>
            <a:xfrm>
              <a:off x="2651041" y="3668066"/>
              <a:ext cx="659520" cy="694153"/>
              <a:chOff x="2651041" y="3668066"/>
              <a:chExt cx="659520" cy="694153"/>
            </a:xfrm>
          </p:grpSpPr>
          <p:sp>
            <p:nvSpPr>
              <p:cNvPr id="33817" name="Freeform 25"/>
              <p:cNvSpPr>
                <a:spLocks noChangeArrowheads="1"/>
              </p:cNvSpPr>
              <p:nvPr/>
            </p:nvSpPr>
            <p:spPr bwMode="auto">
              <a:xfrm>
                <a:off x="2651041" y="3668066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99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9" name="Freeform 37"/>
              <p:cNvSpPr>
                <a:spLocks noChangeArrowheads="1"/>
              </p:cNvSpPr>
              <p:nvPr/>
            </p:nvSpPr>
            <p:spPr bwMode="auto">
              <a:xfrm>
                <a:off x="2689920" y="3670946"/>
                <a:ext cx="619200" cy="639427"/>
              </a:xfrm>
              <a:custGeom>
                <a:avLst/>
                <a:gdLst/>
                <a:ahLst/>
                <a:cxnLst>
                  <a:cxn ang="0">
                    <a:pos x="867" y="1899"/>
                  </a:cxn>
                  <a:cxn ang="0">
                    <a:pos x="449" y="1673"/>
                  </a:cxn>
                  <a:cxn ang="0">
                    <a:pos x="149" y="1309"/>
                  </a:cxn>
                  <a:cxn ang="0">
                    <a:pos x="88" y="1163"/>
                  </a:cxn>
                  <a:cxn ang="0">
                    <a:pos x="64" y="1112"/>
                  </a:cxn>
                  <a:cxn ang="0">
                    <a:pos x="0" y="721"/>
                  </a:cxn>
                  <a:cxn ang="0">
                    <a:pos x="129" y="574"/>
                  </a:cxn>
                  <a:cxn ang="0">
                    <a:pos x="274" y="510"/>
                  </a:cxn>
                  <a:cxn ang="0">
                    <a:pos x="455" y="490"/>
                  </a:cxn>
                  <a:cxn ang="0">
                    <a:pos x="625" y="469"/>
                  </a:cxn>
                  <a:cxn ang="0">
                    <a:pos x="657" y="450"/>
                  </a:cxn>
                  <a:cxn ang="0">
                    <a:pos x="676" y="426"/>
                  </a:cxn>
                  <a:cxn ang="0">
                    <a:pos x="687" y="382"/>
                  </a:cxn>
                  <a:cxn ang="0">
                    <a:pos x="687" y="144"/>
                  </a:cxn>
                  <a:cxn ang="0">
                    <a:pos x="711" y="77"/>
                  </a:cxn>
                  <a:cxn ang="0">
                    <a:pos x="762" y="28"/>
                  </a:cxn>
                  <a:cxn ang="0">
                    <a:pos x="884" y="2"/>
                  </a:cxn>
                  <a:cxn ang="0">
                    <a:pos x="1010" y="9"/>
                  </a:cxn>
                  <a:cxn ang="0">
                    <a:pos x="1087" y="36"/>
                  </a:cxn>
                  <a:cxn ang="0">
                    <a:pos x="1191" y="119"/>
                  </a:cxn>
                  <a:cxn ang="0">
                    <a:pos x="1344" y="291"/>
                  </a:cxn>
                  <a:cxn ang="0">
                    <a:pos x="1572" y="529"/>
                  </a:cxn>
                  <a:cxn ang="0">
                    <a:pos x="1725" y="661"/>
                  </a:cxn>
                  <a:cxn ang="0">
                    <a:pos x="1765" y="707"/>
                  </a:cxn>
                  <a:cxn ang="0">
                    <a:pos x="1776" y="736"/>
                  </a:cxn>
                  <a:cxn ang="0">
                    <a:pos x="1773" y="760"/>
                  </a:cxn>
                  <a:cxn ang="0">
                    <a:pos x="1756" y="788"/>
                  </a:cxn>
                  <a:cxn ang="0">
                    <a:pos x="1742" y="822"/>
                  </a:cxn>
                  <a:cxn ang="0">
                    <a:pos x="1735" y="870"/>
                  </a:cxn>
                  <a:cxn ang="0">
                    <a:pos x="1721" y="905"/>
                  </a:cxn>
                  <a:cxn ang="0">
                    <a:pos x="1705" y="936"/>
                  </a:cxn>
                  <a:cxn ang="0">
                    <a:pos x="1713" y="962"/>
                  </a:cxn>
                  <a:cxn ang="0">
                    <a:pos x="1785" y="1020"/>
                  </a:cxn>
                  <a:cxn ang="0">
                    <a:pos x="1875" y="1090"/>
                  </a:cxn>
                  <a:cxn ang="0">
                    <a:pos x="1892" y="1121"/>
                  </a:cxn>
                  <a:cxn ang="0">
                    <a:pos x="1890" y="1172"/>
                  </a:cxn>
                  <a:cxn ang="0">
                    <a:pos x="1869" y="1240"/>
                  </a:cxn>
                  <a:cxn ang="0">
                    <a:pos x="1831" y="1303"/>
                  </a:cxn>
                  <a:cxn ang="0">
                    <a:pos x="1775" y="1348"/>
                  </a:cxn>
                  <a:cxn ang="0">
                    <a:pos x="1570" y="1402"/>
                  </a:cxn>
                  <a:cxn ang="0">
                    <a:pos x="1407" y="1411"/>
                  </a:cxn>
                  <a:cxn ang="0">
                    <a:pos x="1324" y="1425"/>
                  </a:cxn>
                  <a:cxn ang="0">
                    <a:pos x="1301" y="1442"/>
                  </a:cxn>
                  <a:cxn ang="0">
                    <a:pos x="1287" y="1467"/>
                  </a:cxn>
                  <a:cxn ang="0">
                    <a:pos x="1288" y="1504"/>
                  </a:cxn>
                  <a:cxn ang="0">
                    <a:pos x="1321" y="1633"/>
                  </a:cxn>
                  <a:cxn ang="0">
                    <a:pos x="1324" y="1779"/>
                  </a:cxn>
                  <a:cxn ang="0">
                    <a:pos x="1302" y="1877"/>
                  </a:cxn>
                  <a:cxn ang="0">
                    <a:pos x="1262" y="1954"/>
                  </a:cxn>
                </a:cxnLst>
                <a:rect l="0" t="0" r="r" b="b"/>
                <a:pathLst>
                  <a:path w="1895" h="1956">
                    <a:moveTo>
                      <a:pt x="1234" y="1955"/>
                    </a:moveTo>
                    <a:lnTo>
                      <a:pt x="1108" y="1949"/>
                    </a:lnTo>
                    <a:lnTo>
                      <a:pt x="985" y="1930"/>
                    </a:lnTo>
                    <a:lnTo>
                      <a:pt x="867" y="1899"/>
                    </a:lnTo>
                    <a:lnTo>
                      <a:pt x="754" y="1858"/>
                    </a:lnTo>
                    <a:lnTo>
                      <a:pt x="646" y="1806"/>
                    </a:lnTo>
                    <a:lnTo>
                      <a:pt x="544" y="1744"/>
                    </a:lnTo>
                    <a:lnTo>
                      <a:pt x="449" y="1673"/>
                    </a:lnTo>
                    <a:lnTo>
                      <a:pt x="362" y="1593"/>
                    </a:lnTo>
                    <a:lnTo>
                      <a:pt x="282" y="1506"/>
                    </a:lnTo>
                    <a:lnTo>
                      <a:pt x="211" y="1411"/>
                    </a:lnTo>
                    <a:lnTo>
                      <a:pt x="149" y="1309"/>
                    </a:lnTo>
                    <a:lnTo>
                      <a:pt x="98" y="1204"/>
                    </a:lnTo>
                    <a:lnTo>
                      <a:pt x="97" y="1198"/>
                    </a:lnTo>
                    <a:lnTo>
                      <a:pt x="93" y="1181"/>
                    </a:lnTo>
                    <a:lnTo>
                      <a:pt x="88" y="1163"/>
                    </a:lnTo>
                    <a:lnTo>
                      <a:pt x="81" y="1146"/>
                    </a:lnTo>
                    <a:lnTo>
                      <a:pt x="73" y="1129"/>
                    </a:lnTo>
                    <a:lnTo>
                      <a:pt x="65" y="1113"/>
                    </a:lnTo>
                    <a:lnTo>
                      <a:pt x="64" y="1112"/>
                    </a:lnTo>
                    <a:lnTo>
                      <a:pt x="56" y="1088"/>
                    </a:lnTo>
                    <a:lnTo>
                      <a:pt x="25" y="970"/>
                    </a:lnTo>
                    <a:lnTo>
                      <a:pt x="6" y="847"/>
                    </a:lnTo>
                    <a:lnTo>
                      <a:pt x="0" y="721"/>
                    </a:lnTo>
                    <a:lnTo>
                      <a:pt x="3" y="671"/>
                    </a:lnTo>
                    <a:lnTo>
                      <a:pt x="61" y="623"/>
                    </a:lnTo>
                    <a:lnTo>
                      <a:pt x="94" y="598"/>
                    </a:lnTo>
                    <a:lnTo>
                      <a:pt x="129" y="574"/>
                    </a:lnTo>
                    <a:lnTo>
                      <a:pt x="167" y="552"/>
                    </a:lnTo>
                    <a:lnTo>
                      <a:pt x="207" y="532"/>
                    </a:lnTo>
                    <a:lnTo>
                      <a:pt x="251" y="516"/>
                    </a:lnTo>
                    <a:lnTo>
                      <a:pt x="274" y="510"/>
                    </a:lnTo>
                    <a:lnTo>
                      <a:pt x="299" y="504"/>
                    </a:lnTo>
                    <a:lnTo>
                      <a:pt x="339" y="497"/>
                    </a:lnTo>
                    <a:lnTo>
                      <a:pt x="378" y="493"/>
                    </a:lnTo>
                    <a:lnTo>
                      <a:pt x="455" y="490"/>
                    </a:lnTo>
                    <a:lnTo>
                      <a:pt x="529" y="486"/>
                    </a:lnTo>
                    <a:lnTo>
                      <a:pt x="566" y="482"/>
                    </a:lnTo>
                    <a:lnTo>
                      <a:pt x="603" y="475"/>
                    </a:lnTo>
                    <a:lnTo>
                      <a:pt x="625" y="469"/>
                    </a:lnTo>
                    <a:lnTo>
                      <a:pt x="634" y="465"/>
                    </a:lnTo>
                    <a:lnTo>
                      <a:pt x="643" y="460"/>
                    </a:lnTo>
                    <a:lnTo>
                      <a:pt x="650" y="456"/>
                    </a:lnTo>
                    <a:lnTo>
                      <a:pt x="657" y="450"/>
                    </a:lnTo>
                    <a:lnTo>
                      <a:pt x="663" y="445"/>
                    </a:lnTo>
                    <a:lnTo>
                      <a:pt x="668" y="439"/>
                    </a:lnTo>
                    <a:lnTo>
                      <a:pt x="672" y="433"/>
                    </a:lnTo>
                    <a:lnTo>
                      <a:pt x="676" y="426"/>
                    </a:lnTo>
                    <a:lnTo>
                      <a:pt x="679" y="419"/>
                    </a:lnTo>
                    <a:lnTo>
                      <a:pt x="682" y="412"/>
                    </a:lnTo>
                    <a:lnTo>
                      <a:pt x="685" y="397"/>
                    </a:lnTo>
                    <a:lnTo>
                      <a:pt x="687" y="382"/>
                    </a:lnTo>
                    <a:lnTo>
                      <a:pt x="677" y="252"/>
                    </a:lnTo>
                    <a:lnTo>
                      <a:pt x="679" y="217"/>
                    </a:lnTo>
                    <a:lnTo>
                      <a:pt x="682" y="181"/>
                    </a:lnTo>
                    <a:lnTo>
                      <a:pt x="687" y="144"/>
                    </a:lnTo>
                    <a:lnTo>
                      <a:pt x="691" y="126"/>
                    </a:lnTo>
                    <a:lnTo>
                      <a:pt x="697" y="109"/>
                    </a:lnTo>
                    <a:lnTo>
                      <a:pt x="703" y="92"/>
                    </a:lnTo>
                    <a:lnTo>
                      <a:pt x="711" y="77"/>
                    </a:lnTo>
                    <a:lnTo>
                      <a:pt x="721" y="62"/>
                    </a:lnTo>
                    <a:lnTo>
                      <a:pt x="733" y="49"/>
                    </a:lnTo>
                    <a:lnTo>
                      <a:pt x="746" y="38"/>
                    </a:lnTo>
                    <a:lnTo>
                      <a:pt x="762" y="28"/>
                    </a:lnTo>
                    <a:lnTo>
                      <a:pt x="780" y="20"/>
                    </a:lnTo>
                    <a:lnTo>
                      <a:pt x="801" y="14"/>
                    </a:lnTo>
                    <a:lnTo>
                      <a:pt x="842" y="7"/>
                    </a:lnTo>
                    <a:lnTo>
                      <a:pt x="884" y="2"/>
                    </a:lnTo>
                    <a:lnTo>
                      <a:pt x="926" y="0"/>
                    </a:lnTo>
                    <a:lnTo>
                      <a:pt x="969" y="3"/>
                    </a:lnTo>
                    <a:lnTo>
                      <a:pt x="989" y="5"/>
                    </a:lnTo>
                    <a:lnTo>
                      <a:pt x="1010" y="9"/>
                    </a:lnTo>
                    <a:lnTo>
                      <a:pt x="1030" y="14"/>
                    </a:lnTo>
                    <a:lnTo>
                      <a:pt x="1050" y="20"/>
                    </a:lnTo>
                    <a:lnTo>
                      <a:pt x="1069" y="27"/>
                    </a:lnTo>
                    <a:lnTo>
                      <a:pt x="1087" y="36"/>
                    </a:lnTo>
                    <a:lnTo>
                      <a:pt x="1104" y="46"/>
                    </a:lnTo>
                    <a:lnTo>
                      <a:pt x="1121" y="57"/>
                    </a:lnTo>
                    <a:lnTo>
                      <a:pt x="1157" y="87"/>
                    </a:lnTo>
                    <a:lnTo>
                      <a:pt x="1191" y="119"/>
                    </a:lnTo>
                    <a:lnTo>
                      <a:pt x="1223" y="152"/>
                    </a:lnTo>
                    <a:lnTo>
                      <a:pt x="1253" y="186"/>
                    </a:lnTo>
                    <a:lnTo>
                      <a:pt x="1313" y="256"/>
                    </a:lnTo>
                    <a:lnTo>
                      <a:pt x="1344" y="291"/>
                    </a:lnTo>
                    <a:lnTo>
                      <a:pt x="1376" y="324"/>
                    </a:lnTo>
                    <a:lnTo>
                      <a:pt x="1443" y="392"/>
                    </a:lnTo>
                    <a:lnTo>
                      <a:pt x="1506" y="461"/>
                    </a:lnTo>
                    <a:lnTo>
                      <a:pt x="1572" y="529"/>
                    </a:lnTo>
                    <a:lnTo>
                      <a:pt x="1609" y="563"/>
                    </a:lnTo>
                    <a:lnTo>
                      <a:pt x="1648" y="597"/>
                    </a:lnTo>
                    <a:lnTo>
                      <a:pt x="1699" y="639"/>
                    </a:lnTo>
                    <a:lnTo>
                      <a:pt x="1725" y="661"/>
                    </a:lnTo>
                    <a:lnTo>
                      <a:pt x="1737" y="672"/>
                    </a:lnTo>
                    <a:lnTo>
                      <a:pt x="1748" y="683"/>
                    </a:lnTo>
                    <a:lnTo>
                      <a:pt x="1757" y="695"/>
                    </a:lnTo>
                    <a:lnTo>
                      <a:pt x="1765" y="707"/>
                    </a:lnTo>
                    <a:lnTo>
                      <a:pt x="1771" y="718"/>
                    </a:lnTo>
                    <a:lnTo>
                      <a:pt x="1773" y="724"/>
                    </a:lnTo>
                    <a:lnTo>
                      <a:pt x="1775" y="730"/>
                    </a:lnTo>
                    <a:lnTo>
                      <a:pt x="1776" y="736"/>
                    </a:lnTo>
                    <a:lnTo>
                      <a:pt x="1776" y="742"/>
                    </a:lnTo>
                    <a:lnTo>
                      <a:pt x="1776" y="748"/>
                    </a:lnTo>
                    <a:lnTo>
                      <a:pt x="1775" y="754"/>
                    </a:lnTo>
                    <a:lnTo>
                      <a:pt x="1773" y="760"/>
                    </a:lnTo>
                    <a:lnTo>
                      <a:pt x="1770" y="766"/>
                    </a:lnTo>
                    <a:lnTo>
                      <a:pt x="1767" y="772"/>
                    </a:lnTo>
                    <a:lnTo>
                      <a:pt x="1763" y="778"/>
                    </a:lnTo>
                    <a:lnTo>
                      <a:pt x="1756" y="788"/>
                    </a:lnTo>
                    <a:lnTo>
                      <a:pt x="1751" y="797"/>
                    </a:lnTo>
                    <a:lnTo>
                      <a:pt x="1747" y="805"/>
                    </a:lnTo>
                    <a:lnTo>
                      <a:pt x="1744" y="814"/>
                    </a:lnTo>
                    <a:lnTo>
                      <a:pt x="1742" y="822"/>
                    </a:lnTo>
                    <a:lnTo>
                      <a:pt x="1740" y="830"/>
                    </a:lnTo>
                    <a:lnTo>
                      <a:pt x="1739" y="846"/>
                    </a:lnTo>
                    <a:lnTo>
                      <a:pt x="1737" y="862"/>
                    </a:lnTo>
                    <a:lnTo>
                      <a:pt x="1735" y="870"/>
                    </a:lnTo>
                    <a:lnTo>
                      <a:pt x="1733" y="879"/>
                    </a:lnTo>
                    <a:lnTo>
                      <a:pt x="1730" y="887"/>
                    </a:lnTo>
                    <a:lnTo>
                      <a:pt x="1726" y="896"/>
                    </a:lnTo>
                    <a:lnTo>
                      <a:pt x="1721" y="905"/>
                    </a:lnTo>
                    <a:lnTo>
                      <a:pt x="1714" y="915"/>
                    </a:lnTo>
                    <a:lnTo>
                      <a:pt x="1709" y="922"/>
                    </a:lnTo>
                    <a:lnTo>
                      <a:pt x="1706" y="929"/>
                    </a:lnTo>
                    <a:lnTo>
                      <a:pt x="1705" y="936"/>
                    </a:lnTo>
                    <a:lnTo>
                      <a:pt x="1705" y="942"/>
                    </a:lnTo>
                    <a:lnTo>
                      <a:pt x="1707" y="949"/>
                    </a:lnTo>
                    <a:lnTo>
                      <a:pt x="1709" y="956"/>
                    </a:lnTo>
                    <a:lnTo>
                      <a:pt x="1713" y="962"/>
                    </a:lnTo>
                    <a:lnTo>
                      <a:pt x="1718" y="969"/>
                    </a:lnTo>
                    <a:lnTo>
                      <a:pt x="1731" y="981"/>
                    </a:lnTo>
                    <a:lnTo>
                      <a:pt x="1747" y="994"/>
                    </a:lnTo>
                    <a:lnTo>
                      <a:pt x="1785" y="1020"/>
                    </a:lnTo>
                    <a:lnTo>
                      <a:pt x="1825" y="1047"/>
                    </a:lnTo>
                    <a:lnTo>
                      <a:pt x="1843" y="1061"/>
                    </a:lnTo>
                    <a:lnTo>
                      <a:pt x="1861" y="1075"/>
                    </a:lnTo>
                    <a:lnTo>
                      <a:pt x="1875" y="1090"/>
                    </a:lnTo>
                    <a:lnTo>
                      <a:pt x="1881" y="1097"/>
                    </a:lnTo>
                    <a:lnTo>
                      <a:pt x="1886" y="1105"/>
                    </a:lnTo>
                    <a:lnTo>
                      <a:pt x="1890" y="1113"/>
                    </a:lnTo>
                    <a:lnTo>
                      <a:pt x="1892" y="1121"/>
                    </a:lnTo>
                    <a:lnTo>
                      <a:pt x="1894" y="1129"/>
                    </a:lnTo>
                    <a:lnTo>
                      <a:pt x="1894" y="1138"/>
                    </a:lnTo>
                    <a:lnTo>
                      <a:pt x="1892" y="1155"/>
                    </a:lnTo>
                    <a:lnTo>
                      <a:pt x="1890" y="1172"/>
                    </a:lnTo>
                    <a:lnTo>
                      <a:pt x="1886" y="1189"/>
                    </a:lnTo>
                    <a:lnTo>
                      <a:pt x="1882" y="1206"/>
                    </a:lnTo>
                    <a:lnTo>
                      <a:pt x="1876" y="1223"/>
                    </a:lnTo>
                    <a:lnTo>
                      <a:pt x="1869" y="1240"/>
                    </a:lnTo>
                    <a:lnTo>
                      <a:pt x="1861" y="1257"/>
                    </a:lnTo>
                    <a:lnTo>
                      <a:pt x="1853" y="1273"/>
                    </a:lnTo>
                    <a:lnTo>
                      <a:pt x="1842" y="1288"/>
                    </a:lnTo>
                    <a:lnTo>
                      <a:pt x="1831" y="1303"/>
                    </a:lnTo>
                    <a:lnTo>
                      <a:pt x="1819" y="1316"/>
                    </a:lnTo>
                    <a:lnTo>
                      <a:pt x="1805" y="1328"/>
                    </a:lnTo>
                    <a:lnTo>
                      <a:pt x="1791" y="1339"/>
                    </a:lnTo>
                    <a:lnTo>
                      <a:pt x="1775" y="1348"/>
                    </a:lnTo>
                    <a:lnTo>
                      <a:pt x="1757" y="1355"/>
                    </a:lnTo>
                    <a:lnTo>
                      <a:pt x="1739" y="1361"/>
                    </a:lnTo>
                    <a:lnTo>
                      <a:pt x="1603" y="1396"/>
                    </a:lnTo>
                    <a:lnTo>
                      <a:pt x="1570" y="1402"/>
                    </a:lnTo>
                    <a:lnTo>
                      <a:pt x="1537" y="1408"/>
                    </a:lnTo>
                    <a:lnTo>
                      <a:pt x="1503" y="1411"/>
                    </a:lnTo>
                    <a:lnTo>
                      <a:pt x="1467" y="1412"/>
                    </a:lnTo>
                    <a:lnTo>
                      <a:pt x="1407" y="1411"/>
                    </a:lnTo>
                    <a:lnTo>
                      <a:pt x="1372" y="1413"/>
                    </a:lnTo>
                    <a:lnTo>
                      <a:pt x="1355" y="1416"/>
                    </a:lnTo>
                    <a:lnTo>
                      <a:pt x="1339" y="1420"/>
                    </a:lnTo>
                    <a:lnTo>
                      <a:pt x="1324" y="1425"/>
                    </a:lnTo>
                    <a:lnTo>
                      <a:pt x="1318" y="1428"/>
                    </a:lnTo>
                    <a:lnTo>
                      <a:pt x="1311" y="1432"/>
                    </a:lnTo>
                    <a:lnTo>
                      <a:pt x="1306" y="1437"/>
                    </a:lnTo>
                    <a:lnTo>
                      <a:pt x="1301" y="1442"/>
                    </a:lnTo>
                    <a:lnTo>
                      <a:pt x="1296" y="1447"/>
                    </a:lnTo>
                    <a:lnTo>
                      <a:pt x="1292" y="1453"/>
                    </a:lnTo>
                    <a:lnTo>
                      <a:pt x="1289" y="1460"/>
                    </a:lnTo>
                    <a:lnTo>
                      <a:pt x="1287" y="1467"/>
                    </a:lnTo>
                    <a:lnTo>
                      <a:pt x="1286" y="1475"/>
                    </a:lnTo>
                    <a:lnTo>
                      <a:pt x="1285" y="1484"/>
                    </a:lnTo>
                    <a:lnTo>
                      <a:pt x="1286" y="1494"/>
                    </a:lnTo>
                    <a:lnTo>
                      <a:pt x="1288" y="1504"/>
                    </a:lnTo>
                    <a:lnTo>
                      <a:pt x="1294" y="1527"/>
                    </a:lnTo>
                    <a:lnTo>
                      <a:pt x="1306" y="1562"/>
                    </a:lnTo>
                    <a:lnTo>
                      <a:pt x="1315" y="1597"/>
                    </a:lnTo>
                    <a:lnTo>
                      <a:pt x="1321" y="1633"/>
                    </a:lnTo>
                    <a:lnTo>
                      <a:pt x="1326" y="1669"/>
                    </a:lnTo>
                    <a:lnTo>
                      <a:pt x="1328" y="1706"/>
                    </a:lnTo>
                    <a:lnTo>
                      <a:pt x="1327" y="1742"/>
                    </a:lnTo>
                    <a:lnTo>
                      <a:pt x="1324" y="1779"/>
                    </a:lnTo>
                    <a:lnTo>
                      <a:pt x="1319" y="1816"/>
                    </a:lnTo>
                    <a:lnTo>
                      <a:pt x="1315" y="1836"/>
                    </a:lnTo>
                    <a:lnTo>
                      <a:pt x="1309" y="1857"/>
                    </a:lnTo>
                    <a:lnTo>
                      <a:pt x="1302" y="1877"/>
                    </a:lnTo>
                    <a:lnTo>
                      <a:pt x="1294" y="1898"/>
                    </a:lnTo>
                    <a:lnTo>
                      <a:pt x="1284" y="1917"/>
                    </a:lnTo>
                    <a:lnTo>
                      <a:pt x="1273" y="1937"/>
                    </a:lnTo>
                    <a:lnTo>
                      <a:pt x="1262" y="1954"/>
                    </a:lnTo>
                    <a:lnTo>
                      <a:pt x="1234" y="1955"/>
                    </a:lnTo>
                  </a:path>
                </a:pathLst>
              </a:cu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0" name="Freeform 38"/>
              <p:cNvSpPr>
                <a:spLocks noChangeArrowheads="1"/>
              </p:cNvSpPr>
              <p:nvPr/>
            </p:nvSpPr>
            <p:spPr bwMode="auto">
              <a:xfrm>
                <a:off x="2803681" y="3670946"/>
                <a:ext cx="504000" cy="524215"/>
              </a:xfrm>
              <a:custGeom>
                <a:avLst/>
                <a:gdLst/>
                <a:ahLst/>
                <a:cxnLst>
                  <a:cxn ang="0">
                    <a:pos x="705" y="1585"/>
                  </a:cxn>
                  <a:cxn ang="0">
                    <a:pos x="462" y="1496"/>
                  </a:cxn>
                  <a:cxn ang="0">
                    <a:pos x="259" y="1344"/>
                  </a:cxn>
                  <a:cxn ang="0">
                    <a:pos x="107" y="1141"/>
                  </a:cxn>
                  <a:cxn ang="0">
                    <a:pos x="18" y="898"/>
                  </a:cxn>
                  <a:cxn ang="0">
                    <a:pos x="5" y="630"/>
                  </a:cxn>
                  <a:cxn ang="0">
                    <a:pos x="105" y="490"/>
                  </a:cxn>
                  <a:cxn ang="0">
                    <a:pos x="253" y="475"/>
                  </a:cxn>
                  <a:cxn ang="0">
                    <a:pos x="293" y="460"/>
                  </a:cxn>
                  <a:cxn ang="0">
                    <a:pos x="313" y="445"/>
                  </a:cxn>
                  <a:cxn ang="0">
                    <a:pos x="326" y="426"/>
                  </a:cxn>
                  <a:cxn ang="0">
                    <a:pos x="335" y="397"/>
                  </a:cxn>
                  <a:cxn ang="0">
                    <a:pos x="329" y="217"/>
                  </a:cxn>
                  <a:cxn ang="0">
                    <a:pos x="341" y="126"/>
                  </a:cxn>
                  <a:cxn ang="0">
                    <a:pos x="361" y="77"/>
                  </a:cxn>
                  <a:cxn ang="0">
                    <a:pos x="396" y="38"/>
                  </a:cxn>
                  <a:cxn ang="0">
                    <a:pos x="451" y="14"/>
                  </a:cxn>
                  <a:cxn ang="0">
                    <a:pos x="576" y="0"/>
                  </a:cxn>
                  <a:cxn ang="0">
                    <a:pos x="660" y="9"/>
                  </a:cxn>
                  <a:cxn ang="0">
                    <a:pos x="719" y="27"/>
                  </a:cxn>
                  <a:cxn ang="0">
                    <a:pos x="771" y="57"/>
                  </a:cxn>
                  <a:cxn ang="0">
                    <a:pos x="873" y="152"/>
                  </a:cxn>
                  <a:cxn ang="0">
                    <a:pos x="994" y="291"/>
                  </a:cxn>
                  <a:cxn ang="0">
                    <a:pos x="1156" y="461"/>
                  </a:cxn>
                  <a:cxn ang="0">
                    <a:pos x="1298" y="597"/>
                  </a:cxn>
                  <a:cxn ang="0">
                    <a:pos x="1387" y="672"/>
                  </a:cxn>
                  <a:cxn ang="0">
                    <a:pos x="1415" y="707"/>
                  </a:cxn>
                  <a:cxn ang="0">
                    <a:pos x="1425" y="730"/>
                  </a:cxn>
                  <a:cxn ang="0">
                    <a:pos x="1426" y="748"/>
                  </a:cxn>
                  <a:cxn ang="0">
                    <a:pos x="1420" y="766"/>
                  </a:cxn>
                  <a:cxn ang="0">
                    <a:pos x="1406" y="788"/>
                  </a:cxn>
                  <a:cxn ang="0">
                    <a:pos x="1394" y="814"/>
                  </a:cxn>
                  <a:cxn ang="0">
                    <a:pos x="1389" y="846"/>
                  </a:cxn>
                  <a:cxn ang="0">
                    <a:pos x="1383" y="879"/>
                  </a:cxn>
                  <a:cxn ang="0">
                    <a:pos x="1371" y="905"/>
                  </a:cxn>
                  <a:cxn ang="0">
                    <a:pos x="1356" y="929"/>
                  </a:cxn>
                  <a:cxn ang="0">
                    <a:pos x="1357" y="949"/>
                  </a:cxn>
                  <a:cxn ang="0">
                    <a:pos x="1368" y="969"/>
                  </a:cxn>
                  <a:cxn ang="0">
                    <a:pos x="1435" y="1020"/>
                  </a:cxn>
                  <a:cxn ang="0">
                    <a:pos x="1511" y="1075"/>
                  </a:cxn>
                  <a:cxn ang="0">
                    <a:pos x="1536" y="1105"/>
                  </a:cxn>
                  <a:cxn ang="0">
                    <a:pos x="1544" y="1129"/>
                  </a:cxn>
                  <a:cxn ang="0">
                    <a:pos x="1540" y="1172"/>
                  </a:cxn>
                  <a:cxn ang="0">
                    <a:pos x="1526" y="1223"/>
                  </a:cxn>
                  <a:cxn ang="0">
                    <a:pos x="1503" y="1273"/>
                  </a:cxn>
                  <a:cxn ang="0">
                    <a:pos x="1469" y="1316"/>
                  </a:cxn>
                  <a:cxn ang="0">
                    <a:pos x="1425" y="1348"/>
                  </a:cxn>
                  <a:cxn ang="0">
                    <a:pos x="1253" y="1396"/>
                  </a:cxn>
                  <a:cxn ang="0">
                    <a:pos x="1153" y="1411"/>
                  </a:cxn>
                  <a:cxn ang="0">
                    <a:pos x="1022" y="1413"/>
                  </a:cxn>
                  <a:cxn ang="0">
                    <a:pos x="974" y="1425"/>
                  </a:cxn>
                  <a:cxn ang="0">
                    <a:pos x="956" y="1437"/>
                  </a:cxn>
                  <a:cxn ang="0">
                    <a:pos x="942" y="1453"/>
                  </a:cxn>
                  <a:cxn ang="0">
                    <a:pos x="936" y="1475"/>
                  </a:cxn>
                  <a:cxn ang="0">
                    <a:pos x="938" y="1504"/>
                  </a:cxn>
                  <a:cxn ang="0">
                    <a:pos x="965" y="1597"/>
                  </a:cxn>
                </a:cxnLst>
                <a:rect l="0" t="0" r="r" b="b"/>
                <a:pathLst>
                  <a:path w="1545" h="1604">
                    <a:moveTo>
                      <a:pt x="883" y="1603"/>
                    </a:moveTo>
                    <a:lnTo>
                      <a:pt x="793" y="1598"/>
                    </a:lnTo>
                    <a:lnTo>
                      <a:pt x="705" y="1585"/>
                    </a:lnTo>
                    <a:lnTo>
                      <a:pt x="621" y="1563"/>
                    </a:lnTo>
                    <a:lnTo>
                      <a:pt x="540" y="1534"/>
                    </a:lnTo>
                    <a:lnTo>
                      <a:pt x="462" y="1496"/>
                    </a:lnTo>
                    <a:lnTo>
                      <a:pt x="390" y="1452"/>
                    </a:lnTo>
                    <a:lnTo>
                      <a:pt x="322" y="1401"/>
                    </a:lnTo>
                    <a:lnTo>
                      <a:pt x="259" y="1344"/>
                    </a:lnTo>
                    <a:lnTo>
                      <a:pt x="202" y="1281"/>
                    </a:lnTo>
                    <a:lnTo>
                      <a:pt x="151" y="1213"/>
                    </a:lnTo>
                    <a:lnTo>
                      <a:pt x="107" y="1141"/>
                    </a:lnTo>
                    <a:lnTo>
                      <a:pt x="69" y="1063"/>
                    </a:lnTo>
                    <a:lnTo>
                      <a:pt x="40" y="982"/>
                    </a:lnTo>
                    <a:lnTo>
                      <a:pt x="18" y="898"/>
                    </a:lnTo>
                    <a:lnTo>
                      <a:pt x="5" y="810"/>
                    </a:lnTo>
                    <a:lnTo>
                      <a:pt x="0" y="720"/>
                    </a:lnTo>
                    <a:lnTo>
                      <a:pt x="5" y="630"/>
                    </a:lnTo>
                    <a:lnTo>
                      <a:pt x="18" y="542"/>
                    </a:lnTo>
                    <a:lnTo>
                      <a:pt x="31" y="493"/>
                    </a:lnTo>
                    <a:lnTo>
                      <a:pt x="105" y="490"/>
                    </a:lnTo>
                    <a:lnTo>
                      <a:pt x="179" y="486"/>
                    </a:lnTo>
                    <a:lnTo>
                      <a:pt x="216" y="482"/>
                    </a:lnTo>
                    <a:lnTo>
                      <a:pt x="253" y="475"/>
                    </a:lnTo>
                    <a:lnTo>
                      <a:pt x="275" y="469"/>
                    </a:lnTo>
                    <a:lnTo>
                      <a:pt x="284" y="465"/>
                    </a:lnTo>
                    <a:lnTo>
                      <a:pt x="293" y="460"/>
                    </a:lnTo>
                    <a:lnTo>
                      <a:pt x="300" y="456"/>
                    </a:lnTo>
                    <a:lnTo>
                      <a:pt x="307" y="450"/>
                    </a:lnTo>
                    <a:lnTo>
                      <a:pt x="313" y="445"/>
                    </a:lnTo>
                    <a:lnTo>
                      <a:pt x="318" y="439"/>
                    </a:lnTo>
                    <a:lnTo>
                      <a:pt x="322" y="433"/>
                    </a:lnTo>
                    <a:lnTo>
                      <a:pt x="326" y="426"/>
                    </a:lnTo>
                    <a:lnTo>
                      <a:pt x="329" y="419"/>
                    </a:lnTo>
                    <a:lnTo>
                      <a:pt x="332" y="412"/>
                    </a:lnTo>
                    <a:lnTo>
                      <a:pt x="335" y="397"/>
                    </a:lnTo>
                    <a:lnTo>
                      <a:pt x="337" y="382"/>
                    </a:lnTo>
                    <a:lnTo>
                      <a:pt x="327" y="252"/>
                    </a:lnTo>
                    <a:lnTo>
                      <a:pt x="329" y="217"/>
                    </a:lnTo>
                    <a:lnTo>
                      <a:pt x="332" y="181"/>
                    </a:lnTo>
                    <a:lnTo>
                      <a:pt x="337" y="144"/>
                    </a:lnTo>
                    <a:lnTo>
                      <a:pt x="341" y="126"/>
                    </a:lnTo>
                    <a:lnTo>
                      <a:pt x="347" y="109"/>
                    </a:lnTo>
                    <a:lnTo>
                      <a:pt x="353" y="92"/>
                    </a:lnTo>
                    <a:lnTo>
                      <a:pt x="361" y="77"/>
                    </a:lnTo>
                    <a:lnTo>
                      <a:pt x="371" y="62"/>
                    </a:lnTo>
                    <a:lnTo>
                      <a:pt x="383" y="49"/>
                    </a:lnTo>
                    <a:lnTo>
                      <a:pt x="396" y="38"/>
                    </a:lnTo>
                    <a:lnTo>
                      <a:pt x="412" y="28"/>
                    </a:lnTo>
                    <a:lnTo>
                      <a:pt x="430" y="20"/>
                    </a:lnTo>
                    <a:lnTo>
                      <a:pt x="451" y="14"/>
                    </a:lnTo>
                    <a:lnTo>
                      <a:pt x="492" y="7"/>
                    </a:lnTo>
                    <a:lnTo>
                      <a:pt x="534" y="2"/>
                    </a:lnTo>
                    <a:lnTo>
                      <a:pt x="576" y="0"/>
                    </a:lnTo>
                    <a:lnTo>
                      <a:pt x="619" y="3"/>
                    </a:lnTo>
                    <a:lnTo>
                      <a:pt x="639" y="5"/>
                    </a:lnTo>
                    <a:lnTo>
                      <a:pt x="660" y="9"/>
                    </a:lnTo>
                    <a:lnTo>
                      <a:pt x="680" y="14"/>
                    </a:lnTo>
                    <a:lnTo>
                      <a:pt x="700" y="20"/>
                    </a:lnTo>
                    <a:lnTo>
                      <a:pt x="719" y="27"/>
                    </a:lnTo>
                    <a:lnTo>
                      <a:pt x="737" y="36"/>
                    </a:lnTo>
                    <a:lnTo>
                      <a:pt x="754" y="46"/>
                    </a:lnTo>
                    <a:lnTo>
                      <a:pt x="771" y="57"/>
                    </a:lnTo>
                    <a:lnTo>
                      <a:pt x="807" y="87"/>
                    </a:lnTo>
                    <a:lnTo>
                      <a:pt x="841" y="119"/>
                    </a:lnTo>
                    <a:lnTo>
                      <a:pt x="873" y="152"/>
                    </a:lnTo>
                    <a:lnTo>
                      <a:pt x="903" y="186"/>
                    </a:lnTo>
                    <a:lnTo>
                      <a:pt x="963" y="256"/>
                    </a:lnTo>
                    <a:lnTo>
                      <a:pt x="994" y="291"/>
                    </a:lnTo>
                    <a:lnTo>
                      <a:pt x="1026" y="324"/>
                    </a:lnTo>
                    <a:lnTo>
                      <a:pt x="1093" y="392"/>
                    </a:lnTo>
                    <a:lnTo>
                      <a:pt x="1156" y="461"/>
                    </a:lnTo>
                    <a:lnTo>
                      <a:pt x="1222" y="529"/>
                    </a:lnTo>
                    <a:lnTo>
                      <a:pt x="1259" y="563"/>
                    </a:lnTo>
                    <a:lnTo>
                      <a:pt x="1298" y="597"/>
                    </a:lnTo>
                    <a:lnTo>
                      <a:pt x="1349" y="639"/>
                    </a:lnTo>
                    <a:lnTo>
                      <a:pt x="1375" y="661"/>
                    </a:lnTo>
                    <a:lnTo>
                      <a:pt x="1387" y="672"/>
                    </a:lnTo>
                    <a:lnTo>
                      <a:pt x="1398" y="683"/>
                    </a:lnTo>
                    <a:lnTo>
                      <a:pt x="1407" y="695"/>
                    </a:lnTo>
                    <a:lnTo>
                      <a:pt x="1415" y="707"/>
                    </a:lnTo>
                    <a:lnTo>
                      <a:pt x="1421" y="718"/>
                    </a:lnTo>
                    <a:lnTo>
                      <a:pt x="1423" y="724"/>
                    </a:lnTo>
                    <a:lnTo>
                      <a:pt x="1425" y="730"/>
                    </a:lnTo>
                    <a:lnTo>
                      <a:pt x="1426" y="736"/>
                    </a:lnTo>
                    <a:lnTo>
                      <a:pt x="1426" y="742"/>
                    </a:lnTo>
                    <a:lnTo>
                      <a:pt x="1426" y="748"/>
                    </a:lnTo>
                    <a:lnTo>
                      <a:pt x="1425" y="754"/>
                    </a:lnTo>
                    <a:lnTo>
                      <a:pt x="1423" y="760"/>
                    </a:lnTo>
                    <a:lnTo>
                      <a:pt x="1420" y="766"/>
                    </a:lnTo>
                    <a:lnTo>
                      <a:pt x="1417" y="772"/>
                    </a:lnTo>
                    <a:lnTo>
                      <a:pt x="1413" y="778"/>
                    </a:lnTo>
                    <a:lnTo>
                      <a:pt x="1406" y="788"/>
                    </a:lnTo>
                    <a:lnTo>
                      <a:pt x="1401" y="797"/>
                    </a:lnTo>
                    <a:lnTo>
                      <a:pt x="1397" y="805"/>
                    </a:lnTo>
                    <a:lnTo>
                      <a:pt x="1394" y="814"/>
                    </a:lnTo>
                    <a:lnTo>
                      <a:pt x="1392" y="822"/>
                    </a:lnTo>
                    <a:lnTo>
                      <a:pt x="1390" y="830"/>
                    </a:lnTo>
                    <a:lnTo>
                      <a:pt x="1389" y="846"/>
                    </a:lnTo>
                    <a:lnTo>
                      <a:pt x="1387" y="862"/>
                    </a:lnTo>
                    <a:lnTo>
                      <a:pt x="1385" y="870"/>
                    </a:lnTo>
                    <a:lnTo>
                      <a:pt x="1383" y="879"/>
                    </a:lnTo>
                    <a:lnTo>
                      <a:pt x="1380" y="887"/>
                    </a:lnTo>
                    <a:lnTo>
                      <a:pt x="1376" y="896"/>
                    </a:lnTo>
                    <a:lnTo>
                      <a:pt x="1371" y="905"/>
                    </a:lnTo>
                    <a:lnTo>
                      <a:pt x="1364" y="915"/>
                    </a:lnTo>
                    <a:lnTo>
                      <a:pt x="1359" y="922"/>
                    </a:lnTo>
                    <a:lnTo>
                      <a:pt x="1356" y="929"/>
                    </a:lnTo>
                    <a:lnTo>
                      <a:pt x="1355" y="936"/>
                    </a:lnTo>
                    <a:lnTo>
                      <a:pt x="1355" y="942"/>
                    </a:lnTo>
                    <a:lnTo>
                      <a:pt x="1357" y="949"/>
                    </a:lnTo>
                    <a:lnTo>
                      <a:pt x="1359" y="956"/>
                    </a:lnTo>
                    <a:lnTo>
                      <a:pt x="1363" y="962"/>
                    </a:lnTo>
                    <a:lnTo>
                      <a:pt x="1368" y="969"/>
                    </a:lnTo>
                    <a:lnTo>
                      <a:pt x="1381" y="981"/>
                    </a:lnTo>
                    <a:lnTo>
                      <a:pt x="1397" y="994"/>
                    </a:lnTo>
                    <a:lnTo>
                      <a:pt x="1435" y="1020"/>
                    </a:lnTo>
                    <a:lnTo>
                      <a:pt x="1475" y="1047"/>
                    </a:lnTo>
                    <a:lnTo>
                      <a:pt x="1493" y="1061"/>
                    </a:lnTo>
                    <a:lnTo>
                      <a:pt x="1511" y="1075"/>
                    </a:lnTo>
                    <a:lnTo>
                      <a:pt x="1525" y="1090"/>
                    </a:lnTo>
                    <a:lnTo>
                      <a:pt x="1531" y="1097"/>
                    </a:lnTo>
                    <a:lnTo>
                      <a:pt x="1536" y="1105"/>
                    </a:lnTo>
                    <a:lnTo>
                      <a:pt x="1540" y="1113"/>
                    </a:lnTo>
                    <a:lnTo>
                      <a:pt x="1542" y="1121"/>
                    </a:lnTo>
                    <a:lnTo>
                      <a:pt x="1544" y="1129"/>
                    </a:lnTo>
                    <a:lnTo>
                      <a:pt x="1544" y="1138"/>
                    </a:lnTo>
                    <a:lnTo>
                      <a:pt x="1542" y="1155"/>
                    </a:lnTo>
                    <a:lnTo>
                      <a:pt x="1540" y="1172"/>
                    </a:lnTo>
                    <a:lnTo>
                      <a:pt x="1536" y="1189"/>
                    </a:lnTo>
                    <a:lnTo>
                      <a:pt x="1532" y="1206"/>
                    </a:lnTo>
                    <a:lnTo>
                      <a:pt x="1526" y="1223"/>
                    </a:lnTo>
                    <a:lnTo>
                      <a:pt x="1519" y="1240"/>
                    </a:lnTo>
                    <a:lnTo>
                      <a:pt x="1511" y="1257"/>
                    </a:lnTo>
                    <a:lnTo>
                      <a:pt x="1503" y="1273"/>
                    </a:lnTo>
                    <a:lnTo>
                      <a:pt x="1492" y="1288"/>
                    </a:lnTo>
                    <a:lnTo>
                      <a:pt x="1481" y="1303"/>
                    </a:lnTo>
                    <a:lnTo>
                      <a:pt x="1469" y="1316"/>
                    </a:lnTo>
                    <a:lnTo>
                      <a:pt x="1455" y="1328"/>
                    </a:lnTo>
                    <a:lnTo>
                      <a:pt x="1441" y="1339"/>
                    </a:lnTo>
                    <a:lnTo>
                      <a:pt x="1425" y="1348"/>
                    </a:lnTo>
                    <a:lnTo>
                      <a:pt x="1407" y="1355"/>
                    </a:lnTo>
                    <a:lnTo>
                      <a:pt x="1389" y="1361"/>
                    </a:lnTo>
                    <a:lnTo>
                      <a:pt x="1253" y="1396"/>
                    </a:lnTo>
                    <a:lnTo>
                      <a:pt x="1220" y="1402"/>
                    </a:lnTo>
                    <a:lnTo>
                      <a:pt x="1187" y="1408"/>
                    </a:lnTo>
                    <a:lnTo>
                      <a:pt x="1153" y="1411"/>
                    </a:lnTo>
                    <a:lnTo>
                      <a:pt x="1117" y="1412"/>
                    </a:lnTo>
                    <a:lnTo>
                      <a:pt x="1057" y="1411"/>
                    </a:lnTo>
                    <a:lnTo>
                      <a:pt x="1022" y="1413"/>
                    </a:lnTo>
                    <a:lnTo>
                      <a:pt x="1005" y="1416"/>
                    </a:lnTo>
                    <a:lnTo>
                      <a:pt x="989" y="1420"/>
                    </a:lnTo>
                    <a:lnTo>
                      <a:pt x="974" y="1425"/>
                    </a:lnTo>
                    <a:lnTo>
                      <a:pt x="968" y="1428"/>
                    </a:lnTo>
                    <a:lnTo>
                      <a:pt x="961" y="1432"/>
                    </a:lnTo>
                    <a:lnTo>
                      <a:pt x="956" y="1437"/>
                    </a:lnTo>
                    <a:lnTo>
                      <a:pt x="951" y="1442"/>
                    </a:lnTo>
                    <a:lnTo>
                      <a:pt x="946" y="1447"/>
                    </a:lnTo>
                    <a:lnTo>
                      <a:pt x="942" y="1453"/>
                    </a:lnTo>
                    <a:lnTo>
                      <a:pt x="939" y="1460"/>
                    </a:lnTo>
                    <a:lnTo>
                      <a:pt x="937" y="1467"/>
                    </a:lnTo>
                    <a:lnTo>
                      <a:pt x="936" y="1475"/>
                    </a:lnTo>
                    <a:lnTo>
                      <a:pt x="935" y="1484"/>
                    </a:lnTo>
                    <a:lnTo>
                      <a:pt x="936" y="1494"/>
                    </a:lnTo>
                    <a:lnTo>
                      <a:pt x="938" y="1504"/>
                    </a:lnTo>
                    <a:lnTo>
                      <a:pt x="944" y="1527"/>
                    </a:lnTo>
                    <a:lnTo>
                      <a:pt x="956" y="1562"/>
                    </a:lnTo>
                    <a:lnTo>
                      <a:pt x="965" y="1597"/>
                    </a:lnTo>
                    <a:lnTo>
                      <a:pt x="965" y="1599"/>
                    </a:lnTo>
                    <a:lnTo>
                      <a:pt x="883" y="1603"/>
                    </a:lnTo>
                  </a:path>
                </a:pathLst>
              </a:custGeom>
              <a:solidFill>
                <a:srgbClr val="CCCCC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1" name="Freeform 39"/>
              <p:cNvSpPr>
                <a:spLocks noChangeArrowheads="1"/>
              </p:cNvSpPr>
              <p:nvPr/>
            </p:nvSpPr>
            <p:spPr bwMode="auto">
              <a:xfrm>
                <a:off x="2923200" y="3734312"/>
                <a:ext cx="339840" cy="339876"/>
              </a:xfrm>
              <a:custGeom>
                <a:avLst/>
                <a:gdLst/>
                <a:ahLst/>
                <a:cxnLst>
                  <a:cxn ang="0">
                    <a:pos x="467" y="1037"/>
                  </a:cxn>
                  <a:cxn ang="0">
                    <a:pos x="365" y="1017"/>
                  </a:cxn>
                  <a:cxn ang="0">
                    <a:pos x="272" y="977"/>
                  </a:cxn>
                  <a:cxn ang="0">
                    <a:pos x="189" y="921"/>
                  </a:cxn>
                  <a:cxn ang="0">
                    <a:pos x="119" y="851"/>
                  </a:cxn>
                  <a:cxn ang="0">
                    <a:pos x="63" y="768"/>
                  </a:cxn>
                  <a:cxn ang="0">
                    <a:pos x="23" y="675"/>
                  </a:cxn>
                  <a:cxn ang="0">
                    <a:pos x="3" y="573"/>
                  </a:cxn>
                  <a:cxn ang="0">
                    <a:pos x="3" y="467"/>
                  </a:cxn>
                  <a:cxn ang="0">
                    <a:pos x="23" y="365"/>
                  </a:cxn>
                  <a:cxn ang="0">
                    <a:pos x="63" y="272"/>
                  </a:cxn>
                  <a:cxn ang="0">
                    <a:pos x="119" y="189"/>
                  </a:cxn>
                  <a:cxn ang="0">
                    <a:pos x="189" y="119"/>
                  </a:cxn>
                  <a:cxn ang="0">
                    <a:pos x="272" y="63"/>
                  </a:cxn>
                  <a:cxn ang="0">
                    <a:pos x="365" y="23"/>
                  </a:cxn>
                  <a:cxn ang="0">
                    <a:pos x="467" y="3"/>
                  </a:cxn>
                  <a:cxn ang="0">
                    <a:pos x="546" y="1"/>
                  </a:cxn>
                  <a:cxn ang="0">
                    <a:pos x="628" y="96"/>
                  </a:cxn>
                  <a:cxn ang="0">
                    <a:pos x="727" y="197"/>
                  </a:cxn>
                  <a:cxn ang="0">
                    <a:pos x="856" y="334"/>
                  </a:cxn>
                  <a:cxn ang="0">
                    <a:pos x="932" y="402"/>
                  </a:cxn>
                  <a:cxn ang="0">
                    <a:pos x="1009" y="466"/>
                  </a:cxn>
                  <a:cxn ang="0">
                    <a:pos x="1032" y="488"/>
                  </a:cxn>
                  <a:cxn ang="0">
                    <a:pos x="1040" y="520"/>
                  </a:cxn>
                  <a:cxn ang="0">
                    <a:pos x="1032" y="608"/>
                  </a:cxn>
                  <a:cxn ang="0">
                    <a:pos x="1028" y="619"/>
                  </a:cxn>
                  <a:cxn ang="0">
                    <a:pos x="1024" y="635"/>
                  </a:cxn>
                  <a:cxn ang="0">
                    <a:pos x="1022" y="652"/>
                  </a:cxn>
                  <a:cxn ang="0">
                    <a:pos x="1002" y="714"/>
                  </a:cxn>
                  <a:cxn ang="0">
                    <a:pos x="993" y="727"/>
                  </a:cxn>
                  <a:cxn ang="0">
                    <a:pos x="989" y="741"/>
                  </a:cxn>
                  <a:cxn ang="0">
                    <a:pos x="977" y="768"/>
                  </a:cxn>
                  <a:cxn ang="0">
                    <a:pos x="921" y="851"/>
                  </a:cxn>
                  <a:cxn ang="0">
                    <a:pos x="851" y="921"/>
                  </a:cxn>
                  <a:cxn ang="0">
                    <a:pos x="768" y="977"/>
                  </a:cxn>
                  <a:cxn ang="0">
                    <a:pos x="675" y="1017"/>
                  </a:cxn>
                  <a:cxn ang="0">
                    <a:pos x="573" y="1037"/>
                  </a:cxn>
                </a:cxnLst>
                <a:rect l="0" t="0" r="r" b="b"/>
                <a:pathLst>
                  <a:path w="1041" h="1041">
                    <a:moveTo>
                      <a:pt x="520" y="1040"/>
                    </a:moveTo>
                    <a:lnTo>
                      <a:pt x="467" y="1037"/>
                    </a:lnTo>
                    <a:lnTo>
                      <a:pt x="415" y="1029"/>
                    </a:lnTo>
                    <a:lnTo>
                      <a:pt x="365" y="1017"/>
                    </a:lnTo>
                    <a:lnTo>
                      <a:pt x="318" y="999"/>
                    </a:lnTo>
                    <a:lnTo>
                      <a:pt x="272" y="977"/>
                    </a:lnTo>
                    <a:lnTo>
                      <a:pt x="229" y="951"/>
                    </a:lnTo>
                    <a:lnTo>
                      <a:pt x="189" y="921"/>
                    </a:lnTo>
                    <a:lnTo>
                      <a:pt x="152" y="888"/>
                    </a:lnTo>
                    <a:lnTo>
                      <a:pt x="119" y="851"/>
                    </a:lnTo>
                    <a:lnTo>
                      <a:pt x="89" y="811"/>
                    </a:lnTo>
                    <a:lnTo>
                      <a:pt x="63" y="768"/>
                    </a:lnTo>
                    <a:lnTo>
                      <a:pt x="41" y="722"/>
                    </a:lnTo>
                    <a:lnTo>
                      <a:pt x="23" y="675"/>
                    </a:lnTo>
                    <a:lnTo>
                      <a:pt x="11" y="625"/>
                    </a:lnTo>
                    <a:lnTo>
                      <a:pt x="3" y="573"/>
                    </a:lnTo>
                    <a:lnTo>
                      <a:pt x="0" y="520"/>
                    </a:lnTo>
                    <a:lnTo>
                      <a:pt x="3" y="467"/>
                    </a:lnTo>
                    <a:lnTo>
                      <a:pt x="11" y="415"/>
                    </a:lnTo>
                    <a:lnTo>
                      <a:pt x="23" y="365"/>
                    </a:lnTo>
                    <a:lnTo>
                      <a:pt x="41" y="318"/>
                    </a:lnTo>
                    <a:lnTo>
                      <a:pt x="63" y="272"/>
                    </a:lnTo>
                    <a:lnTo>
                      <a:pt x="89" y="229"/>
                    </a:lnTo>
                    <a:lnTo>
                      <a:pt x="119" y="189"/>
                    </a:lnTo>
                    <a:lnTo>
                      <a:pt x="152" y="152"/>
                    </a:lnTo>
                    <a:lnTo>
                      <a:pt x="189" y="119"/>
                    </a:lnTo>
                    <a:lnTo>
                      <a:pt x="229" y="89"/>
                    </a:lnTo>
                    <a:lnTo>
                      <a:pt x="272" y="63"/>
                    </a:lnTo>
                    <a:lnTo>
                      <a:pt x="318" y="41"/>
                    </a:lnTo>
                    <a:lnTo>
                      <a:pt x="365" y="23"/>
                    </a:lnTo>
                    <a:lnTo>
                      <a:pt x="415" y="11"/>
                    </a:lnTo>
                    <a:lnTo>
                      <a:pt x="467" y="3"/>
                    </a:lnTo>
                    <a:lnTo>
                      <a:pt x="520" y="0"/>
                    </a:lnTo>
                    <a:lnTo>
                      <a:pt x="546" y="1"/>
                    </a:lnTo>
                    <a:lnTo>
                      <a:pt x="597" y="61"/>
                    </a:lnTo>
                    <a:lnTo>
                      <a:pt x="628" y="96"/>
                    </a:lnTo>
                    <a:lnTo>
                      <a:pt x="660" y="129"/>
                    </a:lnTo>
                    <a:lnTo>
                      <a:pt x="727" y="197"/>
                    </a:lnTo>
                    <a:lnTo>
                      <a:pt x="790" y="266"/>
                    </a:lnTo>
                    <a:lnTo>
                      <a:pt x="856" y="334"/>
                    </a:lnTo>
                    <a:lnTo>
                      <a:pt x="893" y="368"/>
                    </a:lnTo>
                    <a:lnTo>
                      <a:pt x="932" y="402"/>
                    </a:lnTo>
                    <a:lnTo>
                      <a:pt x="983" y="444"/>
                    </a:lnTo>
                    <a:lnTo>
                      <a:pt x="1009" y="466"/>
                    </a:lnTo>
                    <a:lnTo>
                      <a:pt x="1021" y="477"/>
                    </a:lnTo>
                    <a:lnTo>
                      <a:pt x="1032" y="488"/>
                    </a:lnTo>
                    <a:lnTo>
                      <a:pt x="1039" y="497"/>
                    </a:lnTo>
                    <a:lnTo>
                      <a:pt x="1040" y="520"/>
                    </a:lnTo>
                    <a:lnTo>
                      <a:pt x="1037" y="573"/>
                    </a:lnTo>
                    <a:lnTo>
                      <a:pt x="1032" y="608"/>
                    </a:lnTo>
                    <a:lnTo>
                      <a:pt x="1031" y="610"/>
                    </a:lnTo>
                    <a:lnTo>
                      <a:pt x="1028" y="619"/>
                    </a:lnTo>
                    <a:lnTo>
                      <a:pt x="1026" y="627"/>
                    </a:lnTo>
                    <a:lnTo>
                      <a:pt x="1024" y="635"/>
                    </a:lnTo>
                    <a:lnTo>
                      <a:pt x="1023" y="651"/>
                    </a:lnTo>
                    <a:lnTo>
                      <a:pt x="1022" y="652"/>
                    </a:lnTo>
                    <a:lnTo>
                      <a:pt x="1017" y="675"/>
                    </a:lnTo>
                    <a:lnTo>
                      <a:pt x="1002" y="714"/>
                    </a:lnTo>
                    <a:lnTo>
                      <a:pt x="998" y="720"/>
                    </a:lnTo>
                    <a:lnTo>
                      <a:pt x="993" y="727"/>
                    </a:lnTo>
                    <a:lnTo>
                      <a:pt x="990" y="734"/>
                    </a:lnTo>
                    <a:lnTo>
                      <a:pt x="989" y="741"/>
                    </a:lnTo>
                    <a:lnTo>
                      <a:pt x="989" y="743"/>
                    </a:lnTo>
                    <a:lnTo>
                      <a:pt x="977" y="768"/>
                    </a:lnTo>
                    <a:lnTo>
                      <a:pt x="951" y="811"/>
                    </a:lnTo>
                    <a:lnTo>
                      <a:pt x="921" y="851"/>
                    </a:lnTo>
                    <a:lnTo>
                      <a:pt x="888" y="888"/>
                    </a:lnTo>
                    <a:lnTo>
                      <a:pt x="851" y="921"/>
                    </a:lnTo>
                    <a:lnTo>
                      <a:pt x="811" y="951"/>
                    </a:lnTo>
                    <a:lnTo>
                      <a:pt x="768" y="977"/>
                    </a:lnTo>
                    <a:lnTo>
                      <a:pt x="722" y="999"/>
                    </a:lnTo>
                    <a:lnTo>
                      <a:pt x="675" y="1017"/>
                    </a:lnTo>
                    <a:lnTo>
                      <a:pt x="625" y="1029"/>
                    </a:lnTo>
                    <a:lnTo>
                      <a:pt x="573" y="1037"/>
                    </a:lnTo>
                    <a:lnTo>
                      <a:pt x="520" y="1040"/>
                    </a:lnTo>
                  </a:path>
                </a:pathLst>
              </a:custGeom>
              <a:solidFill>
                <a:srgbClr val="E6E6E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2" name="Oval 40"/>
              <p:cNvSpPr>
                <a:spLocks noChangeArrowheads="1"/>
              </p:cNvSpPr>
              <p:nvPr/>
            </p:nvSpPr>
            <p:spPr bwMode="auto">
              <a:xfrm>
                <a:off x="3039840" y="3845204"/>
                <a:ext cx="102240" cy="102251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/>
            <p:nvPr/>
          </p:nvGrpSpPr>
          <p:grpSpPr>
            <a:xfrm>
              <a:off x="4625280" y="5171584"/>
              <a:ext cx="659520" cy="694153"/>
              <a:chOff x="4625280" y="5171584"/>
              <a:chExt cx="659520" cy="694153"/>
            </a:xfrm>
          </p:grpSpPr>
          <p:sp>
            <p:nvSpPr>
              <p:cNvPr id="33820" name="Freeform 28"/>
              <p:cNvSpPr>
                <a:spLocks noChangeArrowheads="1"/>
              </p:cNvSpPr>
              <p:nvPr/>
            </p:nvSpPr>
            <p:spPr bwMode="auto">
              <a:xfrm>
                <a:off x="4625280" y="5171584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5" name="Line 43"/>
              <p:cNvSpPr>
                <a:spLocks noChangeShapeType="1"/>
              </p:cNvSpPr>
              <p:nvPr/>
            </p:nvSpPr>
            <p:spPr bwMode="auto">
              <a:xfrm flipV="1">
                <a:off x="4783680" y="5360243"/>
                <a:ext cx="264960" cy="332675"/>
              </a:xfrm>
              <a:prstGeom prst="line">
                <a:avLst/>
              </a:prstGeom>
              <a:noFill/>
              <a:ln w="36720">
                <a:solidFill>
                  <a:srgbClr val="EB613D"/>
                </a:solidFill>
                <a:round/>
                <a:headEnd/>
                <a:tailEnd/>
              </a:ln>
              <a:effectLst/>
            </p:spPr>
            <p:txBody>
              <a:bodyPr lIns="82945" tIns="41473" rIns="82945" bIns="41473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60"/>
            <p:cNvGrpSpPr/>
            <p:nvPr/>
          </p:nvGrpSpPr>
          <p:grpSpPr>
            <a:xfrm>
              <a:off x="6354721" y="5498498"/>
              <a:ext cx="659520" cy="694153"/>
              <a:chOff x="6354721" y="5498498"/>
              <a:chExt cx="659520" cy="694153"/>
            </a:xfrm>
          </p:grpSpPr>
          <p:sp>
            <p:nvSpPr>
              <p:cNvPr id="33824" name="Freeform 32"/>
              <p:cNvSpPr>
                <a:spLocks noChangeArrowheads="1"/>
              </p:cNvSpPr>
              <p:nvPr/>
            </p:nvSpPr>
            <p:spPr bwMode="auto">
              <a:xfrm>
                <a:off x="6354721" y="5498498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6" name="AutoShape 44"/>
              <p:cNvSpPr>
                <a:spLocks noChangeArrowheads="1"/>
              </p:cNvSpPr>
              <p:nvPr/>
            </p:nvSpPr>
            <p:spPr bwMode="auto">
              <a:xfrm rot="18540000">
                <a:off x="6383493" y="5785095"/>
                <a:ext cx="528535" cy="142560"/>
              </a:xfrm>
              <a:prstGeom prst="roundRect">
                <a:avLst>
                  <a:gd name="adj" fmla="val 50000"/>
                </a:avLst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61"/>
            <p:cNvGrpSpPr/>
            <p:nvPr/>
          </p:nvGrpSpPr>
          <p:grpSpPr>
            <a:xfrm>
              <a:off x="2823841" y="4759701"/>
              <a:ext cx="659520" cy="694153"/>
              <a:chOff x="2823841" y="4759701"/>
              <a:chExt cx="659520" cy="694153"/>
            </a:xfrm>
          </p:grpSpPr>
          <p:sp>
            <p:nvSpPr>
              <p:cNvPr id="33819" name="Freeform 27"/>
              <p:cNvSpPr>
                <a:spLocks noChangeArrowheads="1"/>
              </p:cNvSpPr>
              <p:nvPr/>
            </p:nvSpPr>
            <p:spPr bwMode="auto">
              <a:xfrm>
                <a:off x="2823841" y="4759701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4C4C4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3" name="Oval 41"/>
              <p:cNvSpPr>
                <a:spLocks noChangeArrowheads="1"/>
              </p:cNvSpPr>
              <p:nvPr/>
            </p:nvSpPr>
            <p:spPr bwMode="auto">
              <a:xfrm>
                <a:off x="2941920" y="5249352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4" name="Oval 42"/>
              <p:cNvSpPr>
                <a:spLocks noChangeArrowheads="1"/>
              </p:cNvSpPr>
              <p:nvPr/>
            </p:nvSpPr>
            <p:spPr bwMode="auto">
              <a:xfrm>
                <a:off x="3204000" y="4923878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7" name="Freeform 45"/>
              <p:cNvSpPr>
                <a:spLocks noChangeArrowheads="1"/>
              </p:cNvSpPr>
              <p:nvPr/>
            </p:nvSpPr>
            <p:spPr bwMode="auto">
              <a:xfrm>
                <a:off x="2852640" y="4762580"/>
                <a:ext cx="603360" cy="685512"/>
              </a:xfrm>
              <a:custGeom>
                <a:avLst/>
                <a:gdLst/>
                <a:ahLst/>
                <a:cxnLst>
                  <a:cxn ang="0">
                    <a:pos x="485" y="490"/>
                  </a:cxn>
                  <a:cxn ang="0">
                    <a:pos x="633" y="475"/>
                  </a:cxn>
                  <a:cxn ang="0">
                    <a:pos x="673" y="460"/>
                  </a:cxn>
                  <a:cxn ang="0">
                    <a:pos x="693" y="445"/>
                  </a:cxn>
                  <a:cxn ang="0">
                    <a:pos x="706" y="426"/>
                  </a:cxn>
                  <a:cxn ang="0">
                    <a:pos x="715" y="397"/>
                  </a:cxn>
                  <a:cxn ang="0">
                    <a:pos x="709" y="217"/>
                  </a:cxn>
                  <a:cxn ang="0">
                    <a:pos x="914" y="2"/>
                  </a:cxn>
                  <a:cxn ang="0">
                    <a:pos x="1019" y="5"/>
                  </a:cxn>
                  <a:cxn ang="0">
                    <a:pos x="1080" y="20"/>
                  </a:cxn>
                  <a:cxn ang="0">
                    <a:pos x="1134" y="46"/>
                  </a:cxn>
                  <a:cxn ang="0">
                    <a:pos x="1221" y="119"/>
                  </a:cxn>
                  <a:cxn ang="0">
                    <a:pos x="1343" y="256"/>
                  </a:cxn>
                  <a:cxn ang="0">
                    <a:pos x="1473" y="392"/>
                  </a:cxn>
                  <a:cxn ang="0">
                    <a:pos x="1639" y="563"/>
                  </a:cxn>
                  <a:cxn ang="0">
                    <a:pos x="1755" y="661"/>
                  </a:cxn>
                  <a:cxn ang="0">
                    <a:pos x="1787" y="695"/>
                  </a:cxn>
                  <a:cxn ang="0">
                    <a:pos x="1803" y="724"/>
                  </a:cxn>
                  <a:cxn ang="0">
                    <a:pos x="1806" y="742"/>
                  </a:cxn>
                  <a:cxn ang="0">
                    <a:pos x="1803" y="760"/>
                  </a:cxn>
                  <a:cxn ang="0">
                    <a:pos x="1793" y="778"/>
                  </a:cxn>
                  <a:cxn ang="0">
                    <a:pos x="1777" y="805"/>
                  </a:cxn>
                  <a:cxn ang="0">
                    <a:pos x="1770" y="830"/>
                  </a:cxn>
                  <a:cxn ang="0">
                    <a:pos x="1765" y="870"/>
                  </a:cxn>
                  <a:cxn ang="0">
                    <a:pos x="1756" y="896"/>
                  </a:cxn>
                  <a:cxn ang="0">
                    <a:pos x="1739" y="922"/>
                  </a:cxn>
                  <a:cxn ang="0">
                    <a:pos x="1735" y="942"/>
                  </a:cxn>
                  <a:cxn ang="0">
                    <a:pos x="1743" y="962"/>
                  </a:cxn>
                  <a:cxn ang="0">
                    <a:pos x="1777" y="994"/>
                  </a:cxn>
                  <a:cxn ang="0">
                    <a:pos x="1749" y="1188"/>
                  </a:cxn>
                  <a:cxn ang="0">
                    <a:pos x="1533" y="1411"/>
                  </a:cxn>
                  <a:cxn ang="0">
                    <a:pos x="1402" y="1413"/>
                  </a:cxn>
                  <a:cxn ang="0">
                    <a:pos x="1354" y="1425"/>
                  </a:cxn>
                  <a:cxn ang="0">
                    <a:pos x="1336" y="1437"/>
                  </a:cxn>
                  <a:cxn ang="0">
                    <a:pos x="1322" y="1453"/>
                  </a:cxn>
                  <a:cxn ang="0">
                    <a:pos x="1316" y="1475"/>
                  </a:cxn>
                  <a:cxn ang="0">
                    <a:pos x="1318" y="1504"/>
                  </a:cxn>
                  <a:cxn ang="0">
                    <a:pos x="1345" y="1597"/>
                  </a:cxn>
                  <a:cxn ang="0">
                    <a:pos x="1357" y="1705"/>
                  </a:cxn>
                  <a:cxn ang="0">
                    <a:pos x="1017" y="2096"/>
                  </a:cxn>
                  <a:cxn ang="0">
                    <a:pos x="958" y="2088"/>
                  </a:cxn>
                  <a:cxn ang="0">
                    <a:pos x="905" y="2069"/>
                  </a:cxn>
                  <a:cxn ang="0">
                    <a:pos x="861" y="2038"/>
                  </a:cxn>
                  <a:cxn ang="0">
                    <a:pos x="824" y="1990"/>
                  </a:cxn>
                  <a:cxn ang="0">
                    <a:pos x="770" y="1951"/>
                  </a:cxn>
                  <a:cxn ang="0">
                    <a:pos x="707" y="1938"/>
                  </a:cxn>
                  <a:cxn ang="0">
                    <a:pos x="639" y="1944"/>
                  </a:cxn>
                  <a:cxn ang="0">
                    <a:pos x="470" y="1993"/>
                  </a:cxn>
                  <a:cxn ang="0">
                    <a:pos x="345" y="2014"/>
                  </a:cxn>
                  <a:cxn ang="0">
                    <a:pos x="216" y="2014"/>
                  </a:cxn>
                  <a:cxn ang="0">
                    <a:pos x="132" y="2001"/>
                  </a:cxn>
                  <a:cxn ang="0">
                    <a:pos x="77" y="1974"/>
                  </a:cxn>
                  <a:cxn ang="0">
                    <a:pos x="35" y="1934"/>
                  </a:cxn>
                  <a:cxn ang="0">
                    <a:pos x="8" y="1884"/>
                  </a:cxn>
                  <a:cxn ang="0">
                    <a:pos x="0" y="1830"/>
                  </a:cxn>
                  <a:cxn ang="0">
                    <a:pos x="22" y="1753"/>
                  </a:cxn>
                  <a:cxn ang="0">
                    <a:pos x="74" y="1544"/>
                  </a:cxn>
                  <a:cxn ang="0">
                    <a:pos x="111" y="1427"/>
                  </a:cxn>
                  <a:cxn ang="0">
                    <a:pos x="133" y="1321"/>
                  </a:cxn>
                  <a:cxn ang="0">
                    <a:pos x="131" y="1216"/>
                  </a:cxn>
                  <a:cxn ang="0">
                    <a:pos x="118" y="1163"/>
                  </a:cxn>
                  <a:cxn ang="0">
                    <a:pos x="95" y="1113"/>
                  </a:cxn>
                  <a:cxn ang="0">
                    <a:pos x="32" y="1021"/>
                  </a:cxn>
                </a:cxnLst>
                <a:rect l="0" t="0" r="r" b="b"/>
                <a:pathLst>
                  <a:path w="1847" h="2097">
                    <a:moveTo>
                      <a:pt x="273" y="696"/>
                    </a:moveTo>
                    <a:lnTo>
                      <a:pt x="444" y="492"/>
                    </a:lnTo>
                    <a:lnTo>
                      <a:pt x="485" y="490"/>
                    </a:lnTo>
                    <a:lnTo>
                      <a:pt x="559" y="486"/>
                    </a:lnTo>
                    <a:lnTo>
                      <a:pt x="596" y="482"/>
                    </a:lnTo>
                    <a:lnTo>
                      <a:pt x="633" y="475"/>
                    </a:lnTo>
                    <a:lnTo>
                      <a:pt x="655" y="469"/>
                    </a:lnTo>
                    <a:lnTo>
                      <a:pt x="664" y="465"/>
                    </a:lnTo>
                    <a:lnTo>
                      <a:pt x="673" y="460"/>
                    </a:lnTo>
                    <a:lnTo>
                      <a:pt x="680" y="456"/>
                    </a:lnTo>
                    <a:lnTo>
                      <a:pt x="687" y="450"/>
                    </a:lnTo>
                    <a:lnTo>
                      <a:pt x="693" y="445"/>
                    </a:lnTo>
                    <a:lnTo>
                      <a:pt x="698" y="439"/>
                    </a:lnTo>
                    <a:lnTo>
                      <a:pt x="702" y="433"/>
                    </a:lnTo>
                    <a:lnTo>
                      <a:pt x="706" y="426"/>
                    </a:lnTo>
                    <a:lnTo>
                      <a:pt x="709" y="419"/>
                    </a:lnTo>
                    <a:lnTo>
                      <a:pt x="712" y="412"/>
                    </a:lnTo>
                    <a:lnTo>
                      <a:pt x="715" y="397"/>
                    </a:lnTo>
                    <a:lnTo>
                      <a:pt x="717" y="382"/>
                    </a:lnTo>
                    <a:lnTo>
                      <a:pt x="707" y="252"/>
                    </a:lnTo>
                    <a:lnTo>
                      <a:pt x="709" y="217"/>
                    </a:lnTo>
                    <a:lnTo>
                      <a:pt x="711" y="185"/>
                    </a:lnTo>
                    <a:lnTo>
                      <a:pt x="880" y="6"/>
                    </a:lnTo>
                    <a:lnTo>
                      <a:pt x="914" y="2"/>
                    </a:lnTo>
                    <a:lnTo>
                      <a:pt x="956" y="0"/>
                    </a:lnTo>
                    <a:lnTo>
                      <a:pt x="999" y="3"/>
                    </a:lnTo>
                    <a:lnTo>
                      <a:pt x="1019" y="5"/>
                    </a:lnTo>
                    <a:lnTo>
                      <a:pt x="1040" y="9"/>
                    </a:lnTo>
                    <a:lnTo>
                      <a:pt x="1060" y="14"/>
                    </a:lnTo>
                    <a:lnTo>
                      <a:pt x="1080" y="20"/>
                    </a:lnTo>
                    <a:lnTo>
                      <a:pt x="1099" y="27"/>
                    </a:lnTo>
                    <a:lnTo>
                      <a:pt x="1117" y="36"/>
                    </a:lnTo>
                    <a:lnTo>
                      <a:pt x="1134" y="46"/>
                    </a:lnTo>
                    <a:lnTo>
                      <a:pt x="1151" y="57"/>
                    </a:lnTo>
                    <a:lnTo>
                      <a:pt x="1187" y="87"/>
                    </a:lnTo>
                    <a:lnTo>
                      <a:pt x="1221" y="119"/>
                    </a:lnTo>
                    <a:lnTo>
                      <a:pt x="1253" y="152"/>
                    </a:lnTo>
                    <a:lnTo>
                      <a:pt x="1283" y="186"/>
                    </a:lnTo>
                    <a:lnTo>
                      <a:pt x="1343" y="256"/>
                    </a:lnTo>
                    <a:lnTo>
                      <a:pt x="1374" y="291"/>
                    </a:lnTo>
                    <a:lnTo>
                      <a:pt x="1406" y="324"/>
                    </a:lnTo>
                    <a:lnTo>
                      <a:pt x="1473" y="392"/>
                    </a:lnTo>
                    <a:lnTo>
                      <a:pt x="1536" y="461"/>
                    </a:lnTo>
                    <a:lnTo>
                      <a:pt x="1602" y="529"/>
                    </a:lnTo>
                    <a:lnTo>
                      <a:pt x="1639" y="563"/>
                    </a:lnTo>
                    <a:lnTo>
                      <a:pt x="1678" y="597"/>
                    </a:lnTo>
                    <a:lnTo>
                      <a:pt x="1729" y="639"/>
                    </a:lnTo>
                    <a:lnTo>
                      <a:pt x="1755" y="661"/>
                    </a:lnTo>
                    <a:lnTo>
                      <a:pt x="1767" y="672"/>
                    </a:lnTo>
                    <a:lnTo>
                      <a:pt x="1778" y="683"/>
                    </a:lnTo>
                    <a:lnTo>
                      <a:pt x="1787" y="695"/>
                    </a:lnTo>
                    <a:lnTo>
                      <a:pt x="1795" y="707"/>
                    </a:lnTo>
                    <a:lnTo>
                      <a:pt x="1801" y="718"/>
                    </a:lnTo>
                    <a:lnTo>
                      <a:pt x="1803" y="724"/>
                    </a:lnTo>
                    <a:lnTo>
                      <a:pt x="1805" y="730"/>
                    </a:lnTo>
                    <a:lnTo>
                      <a:pt x="1806" y="736"/>
                    </a:lnTo>
                    <a:lnTo>
                      <a:pt x="1806" y="742"/>
                    </a:lnTo>
                    <a:lnTo>
                      <a:pt x="1806" y="748"/>
                    </a:lnTo>
                    <a:lnTo>
                      <a:pt x="1805" y="754"/>
                    </a:lnTo>
                    <a:lnTo>
                      <a:pt x="1803" y="760"/>
                    </a:lnTo>
                    <a:lnTo>
                      <a:pt x="1800" y="766"/>
                    </a:lnTo>
                    <a:lnTo>
                      <a:pt x="1797" y="772"/>
                    </a:lnTo>
                    <a:lnTo>
                      <a:pt x="1793" y="778"/>
                    </a:lnTo>
                    <a:lnTo>
                      <a:pt x="1786" y="788"/>
                    </a:lnTo>
                    <a:lnTo>
                      <a:pt x="1781" y="797"/>
                    </a:lnTo>
                    <a:lnTo>
                      <a:pt x="1777" y="805"/>
                    </a:lnTo>
                    <a:lnTo>
                      <a:pt x="1774" y="814"/>
                    </a:lnTo>
                    <a:lnTo>
                      <a:pt x="1772" y="822"/>
                    </a:lnTo>
                    <a:lnTo>
                      <a:pt x="1770" y="830"/>
                    </a:lnTo>
                    <a:lnTo>
                      <a:pt x="1769" y="846"/>
                    </a:lnTo>
                    <a:lnTo>
                      <a:pt x="1767" y="862"/>
                    </a:lnTo>
                    <a:lnTo>
                      <a:pt x="1765" y="870"/>
                    </a:lnTo>
                    <a:lnTo>
                      <a:pt x="1763" y="879"/>
                    </a:lnTo>
                    <a:lnTo>
                      <a:pt x="1760" y="887"/>
                    </a:lnTo>
                    <a:lnTo>
                      <a:pt x="1756" y="896"/>
                    </a:lnTo>
                    <a:lnTo>
                      <a:pt x="1751" y="905"/>
                    </a:lnTo>
                    <a:lnTo>
                      <a:pt x="1744" y="915"/>
                    </a:lnTo>
                    <a:lnTo>
                      <a:pt x="1739" y="922"/>
                    </a:lnTo>
                    <a:lnTo>
                      <a:pt x="1736" y="929"/>
                    </a:lnTo>
                    <a:lnTo>
                      <a:pt x="1735" y="936"/>
                    </a:lnTo>
                    <a:lnTo>
                      <a:pt x="1735" y="942"/>
                    </a:lnTo>
                    <a:lnTo>
                      <a:pt x="1737" y="949"/>
                    </a:lnTo>
                    <a:lnTo>
                      <a:pt x="1739" y="956"/>
                    </a:lnTo>
                    <a:lnTo>
                      <a:pt x="1743" y="962"/>
                    </a:lnTo>
                    <a:lnTo>
                      <a:pt x="1748" y="969"/>
                    </a:lnTo>
                    <a:lnTo>
                      <a:pt x="1761" y="981"/>
                    </a:lnTo>
                    <a:lnTo>
                      <a:pt x="1777" y="994"/>
                    </a:lnTo>
                    <a:lnTo>
                      <a:pt x="1815" y="1020"/>
                    </a:lnTo>
                    <a:lnTo>
                      <a:pt x="1846" y="1041"/>
                    </a:lnTo>
                    <a:lnTo>
                      <a:pt x="1749" y="1188"/>
                    </a:lnTo>
                    <a:lnTo>
                      <a:pt x="1589" y="1404"/>
                    </a:lnTo>
                    <a:lnTo>
                      <a:pt x="1567" y="1408"/>
                    </a:lnTo>
                    <a:lnTo>
                      <a:pt x="1533" y="1411"/>
                    </a:lnTo>
                    <a:lnTo>
                      <a:pt x="1497" y="1412"/>
                    </a:lnTo>
                    <a:lnTo>
                      <a:pt x="1437" y="1411"/>
                    </a:lnTo>
                    <a:lnTo>
                      <a:pt x="1402" y="1413"/>
                    </a:lnTo>
                    <a:lnTo>
                      <a:pt x="1385" y="1416"/>
                    </a:lnTo>
                    <a:lnTo>
                      <a:pt x="1369" y="1420"/>
                    </a:lnTo>
                    <a:lnTo>
                      <a:pt x="1354" y="1425"/>
                    </a:lnTo>
                    <a:lnTo>
                      <a:pt x="1348" y="1428"/>
                    </a:lnTo>
                    <a:lnTo>
                      <a:pt x="1341" y="1432"/>
                    </a:lnTo>
                    <a:lnTo>
                      <a:pt x="1336" y="1437"/>
                    </a:lnTo>
                    <a:lnTo>
                      <a:pt x="1331" y="1442"/>
                    </a:lnTo>
                    <a:lnTo>
                      <a:pt x="1326" y="1447"/>
                    </a:lnTo>
                    <a:lnTo>
                      <a:pt x="1322" y="1453"/>
                    </a:lnTo>
                    <a:lnTo>
                      <a:pt x="1319" y="1460"/>
                    </a:lnTo>
                    <a:lnTo>
                      <a:pt x="1317" y="1467"/>
                    </a:lnTo>
                    <a:lnTo>
                      <a:pt x="1316" y="1475"/>
                    </a:lnTo>
                    <a:lnTo>
                      <a:pt x="1315" y="1484"/>
                    </a:lnTo>
                    <a:lnTo>
                      <a:pt x="1316" y="1494"/>
                    </a:lnTo>
                    <a:lnTo>
                      <a:pt x="1318" y="1504"/>
                    </a:lnTo>
                    <a:lnTo>
                      <a:pt x="1324" y="1527"/>
                    </a:lnTo>
                    <a:lnTo>
                      <a:pt x="1336" y="1562"/>
                    </a:lnTo>
                    <a:lnTo>
                      <a:pt x="1345" y="1597"/>
                    </a:lnTo>
                    <a:lnTo>
                      <a:pt x="1351" y="1633"/>
                    </a:lnTo>
                    <a:lnTo>
                      <a:pt x="1356" y="1669"/>
                    </a:lnTo>
                    <a:lnTo>
                      <a:pt x="1357" y="1705"/>
                    </a:lnTo>
                    <a:lnTo>
                      <a:pt x="1097" y="2017"/>
                    </a:lnTo>
                    <a:lnTo>
                      <a:pt x="1023" y="2096"/>
                    </a:lnTo>
                    <a:lnTo>
                      <a:pt x="1017" y="2096"/>
                    </a:lnTo>
                    <a:lnTo>
                      <a:pt x="997" y="2095"/>
                    </a:lnTo>
                    <a:lnTo>
                      <a:pt x="977" y="2092"/>
                    </a:lnTo>
                    <a:lnTo>
                      <a:pt x="958" y="2088"/>
                    </a:lnTo>
                    <a:lnTo>
                      <a:pt x="940" y="2083"/>
                    </a:lnTo>
                    <a:lnTo>
                      <a:pt x="922" y="2077"/>
                    </a:lnTo>
                    <a:lnTo>
                      <a:pt x="905" y="2069"/>
                    </a:lnTo>
                    <a:lnTo>
                      <a:pt x="889" y="2060"/>
                    </a:lnTo>
                    <a:lnTo>
                      <a:pt x="875" y="2049"/>
                    </a:lnTo>
                    <a:lnTo>
                      <a:pt x="861" y="2038"/>
                    </a:lnTo>
                    <a:lnTo>
                      <a:pt x="849" y="2025"/>
                    </a:lnTo>
                    <a:lnTo>
                      <a:pt x="839" y="2010"/>
                    </a:lnTo>
                    <a:lnTo>
                      <a:pt x="824" y="1990"/>
                    </a:lnTo>
                    <a:lnTo>
                      <a:pt x="807" y="1973"/>
                    </a:lnTo>
                    <a:lnTo>
                      <a:pt x="789" y="1960"/>
                    </a:lnTo>
                    <a:lnTo>
                      <a:pt x="770" y="1951"/>
                    </a:lnTo>
                    <a:lnTo>
                      <a:pt x="750" y="1944"/>
                    </a:lnTo>
                    <a:lnTo>
                      <a:pt x="728" y="1940"/>
                    </a:lnTo>
                    <a:lnTo>
                      <a:pt x="707" y="1938"/>
                    </a:lnTo>
                    <a:lnTo>
                      <a:pt x="684" y="1939"/>
                    </a:lnTo>
                    <a:lnTo>
                      <a:pt x="662" y="1941"/>
                    </a:lnTo>
                    <a:lnTo>
                      <a:pt x="639" y="1944"/>
                    </a:lnTo>
                    <a:lnTo>
                      <a:pt x="594" y="1955"/>
                    </a:lnTo>
                    <a:lnTo>
                      <a:pt x="510" y="1981"/>
                    </a:lnTo>
                    <a:lnTo>
                      <a:pt x="470" y="1993"/>
                    </a:lnTo>
                    <a:lnTo>
                      <a:pt x="429" y="2002"/>
                    </a:lnTo>
                    <a:lnTo>
                      <a:pt x="387" y="2009"/>
                    </a:lnTo>
                    <a:lnTo>
                      <a:pt x="345" y="2014"/>
                    </a:lnTo>
                    <a:lnTo>
                      <a:pt x="302" y="2016"/>
                    </a:lnTo>
                    <a:lnTo>
                      <a:pt x="259" y="2016"/>
                    </a:lnTo>
                    <a:lnTo>
                      <a:pt x="216" y="2014"/>
                    </a:lnTo>
                    <a:lnTo>
                      <a:pt x="173" y="2010"/>
                    </a:lnTo>
                    <a:lnTo>
                      <a:pt x="152" y="2007"/>
                    </a:lnTo>
                    <a:lnTo>
                      <a:pt x="132" y="2001"/>
                    </a:lnTo>
                    <a:lnTo>
                      <a:pt x="112" y="1994"/>
                    </a:lnTo>
                    <a:lnTo>
                      <a:pt x="94" y="1985"/>
                    </a:lnTo>
                    <a:lnTo>
                      <a:pt x="77" y="1974"/>
                    </a:lnTo>
                    <a:lnTo>
                      <a:pt x="61" y="1962"/>
                    </a:lnTo>
                    <a:lnTo>
                      <a:pt x="47" y="1948"/>
                    </a:lnTo>
                    <a:lnTo>
                      <a:pt x="35" y="1934"/>
                    </a:lnTo>
                    <a:lnTo>
                      <a:pt x="24" y="1918"/>
                    </a:lnTo>
                    <a:lnTo>
                      <a:pt x="15" y="1901"/>
                    </a:lnTo>
                    <a:lnTo>
                      <a:pt x="8" y="1884"/>
                    </a:lnTo>
                    <a:lnTo>
                      <a:pt x="3" y="1867"/>
                    </a:lnTo>
                    <a:lnTo>
                      <a:pt x="0" y="1849"/>
                    </a:lnTo>
                    <a:lnTo>
                      <a:pt x="0" y="1830"/>
                    </a:lnTo>
                    <a:lnTo>
                      <a:pt x="3" y="1812"/>
                    </a:lnTo>
                    <a:lnTo>
                      <a:pt x="8" y="1794"/>
                    </a:lnTo>
                    <a:lnTo>
                      <a:pt x="22" y="1753"/>
                    </a:lnTo>
                    <a:lnTo>
                      <a:pt x="34" y="1712"/>
                    </a:lnTo>
                    <a:lnTo>
                      <a:pt x="54" y="1628"/>
                    </a:lnTo>
                    <a:lnTo>
                      <a:pt x="74" y="1544"/>
                    </a:lnTo>
                    <a:lnTo>
                      <a:pt x="86" y="1503"/>
                    </a:lnTo>
                    <a:lnTo>
                      <a:pt x="99" y="1462"/>
                    </a:lnTo>
                    <a:lnTo>
                      <a:pt x="111" y="1427"/>
                    </a:lnTo>
                    <a:lnTo>
                      <a:pt x="121" y="1391"/>
                    </a:lnTo>
                    <a:lnTo>
                      <a:pt x="128" y="1356"/>
                    </a:lnTo>
                    <a:lnTo>
                      <a:pt x="133" y="1321"/>
                    </a:lnTo>
                    <a:lnTo>
                      <a:pt x="135" y="1286"/>
                    </a:lnTo>
                    <a:lnTo>
                      <a:pt x="135" y="1251"/>
                    </a:lnTo>
                    <a:lnTo>
                      <a:pt x="131" y="1216"/>
                    </a:lnTo>
                    <a:lnTo>
                      <a:pt x="127" y="1198"/>
                    </a:lnTo>
                    <a:lnTo>
                      <a:pt x="123" y="1181"/>
                    </a:lnTo>
                    <a:lnTo>
                      <a:pt x="118" y="1163"/>
                    </a:lnTo>
                    <a:lnTo>
                      <a:pt x="111" y="1146"/>
                    </a:lnTo>
                    <a:lnTo>
                      <a:pt x="103" y="1129"/>
                    </a:lnTo>
                    <a:lnTo>
                      <a:pt x="95" y="1113"/>
                    </a:lnTo>
                    <a:lnTo>
                      <a:pt x="75" y="1080"/>
                    </a:lnTo>
                    <a:lnTo>
                      <a:pt x="53" y="1049"/>
                    </a:lnTo>
                    <a:lnTo>
                      <a:pt x="32" y="1021"/>
                    </a:lnTo>
                    <a:lnTo>
                      <a:pt x="273" y="696"/>
                    </a:lnTo>
                  </a:path>
                </a:pathLst>
              </a:custGeom>
              <a:solidFill>
                <a:srgbClr val="6666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8" name="Freeform 46"/>
              <p:cNvSpPr>
                <a:spLocks noChangeArrowheads="1"/>
              </p:cNvSpPr>
              <p:nvPr/>
            </p:nvSpPr>
            <p:spPr bwMode="auto">
              <a:xfrm>
                <a:off x="2852640" y="4791384"/>
                <a:ext cx="564480" cy="629346"/>
              </a:xfrm>
              <a:custGeom>
                <a:avLst/>
                <a:gdLst/>
                <a:ahLst/>
                <a:cxnLst>
                  <a:cxn ang="0">
                    <a:pos x="460" y="756"/>
                  </a:cxn>
                  <a:cxn ang="0">
                    <a:pos x="895" y="264"/>
                  </a:cxn>
                  <a:cxn ang="0">
                    <a:pos x="1189" y="0"/>
                  </a:cxn>
                  <a:cxn ang="0">
                    <a:pos x="1253" y="64"/>
                  </a:cxn>
                  <a:cxn ang="0">
                    <a:pos x="1343" y="168"/>
                  </a:cxn>
                  <a:cxn ang="0">
                    <a:pos x="1406" y="236"/>
                  </a:cxn>
                  <a:cxn ang="0">
                    <a:pos x="1536" y="373"/>
                  </a:cxn>
                  <a:cxn ang="0">
                    <a:pos x="1639" y="475"/>
                  </a:cxn>
                  <a:cxn ang="0">
                    <a:pos x="1728" y="550"/>
                  </a:cxn>
                  <a:cxn ang="0">
                    <a:pos x="1584" y="807"/>
                  </a:cxn>
                  <a:cxn ang="0">
                    <a:pos x="1207" y="1345"/>
                  </a:cxn>
                  <a:cxn ang="0">
                    <a:pos x="772" y="1836"/>
                  </a:cxn>
                  <a:cxn ang="0">
                    <a:pos x="750" y="1856"/>
                  </a:cxn>
                  <a:cxn ang="0">
                    <a:pos x="707" y="1850"/>
                  </a:cxn>
                  <a:cxn ang="0">
                    <a:pos x="662" y="1853"/>
                  </a:cxn>
                  <a:cxn ang="0">
                    <a:pos x="594" y="1867"/>
                  </a:cxn>
                  <a:cxn ang="0">
                    <a:pos x="470" y="1905"/>
                  </a:cxn>
                  <a:cxn ang="0">
                    <a:pos x="387" y="1921"/>
                  </a:cxn>
                  <a:cxn ang="0">
                    <a:pos x="302" y="1928"/>
                  </a:cxn>
                  <a:cxn ang="0">
                    <a:pos x="216" y="1926"/>
                  </a:cxn>
                  <a:cxn ang="0">
                    <a:pos x="152" y="1919"/>
                  </a:cxn>
                  <a:cxn ang="0">
                    <a:pos x="112" y="1906"/>
                  </a:cxn>
                  <a:cxn ang="0">
                    <a:pos x="77" y="1886"/>
                  </a:cxn>
                  <a:cxn ang="0">
                    <a:pos x="47" y="1860"/>
                  </a:cxn>
                  <a:cxn ang="0">
                    <a:pos x="24" y="1830"/>
                  </a:cxn>
                  <a:cxn ang="0">
                    <a:pos x="8" y="1796"/>
                  </a:cxn>
                  <a:cxn ang="0">
                    <a:pos x="0" y="1761"/>
                  </a:cxn>
                  <a:cxn ang="0">
                    <a:pos x="3" y="1724"/>
                  </a:cxn>
                  <a:cxn ang="0">
                    <a:pos x="22" y="1665"/>
                  </a:cxn>
                  <a:cxn ang="0">
                    <a:pos x="54" y="1540"/>
                  </a:cxn>
                  <a:cxn ang="0">
                    <a:pos x="86" y="1415"/>
                  </a:cxn>
                  <a:cxn ang="0">
                    <a:pos x="111" y="1339"/>
                  </a:cxn>
                  <a:cxn ang="0">
                    <a:pos x="128" y="1268"/>
                  </a:cxn>
                  <a:cxn ang="0">
                    <a:pos x="134" y="1217"/>
                  </a:cxn>
                </a:cxnLst>
                <a:rect l="0" t="0" r="r" b="b"/>
                <a:pathLst>
                  <a:path w="1729" h="1929">
                    <a:moveTo>
                      <a:pt x="257" y="1028"/>
                    </a:moveTo>
                    <a:lnTo>
                      <a:pt x="460" y="756"/>
                    </a:lnTo>
                    <a:lnTo>
                      <a:pt x="677" y="495"/>
                    </a:lnTo>
                    <a:lnTo>
                      <a:pt x="895" y="264"/>
                    </a:lnTo>
                    <a:lnTo>
                      <a:pt x="1106" y="67"/>
                    </a:lnTo>
                    <a:lnTo>
                      <a:pt x="1189" y="0"/>
                    </a:lnTo>
                    <a:lnTo>
                      <a:pt x="1221" y="31"/>
                    </a:lnTo>
                    <a:lnTo>
                      <a:pt x="1253" y="64"/>
                    </a:lnTo>
                    <a:lnTo>
                      <a:pt x="1283" y="98"/>
                    </a:lnTo>
                    <a:lnTo>
                      <a:pt x="1343" y="168"/>
                    </a:lnTo>
                    <a:lnTo>
                      <a:pt x="1374" y="203"/>
                    </a:lnTo>
                    <a:lnTo>
                      <a:pt x="1406" y="236"/>
                    </a:lnTo>
                    <a:lnTo>
                      <a:pt x="1473" y="304"/>
                    </a:lnTo>
                    <a:lnTo>
                      <a:pt x="1536" y="373"/>
                    </a:lnTo>
                    <a:lnTo>
                      <a:pt x="1602" y="441"/>
                    </a:lnTo>
                    <a:lnTo>
                      <a:pt x="1639" y="475"/>
                    </a:lnTo>
                    <a:lnTo>
                      <a:pt x="1678" y="509"/>
                    </a:lnTo>
                    <a:lnTo>
                      <a:pt x="1728" y="550"/>
                    </a:lnTo>
                    <a:lnTo>
                      <a:pt x="1726" y="555"/>
                    </a:lnTo>
                    <a:lnTo>
                      <a:pt x="1584" y="807"/>
                    </a:lnTo>
                    <a:lnTo>
                      <a:pt x="1410" y="1072"/>
                    </a:lnTo>
                    <a:lnTo>
                      <a:pt x="1207" y="1345"/>
                    </a:lnTo>
                    <a:lnTo>
                      <a:pt x="990" y="1605"/>
                    </a:lnTo>
                    <a:lnTo>
                      <a:pt x="772" y="1836"/>
                    </a:lnTo>
                    <a:lnTo>
                      <a:pt x="751" y="1856"/>
                    </a:lnTo>
                    <a:lnTo>
                      <a:pt x="750" y="1856"/>
                    </a:lnTo>
                    <a:lnTo>
                      <a:pt x="728" y="1852"/>
                    </a:lnTo>
                    <a:lnTo>
                      <a:pt x="707" y="1850"/>
                    </a:lnTo>
                    <a:lnTo>
                      <a:pt x="684" y="1851"/>
                    </a:lnTo>
                    <a:lnTo>
                      <a:pt x="662" y="1853"/>
                    </a:lnTo>
                    <a:lnTo>
                      <a:pt x="639" y="1856"/>
                    </a:lnTo>
                    <a:lnTo>
                      <a:pt x="594" y="1867"/>
                    </a:lnTo>
                    <a:lnTo>
                      <a:pt x="510" y="1893"/>
                    </a:lnTo>
                    <a:lnTo>
                      <a:pt x="470" y="1905"/>
                    </a:lnTo>
                    <a:lnTo>
                      <a:pt x="429" y="1914"/>
                    </a:lnTo>
                    <a:lnTo>
                      <a:pt x="387" y="1921"/>
                    </a:lnTo>
                    <a:lnTo>
                      <a:pt x="345" y="1926"/>
                    </a:lnTo>
                    <a:lnTo>
                      <a:pt x="302" y="1928"/>
                    </a:lnTo>
                    <a:lnTo>
                      <a:pt x="259" y="1928"/>
                    </a:lnTo>
                    <a:lnTo>
                      <a:pt x="216" y="1926"/>
                    </a:lnTo>
                    <a:lnTo>
                      <a:pt x="173" y="1922"/>
                    </a:lnTo>
                    <a:lnTo>
                      <a:pt x="152" y="1919"/>
                    </a:lnTo>
                    <a:lnTo>
                      <a:pt x="132" y="1913"/>
                    </a:lnTo>
                    <a:lnTo>
                      <a:pt x="112" y="1906"/>
                    </a:lnTo>
                    <a:lnTo>
                      <a:pt x="94" y="1897"/>
                    </a:lnTo>
                    <a:lnTo>
                      <a:pt x="77" y="1886"/>
                    </a:lnTo>
                    <a:lnTo>
                      <a:pt x="61" y="1874"/>
                    </a:lnTo>
                    <a:lnTo>
                      <a:pt x="47" y="1860"/>
                    </a:lnTo>
                    <a:lnTo>
                      <a:pt x="35" y="1846"/>
                    </a:lnTo>
                    <a:lnTo>
                      <a:pt x="24" y="1830"/>
                    </a:lnTo>
                    <a:lnTo>
                      <a:pt x="15" y="1813"/>
                    </a:lnTo>
                    <a:lnTo>
                      <a:pt x="8" y="1796"/>
                    </a:lnTo>
                    <a:lnTo>
                      <a:pt x="3" y="1779"/>
                    </a:lnTo>
                    <a:lnTo>
                      <a:pt x="0" y="1761"/>
                    </a:lnTo>
                    <a:lnTo>
                      <a:pt x="0" y="1742"/>
                    </a:lnTo>
                    <a:lnTo>
                      <a:pt x="3" y="1724"/>
                    </a:lnTo>
                    <a:lnTo>
                      <a:pt x="8" y="1706"/>
                    </a:lnTo>
                    <a:lnTo>
                      <a:pt x="22" y="1665"/>
                    </a:lnTo>
                    <a:lnTo>
                      <a:pt x="34" y="1624"/>
                    </a:lnTo>
                    <a:lnTo>
                      <a:pt x="54" y="1540"/>
                    </a:lnTo>
                    <a:lnTo>
                      <a:pt x="74" y="1456"/>
                    </a:lnTo>
                    <a:lnTo>
                      <a:pt x="86" y="1415"/>
                    </a:lnTo>
                    <a:lnTo>
                      <a:pt x="99" y="1374"/>
                    </a:lnTo>
                    <a:lnTo>
                      <a:pt x="111" y="1339"/>
                    </a:lnTo>
                    <a:lnTo>
                      <a:pt x="121" y="1303"/>
                    </a:lnTo>
                    <a:lnTo>
                      <a:pt x="128" y="1268"/>
                    </a:lnTo>
                    <a:lnTo>
                      <a:pt x="133" y="1233"/>
                    </a:lnTo>
                    <a:lnTo>
                      <a:pt x="134" y="1217"/>
                    </a:lnTo>
                    <a:lnTo>
                      <a:pt x="257" y="1028"/>
                    </a:lnTo>
                  </a:path>
                </a:pathLst>
              </a:custGeom>
              <a:solidFill>
                <a:srgbClr val="80808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9" name="Freeform 47"/>
              <p:cNvSpPr>
                <a:spLocks noChangeArrowheads="1"/>
              </p:cNvSpPr>
              <p:nvPr/>
            </p:nvSpPr>
            <p:spPr bwMode="auto">
              <a:xfrm>
                <a:off x="2953441" y="4923877"/>
                <a:ext cx="348480" cy="426285"/>
              </a:xfrm>
              <a:custGeom>
                <a:avLst/>
                <a:gdLst/>
                <a:ahLst/>
                <a:cxnLst>
                  <a:cxn ang="0">
                    <a:pos x="31" y="1290"/>
                  </a:cxn>
                  <a:cxn ang="0">
                    <a:pos x="22" y="1282"/>
                  </a:cxn>
                  <a:cxn ang="0">
                    <a:pos x="15" y="1272"/>
                  </a:cxn>
                  <a:cxn ang="0">
                    <a:pos x="9" y="1261"/>
                  </a:cxn>
                  <a:cxn ang="0">
                    <a:pos x="5" y="1249"/>
                  </a:cxn>
                  <a:cxn ang="0">
                    <a:pos x="2" y="1235"/>
                  </a:cxn>
                  <a:cxn ang="0">
                    <a:pos x="0" y="1219"/>
                  </a:cxn>
                  <a:cxn ang="0">
                    <a:pos x="1" y="1185"/>
                  </a:cxn>
                  <a:cxn ang="0">
                    <a:pos x="6" y="1145"/>
                  </a:cxn>
                  <a:cxn ang="0">
                    <a:pos x="16" y="1102"/>
                  </a:cxn>
                  <a:cxn ang="0">
                    <a:pos x="31" y="1054"/>
                  </a:cxn>
                  <a:cxn ang="0">
                    <a:pos x="51" y="1003"/>
                  </a:cxn>
                  <a:cxn ang="0">
                    <a:pos x="103" y="891"/>
                  </a:cxn>
                  <a:cxn ang="0">
                    <a:pos x="172" y="770"/>
                  </a:cxn>
                  <a:cxn ang="0">
                    <a:pos x="256" y="642"/>
                  </a:cxn>
                  <a:cxn ang="0">
                    <a:pos x="353" y="511"/>
                  </a:cxn>
                  <a:cxn ang="0">
                    <a:pos x="457" y="386"/>
                  </a:cxn>
                  <a:cxn ang="0">
                    <a:pos x="562" y="275"/>
                  </a:cxn>
                  <a:cxn ang="0">
                    <a:pos x="664" y="180"/>
                  </a:cxn>
                  <a:cxn ang="0">
                    <a:pos x="760" y="103"/>
                  </a:cxn>
                  <a:cxn ang="0">
                    <a:pos x="805" y="72"/>
                  </a:cxn>
                  <a:cxn ang="0">
                    <a:pos x="848" y="46"/>
                  </a:cxn>
                  <a:cxn ang="0">
                    <a:pos x="888" y="26"/>
                  </a:cxn>
                  <a:cxn ang="0">
                    <a:pos x="925" y="11"/>
                  </a:cxn>
                  <a:cxn ang="0">
                    <a:pos x="958" y="3"/>
                  </a:cxn>
                  <a:cxn ang="0">
                    <a:pos x="974" y="1"/>
                  </a:cxn>
                  <a:cxn ang="0">
                    <a:pos x="988" y="0"/>
                  </a:cxn>
                  <a:cxn ang="0">
                    <a:pos x="1001" y="2"/>
                  </a:cxn>
                  <a:cxn ang="0">
                    <a:pos x="1013" y="5"/>
                  </a:cxn>
                  <a:cxn ang="0">
                    <a:pos x="1024" y="10"/>
                  </a:cxn>
                  <a:cxn ang="0">
                    <a:pos x="1034" y="16"/>
                  </a:cxn>
                  <a:cxn ang="0">
                    <a:pos x="1043" y="24"/>
                  </a:cxn>
                  <a:cxn ang="0">
                    <a:pos x="1050" y="34"/>
                  </a:cxn>
                  <a:cxn ang="0">
                    <a:pos x="1056" y="45"/>
                  </a:cxn>
                  <a:cxn ang="0">
                    <a:pos x="1060" y="57"/>
                  </a:cxn>
                  <a:cxn ang="0">
                    <a:pos x="1063" y="71"/>
                  </a:cxn>
                  <a:cxn ang="0">
                    <a:pos x="1065" y="87"/>
                  </a:cxn>
                  <a:cxn ang="0">
                    <a:pos x="1064" y="121"/>
                  </a:cxn>
                  <a:cxn ang="0">
                    <a:pos x="1059" y="161"/>
                  </a:cxn>
                  <a:cxn ang="0">
                    <a:pos x="1049" y="204"/>
                  </a:cxn>
                  <a:cxn ang="0">
                    <a:pos x="1034" y="252"/>
                  </a:cxn>
                  <a:cxn ang="0">
                    <a:pos x="1014" y="303"/>
                  </a:cxn>
                  <a:cxn ang="0">
                    <a:pos x="962" y="415"/>
                  </a:cxn>
                  <a:cxn ang="0">
                    <a:pos x="893" y="536"/>
                  </a:cxn>
                  <a:cxn ang="0">
                    <a:pos x="809" y="664"/>
                  </a:cxn>
                  <a:cxn ang="0">
                    <a:pos x="712" y="795"/>
                  </a:cxn>
                  <a:cxn ang="0">
                    <a:pos x="608" y="920"/>
                  </a:cxn>
                  <a:cxn ang="0">
                    <a:pos x="503" y="1031"/>
                  </a:cxn>
                  <a:cxn ang="0">
                    <a:pos x="401" y="1126"/>
                  </a:cxn>
                  <a:cxn ang="0">
                    <a:pos x="305" y="1203"/>
                  </a:cxn>
                  <a:cxn ang="0">
                    <a:pos x="260" y="1234"/>
                  </a:cxn>
                  <a:cxn ang="0">
                    <a:pos x="217" y="1260"/>
                  </a:cxn>
                  <a:cxn ang="0">
                    <a:pos x="177" y="1280"/>
                  </a:cxn>
                  <a:cxn ang="0">
                    <a:pos x="140" y="1295"/>
                  </a:cxn>
                  <a:cxn ang="0">
                    <a:pos x="107" y="1303"/>
                  </a:cxn>
                  <a:cxn ang="0">
                    <a:pos x="91" y="1305"/>
                  </a:cxn>
                  <a:cxn ang="0">
                    <a:pos x="77" y="1306"/>
                  </a:cxn>
                  <a:cxn ang="0">
                    <a:pos x="64" y="1304"/>
                  </a:cxn>
                  <a:cxn ang="0">
                    <a:pos x="52" y="1301"/>
                  </a:cxn>
                  <a:cxn ang="0">
                    <a:pos x="41" y="1296"/>
                  </a:cxn>
                  <a:cxn ang="0">
                    <a:pos x="31" y="1290"/>
                  </a:cxn>
                </a:cxnLst>
                <a:rect l="0" t="0" r="r" b="b"/>
                <a:pathLst>
                  <a:path w="1066" h="1307">
                    <a:moveTo>
                      <a:pt x="31" y="1290"/>
                    </a:moveTo>
                    <a:lnTo>
                      <a:pt x="22" y="1282"/>
                    </a:lnTo>
                    <a:lnTo>
                      <a:pt x="15" y="1272"/>
                    </a:lnTo>
                    <a:lnTo>
                      <a:pt x="9" y="1261"/>
                    </a:lnTo>
                    <a:lnTo>
                      <a:pt x="5" y="1249"/>
                    </a:lnTo>
                    <a:lnTo>
                      <a:pt x="2" y="1235"/>
                    </a:lnTo>
                    <a:lnTo>
                      <a:pt x="0" y="1219"/>
                    </a:lnTo>
                    <a:lnTo>
                      <a:pt x="1" y="1185"/>
                    </a:lnTo>
                    <a:lnTo>
                      <a:pt x="6" y="1145"/>
                    </a:lnTo>
                    <a:lnTo>
                      <a:pt x="16" y="1102"/>
                    </a:lnTo>
                    <a:lnTo>
                      <a:pt x="31" y="1054"/>
                    </a:lnTo>
                    <a:lnTo>
                      <a:pt x="51" y="1003"/>
                    </a:lnTo>
                    <a:lnTo>
                      <a:pt x="103" y="891"/>
                    </a:lnTo>
                    <a:lnTo>
                      <a:pt x="172" y="770"/>
                    </a:lnTo>
                    <a:lnTo>
                      <a:pt x="256" y="642"/>
                    </a:lnTo>
                    <a:lnTo>
                      <a:pt x="353" y="511"/>
                    </a:lnTo>
                    <a:lnTo>
                      <a:pt x="457" y="386"/>
                    </a:lnTo>
                    <a:lnTo>
                      <a:pt x="562" y="275"/>
                    </a:lnTo>
                    <a:lnTo>
                      <a:pt x="664" y="180"/>
                    </a:lnTo>
                    <a:lnTo>
                      <a:pt x="760" y="103"/>
                    </a:lnTo>
                    <a:lnTo>
                      <a:pt x="805" y="72"/>
                    </a:lnTo>
                    <a:lnTo>
                      <a:pt x="848" y="46"/>
                    </a:lnTo>
                    <a:lnTo>
                      <a:pt x="888" y="26"/>
                    </a:lnTo>
                    <a:lnTo>
                      <a:pt x="925" y="11"/>
                    </a:lnTo>
                    <a:lnTo>
                      <a:pt x="958" y="3"/>
                    </a:lnTo>
                    <a:lnTo>
                      <a:pt x="974" y="1"/>
                    </a:lnTo>
                    <a:lnTo>
                      <a:pt x="988" y="0"/>
                    </a:lnTo>
                    <a:lnTo>
                      <a:pt x="1001" y="2"/>
                    </a:lnTo>
                    <a:lnTo>
                      <a:pt x="1013" y="5"/>
                    </a:lnTo>
                    <a:lnTo>
                      <a:pt x="1024" y="10"/>
                    </a:lnTo>
                    <a:lnTo>
                      <a:pt x="1034" y="16"/>
                    </a:lnTo>
                    <a:lnTo>
                      <a:pt x="1043" y="24"/>
                    </a:lnTo>
                    <a:lnTo>
                      <a:pt x="1050" y="34"/>
                    </a:lnTo>
                    <a:lnTo>
                      <a:pt x="1056" y="45"/>
                    </a:lnTo>
                    <a:lnTo>
                      <a:pt x="1060" y="57"/>
                    </a:lnTo>
                    <a:lnTo>
                      <a:pt x="1063" y="71"/>
                    </a:lnTo>
                    <a:lnTo>
                      <a:pt x="1065" y="87"/>
                    </a:lnTo>
                    <a:lnTo>
                      <a:pt x="1064" y="121"/>
                    </a:lnTo>
                    <a:lnTo>
                      <a:pt x="1059" y="161"/>
                    </a:lnTo>
                    <a:lnTo>
                      <a:pt x="1049" y="204"/>
                    </a:lnTo>
                    <a:lnTo>
                      <a:pt x="1034" y="252"/>
                    </a:lnTo>
                    <a:lnTo>
                      <a:pt x="1014" y="303"/>
                    </a:lnTo>
                    <a:lnTo>
                      <a:pt x="962" y="415"/>
                    </a:lnTo>
                    <a:lnTo>
                      <a:pt x="893" y="536"/>
                    </a:lnTo>
                    <a:lnTo>
                      <a:pt x="809" y="664"/>
                    </a:lnTo>
                    <a:lnTo>
                      <a:pt x="712" y="795"/>
                    </a:lnTo>
                    <a:lnTo>
                      <a:pt x="608" y="920"/>
                    </a:lnTo>
                    <a:lnTo>
                      <a:pt x="503" y="1031"/>
                    </a:lnTo>
                    <a:lnTo>
                      <a:pt x="401" y="1126"/>
                    </a:lnTo>
                    <a:lnTo>
                      <a:pt x="305" y="1203"/>
                    </a:lnTo>
                    <a:lnTo>
                      <a:pt x="260" y="1234"/>
                    </a:lnTo>
                    <a:lnTo>
                      <a:pt x="217" y="1260"/>
                    </a:lnTo>
                    <a:lnTo>
                      <a:pt x="177" y="1280"/>
                    </a:lnTo>
                    <a:lnTo>
                      <a:pt x="140" y="1295"/>
                    </a:lnTo>
                    <a:lnTo>
                      <a:pt x="107" y="1303"/>
                    </a:lnTo>
                    <a:lnTo>
                      <a:pt x="91" y="1305"/>
                    </a:lnTo>
                    <a:lnTo>
                      <a:pt x="77" y="1306"/>
                    </a:lnTo>
                    <a:lnTo>
                      <a:pt x="64" y="1304"/>
                    </a:lnTo>
                    <a:lnTo>
                      <a:pt x="52" y="1301"/>
                    </a:lnTo>
                    <a:lnTo>
                      <a:pt x="41" y="1296"/>
                    </a:lnTo>
                    <a:lnTo>
                      <a:pt x="31" y="1290"/>
                    </a:lnTo>
                  </a:path>
                </a:pathLst>
              </a:custGeom>
              <a:solidFill>
                <a:srgbClr val="9999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0" name="Oval 48"/>
              <p:cNvSpPr>
                <a:spLocks noChangeArrowheads="1"/>
              </p:cNvSpPr>
              <p:nvPr/>
            </p:nvSpPr>
            <p:spPr bwMode="auto">
              <a:xfrm rot="2280000">
                <a:off x="3103201" y="4974283"/>
                <a:ext cx="47520" cy="321154"/>
              </a:xfrm>
              <a:prstGeom prst="ellipse">
                <a:avLst/>
              </a:pr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57"/>
            <p:cNvGrpSpPr/>
            <p:nvPr/>
          </p:nvGrpSpPr>
          <p:grpSpPr>
            <a:xfrm>
              <a:off x="1677601" y="3668066"/>
              <a:ext cx="659520" cy="694153"/>
              <a:chOff x="1677601" y="3668066"/>
              <a:chExt cx="659520" cy="694153"/>
            </a:xfrm>
          </p:grpSpPr>
          <p:sp>
            <p:nvSpPr>
              <p:cNvPr id="33818" name="Freeform 26"/>
              <p:cNvSpPr>
                <a:spLocks noChangeArrowheads="1"/>
              </p:cNvSpPr>
              <p:nvPr/>
            </p:nvSpPr>
            <p:spPr bwMode="auto">
              <a:xfrm>
                <a:off x="1677601" y="3668066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99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1" name="Freeform 49"/>
              <p:cNvSpPr>
                <a:spLocks noChangeArrowheads="1"/>
              </p:cNvSpPr>
              <p:nvPr/>
            </p:nvSpPr>
            <p:spPr bwMode="auto">
              <a:xfrm>
                <a:off x="1686241" y="3806321"/>
                <a:ext cx="561600" cy="548697"/>
              </a:xfrm>
              <a:custGeom>
                <a:avLst/>
                <a:gdLst/>
                <a:ahLst/>
                <a:cxnLst>
                  <a:cxn ang="0">
                    <a:pos x="1093" y="119"/>
                  </a:cxn>
                  <a:cxn ang="0">
                    <a:pos x="1377" y="332"/>
                  </a:cxn>
                  <a:cxn ang="0">
                    <a:pos x="1590" y="616"/>
                  </a:cxn>
                  <a:cxn ang="0">
                    <a:pos x="1714" y="955"/>
                  </a:cxn>
                  <a:cxn ang="0">
                    <a:pos x="1662" y="986"/>
                  </a:cxn>
                  <a:cxn ang="0">
                    <a:pos x="1559" y="996"/>
                  </a:cxn>
                  <a:cxn ang="0">
                    <a:pos x="1447" y="1000"/>
                  </a:cxn>
                  <a:cxn ang="0">
                    <a:pos x="1410" y="1012"/>
                  </a:cxn>
                  <a:cxn ang="0">
                    <a:pos x="1393" y="1026"/>
                  </a:cxn>
                  <a:cxn ang="0">
                    <a:pos x="1381" y="1044"/>
                  </a:cxn>
                  <a:cxn ang="0">
                    <a:pos x="1377" y="1068"/>
                  </a:cxn>
                  <a:cxn ang="0">
                    <a:pos x="1386" y="1111"/>
                  </a:cxn>
                  <a:cxn ang="0">
                    <a:pos x="1413" y="1217"/>
                  </a:cxn>
                  <a:cxn ang="0">
                    <a:pos x="1419" y="1326"/>
                  </a:cxn>
                  <a:cxn ang="0">
                    <a:pos x="1407" y="1420"/>
                  </a:cxn>
                  <a:cxn ang="0">
                    <a:pos x="1386" y="1482"/>
                  </a:cxn>
                  <a:cxn ang="0">
                    <a:pos x="1352" y="1540"/>
                  </a:cxn>
                  <a:cxn ang="0">
                    <a:pos x="1307" y="1593"/>
                  </a:cxn>
                  <a:cxn ang="0">
                    <a:pos x="1249" y="1636"/>
                  </a:cxn>
                  <a:cxn ang="0">
                    <a:pos x="1180" y="1666"/>
                  </a:cxn>
                  <a:cxn ang="0">
                    <a:pos x="1120" y="1678"/>
                  </a:cxn>
                  <a:cxn ang="0">
                    <a:pos x="1059" y="1679"/>
                  </a:cxn>
                  <a:cxn ang="0">
                    <a:pos x="1002" y="1667"/>
                  </a:cxn>
                  <a:cxn ang="0">
                    <a:pos x="951" y="1644"/>
                  </a:cxn>
                  <a:cxn ang="0">
                    <a:pos x="911" y="1609"/>
                  </a:cxn>
                  <a:cxn ang="0">
                    <a:pos x="869" y="1557"/>
                  </a:cxn>
                  <a:cxn ang="0">
                    <a:pos x="812" y="1528"/>
                  </a:cxn>
                  <a:cxn ang="0">
                    <a:pos x="746" y="1523"/>
                  </a:cxn>
                  <a:cxn ang="0">
                    <a:pos x="656" y="1539"/>
                  </a:cxn>
                  <a:cxn ang="0">
                    <a:pos x="491" y="1586"/>
                  </a:cxn>
                  <a:cxn ang="0">
                    <a:pos x="364" y="1600"/>
                  </a:cxn>
                  <a:cxn ang="0">
                    <a:pos x="235" y="1594"/>
                  </a:cxn>
                  <a:cxn ang="0">
                    <a:pos x="174" y="1578"/>
                  </a:cxn>
                  <a:cxn ang="0">
                    <a:pos x="123" y="1546"/>
                  </a:cxn>
                  <a:cxn ang="0">
                    <a:pos x="86" y="1502"/>
                  </a:cxn>
                  <a:cxn ang="0">
                    <a:pos x="65" y="1451"/>
                  </a:cxn>
                  <a:cxn ang="0">
                    <a:pos x="65" y="1396"/>
                  </a:cxn>
                  <a:cxn ang="0">
                    <a:pos x="96" y="1296"/>
                  </a:cxn>
                  <a:cxn ang="0">
                    <a:pos x="148" y="1087"/>
                  </a:cxn>
                  <a:cxn ang="0">
                    <a:pos x="183" y="975"/>
                  </a:cxn>
                  <a:cxn ang="0">
                    <a:pos x="197" y="870"/>
                  </a:cxn>
                  <a:cxn ang="0">
                    <a:pos x="189" y="782"/>
                  </a:cxn>
                  <a:cxn ang="0">
                    <a:pos x="173" y="730"/>
                  </a:cxn>
                  <a:cxn ang="0">
                    <a:pos x="137" y="664"/>
                  </a:cxn>
                  <a:cxn ang="0">
                    <a:pos x="43" y="539"/>
                  </a:cxn>
                  <a:cxn ang="0">
                    <a:pos x="7" y="476"/>
                  </a:cxn>
                  <a:cxn ang="0">
                    <a:pos x="0" y="428"/>
                  </a:cxn>
                  <a:cxn ang="0">
                    <a:pos x="7" y="379"/>
                  </a:cxn>
                  <a:cxn ang="0">
                    <a:pos x="28" y="330"/>
                  </a:cxn>
                  <a:cxn ang="0">
                    <a:pos x="60" y="286"/>
                  </a:cxn>
                  <a:cxn ang="0">
                    <a:pos x="153" y="207"/>
                  </a:cxn>
                  <a:cxn ang="0">
                    <a:pos x="259" y="136"/>
                  </a:cxn>
                  <a:cxn ang="0">
                    <a:pos x="366" y="94"/>
                  </a:cxn>
                  <a:cxn ang="0">
                    <a:pos x="470" y="77"/>
                  </a:cxn>
                  <a:cxn ang="0">
                    <a:pos x="658" y="66"/>
                  </a:cxn>
                  <a:cxn ang="0">
                    <a:pos x="726" y="49"/>
                  </a:cxn>
                  <a:cxn ang="0">
                    <a:pos x="749" y="34"/>
                  </a:cxn>
                  <a:cxn ang="0">
                    <a:pos x="764" y="17"/>
                  </a:cxn>
                  <a:cxn ang="0">
                    <a:pos x="772" y="0"/>
                  </a:cxn>
                </a:cxnLst>
                <a:rect l="0" t="0" r="r" b="b"/>
                <a:pathLst>
                  <a:path w="1718" h="1681">
                    <a:moveTo>
                      <a:pt x="872" y="26"/>
                    </a:moveTo>
                    <a:lnTo>
                      <a:pt x="985" y="67"/>
                    </a:lnTo>
                    <a:lnTo>
                      <a:pt x="1093" y="119"/>
                    </a:lnTo>
                    <a:lnTo>
                      <a:pt x="1195" y="181"/>
                    </a:lnTo>
                    <a:lnTo>
                      <a:pt x="1290" y="252"/>
                    </a:lnTo>
                    <a:lnTo>
                      <a:pt x="1377" y="332"/>
                    </a:lnTo>
                    <a:lnTo>
                      <a:pt x="1457" y="419"/>
                    </a:lnTo>
                    <a:lnTo>
                      <a:pt x="1528" y="514"/>
                    </a:lnTo>
                    <a:lnTo>
                      <a:pt x="1590" y="616"/>
                    </a:lnTo>
                    <a:lnTo>
                      <a:pt x="1642" y="724"/>
                    </a:lnTo>
                    <a:lnTo>
                      <a:pt x="1683" y="837"/>
                    </a:lnTo>
                    <a:lnTo>
                      <a:pt x="1714" y="955"/>
                    </a:lnTo>
                    <a:lnTo>
                      <a:pt x="1717" y="974"/>
                    </a:lnTo>
                    <a:lnTo>
                      <a:pt x="1695" y="980"/>
                    </a:lnTo>
                    <a:lnTo>
                      <a:pt x="1662" y="986"/>
                    </a:lnTo>
                    <a:lnTo>
                      <a:pt x="1629" y="992"/>
                    </a:lnTo>
                    <a:lnTo>
                      <a:pt x="1595" y="995"/>
                    </a:lnTo>
                    <a:lnTo>
                      <a:pt x="1559" y="996"/>
                    </a:lnTo>
                    <a:lnTo>
                      <a:pt x="1499" y="995"/>
                    </a:lnTo>
                    <a:lnTo>
                      <a:pt x="1464" y="997"/>
                    </a:lnTo>
                    <a:lnTo>
                      <a:pt x="1447" y="1000"/>
                    </a:lnTo>
                    <a:lnTo>
                      <a:pt x="1431" y="1004"/>
                    </a:lnTo>
                    <a:lnTo>
                      <a:pt x="1416" y="1009"/>
                    </a:lnTo>
                    <a:lnTo>
                      <a:pt x="1410" y="1012"/>
                    </a:lnTo>
                    <a:lnTo>
                      <a:pt x="1403" y="1016"/>
                    </a:lnTo>
                    <a:lnTo>
                      <a:pt x="1398" y="1021"/>
                    </a:lnTo>
                    <a:lnTo>
                      <a:pt x="1393" y="1026"/>
                    </a:lnTo>
                    <a:lnTo>
                      <a:pt x="1388" y="1031"/>
                    </a:lnTo>
                    <a:lnTo>
                      <a:pt x="1384" y="1037"/>
                    </a:lnTo>
                    <a:lnTo>
                      <a:pt x="1381" y="1044"/>
                    </a:lnTo>
                    <a:lnTo>
                      <a:pt x="1379" y="1051"/>
                    </a:lnTo>
                    <a:lnTo>
                      <a:pt x="1378" y="1059"/>
                    </a:lnTo>
                    <a:lnTo>
                      <a:pt x="1377" y="1068"/>
                    </a:lnTo>
                    <a:lnTo>
                      <a:pt x="1378" y="1078"/>
                    </a:lnTo>
                    <a:lnTo>
                      <a:pt x="1380" y="1088"/>
                    </a:lnTo>
                    <a:lnTo>
                      <a:pt x="1386" y="1111"/>
                    </a:lnTo>
                    <a:lnTo>
                      <a:pt x="1398" y="1146"/>
                    </a:lnTo>
                    <a:lnTo>
                      <a:pt x="1407" y="1181"/>
                    </a:lnTo>
                    <a:lnTo>
                      <a:pt x="1413" y="1217"/>
                    </a:lnTo>
                    <a:lnTo>
                      <a:pt x="1418" y="1253"/>
                    </a:lnTo>
                    <a:lnTo>
                      <a:pt x="1420" y="1290"/>
                    </a:lnTo>
                    <a:lnTo>
                      <a:pt x="1419" y="1326"/>
                    </a:lnTo>
                    <a:lnTo>
                      <a:pt x="1416" y="1363"/>
                    </a:lnTo>
                    <a:lnTo>
                      <a:pt x="1411" y="1400"/>
                    </a:lnTo>
                    <a:lnTo>
                      <a:pt x="1407" y="1420"/>
                    </a:lnTo>
                    <a:lnTo>
                      <a:pt x="1401" y="1441"/>
                    </a:lnTo>
                    <a:lnTo>
                      <a:pt x="1394" y="1461"/>
                    </a:lnTo>
                    <a:lnTo>
                      <a:pt x="1386" y="1482"/>
                    </a:lnTo>
                    <a:lnTo>
                      <a:pt x="1376" y="1501"/>
                    </a:lnTo>
                    <a:lnTo>
                      <a:pt x="1365" y="1521"/>
                    </a:lnTo>
                    <a:lnTo>
                      <a:pt x="1352" y="1540"/>
                    </a:lnTo>
                    <a:lnTo>
                      <a:pt x="1339" y="1559"/>
                    </a:lnTo>
                    <a:lnTo>
                      <a:pt x="1323" y="1576"/>
                    </a:lnTo>
                    <a:lnTo>
                      <a:pt x="1307" y="1593"/>
                    </a:lnTo>
                    <a:lnTo>
                      <a:pt x="1289" y="1608"/>
                    </a:lnTo>
                    <a:lnTo>
                      <a:pt x="1270" y="1623"/>
                    </a:lnTo>
                    <a:lnTo>
                      <a:pt x="1249" y="1636"/>
                    </a:lnTo>
                    <a:lnTo>
                      <a:pt x="1228" y="1648"/>
                    </a:lnTo>
                    <a:lnTo>
                      <a:pt x="1204" y="1658"/>
                    </a:lnTo>
                    <a:lnTo>
                      <a:pt x="1180" y="1666"/>
                    </a:lnTo>
                    <a:lnTo>
                      <a:pt x="1160" y="1671"/>
                    </a:lnTo>
                    <a:lnTo>
                      <a:pt x="1140" y="1675"/>
                    </a:lnTo>
                    <a:lnTo>
                      <a:pt x="1120" y="1678"/>
                    </a:lnTo>
                    <a:lnTo>
                      <a:pt x="1099" y="1680"/>
                    </a:lnTo>
                    <a:lnTo>
                      <a:pt x="1079" y="1680"/>
                    </a:lnTo>
                    <a:lnTo>
                      <a:pt x="1059" y="1679"/>
                    </a:lnTo>
                    <a:lnTo>
                      <a:pt x="1039" y="1676"/>
                    </a:lnTo>
                    <a:lnTo>
                      <a:pt x="1020" y="1672"/>
                    </a:lnTo>
                    <a:lnTo>
                      <a:pt x="1002" y="1667"/>
                    </a:lnTo>
                    <a:lnTo>
                      <a:pt x="984" y="1661"/>
                    </a:lnTo>
                    <a:lnTo>
                      <a:pt x="967" y="1653"/>
                    </a:lnTo>
                    <a:lnTo>
                      <a:pt x="951" y="1644"/>
                    </a:lnTo>
                    <a:lnTo>
                      <a:pt x="937" y="1633"/>
                    </a:lnTo>
                    <a:lnTo>
                      <a:pt x="923" y="1622"/>
                    </a:lnTo>
                    <a:lnTo>
                      <a:pt x="911" y="1609"/>
                    </a:lnTo>
                    <a:lnTo>
                      <a:pt x="901" y="1594"/>
                    </a:lnTo>
                    <a:lnTo>
                      <a:pt x="886" y="1574"/>
                    </a:lnTo>
                    <a:lnTo>
                      <a:pt x="869" y="1557"/>
                    </a:lnTo>
                    <a:lnTo>
                      <a:pt x="851" y="1544"/>
                    </a:lnTo>
                    <a:lnTo>
                      <a:pt x="832" y="1535"/>
                    </a:lnTo>
                    <a:lnTo>
                      <a:pt x="812" y="1528"/>
                    </a:lnTo>
                    <a:lnTo>
                      <a:pt x="790" y="1524"/>
                    </a:lnTo>
                    <a:lnTo>
                      <a:pt x="769" y="1522"/>
                    </a:lnTo>
                    <a:lnTo>
                      <a:pt x="746" y="1523"/>
                    </a:lnTo>
                    <a:lnTo>
                      <a:pt x="724" y="1525"/>
                    </a:lnTo>
                    <a:lnTo>
                      <a:pt x="701" y="1528"/>
                    </a:lnTo>
                    <a:lnTo>
                      <a:pt x="656" y="1539"/>
                    </a:lnTo>
                    <a:lnTo>
                      <a:pt x="572" y="1565"/>
                    </a:lnTo>
                    <a:lnTo>
                      <a:pt x="532" y="1577"/>
                    </a:lnTo>
                    <a:lnTo>
                      <a:pt x="491" y="1586"/>
                    </a:lnTo>
                    <a:lnTo>
                      <a:pt x="449" y="1593"/>
                    </a:lnTo>
                    <a:lnTo>
                      <a:pt x="407" y="1598"/>
                    </a:lnTo>
                    <a:lnTo>
                      <a:pt x="364" y="1600"/>
                    </a:lnTo>
                    <a:lnTo>
                      <a:pt x="321" y="1600"/>
                    </a:lnTo>
                    <a:lnTo>
                      <a:pt x="278" y="1598"/>
                    </a:lnTo>
                    <a:lnTo>
                      <a:pt x="235" y="1594"/>
                    </a:lnTo>
                    <a:lnTo>
                      <a:pt x="214" y="1591"/>
                    </a:lnTo>
                    <a:lnTo>
                      <a:pt x="194" y="1585"/>
                    </a:lnTo>
                    <a:lnTo>
                      <a:pt x="174" y="1578"/>
                    </a:lnTo>
                    <a:lnTo>
                      <a:pt x="156" y="1569"/>
                    </a:lnTo>
                    <a:lnTo>
                      <a:pt x="139" y="1558"/>
                    </a:lnTo>
                    <a:lnTo>
                      <a:pt x="123" y="1546"/>
                    </a:lnTo>
                    <a:lnTo>
                      <a:pt x="109" y="1532"/>
                    </a:lnTo>
                    <a:lnTo>
                      <a:pt x="97" y="1518"/>
                    </a:lnTo>
                    <a:lnTo>
                      <a:pt x="86" y="1502"/>
                    </a:lnTo>
                    <a:lnTo>
                      <a:pt x="77" y="1485"/>
                    </a:lnTo>
                    <a:lnTo>
                      <a:pt x="70" y="1468"/>
                    </a:lnTo>
                    <a:lnTo>
                      <a:pt x="65" y="1451"/>
                    </a:lnTo>
                    <a:lnTo>
                      <a:pt x="62" y="1433"/>
                    </a:lnTo>
                    <a:lnTo>
                      <a:pt x="62" y="1414"/>
                    </a:lnTo>
                    <a:lnTo>
                      <a:pt x="65" y="1396"/>
                    </a:lnTo>
                    <a:lnTo>
                      <a:pt x="70" y="1378"/>
                    </a:lnTo>
                    <a:lnTo>
                      <a:pt x="84" y="1337"/>
                    </a:lnTo>
                    <a:lnTo>
                      <a:pt x="96" y="1296"/>
                    </a:lnTo>
                    <a:lnTo>
                      <a:pt x="116" y="1212"/>
                    </a:lnTo>
                    <a:lnTo>
                      <a:pt x="136" y="1128"/>
                    </a:lnTo>
                    <a:lnTo>
                      <a:pt x="148" y="1087"/>
                    </a:lnTo>
                    <a:lnTo>
                      <a:pt x="161" y="1046"/>
                    </a:lnTo>
                    <a:lnTo>
                      <a:pt x="173" y="1011"/>
                    </a:lnTo>
                    <a:lnTo>
                      <a:pt x="183" y="975"/>
                    </a:lnTo>
                    <a:lnTo>
                      <a:pt x="190" y="940"/>
                    </a:lnTo>
                    <a:lnTo>
                      <a:pt x="195" y="905"/>
                    </a:lnTo>
                    <a:lnTo>
                      <a:pt x="197" y="870"/>
                    </a:lnTo>
                    <a:lnTo>
                      <a:pt x="197" y="835"/>
                    </a:lnTo>
                    <a:lnTo>
                      <a:pt x="193" y="800"/>
                    </a:lnTo>
                    <a:lnTo>
                      <a:pt x="189" y="782"/>
                    </a:lnTo>
                    <a:lnTo>
                      <a:pt x="185" y="765"/>
                    </a:lnTo>
                    <a:lnTo>
                      <a:pt x="180" y="747"/>
                    </a:lnTo>
                    <a:lnTo>
                      <a:pt x="173" y="730"/>
                    </a:lnTo>
                    <a:lnTo>
                      <a:pt x="165" y="713"/>
                    </a:lnTo>
                    <a:lnTo>
                      <a:pt x="157" y="697"/>
                    </a:lnTo>
                    <a:lnTo>
                      <a:pt x="137" y="664"/>
                    </a:lnTo>
                    <a:lnTo>
                      <a:pt x="115" y="633"/>
                    </a:lnTo>
                    <a:lnTo>
                      <a:pt x="67" y="571"/>
                    </a:lnTo>
                    <a:lnTo>
                      <a:pt x="43" y="539"/>
                    </a:lnTo>
                    <a:lnTo>
                      <a:pt x="21" y="506"/>
                    </a:lnTo>
                    <a:lnTo>
                      <a:pt x="13" y="492"/>
                    </a:lnTo>
                    <a:lnTo>
                      <a:pt x="7" y="476"/>
                    </a:lnTo>
                    <a:lnTo>
                      <a:pt x="3" y="461"/>
                    </a:lnTo>
                    <a:lnTo>
                      <a:pt x="0" y="445"/>
                    </a:lnTo>
                    <a:lnTo>
                      <a:pt x="0" y="428"/>
                    </a:lnTo>
                    <a:lnTo>
                      <a:pt x="0" y="412"/>
                    </a:lnTo>
                    <a:lnTo>
                      <a:pt x="3" y="395"/>
                    </a:lnTo>
                    <a:lnTo>
                      <a:pt x="7" y="379"/>
                    </a:lnTo>
                    <a:lnTo>
                      <a:pt x="13" y="362"/>
                    </a:lnTo>
                    <a:lnTo>
                      <a:pt x="20" y="346"/>
                    </a:lnTo>
                    <a:lnTo>
                      <a:pt x="28" y="330"/>
                    </a:lnTo>
                    <a:lnTo>
                      <a:pt x="37" y="315"/>
                    </a:lnTo>
                    <a:lnTo>
                      <a:pt x="48" y="300"/>
                    </a:lnTo>
                    <a:lnTo>
                      <a:pt x="60" y="286"/>
                    </a:lnTo>
                    <a:lnTo>
                      <a:pt x="73" y="273"/>
                    </a:lnTo>
                    <a:lnTo>
                      <a:pt x="87" y="261"/>
                    </a:lnTo>
                    <a:lnTo>
                      <a:pt x="153" y="207"/>
                    </a:lnTo>
                    <a:lnTo>
                      <a:pt x="186" y="182"/>
                    </a:lnTo>
                    <a:lnTo>
                      <a:pt x="221" y="158"/>
                    </a:lnTo>
                    <a:lnTo>
                      <a:pt x="259" y="136"/>
                    </a:lnTo>
                    <a:lnTo>
                      <a:pt x="299" y="116"/>
                    </a:lnTo>
                    <a:lnTo>
                      <a:pt x="343" y="100"/>
                    </a:lnTo>
                    <a:lnTo>
                      <a:pt x="366" y="94"/>
                    </a:lnTo>
                    <a:lnTo>
                      <a:pt x="391" y="88"/>
                    </a:lnTo>
                    <a:lnTo>
                      <a:pt x="431" y="81"/>
                    </a:lnTo>
                    <a:lnTo>
                      <a:pt x="470" y="77"/>
                    </a:lnTo>
                    <a:lnTo>
                      <a:pt x="547" y="74"/>
                    </a:lnTo>
                    <a:lnTo>
                      <a:pt x="621" y="70"/>
                    </a:lnTo>
                    <a:lnTo>
                      <a:pt x="658" y="66"/>
                    </a:lnTo>
                    <a:lnTo>
                      <a:pt x="695" y="59"/>
                    </a:lnTo>
                    <a:lnTo>
                      <a:pt x="717" y="53"/>
                    </a:lnTo>
                    <a:lnTo>
                      <a:pt x="726" y="49"/>
                    </a:lnTo>
                    <a:lnTo>
                      <a:pt x="735" y="44"/>
                    </a:lnTo>
                    <a:lnTo>
                      <a:pt x="742" y="40"/>
                    </a:lnTo>
                    <a:lnTo>
                      <a:pt x="749" y="34"/>
                    </a:lnTo>
                    <a:lnTo>
                      <a:pt x="755" y="29"/>
                    </a:lnTo>
                    <a:lnTo>
                      <a:pt x="760" y="23"/>
                    </a:lnTo>
                    <a:lnTo>
                      <a:pt x="764" y="17"/>
                    </a:lnTo>
                    <a:lnTo>
                      <a:pt x="768" y="10"/>
                    </a:lnTo>
                    <a:lnTo>
                      <a:pt x="771" y="3"/>
                    </a:lnTo>
                    <a:lnTo>
                      <a:pt x="772" y="0"/>
                    </a:lnTo>
                    <a:lnTo>
                      <a:pt x="872" y="26"/>
                    </a:lnTo>
                  </a:path>
                </a:pathLst>
              </a:cu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2" name="Freeform 50"/>
              <p:cNvSpPr>
                <a:spLocks noChangeArrowheads="1"/>
              </p:cNvSpPr>
              <p:nvPr/>
            </p:nvSpPr>
            <p:spPr bwMode="auto">
              <a:xfrm>
                <a:off x="1687680" y="3911451"/>
                <a:ext cx="450720" cy="445007"/>
              </a:xfrm>
              <a:custGeom>
                <a:avLst/>
                <a:gdLst/>
                <a:ahLst/>
                <a:cxnLst>
                  <a:cxn ang="0">
                    <a:pos x="77" y="107"/>
                  </a:cxn>
                  <a:cxn ang="0">
                    <a:pos x="236" y="40"/>
                  </a:cxn>
                  <a:cxn ang="0">
                    <a:pos x="408" y="5"/>
                  </a:cxn>
                  <a:cxn ang="0">
                    <a:pos x="588" y="5"/>
                  </a:cxn>
                  <a:cxn ang="0">
                    <a:pos x="760" y="40"/>
                  </a:cxn>
                  <a:cxn ang="0">
                    <a:pos x="919" y="107"/>
                  </a:cxn>
                  <a:cxn ang="0">
                    <a:pos x="1059" y="202"/>
                  </a:cxn>
                  <a:cxn ang="0">
                    <a:pos x="1179" y="322"/>
                  </a:cxn>
                  <a:cxn ang="0">
                    <a:pos x="1274" y="462"/>
                  </a:cxn>
                  <a:cxn ang="0">
                    <a:pos x="1341" y="621"/>
                  </a:cxn>
                  <a:cxn ang="0">
                    <a:pos x="1376" y="793"/>
                  </a:cxn>
                  <a:cxn ang="0">
                    <a:pos x="1376" y="973"/>
                  </a:cxn>
                  <a:cxn ang="0">
                    <a:pos x="1341" y="1145"/>
                  </a:cxn>
                  <a:cxn ang="0">
                    <a:pos x="1281" y="1290"/>
                  </a:cxn>
                  <a:cxn ang="0">
                    <a:pos x="1243" y="1316"/>
                  </a:cxn>
                  <a:cxn ang="0">
                    <a:pos x="1198" y="1338"/>
                  </a:cxn>
                  <a:cxn ang="0">
                    <a:pos x="1154" y="1351"/>
                  </a:cxn>
                  <a:cxn ang="0">
                    <a:pos x="1114" y="1358"/>
                  </a:cxn>
                  <a:cxn ang="0">
                    <a:pos x="1073" y="1360"/>
                  </a:cxn>
                  <a:cxn ang="0">
                    <a:pos x="1033" y="1356"/>
                  </a:cxn>
                  <a:cxn ang="0">
                    <a:pos x="996" y="1347"/>
                  </a:cxn>
                  <a:cxn ang="0">
                    <a:pos x="961" y="1333"/>
                  </a:cxn>
                  <a:cxn ang="0">
                    <a:pos x="931" y="1313"/>
                  </a:cxn>
                  <a:cxn ang="0">
                    <a:pos x="905" y="1289"/>
                  </a:cxn>
                  <a:cxn ang="0">
                    <a:pos x="880" y="1254"/>
                  </a:cxn>
                  <a:cxn ang="0">
                    <a:pos x="845" y="1224"/>
                  </a:cxn>
                  <a:cxn ang="0">
                    <a:pos x="806" y="1208"/>
                  </a:cxn>
                  <a:cxn ang="0">
                    <a:pos x="763" y="1202"/>
                  </a:cxn>
                  <a:cxn ang="0">
                    <a:pos x="718" y="1205"/>
                  </a:cxn>
                  <a:cxn ang="0">
                    <a:pos x="650" y="1219"/>
                  </a:cxn>
                  <a:cxn ang="0">
                    <a:pos x="526" y="1257"/>
                  </a:cxn>
                  <a:cxn ang="0">
                    <a:pos x="443" y="1273"/>
                  </a:cxn>
                  <a:cxn ang="0">
                    <a:pos x="358" y="1280"/>
                  </a:cxn>
                  <a:cxn ang="0">
                    <a:pos x="272" y="1278"/>
                  </a:cxn>
                  <a:cxn ang="0">
                    <a:pos x="208" y="1271"/>
                  </a:cxn>
                  <a:cxn ang="0">
                    <a:pos x="168" y="1258"/>
                  </a:cxn>
                  <a:cxn ang="0">
                    <a:pos x="133" y="1238"/>
                  </a:cxn>
                  <a:cxn ang="0">
                    <a:pos x="103" y="1212"/>
                  </a:cxn>
                  <a:cxn ang="0">
                    <a:pos x="80" y="1182"/>
                  </a:cxn>
                  <a:cxn ang="0">
                    <a:pos x="64" y="1148"/>
                  </a:cxn>
                  <a:cxn ang="0">
                    <a:pos x="56" y="1113"/>
                  </a:cxn>
                  <a:cxn ang="0">
                    <a:pos x="59" y="1076"/>
                  </a:cxn>
                  <a:cxn ang="0">
                    <a:pos x="78" y="1017"/>
                  </a:cxn>
                  <a:cxn ang="0">
                    <a:pos x="110" y="892"/>
                  </a:cxn>
                  <a:cxn ang="0">
                    <a:pos x="142" y="767"/>
                  </a:cxn>
                  <a:cxn ang="0">
                    <a:pos x="167" y="691"/>
                  </a:cxn>
                  <a:cxn ang="0">
                    <a:pos x="184" y="620"/>
                  </a:cxn>
                  <a:cxn ang="0">
                    <a:pos x="191" y="550"/>
                  </a:cxn>
                  <a:cxn ang="0">
                    <a:pos x="187" y="480"/>
                  </a:cxn>
                  <a:cxn ang="0">
                    <a:pos x="179" y="445"/>
                  </a:cxn>
                  <a:cxn ang="0">
                    <a:pos x="167" y="410"/>
                  </a:cxn>
                  <a:cxn ang="0">
                    <a:pos x="151" y="377"/>
                  </a:cxn>
                  <a:cxn ang="0">
                    <a:pos x="109" y="313"/>
                  </a:cxn>
                  <a:cxn ang="0">
                    <a:pos x="37" y="219"/>
                  </a:cxn>
                  <a:cxn ang="0">
                    <a:pos x="7" y="172"/>
                  </a:cxn>
                  <a:cxn ang="0">
                    <a:pos x="0" y="154"/>
                  </a:cxn>
                </a:cxnLst>
                <a:rect l="0" t="0" r="r" b="b"/>
                <a:pathLst>
                  <a:path w="1382" h="1361">
                    <a:moveTo>
                      <a:pt x="5" y="151"/>
                    </a:moveTo>
                    <a:lnTo>
                      <a:pt x="77" y="107"/>
                    </a:lnTo>
                    <a:lnTo>
                      <a:pt x="155" y="69"/>
                    </a:lnTo>
                    <a:lnTo>
                      <a:pt x="236" y="40"/>
                    </a:lnTo>
                    <a:lnTo>
                      <a:pt x="320" y="18"/>
                    </a:lnTo>
                    <a:lnTo>
                      <a:pt x="408" y="5"/>
                    </a:lnTo>
                    <a:lnTo>
                      <a:pt x="498" y="0"/>
                    </a:lnTo>
                    <a:lnTo>
                      <a:pt x="588" y="5"/>
                    </a:lnTo>
                    <a:lnTo>
                      <a:pt x="676" y="18"/>
                    </a:lnTo>
                    <a:lnTo>
                      <a:pt x="760" y="40"/>
                    </a:lnTo>
                    <a:lnTo>
                      <a:pt x="841" y="69"/>
                    </a:lnTo>
                    <a:lnTo>
                      <a:pt x="919" y="107"/>
                    </a:lnTo>
                    <a:lnTo>
                      <a:pt x="991" y="151"/>
                    </a:lnTo>
                    <a:lnTo>
                      <a:pt x="1059" y="202"/>
                    </a:lnTo>
                    <a:lnTo>
                      <a:pt x="1122" y="259"/>
                    </a:lnTo>
                    <a:lnTo>
                      <a:pt x="1179" y="322"/>
                    </a:lnTo>
                    <a:lnTo>
                      <a:pt x="1230" y="390"/>
                    </a:lnTo>
                    <a:lnTo>
                      <a:pt x="1274" y="462"/>
                    </a:lnTo>
                    <a:lnTo>
                      <a:pt x="1312" y="540"/>
                    </a:lnTo>
                    <a:lnTo>
                      <a:pt x="1341" y="621"/>
                    </a:lnTo>
                    <a:lnTo>
                      <a:pt x="1363" y="705"/>
                    </a:lnTo>
                    <a:lnTo>
                      <a:pt x="1376" y="793"/>
                    </a:lnTo>
                    <a:lnTo>
                      <a:pt x="1381" y="883"/>
                    </a:lnTo>
                    <a:lnTo>
                      <a:pt x="1376" y="973"/>
                    </a:lnTo>
                    <a:lnTo>
                      <a:pt x="1363" y="1061"/>
                    </a:lnTo>
                    <a:lnTo>
                      <a:pt x="1341" y="1145"/>
                    </a:lnTo>
                    <a:lnTo>
                      <a:pt x="1312" y="1226"/>
                    </a:lnTo>
                    <a:lnTo>
                      <a:pt x="1281" y="1290"/>
                    </a:lnTo>
                    <a:lnTo>
                      <a:pt x="1264" y="1303"/>
                    </a:lnTo>
                    <a:lnTo>
                      <a:pt x="1243" y="1316"/>
                    </a:lnTo>
                    <a:lnTo>
                      <a:pt x="1222" y="1328"/>
                    </a:lnTo>
                    <a:lnTo>
                      <a:pt x="1198" y="1338"/>
                    </a:lnTo>
                    <a:lnTo>
                      <a:pt x="1174" y="1346"/>
                    </a:lnTo>
                    <a:lnTo>
                      <a:pt x="1154" y="1351"/>
                    </a:lnTo>
                    <a:lnTo>
                      <a:pt x="1134" y="1355"/>
                    </a:lnTo>
                    <a:lnTo>
                      <a:pt x="1114" y="1358"/>
                    </a:lnTo>
                    <a:lnTo>
                      <a:pt x="1093" y="1360"/>
                    </a:lnTo>
                    <a:lnTo>
                      <a:pt x="1073" y="1360"/>
                    </a:lnTo>
                    <a:lnTo>
                      <a:pt x="1053" y="1359"/>
                    </a:lnTo>
                    <a:lnTo>
                      <a:pt x="1033" y="1356"/>
                    </a:lnTo>
                    <a:lnTo>
                      <a:pt x="1014" y="1352"/>
                    </a:lnTo>
                    <a:lnTo>
                      <a:pt x="996" y="1347"/>
                    </a:lnTo>
                    <a:lnTo>
                      <a:pt x="978" y="1341"/>
                    </a:lnTo>
                    <a:lnTo>
                      <a:pt x="961" y="1333"/>
                    </a:lnTo>
                    <a:lnTo>
                      <a:pt x="945" y="1324"/>
                    </a:lnTo>
                    <a:lnTo>
                      <a:pt x="931" y="1313"/>
                    </a:lnTo>
                    <a:lnTo>
                      <a:pt x="917" y="1302"/>
                    </a:lnTo>
                    <a:lnTo>
                      <a:pt x="905" y="1289"/>
                    </a:lnTo>
                    <a:lnTo>
                      <a:pt x="895" y="1274"/>
                    </a:lnTo>
                    <a:lnTo>
                      <a:pt x="880" y="1254"/>
                    </a:lnTo>
                    <a:lnTo>
                      <a:pt x="863" y="1237"/>
                    </a:lnTo>
                    <a:lnTo>
                      <a:pt x="845" y="1224"/>
                    </a:lnTo>
                    <a:lnTo>
                      <a:pt x="826" y="1215"/>
                    </a:lnTo>
                    <a:lnTo>
                      <a:pt x="806" y="1208"/>
                    </a:lnTo>
                    <a:lnTo>
                      <a:pt x="784" y="1204"/>
                    </a:lnTo>
                    <a:lnTo>
                      <a:pt x="763" y="1202"/>
                    </a:lnTo>
                    <a:lnTo>
                      <a:pt x="740" y="1203"/>
                    </a:lnTo>
                    <a:lnTo>
                      <a:pt x="718" y="1205"/>
                    </a:lnTo>
                    <a:lnTo>
                      <a:pt x="695" y="1208"/>
                    </a:lnTo>
                    <a:lnTo>
                      <a:pt x="650" y="1219"/>
                    </a:lnTo>
                    <a:lnTo>
                      <a:pt x="566" y="1245"/>
                    </a:lnTo>
                    <a:lnTo>
                      <a:pt x="526" y="1257"/>
                    </a:lnTo>
                    <a:lnTo>
                      <a:pt x="485" y="1266"/>
                    </a:lnTo>
                    <a:lnTo>
                      <a:pt x="443" y="1273"/>
                    </a:lnTo>
                    <a:lnTo>
                      <a:pt x="401" y="1278"/>
                    </a:lnTo>
                    <a:lnTo>
                      <a:pt x="358" y="1280"/>
                    </a:lnTo>
                    <a:lnTo>
                      <a:pt x="315" y="1280"/>
                    </a:lnTo>
                    <a:lnTo>
                      <a:pt x="272" y="1278"/>
                    </a:lnTo>
                    <a:lnTo>
                      <a:pt x="229" y="1274"/>
                    </a:lnTo>
                    <a:lnTo>
                      <a:pt x="208" y="1271"/>
                    </a:lnTo>
                    <a:lnTo>
                      <a:pt x="188" y="1265"/>
                    </a:lnTo>
                    <a:lnTo>
                      <a:pt x="168" y="1258"/>
                    </a:lnTo>
                    <a:lnTo>
                      <a:pt x="150" y="1249"/>
                    </a:lnTo>
                    <a:lnTo>
                      <a:pt x="133" y="1238"/>
                    </a:lnTo>
                    <a:lnTo>
                      <a:pt x="117" y="1226"/>
                    </a:lnTo>
                    <a:lnTo>
                      <a:pt x="103" y="1212"/>
                    </a:lnTo>
                    <a:lnTo>
                      <a:pt x="91" y="1198"/>
                    </a:lnTo>
                    <a:lnTo>
                      <a:pt x="80" y="1182"/>
                    </a:lnTo>
                    <a:lnTo>
                      <a:pt x="71" y="1165"/>
                    </a:lnTo>
                    <a:lnTo>
                      <a:pt x="64" y="1148"/>
                    </a:lnTo>
                    <a:lnTo>
                      <a:pt x="59" y="1131"/>
                    </a:lnTo>
                    <a:lnTo>
                      <a:pt x="56" y="1113"/>
                    </a:lnTo>
                    <a:lnTo>
                      <a:pt x="56" y="1094"/>
                    </a:lnTo>
                    <a:lnTo>
                      <a:pt x="59" y="1076"/>
                    </a:lnTo>
                    <a:lnTo>
                      <a:pt x="64" y="1058"/>
                    </a:lnTo>
                    <a:lnTo>
                      <a:pt x="78" y="1017"/>
                    </a:lnTo>
                    <a:lnTo>
                      <a:pt x="90" y="976"/>
                    </a:lnTo>
                    <a:lnTo>
                      <a:pt x="110" y="892"/>
                    </a:lnTo>
                    <a:lnTo>
                      <a:pt x="130" y="808"/>
                    </a:lnTo>
                    <a:lnTo>
                      <a:pt x="142" y="767"/>
                    </a:lnTo>
                    <a:lnTo>
                      <a:pt x="155" y="726"/>
                    </a:lnTo>
                    <a:lnTo>
                      <a:pt x="167" y="691"/>
                    </a:lnTo>
                    <a:lnTo>
                      <a:pt x="177" y="655"/>
                    </a:lnTo>
                    <a:lnTo>
                      <a:pt x="184" y="620"/>
                    </a:lnTo>
                    <a:lnTo>
                      <a:pt x="189" y="585"/>
                    </a:lnTo>
                    <a:lnTo>
                      <a:pt x="191" y="550"/>
                    </a:lnTo>
                    <a:lnTo>
                      <a:pt x="191" y="515"/>
                    </a:lnTo>
                    <a:lnTo>
                      <a:pt x="187" y="480"/>
                    </a:lnTo>
                    <a:lnTo>
                      <a:pt x="183" y="462"/>
                    </a:lnTo>
                    <a:lnTo>
                      <a:pt x="179" y="445"/>
                    </a:lnTo>
                    <a:lnTo>
                      <a:pt x="174" y="427"/>
                    </a:lnTo>
                    <a:lnTo>
                      <a:pt x="167" y="410"/>
                    </a:lnTo>
                    <a:lnTo>
                      <a:pt x="159" y="393"/>
                    </a:lnTo>
                    <a:lnTo>
                      <a:pt x="151" y="377"/>
                    </a:lnTo>
                    <a:lnTo>
                      <a:pt x="131" y="344"/>
                    </a:lnTo>
                    <a:lnTo>
                      <a:pt x="109" y="313"/>
                    </a:lnTo>
                    <a:lnTo>
                      <a:pt x="61" y="251"/>
                    </a:lnTo>
                    <a:lnTo>
                      <a:pt x="37" y="219"/>
                    </a:lnTo>
                    <a:lnTo>
                      <a:pt x="15" y="186"/>
                    </a:lnTo>
                    <a:lnTo>
                      <a:pt x="7" y="172"/>
                    </a:lnTo>
                    <a:lnTo>
                      <a:pt x="1" y="156"/>
                    </a:lnTo>
                    <a:lnTo>
                      <a:pt x="0" y="154"/>
                    </a:lnTo>
                    <a:lnTo>
                      <a:pt x="5" y="151"/>
                    </a:lnTo>
                  </a:path>
                </a:pathLst>
              </a:custGeom>
              <a:solidFill>
                <a:srgbClr val="CCCCC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3" name="Freeform 51"/>
              <p:cNvSpPr>
                <a:spLocks noChangeArrowheads="1"/>
              </p:cNvSpPr>
              <p:nvPr/>
            </p:nvSpPr>
            <p:spPr bwMode="auto">
              <a:xfrm>
                <a:off x="1706400" y="4028104"/>
                <a:ext cx="315360" cy="300991"/>
              </a:xfrm>
              <a:custGeom>
                <a:avLst/>
                <a:gdLst/>
                <a:ahLst/>
                <a:cxnLst>
                  <a:cxn ang="0">
                    <a:pos x="24" y="824"/>
                  </a:cxn>
                  <a:cxn ang="0">
                    <a:pos x="8" y="790"/>
                  </a:cxn>
                  <a:cxn ang="0">
                    <a:pos x="0" y="755"/>
                  </a:cxn>
                  <a:cxn ang="0">
                    <a:pos x="3" y="718"/>
                  </a:cxn>
                  <a:cxn ang="0">
                    <a:pos x="22" y="659"/>
                  </a:cxn>
                  <a:cxn ang="0">
                    <a:pos x="54" y="534"/>
                  </a:cxn>
                  <a:cxn ang="0">
                    <a:pos x="86" y="409"/>
                  </a:cxn>
                  <a:cxn ang="0">
                    <a:pos x="111" y="333"/>
                  </a:cxn>
                  <a:cxn ang="0">
                    <a:pos x="128" y="262"/>
                  </a:cxn>
                  <a:cxn ang="0">
                    <a:pos x="135" y="192"/>
                  </a:cxn>
                  <a:cxn ang="0">
                    <a:pos x="131" y="122"/>
                  </a:cxn>
                  <a:cxn ang="0">
                    <a:pos x="154" y="89"/>
                  </a:cxn>
                  <a:cxn ang="0">
                    <a:pos x="243" y="41"/>
                  </a:cxn>
                  <a:cxn ang="0">
                    <a:pos x="340" y="11"/>
                  </a:cxn>
                  <a:cxn ang="0">
                    <a:pos x="445" y="0"/>
                  </a:cxn>
                  <a:cxn ang="0">
                    <a:pos x="550" y="11"/>
                  </a:cxn>
                  <a:cxn ang="0">
                    <a:pos x="647" y="41"/>
                  </a:cxn>
                  <a:cxn ang="0">
                    <a:pos x="736" y="89"/>
                  </a:cxn>
                  <a:cxn ang="0">
                    <a:pos x="813" y="152"/>
                  </a:cxn>
                  <a:cxn ang="0">
                    <a:pos x="876" y="229"/>
                  </a:cxn>
                  <a:cxn ang="0">
                    <a:pos x="924" y="318"/>
                  </a:cxn>
                  <a:cxn ang="0">
                    <a:pos x="954" y="415"/>
                  </a:cxn>
                  <a:cxn ang="0">
                    <a:pos x="965" y="520"/>
                  </a:cxn>
                  <a:cxn ang="0">
                    <a:pos x="954" y="625"/>
                  </a:cxn>
                  <a:cxn ang="0">
                    <a:pos x="924" y="722"/>
                  </a:cxn>
                  <a:cxn ang="0">
                    <a:pos x="876" y="811"/>
                  </a:cxn>
                  <a:cxn ang="0">
                    <a:pos x="814" y="886"/>
                  </a:cxn>
                  <a:cxn ang="0">
                    <a:pos x="789" y="866"/>
                  </a:cxn>
                  <a:cxn ang="0">
                    <a:pos x="750" y="850"/>
                  </a:cxn>
                  <a:cxn ang="0">
                    <a:pos x="707" y="844"/>
                  </a:cxn>
                  <a:cxn ang="0">
                    <a:pos x="662" y="847"/>
                  </a:cxn>
                  <a:cxn ang="0">
                    <a:pos x="594" y="861"/>
                  </a:cxn>
                  <a:cxn ang="0">
                    <a:pos x="470" y="899"/>
                  </a:cxn>
                  <a:cxn ang="0">
                    <a:pos x="387" y="915"/>
                  </a:cxn>
                  <a:cxn ang="0">
                    <a:pos x="302" y="922"/>
                  </a:cxn>
                  <a:cxn ang="0">
                    <a:pos x="216" y="920"/>
                  </a:cxn>
                  <a:cxn ang="0">
                    <a:pos x="152" y="913"/>
                  </a:cxn>
                  <a:cxn ang="0">
                    <a:pos x="112" y="900"/>
                  </a:cxn>
                  <a:cxn ang="0">
                    <a:pos x="77" y="880"/>
                  </a:cxn>
                  <a:cxn ang="0">
                    <a:pos x="47" y="854"/>
                  </a:cxn>
                  <a:cxn ang="0">
                    <a:pos x="24" y="824"/>
                  </a:cxn>
                </a:cxnLst>
                <a:rect l="0" t="0" r="r" b="b"/>
                <a:pathLst>
                  <a:path w="966" h="923">
                    <a:moveTo>
                      <a:pt x="24" y="824"/>
                    </a:moveTo>
                    <a:lnTo>
                      <a:pt x="24" y="824"/>
                    </a:lnTo>
                    <a:lnTo>
                      <a:pt x="15" y="807"/>
                    </a:lnTo>
                    <a:lnTo>
                      <a:pt x="8" y="790"/>
                    </a:lnTo>
                    <a:lnTo>
                      <a:pt x="3" y="773"/>
                    </a:lnTo>
                    <a:lnTo>
                      <a:pt x="0" y="755"/>
                    </a:lnTo>
                    <a:lnTo>
                      <a:pt x="0" y="736"/>
                    </a:lnTo>
                    <a:lnTo>
                      <a:pt x="3" y="718"/>
                    </a:lnTo>
                    <a:lnTo>
                      <a:pt x="8" y="700"/>
                    </a:lnTo>
                    <a:lnTo>
                      <a:pt x="22" y="659"/>
                    </a:lnTo>
                    <a:lnTo>
                      <a:pt x="34" y="618"/>
                    </a:lnTo>
                    <a:lnTo>
                      <a:pt x="54" y="534"/>
                    </a:lnTo>
                    <a:lnTo>
                      <a:pt x="74" y="450"/>
                    </a:lnTo>
                    <a:lnTo>
                      <a:pt x="86" y="409"/>
                    </a:lnTo>
                    <a:lnTo>
                      <a:pt x="99" y="368"/>
                    </a:lnTo>
                    <a:lnTo>
                      <a:pt x="111" y="333"/>
                    </a:lnTo>
                    <a:lnTo>
                      <a:pt x="121" y="297"/>
                    </a:lnTo>
                    <a:lnTo>
                      <a:pt x="128" y="262"/>
                    </a:lnTo>
                    <a:lnTo>
                      <a:pt x="133" y="227"/>
                    </a:lnTo>
                    <a:lnTo>
                      <a:pt x="135" y="192"/>
                    </a:lnTo>
                    <a:lnTo>
                      <a:pt x="135" y="157"/>
                    </a:lnTo>
                    <a:lnTo>
                      <a:pt x="131" y="122"/>
                    </a:lnTo>
                    <a:lnTo>
                      <a:pt x="128" y="109"/>
                    </a:lnTo>
                    <a:lnTo>
                      <a:pt x="154" y="89"/>
                    </a:lnTo>
                    <a:lnTo>
                      <a:pt x="197" y="63"/>
                    </a:lnTo>
                    <a:lnTo>
                      <a:pt x="243" y="41"/>
                    </a:lnTo>
                    <a:lnTo>
                      <a:pt x="290" y="23"/>
                    </a:lnTo>
                    <a:lnTo>
                      <a:pt x="340" y="11"/>
                    </a:lnTo>
                    <a:lnTo>
                      <a:pt x="392" y="3"/>
                    </a:lnTo>
                    <a:lnTo>
                      <a:pt x="445" y="0"/>
                    </a:lnTo>
                    <a:lnTo>
                      <a:pt x="498" y="3"/>
                    </a:lnTo>
                    <a:lnTo>
                      <a:pt x="550" y="11"/>
                    </a:lnTo>
                    <a:lnTo>
                      <a:pt x="600" y="23"/>
                    </a:lnTo>
                    <a:lnTo>
                      <a:pt x="647" y="41"/>
                    </a:lnTo>
                    <a:lnTo>
                      <a:pt x="693" y="63"/>
                    </a:lnTo>
                    <a:lnTo>
                      <a:pt x="736" y="89"/>
                    </a:lnTo>
                    <a:lnTo>
                      <a:pt x="776" y="119"/>
                    </a:lnTo>
                    <a:lnTo>
                      <a:pt x="813" y="152"/>
                    </a:lnTo>
                    <a:lnTo>
                      <a:pt x="846" y="189"/>
                    </a:lnTo>
                    <a:lnTo>
                      <a:pt x="876" y="229"/>
                    </a:lnTo>
                    <a:lnTo>
                      <a:pt x="902" y="272"/>
                    </a:lnTo>
                    <a:lnTo>
                      <a:pt x="924" y="318"/>
                    </a:lnTo>
                    <a:lnTo>
                      <a:pt x="942" y="365"/>
                    </a:lnTo>
                    <a:lnTo>
                      <a:pt x="954" y="415"/>
                    </a:lnTo>
                    <a:lnTo>
                      <a:pt x="962" y="467"/>
                    </a:lnTo>
                    <a:lnTo>
                      <a:pt x="965" y="520"/>
                    </a:lnTo>
                    <a:lnTo>
                      <a:pt x="962" y="573"/>
                    </a:lnTo>
                    <a:lnTo>
                      <a:pt x="954" y="625"/>
                    </a:lnTo>
                    <a:lnTo>
                      <a:pt x="942" y="675"/>
                    </a:lnTo>
                    <a:lnTo>
                      <a:pt x="924" y="722"/>
                    </a:lnTo>
                    <a:lnTo>
                      <a:pt x="902" y="768"/>
                    </a:lnTo>
                    <a:lnTo>
                      <a:pt x="876" y="811"/>
                    </a:lnTo>
                    <a:lnTo>
                      <a:pt x="846" y="851"/>
                    </a:lnTo>
                    <a:lnTo>
                      <a:pt x="814" y="886"/>
                    </a:lnTo>
                    <a:lnTo>
                      <a:pt x="807" y="879"/>
                    </a:lnTo>
                    <a:lnTo>
                      <a:pt x="789" y="866"/>
                    </a:lnTo>
                    <a:lnTo>
                      <a:pt x="770" y="857"/>
                    </a:lnTo>
                    <a:lnTo>
                      <a:pt x="750" y="850"/>
                    </a:lnTo>
                    <a:lnTo>
                      <a:pt x="728" y="846"/>
                    </a:lnTo>
                    <a:lnTo>
                      <a:pt x="707" y="844"/>
                    </a:lnTo>
                    <a:lnTo>
                      <a:pt x="684" y="845"/>
                    </a:lnTo>
                    <a:lnTo>
                      <a:pt x="662" y="847"/>
                    </a:lnTo>
                    <a:lnTo>
                      <a:pt x="639" y="850"/>
                    </a:lnTo>
                    <a:lnTo>
                      <a:pt x="594" y="861"/>
                    </a:lnTo>
                    <a:lnTo>
                      <a:pt x="510" y="887"/>
                    </a:lnTo>
                    <a:lnTo>
                      <a:pt x="470" y="899"/>
                    </a:lnTo>
                    <a:lnTo>
                      <a:pt x="429" y="908"/>
                    </a:lnTo>
                    <a:lnTo>
                      <a:pt x="387" y="915"/>
                    </a:lnTo>
                    <a:lnTo>
                      <a:pt x="345" y="920"/>
                    </a:lnTo>
                    <a:lnTo>
                      <a:pt x="302" y="922"/>
                    </a:lnTo>
                    <a:lnTo>
                      <a:pt x="259" y="922"/>
                    </a:lnTo>
                    <a:lnTo>
                      <a:pt x="216" y="920"/>
                    </a:lnTo>
                    <a:lnTo>
                      <a:pt x="173" y="916"/>
                    </a:lnTo>
                    <a:lnTo>
                      <a:pt x="152" y="913"/>
                    </a:lnTo>
                    <a:lnTo>
                      <a:pt x="132" y="907"/>
                    </a:lnTo>
                    <a:lnTo>
                      <a:pt x="112" y="900"/>
                    </a:lnTo>
                    <a:lnTo>
                      <a:pt x="94" y="891"/>
                    </a:lnTo>
                    <a:lnTo>
                      <a:pt x="77" y="880"/>
                    </a:lnTo>
                    <a:lnTo>
                      <a:pt x="61" y="868"/>
                    </a:lnTo>
                    <a:lnTo>
                      <a:pt x="47" y="854"/>
                    </a:lnTo>
                    <a:lnTo>
                      <a:pt x="41" y="847"/>
                    </a:lnTo>
                    <a:lnTo>
                      <a:pt x="24" y="824"/>
                    </a:lnTo>
                  </a:path>
                </a:pathLst>
              </a:custGeom>
              <a:solidFill>
                <a:srgbClr val="E6E6E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4" name="Oval 52"/>
              <p:cNvSpPr>
                <a:spLocks noChangeArrowheads="1"/>
              </p:cNvSpPr>
              <p:nvPr/>
            </p:nvSpPr>
            <p:spPr bwMode="auto">
              <a:xfrm>
                <a:off x="1798560" y="4138995"/>
                <a:ext cx="102240" cy="102251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1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Proto</a:t>
            </a: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19201" y="1725301"/>
            <a:ext cx="1604160" cy="1084434"/>
            <a:chOff x="3555" y="1198"/>
            <a:chExt cx="1114" cy="753"/>
          </a:xfrm>
        </p:grpSpPr>
        <p:sp>
          <p:nvSpPr>
            <p:cNvPr id="35843" name="AutoShape 3"/>
            <p:cNvSpPr>
              <a:spLocks noChangeArrowheads="1"/>
            </p:cNvSpPr>
            <p:nvPr/>
          </p:nvSpPr>
          <p:spPr bwMode="auto">
            <a:xfrm>
              <a:off x="3555" y="1198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4" name="AutoShape 4"/>
            <p:cNvSpPr>
              <a:spLocks noChangeArrowheads="1"/>
            </p:cNvSpPr>
            <p:nvPr/>
          </p:nvSpPr>
          <p:spPr bwMode="auto">
            <a:xfrm>
              <a:off x="4014" y="1198"/>
              <a:ext cx="262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5" name="AutoShape 5"/>
            <p:cNvSpPr>
              <a:spLocks noChangeArrowheads="1"/>
            </p:cNvSpPr>
            <p:nvPr/>
          </p:nvSpPr>
          <p:spPr bwMode="auto">
            <a:xfrm>
              <a:off x="3817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6" name="AutoShape 6"/>
            <p:cNvSpPr>
              <a:spLocks noChangeArrowheads="1"/>
            </p:cNvSpPr>
            <p:nvPr/>
          </p:nvSpPr>
          <p:spPr bwMode="auto">
            <a:xfrm>
              <a:off x="4079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7" name="AutoShape 7"/>
            <p:cNvSpPr>
              <a:spLocks noChangeArrowheads="1"/>
            </p:cNvSpPr>
            <p:nvPr/>
          </p:nvSpPr>
          <p:spPr bwMode="auto">
            <a:xfrm>
              <a:off x="3555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8" name="AutoShape 8"/>
            <p:cNvSpPr>
              <a:spLocks noChangeArrowheads="1"/>
            </p:cNvSpPr>
            <p:nvPr/>
          </p:nvSpPr>
          <p:spPr bwMode="auto">
            <a:xfrm>
              <a:off x="3981" y="1755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9" name="AutoShape 9"/>
            <p:cNvSpPr>
              <a:spLocks noChangeArrowheads="1"/>
            </p:cNvSpPr>
            <p:nvPr/>
          </p:nvSpPr>
          <p:spPr bwMode="auto">
            <a:xfrm>
              <a:off x="3751" y="1657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0" name="AutoShape 10"/>
            <p:cNvSpPr>
              <a:spLocks noChangeArrowheads="1"/>
            </p:cNvSpPr>
            <p:nvPr/>
          </p:nvSpPr>
          <p:spPr bwMode="auto">
            <a:xfrm>
              <a:off x="4342" y="1722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1" name="AutoShape 11"/>
            <p:cNvSpPr>
              <a:spLocks noChangeArrowheads="1"/>
            </p:cNvSpPr>
            <p:nvPr/>
          </p:nvSpPr>
          <p:spPr bwMode="auto">
            <a:xfrm>
              <a:off x="4473" y="1198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>
              <a:off x="3653" y="1263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3" name="Freeform 13"/>
            <p:cNvSpPr>
              <a:spLocks/>
            </p:cNvSpPr>
            <p:nvPr/>
          </p:nvSpPr>
          <p:spPr bwMode="auto">
            <a:xfrm>
              <a:off x="4145" y="1263"/>
              <a:ext cx="66" cy="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7"/>
                </a:cxn>
                <a:cxn ang="0">
                  <a:pos x="290" y="287"/>
                </a:cxn>
                <a:cxn ang="0">
                  <a:pos x="291" y="723"/>
                </a:cxn>
              </a:cxnLst>
              <a:rect l="0" t="0" r="r" b="b"/>
              <a:pathLst>
                <a:path w="292" h="724">
                  <a:moveTo>
                    <a:pt x="0" y="0"/>
                  </a:moveTo>
                  <a:lnTo>
                    <a:pt x="0" y="287"/>
                  </a:lnTo>
                  <a:lnTo>
                    <a:pt x="290" y="287"/>
                  </a:lnTo>
                  <a:lnTo>
                    <a:pt x="291" y="723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4" name="Freeform 14"/>
            <p:cNvSpPr>
              <a:spLocks/>
            </p:cNvSpPr>
            <p:nvPr/>
          </p:nvSpPr>
          <p:spPr bwMode="auto">
            <a:xfrm>
              <a:off x="3653" y="1343"/>
              <a:ext cx="492" cy="8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085" y="83"/>
                </a:cxn>
                <a:cxn ang="0">
                  <a:pos x="1087" y="0"/>
                </a:cxn>
                <a:cxn ang="0">
                  <a:pos x="1224" y="0"/>
                </a:cxn>
                <a:cxn ang="0">
                  <a:pos x="1222" y="86"/>
                </a:cxn>
                <a:cxn ang="0">
                  <a:pos x="1735" y="81"/>
                </a:cxn>
                <a:cxn ang="0">
                  <a:pos x="2169" y="370"/>
                </a:cxn>
              </a:cxnLst>
              <a:rect l="0" t="0" r="r" b="b"/>
              <a:pathLst>
                <a:path w="2170" h="371">
                  <a:moveTo>
                    <a:pt x="0" y="81"/>
                  </a:moveTo>
                  <a:lnTo>
                    <a:pt x="1085" y="83"/>
                  </a:lnTo>
                  <a:lnTo>
                    <a:pt x="1087" y="0"/>
                  </a:lnTo>
                  <a:lnTo>
                    <a:pt x="1224" y="0"/>
                  </a:lnTo>
                  <a:lnTo>
                    <a:pt x="1222" y="86"/>
                  </a:lnTo>
                  <a:lnTo>
                    <a:pt x="1735" y="81"/>
                  </a:lnTo>
                  <a:lnTo>
                    <a:pt x="2169" y="370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5" name="Freeform 15"/>
            <p:cNvSpPr>
              <a:spLocks/>
            </p:cNvSpPr>
            <p:nvPr/>
          </p:nvSpPr>
          <p:spPr bwMode="auto">
            <a:xfrm>
              <a:off x="3915" y="1329"/>
              <a:ext cx="230" cy="99"/>
            </a:xfrm>
            <a:custGeom>
              <a:avLst/>
              <a:gdLst/>
              <a:ahLst/>
              <a:cxnLst>
                <a:cxn ang="0">
                  <a:pos x="1012" y="0"/>
                </a:cxn>
                <a:cxn ang="0">
                  <a:pos x="0" y="0"/>
                </a:cxn>
                <a:cxn ang="0">
                  <a:pos x="0" y="434"/>
                </a:cxn>
              </a:cxnLst>
              <a:rect l="0" t="0" r="r" b="b"/>
              <a:pathLst>
                <a:path w="1013" h="435">
                  <a:moveTo>
                    <a:pt x="1012" y="0"/>
                  </a:moveTo>
                  <a:lnTo>
                    <a:pt x="0" y="0"/>
                  </a:lnTo>
                  <a:lnTo>
                    <a:pt x="0" y="434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6" name="Line 16"/>
            <p:cNvSpPr>
              <a:spLocks noChangeShapeType="1"/>
            </p:cNvSpPr>
            <p:nvPr/>
          </p:nvSpPr>
          <p:spPr bwMode="auto">
            <a:xfrm>
              <a:off x="3653" y="1493"/>
              <a:ext cx="12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 flipH="1">
              <a:off x="3792" y="1493"/>
              <a:ext cx="125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 flipH="1">
              <a:off x="4022" y="1493"/>
              <a:ext cx="158" cy="262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9" name="Freeform 19"/>
            <p:cNvSpPr>
              <a:spLocks/>
            </p:cNvSpPr>
            <p:nvPr/>
          </p:nvSpPr>
          <p:spPr bwMode="auto">
            <a:xfrm>
              <a:off x="3784" y="1685"/>
              <a:ext cx="230" cy="106"/>
            </a:xfrm>
            <a:custGeom>
              <a:avLst/>
              <a:gdLst/>
              <a:ahLst/>
              <a:cxnLst>
                <a:cxn ang="0">
                  <a:pos x="0" y="164"/>
                </a:cxn>
                <a:cxn ang="0">
                  <a:pos x="145" y="453"/>
                </a:cxn>
                <a:cxn ang="0">
                  <a:pos x="723" y="19"/>
                </a:cxn>
                <a:cxn ang="0">
                  <a:pos x="1013" y="308"/>
                </a:cxn>
              </a:cxnLst>
              <a:rect l="0" t="0" r="r" b="b"/>
              <a:pathLst>
                <a:path w="1014" h="469">
                  <a:moveTo>
                    <a:pt x="0" y="164"/>
                  </a:moveTo>
                  <a:cubicBezTo>
                    <a:pt x="0" y="261"/>
                    <a:pt x="67" y="468"/>
                    <a:pt x="145" y="453"/>
                  </a:cubicBezTo>
                  <a:cubicBezTo>
                    <a:pt x="310" y="422"/>
                    <a:pt x="445" y="59"/>
                    <a:pt x="723" y="19"/>
                  </a:cubicBezTo>
                  <a:cubicBezTo>
                    <a:pt x="858" y="0"/>
                    <a:pt x="916" y="212"/>
                    <a:pt x="1013" y="30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0" name="Freeform 20"/>
            <p:cNvSpPr>
              <a:spLocks/>
            </p:cNvSpPr>
            <p:nvPr/>
          </p:nvSpPr>
          <p:spPr bwMode="auto">
            <a:xfrm>
              <a:off x="4013" y="1642"/>
              <a:ext cx="394" cy="260"/>
            </a:xfrm>
            <a:custGeom>
              <a:avLst/>
              <a:gdLst/>
              <a:ahLst/>
              <a:cxnLst>
                <a:cxn ang="0">
                  <a:pos x="0" y="788"/>
                </a:cxn>
                <a:cxn ang="0">
                  <a:pos x="289" y="1080"/>
                </a:cxn>
                <a:cxn ang="0">
                  <a:pos x="1304" y="65"/>
                </a:cxn>
                <a:cxn ang="0">
                  <a:pos x="1738" y="355"/>
                </a:cxn>
              </a:cxnLst>
              <a:rect l="0" t="0" r="r" b="b"/>
              <a:pathLst>
                <a:path w="1739" h="1147">
                  <a:moveTo>
                    <a:pt x="0" y="788"/>
                  </a:moveTo>
                  <a:cubicBezTo>
                    <a:pt x="51" y="932"/>
                    <a:pt x="151" y="1146"/>
                    <a:pt x="289" y="1080"/>
                  </a:cubicBezTo>
                  <a:cubicBezTo>
                    <a:pt x="811" y="818"/>
                    <a:pt x="792" y="346"/>
                    <a:pt x="1304" y="65"/>
                  </a:cubicBezTo>
                  <a:cubicBezTo>
                    <a:pt x="1420" y="0"/>
                    <a:pt x="1637" y="258"/>
                    <a:pt x="1738" y="355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 flipH="1">
              <a:off x="4471" y="1263"/>
              <a:ext cx="102" cy="459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>
              <a:off x="4440" y="1788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228960" y="1340782"/>
            <a:ext cx="2400480" cy="2253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gradient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...)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distance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...)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dilate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n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(&lt;=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n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channel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width)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(let* ((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(distance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(trail (&lt;= (+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             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 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          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(dilate trail width)))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119201" y="3423241"/>
            <a:ext cx="1604160" cy="1084433"/>
            <a:chOff x="3555" y="2377"/>
            <a:chExt cx="1114" cy="753"/>
          </a:xfrm>
        </p:grpSpPr>
        <p:sp>
          <p:nvSpPr>
            <p:cNvPr id="35865" name="AutoShape 25"/>
            <p:cNvSpPr>
              <a:spLocks noChangeArrowheads="1"/>
            </p:cNvSpPr>
            <p:nvPr/>
          </p:nvSpPr>
          <p:spPr bwMode="auto">
            <a:xfrm>
              <a:off x="3555" y="237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6" name="AutoShape 26"/>
            <p:cNvSpPr>
              <a:spLocks noChangeArrowheads="1"/>
            </p:cNvSpPr>
            <p:nvPr/>
          </p:nvSpPr>
          <p:spPr bwMode="auto">
            <a:xfrm>
              <a:off x="4014" y="2377"/>
              <a:ext cx="262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7" name="AutoShape 27"/>
            <p:cNvSpPr>
              <a:spLocks noChangeArrowheads="1"/>
            </p:cNvSpPr>
            <p:nvPr/>
          </p:nvSpPr>
          <p:spPr bwMode="auto">
            <a:xfrm>
              <a:off x="3817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8" name="AutoShape 28"/>
            <p:cNvSpPr>
              <a:spLocks noChangeArrowheads="1"/>
            </p:cNvSpPr>
            <p:nvPr/>
          </p:nvSpPr>
          <p:spPr bwMode="auto">
            <a:xfrm>
              <a:off x="4080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9" name="AutoShape 29"/>
            <p:cNvSpPr>
              <a:spLocks noChangeArrowheads="1"/>
            </p:cNvSpPr>
            <p:nvPr/>
          </p:nvSpPr>
          <p:spPr bwMode="auto">
            <a:xfrm>
              <a:off x="3555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0" name="AutoShape 30"/>
            <p:cNvSpPr>
              <a:spLocks noChangeArrowheads="1"/>
            </p:cNvSpPr>
            <p:nvPr/>
          </p:nvSpPr>
          <p:spPr bwMode="auto">
            <a:xfrm>
              <a:off x="3981" y="2934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1" name="AutoShape 31"/>
            <p:cNvSpPr>
              <a:spLocks noChangeArrowheads="1"/>
            </p:cNvSpPr>
            <p:nvPr/>
          </p:nvSpPr>
          <p:spPr bwMode="auto">
            <a:xfrm>
              <a:off x="3752" y="2836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2" name="AutoShape 32"/>
            <p:cNvSpPr>
              <a:spLocks noChangeArrowheads="1"/>
            </p:cNvSpPr>
            <p:nvPr/>
          </p:nvSpPr>
          <p:spPr bwMode="auto">
            <a:xfrm>
              <a:off x="4342" y="2902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3" name="AutoShape 33"/>
            <p:cNvSpPr>
              <a:spLocks noChangeArrowheads="1"/>
            </p:cNvSpPr>
            <p:nvPr/>
          </p:nvSpPr>
          <p:spPr bwMode="auto">
            <a:xfrm>
              <a:off x="4473" y="237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4" name="Line 34"/>
            <p:cNvSpPr>
              <a:spLocks noChangeShapeType="1"/>
            </p:cNvSpPr>
            <p:nvPr/>
          </p:nvSpPr>
          <p:spPr bwMode="auto">
            <a:xfrm>
              <a:off x="3653" y="2442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5" name="Freeform 35"/>
            <p:cNvSpPr>
              <a:spLocks/>
            </p:cNvSpPr>
            <p:nvPr/>
          </p:nvSpPr>
          <p:spPr bwMode="auto">
            <a:xfrm>
              <a:off x="4145" y="2442"/>
              <a:ext cx="66" cy="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89"/>
                </a:cxn>
                <a:cxn ang="0">
                  <a:pos x="290" y="288"/>
                </a:cxn>
                <a:cxn ang="0">
                  <a:pos x="292" y="722"/>
                </a:cxn>
              </a:cxnLst>
              <a:rect l="0" t="0" r="r" b="b"/>
              <a:pathLst>
                <a:path w="293" h="723">
                  <a:moveTo>
                    <a:pt x="0" y="0"/>
                  </a:moveTo>
                  <a:lnTo>
                    <a:pt x="2" y="289"/>
                  </a:lnTo>
                  <a:lnTo>
                    <a:pt x="290" y="288"/>
                  </a:lnTo>
                  <a:lnTo>
                    <a:pt x="292" y="722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6" name="Freeform 36"/>
            <p:cNvSpPr>
              <a:spLocks/>
            </p:cNvSpPr>
            <p:nvPr/>
          </p:nvSpPr>
          <p:spPr bwMode="auto">
            <a:xfrm>
              <a:off x="3653" y="2522"/>
              <a:ext cx="493" cy="8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087" y="80"/>
                </a:cxn>
                <a:cxn ang="0">
                  <a:pos x="1087" y="0"/>
                </a:cxn>
                <a:cxn ang="0">
                  <a:pos x="1224" y="0"/>
                </a:cxn>
                <a:cxn ang="0">
                  <a:pos x="1226" y="82"/>
                </a:cxn>
                <a:cxn ang="0">
                  <a:pos x="1735" y="81"/>
                </a:cxn>
                <a:cxn ang="0">
                  <a:pos x="2172" y="371"/>
                </a:cxn>
              </a:cxnLst>
              <a:rect l="0" t="0" r="r" b="b"/>
              <a:pathLst>
                <a:path w="2173" h="372">
                  <a:moveTo>
                    <a:pt x="0" y="81"/>
                  </a:moveTo>
                  <a:lnTo>
                    <a:pt x="1087" y="80"/>
                  </a:lnTo>
                  <a:lnTo>
                    <a:pt x="1087" y="0"/>
                  </a:lnTo>
                  <a:lnTo>
                    <a:pt x="1224" y="0"/>
                  </a:lnTo>
                  <a:lnTo>
                    <a:pt x="1226" y="82"/>
                  </a:lnTo>
                  <a:lnTo>
                    <a:pt x="1735" y="81"/>
                  </a:lnTo>
                  <a:lnTo>
                    <a:pt x="2172" y="371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7" name="Freeform 37"/>
            <p:cNvSpPr>
              <a:spLocks/>
            </p:cNvSpPr>
            <p:nvPr/>
          </p:nvSpPr>
          <p:spPr bwMode="auto">
            <a:xfrm>
              <a:off x="3916" y="2508"/>
              <a:ext cx="230" cy="99"/>
            </a:xfrm>
            <a:custGeom>
              <a:avLst/>
              <a:gdLst/>
              <a:ahLst/>
              <a:cxnLst>
                <a:cxn ang="0">
                  <a:pos x="1012" y="1"/>
                </a:cxn>
                <a:cxn ang="0">
                  <a:pos x="0" y="0"/>
                </a:cxn>
                <a:cxn ang="0">
                  <a:pos x="0" y="435"/>
                </a:cxn>
              </a:cxnLst>
              <a:rect l="0" t="0" r="r" b="b"/>
              <a:pathLst>
                <a:path w="1013" h="436">
                  <a:moveTo>
                    <a:pt x="1012" y="1"/>
                  </a:moveTo>
                  <a:lnTo>
                    <a:pt x="0" y="0"/>
                  </a:lnTo>
                  <a:lnTo>
                    <a:pt x="0" y="435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8" name="Line 38"/>
            <p:cNvSpPr>
              <a:spLocks noChangeShapeType="1"/>
            </p:cNvSpPr>
            <p:nvPr/>
          </p:nvSpPr>
          <p:spPr bwMode="auto">
            <a:xfrm>
              <a:off x="3653" y="2672"/>
              <a:ext cx="12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9" name="Line 39"/>
            <p:cNvSpPr>
              <a:spLocks noChangeShapeType="1"/>
            </p:cNvSpPr>
            <p:nvPr/>
          </p:nvSpPr>
          <p:spPr bwMode="auto">
            <a:xfrm flipH="1">
              <a:off x="3793" y="2672"/>
              <a:ext cx="125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0" name="Line 40"/>
            <p:cNvSpPr>
              <a:spLocks noChangeShapeType="1"/>
            </p:cNvSpPr>
            <p:nvPr/>
          </p:nvSpPr>
          <p:spPr bwMode="auto">
            <a:xfrm flipH="1">
              <a:off x="4022" y="2672"/>
              <a:ext cx="158" cy="262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1" name="Freeform 41"/>
            <p:cNvSpPr>
              <a:spLocks/>
            </p:cNvSpPr>
            <p:nvPr/>
          </p:nvSpPr>
          <p:spPr bwMode="auto">
            <a:xfrm>
              <a:off x="3784" y="2864"/>
              <a:ext cx="229" cy="107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141" y="455"/>
                </a:cxn>
                <a:cxn ang="0">
                  <a:pos x="719" y="19"/>
                </a:cxn>
                <a:cxn ang="0">
                  <a:pos x="1010" y="308"/>
                </a:cxn>
              </a:cxnLst>
              <a:rect l="0" t="0" r="r" b="b"/>
              <a:pathLst>
                <a:path w="1011" h="470">
                  <a:moveTo>
                    <a:pt x="0" y="165"/>
                  </a:moveTo>
                  <a:cubicBezTo>
                    <a:pt x="0" y="262"/>
                    <a:pt x="63" y="469"/>
                    <a:pt x="141" y="455"/>
                  </a:cubicBezTo>
                  <a:cubicBezTo>
                    <a:pt x="310" y="420"/>
                    <a:pt x="445" y="60"/>
                    <a:pt x="719" y="19"/>
                  </a:cubicBezTo>
                  <a:cubicBezTo>
                    <a:pt x="854" y="0"/>
                    <a:pt x="916" y="213"/>
                    <a:pt x="1010" y="30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2" name="Freeform 42"/>
            <p:cNvSpPr>
              <a:spLocks/>
            </p:cNvSpPr>
            <p:nvPr/>
          </p:nvSpPr>
          <p:spPr bwMode="auto">
            <a:xfrm>
              <a:off x="4014" y="2821"/>
              <a:ext cx="394" cy="260"/>
            </a:xfrm>
            <a:custGeom>
              <a:avLst/>
              <a:gdLst/>
              <a:ahLst/>
              <a:cxnLst>
                <a:cxn ang="0">
                  <a:pos x="0" y="789"/>
                </a:cxn>
                <a:cxn ang="0">
                  <a:pos x="289" y="1080"/>
                </a:cxn>
                <a:cxn ang="0">
                  <a:pos x="1301" y="66"/>
                </a:cxn>
                <a:cxn ang="0">
                  <a:pos x="1736" y="358"/>
                </a:cxn>
              </a:cxnLst>
              <a:rect l="0" t="0" r="r" b="b"/>
              <a:pathLst>
                <a:path w="1737" h="1147">
                  <a:moveTo>
                    <a:pt x="0" y="789"/>
                  </a:moveTo>
                  <a:cubicBezTo>
                    <a:pt x="48" y="933"/>
                    <a:pt x="152" y="1146"/>
                    <a:pt x="289" y="1080"/>
                  </a:cubicBezTo>
                  <a:cubicBezTo>
                    <a:pt x="808" y="819"/>
                    <a:pt x="792" y="344"/>
                    <a:pt x="1301" y="66"/>
                  </a:cubicBezTo>
                  <a:cubicBezTo>
                    <a:pt x="1421" y="0"/>
                    <a:pt x="1638" y="258"/>
                    <a:pt x="1736" y="35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3" name="Line 43"/>
            <p:cNvSpPr>
              <a:spLocks noChangeShapeType="1"/>
            </p:cNvSpPr>
            <p:nvPr/>
          </p:nvSpPr>
          <p:spPr bwMode="auto">
            <a:xfrm flipH="1">
              <a:off x="4471" y="2442"/>
              <a:ext cx="102" cy="459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4" name="Line 44"/>
            <p:cNvSpPr>
              <a:spLocks noChangeShapeType="1"/>
            </p:cNvSpPr>
            <p:nvPr/>
          </p:nvSpPr>
          <p:spPr bwMode="auto">
            <a:xfrm>
              <a:off x="4440" y="2967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6884640" y="2952311"/>
            <a:ext cx="1467360" cy="1542402"/>
            <a:chOff x="4781" y="2050"/>
            <a:chExt cx="1019" cy="1071"/>
          </a:xfrm>
        </p:grpSpPr>
        <p:sp>
          <p:nvSpPr>
            <p:cNvPr id="35886" name="Freeform 46"/>
            <p:cNvSpPr>
              <a:spLocks noChangeArrowheads="1"/>
            </p:cNvSpPr>
            <p:nvPr/>
          </p:nvSpPr>
          <p:spPr bwMode="auto">
            <a:xfrm>
              <a:off x="4781" y="2050"/>
              <a:ext cx="1020" cy="1072"/>
            </a:xfrm>
            <a:custGeom>
              <a:avLst/>
              <a:gdLst/>
              <a:ahLst/>
              <a:cxnLst>
                <a:cxn ang="0">
                  <a:pos x="3933" y="1350"/>
                </a:cxn>
                <a:cxn ang="0">
                  <a:pos x="3329" y="741"/>
                </a:cxn>
                <a:cxn ang="0">
                  <a:pos x="2761" y="147"/>
                </a:cxn>
                <a:cxn ang="0">
                  <a:pos x="2047" y="51"/>
                </a:cxn>
                <a:cxn ang="0">
                  <a:pos x="1773" y="581"/>
                </a:cxn>
                <a:cxn ang="0">
                  <a:pos x="1607" y="1078"/>
                </a:cxn>
                <a:cxn ang="0">
                  <a:pos x="930" y="1142"/>
                </a:cxn>
                <a:cxn ang="0">
                  <a:pos x="254" y="1527"/>
                </a:cxn>
                <a:cxn ang="0">
                  <a:pos x="107" y="2073"/>
                </a:cxn>
                <a:cxn ang="0">
                  <a:pos x="473" y="2650"/>
                </a:cxn>
                <a:cxn ang="0">
                  <a:pos x="418" y="3276"/>
                </a:cxn>
                <a:cxn ang="0">
                  <a:pos x="216" y="4014"/>
                </a:cxn>
                <a:cxn ang="0">
                  <a:pos x="583" y="4495"/>
                </a:cxn>
                <a:cxn ang="0">
                  <a:pos x="1333" y="4431"/>
                </a:cxn>
                <a:cxn ang="0">
                  <a:pos x="2065" y="4495"/>
                </a:cxn>
                <a:cxn ang="0">
                  <a:pos x="2688" y="4656"/>
                </a:cxn>
                <a:cxn ang="0">
                  <a:pos x="3201" y="4062"/>
                </a:cxn>
                <a:cxn ang="0">
                  <a:pos x="3145" y="3420"/>
                </a:cxn>
                <a:cxn ang="0">
                  <a:pos x="3530" y="3164"/>
                </a:cxn>
                <a:cxn ang="0">
                  <a:pos x="4135" y="3051"/>
                </a:cxn>
                <a:cxn ang="0">
                  <a:pos x="4482" y="2554"/>
                </a:cxn>
                <a:cxn ang="0">
                  <a:pos x="4079" y="2056"/>
                </a:cxn>
                <a:cxn ang="0">
                  <a:pos x="4189" y="1752"/>
                </a:cxn>
                <a:cxn ang="0">
                  <a:pos x="3933" y="1350"/>
                </a:cxn>
              </a:cxnLst>
              <a:rect l="0" t="0" r="r" b="b"/>
              <a:pathLst>
                <a:path w="4497" h="4728">
                  <a:moveTo>
                    <a:pt x="3933" y="1350"/>
                  </a:moveTo>
                  <a:cubicBezTo>
                    <a:pt x="3689" y="1147"/>
                    <a:pt x="3536" y="945"/>
                    <a:pt x="3329" y="741"/>
                  </a:cubicBezTo>
                  <a:cubicBezTo>
                    <a:pt x="3133" y="548"/>
                    <a:pt x="2985" y="315"/>
                    <a:pt x="2761" y="147"/>
                  </a:cubicBezTo>
                  <a:cubicBezTo>
                    <a:pt x="2568" y="2"/>
                    <a:pt x="2283" y="0"/>
                    <a:pt x="2047" y="51"/>
                  </a:cubicBezTo>
                  <a:cubicBezTo>
                    <a:pt x="1787" y="108"/>
                    <a:pt x="1780" y="382"/>
                    <a:pt x="1773" y="581"/>
                  </a:cubicBezTo>
                  <a:cubicBezTo>
                    <a:pt x="1767" y="755"/>
                    <a:pt x="1891" y="1013"/>
                    <a:pt x="1607" y="1078"/>
                  </a:cubicBezTo>
                  <a:cubicBezTo>
                    <a:pt x="1389" y="1129"/>
                    <a:pt x="1171" y="1094"/>
                    <a:pt x="930" y="1142"/>
                  </a:cubicBezTo>
                  <a:cubicBezTo>
                    <a:pt x="631" y="1203"/>
                    <a:pt x="449" y="1368"/>
                    <a:pt x="254" y="1527"/>
                  </a:cubicBezTo>
                  <a:cubicBezTo>
                    <a:pt x="83" y="1665"/>
                    <a:pt x="0" y="1906"/>
                    <a:pt x="107" y="2073"/>
                  </a:cubicBezTo>
                  <a:cubicBezTo>
                    <a:pt x="234" y="2271"/>
                    <a:pt x="415" y="2435"/>
                    <a:pt x="473" y="2650"/>
                  </a:cubicBezTo>
                  <a:cubicBezTo>
                    <a:pt x="527" y="2854"/>
                    <a:pt x="492" y="3066"/>
                    <a:pt x="418" y="3276"/>
                  </a:cubicBezTo>
                  <a:cubicBezTo>
                    <a:pt x="332" y="3518"/>
                    <a:pt x="305" y="3773"/>
                    <a:pt x="216" y="4014"/>
                  </a:cubicBezTo>
                  <a:cubicBezTo>
                    <a:pt x="137" y="4228"/>
                    <a:pt x="328" y="4468"/>
                    <a:pt x="583" y="4495"/>
                  </a:cubicBezTo>
                  <a:cubicBezTo>
                    <a:pt x="838" y="4522"/>
                    <a:pt x="1096" y="4508"/>
                    <a:pt x="1333" y="4431"/>
                  </a:cubicBezTo>
                  <a:cubicBezTo>
                    <a:pt x="1560" y="4357"/>
                    <a:pt x="1897" y="4229"/>
                    <a:pt x="2065" y="4495"/>
                  </a:cubicBezTo>
                  <a:cubicBezTo>
                    <a:pt x="2179" y="4676"/>
                    <a:pt x="2452" y="4727"/>
                    <a:pt x="2688" y="4656"/>
                  </a:cubicBezTo>
                  <a:cubicBezTo>
                    <a:pt x="2985" y="4566"/>
                    <a:pt x="3158" y="4304"/>
                    <a:pt x="3201" y="4062"/>
                  </a:cubicBezTo>
                  <a:cubicBezTo>
                    <a:pt x="3238" y="3843"/>
                    <a:pt x="3221" y="3627"/>
                    <a:pt x="3145" y="3420"/>
                  </a:cubicBezTo>
                  <a:cubicBezTo>
                    <a:pt x="3039" y="3127"/>
                    <a:pt x="3389" y="3162"/>
                    <a:pt x="3530" y="3164"/>
                  </a:cubicBezTo>
                  <a:cubicBezTo>
                    <a:pt x="3747" y="3166"/>
                    <a:pt x="3923" y="3101"/>
                    <a:pt x="4135" y="3051"/>
                  </a:cubicBezTo>
                  <a:cubicBezTo>
                    <a:pt x="4362" y="2997"/>
                    <a:pt x="4468" y="2747"/>
                    <a:pt x="4482" y="2554"/>
                  </a:cubicBezTo>
                  <a:cubicBezTo>
                    <a:pt x="4496" y="2348"/>
                    <a:pt x="3949" y="2225"/>
                    <a:pt x="4079" y="2056"/>
                  </a:cubicBezTo>
                  <a:cubicBezTo>
                    <a:pt x="4170" y="1940"/>
                    <a:pt x="4098" y="1869"/>
                    <a:pt x="4189" y="1752"/>
                  </a:cubicBezTo>
                  <a:cubicBezTo>
                    <a:pt x="4298" y="1611"/>
                    <a:pt x="4073" y="1469"/>
                    <a:pt x="3933" y="1350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7" name="Freeform 47"/>
            <p:cNvSpPr>
              <a:spLocks noChangeArrowheads="1"/>
            </p:cNvSpPr>
            <p:nvPr/>
          </p:nvSpPr>
          <p:spPr bwMode="auto">
            <a:xfrm>
              <a:off x="5046" y="2618"/>
              <a:ext cx="169" cy="157"/>
            </a:xfrm>
            <a:custGeom>
              <a:avLst/>
              <a:gdLst/>
              <a:ahLst/>
              <a:cxnLst>
                <a:cxn ang="0">
                  <a:pos x="531" y="509"/>
                </a:cxn>
                <a:cxn ang="0">
                  <a:pos x="458" y="161"/>
                </a:cxn>
                <a:cxn ang="0">
                  <a:pos x="37" y="417"/>
                </a:cxn>
                <a:cxn ang="0">
                  <a:pos x="147" y="674"/>
                </a:cxn>
                <a:cxn ang="0">
                  <a:pos x="348" y="637"/>
                </a:cxn>
                <a:cxn ang="0">
                  <a:pos x="531" y="509"/>
                </a:cxn>
              </a:cxnLst>
              <a:rect l="0" t="0" r="r" b="b"/>
              <a:pathLst>
                <a:path w="746" h="693">
                  <a:moveTo>
                    <a:pt x="531" y="509"/>
                  </a:moveTo>
                  <a:cubicBezTo>
                    <a:pt x="639" y="434"/>
                    <a:pt x="745" y="307"/>
                    <a:pt x="458" y="161"/>
                  </a:cubicBezTo>
                  <a:cubicBezTo>
                    <a:pt x="141" y="0"/>
                    <a:pt x="26" y="271"/>
                    <a:pt x="37" y="417"/>
                  </a:cubicBezTo>
                  <a:cubicBezTo>
                    <a:pt x="73" y="503"/>
                    <a:pt x="0" y="655"/>
                    <a:pt x="147" y="674"/>
                  </a:cubicBezTo>
                  <a:cubicBezTo>
                    <a:pt x="275" y="692"/>
                    <a:pt x="281" y="650"/>
                    <a:pt x="348" y="637"/>
                  </a:cubicBezTo>
                  <a:cubicBezTo>
                    <a:pt x="409" y="595"/>
                    <a:pt x="424" y="583"/>
                    <a:pt x="531" y="509"/>
                  </a:cubicBez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8" name="Oval 48"/>
            <p:cNvSpPr>
              <a:spLocks noChangeArrowheads="1"/>
            </p:cNvSpPr>
            <p:nvPr/>
          </p:nvSpPr>
          <p:spPr bwMode="auto">
            <a:xfrm>
              <a:off x="5103" y="2690"/>
              <a:ext cx="17" cy="16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9" name="Line 49"/>
            <p:cNvSpPr>
              <a:spLocks noChangeShapeType="1"/>
            </p:cNvSpPr>
            <p:nvPr/>
          </p:nvSpPr>
          <p:spPr bwMode="auto">
            <a:xfrm flipV="1">
              <a:off x="5108" y="2584"/>
              <a:ext cx="21" cy="12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90" name="Line 50"/>
            <p:cNvSpPr>
              <a:spLocks noChangeShapeType="1"/>
            </p:cNvSpPr>
            <p:nvPr/>
          </p:nvSpPr>
          <p:spPr bwMode="auto">
            <a:xfrm>
              <a:off x="5153" y="2702"/>
              <a:ext cx="50" cy="18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91" name="Text Box 51"/>
            <p:cNvSpPr txBox="1">
              <a:spLocks noChangeArrowheads="1"/>
            </p:cNvSpPr>
            <p:nvPr/>
          </p:nvSpPr>
          <p:spPr bwMode="auto">
            <a:xfrm>
              <a:off x="4867" y="2870"/>
              <a:ext cx="711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038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9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35892" name="Text Box 52"/>
            <p:cNvSpPr txBox="1">
              <a:spLocks noChangeArrowheads="1"/>
            </p:cNvSpPr>
            <p:nvPr/>
          </p:nvSpPr>
          <p:spPr bwMode="auto">
            <a:xfrm>
              <a:off x="5015" y="2495"/>
              <a:ext cx="517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038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9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</p:grpSp>
      <p:sp>
        <p:nvSpPr>
          <p:cNvPr id="35893" name="Freeform 53"/>
          <p:cNvSpPr>
            <a:spLocks noChangeArrowheads="1"/>
          </p:cNvSpPr>
          <p:nvPr/>
        </p:nvSpPr>
        <p:spPr bwMode="auto">
          <a:xfrm>
            <a:off x="6848640" y="1261573"/>
            <a:ext cx="1532160" cy="1610089"/>
          </a:xfrm>
          <a:custGeom>
            <a:avLst/>
            <a:gdLst/>
            <a:ahLst/>
            <a:cxnLst>
              <a:cxn ang="0">
                <a:pos x="4103" y="1407"/>
              </a:cxn>
              <a:cxn ang="0">
                <a:pos x="3471" y="773"/>
              </a:cxn>
              <a:cxn ang="0">
                <a:pos x="2879" y="154"/>
              </a:cxn>
              <a:cxn ang="0">
                <a:pos x="2136" y="53"/>
              </a:cxn>
              <a:cxn ang="0">
                <a:pos x="1848" y="606"/>
              </a:cxn>
              <a:cxn ang="0">
                <a:pos x="1677" y="1123"/>
              </a:cxn>
              <a:cxn ang="0">
                <a:pos x="971" y="1191"/>
              </a:cxn>
              <a:cxn ang="0">
                <a:pos x="265" y="1593"/>
              </a:cxn>
              <a:cxn ang="0">
                <a:pos x="111" y="2161"/>
              </a:cxn>
              <a:cxn ang="0">
                <a:pos x="493" y="2763"/>
              </a:cxn>
              <a:cxn ang="0">
                <a:pos x="437" y="3415"/>
              </a:cxn>
              <a:cxn ang="0">
                <a:pos x="225" y="4186"/>
              </a:cxn>
              <a:cxn ang="0">
                <a:pos x="608" y="4688"/>
              </a:cxn>
              <a:cxn ang="0">
                <a:pos x="1391" y="4620"/>
              </a:cxn>
              <a:cxn ang="0">
                <a:pos x="2155" y="4688"/>
              </a:cxn>
              <a:cxn ang="0">
                <a:pos x="2803" y="4855"/>
              </a:cxn>
              <a:cxn ang="0">
                <a:pos x="3339" y="4237"/>
              </a:cxn>
              <a:cxn ang="0">
                <a:pos x="3281" y="3566"/>
              </a:cxn>
              <a:cxn ang="0">
                <a:pos x="3683" y="3300"/>
              </a:cxn>
              <a:cxn ang="0">
                <a:pos x="4314" y="3181"/>
              </a:cxn>
              <a:cxn ang="0">
                <a:pos x="4674" y="2663"/>
              </a:cxn>
              <a:cxn ang="0">
                <a:pos x="4256" y="2145"/>
              </a:cxn>
              <a:cxn ang="0">
                <a:pos x="4370" y="1828"/>
              </a:cxn>
              <a:cxn ang="0">
                <a:pos x="4103" y="1407"/>
              </a:cxn>
            </a:cxnLst>
            <a:rect l="0" t="0" r="r" b="b"/>
            <a:pathLst>
              <a:path w="4691" h="4931">
                <a:moveTo>
                  <a:pt x="4103" y="1407"/>
                </a:moveTo>
                <a:cubicBezTo>
                  <a:pt x="3848" y="1196"/>
                  <a:pt x="3690" y="984"/>
                  <a:pt x="3471" y="773"/>
                </a:cubicBezTo>
                <a:cubicBezTo>
                  <a:pt x="3267" y="571"/>
                  <a:pt x="3114" y="329"/>
                  <a:pt x="2879" y="154"/>
                </a:cubicBezTo>
                <a:cubicBezTo>
                  <a:pt x="2680" y="2"/>
                  <a:pt x="2383" y="0"/>
                  <a:pt x="2136" y="53"/>
                </a:cubicBezTo>
                <a:cubicBezTo>
                  <a:pt x="1864" y="111"/>
                  <a:pt x="1858" y="399"/>
                  <a:pt x="1848" y="606"/>
                </a:cubicBezTo>
                <a:cubicBezTo>
                  <a:pt x="1844" y="787"/>
                  <a:pt x="1971" y="1056"/>
                  <a:pt x="1677" y="1123"/>
                </a:cubicBezTo>
                <a:cubicBezTo>
                  <a:pt x="1449" y="1177"/>
                  <a:pt x="1221" y="1140"/>
                  <a:pt x="971" y="1191"/>
                </a:cubicBezTo>
                <a:cubicBezTo>
                  <a:pt x="657" y="1253"/>
                  <a:pt x="469" y="1426"/>
                  <a:pt x="265" y="1593"/>
                </a:cubicBezTo>
                <a:cubicBezTo>
                  <a:pt x="86" y="1737"/>
                  <a:pt x="0" y="1987"/>
                  <a:pt x="111" y="2161"/>
                </a:cubicBezTo>
                <a:cubicBezTo>
                  <a:pt x="244" y="2369"/>
                  <a:pt x="434" y="2540"/>
                  <a:pt x="493" y="2763"/>
                </a:cubicBezTo>
                <a:cubicBezTo>
                  <a:pt x="550" y="2977"/>
                  <a:pt x="516" y="3197"/>
                  <a:pt x="437" y="3415"/>
                </a:cubicBezTo>
                <a:cubicBezTo>
                  <a:pt x="346" y="3667"/>
                  <a:pt x="319" y="3936"/>
                  <a:pt x="225" y="4186"/>
                </a:cubicBezTo>
                <a:cubicBezTo>
                  <a:pt x="144" y="4409"/>
                  <a:pt x="344" y="4660"/>
                  <a:pt x="608" y="4688"/>
                </a:cubicBezTo>
                <a:cubicBezTo>
                  <a:pt x="872" y="4716"/>
                  <a:pt x="1145" y="4702"/>
                  <a:pt x="1391" y="4620"/>
                </a:cubicBezTo>
                <a:cubicBezTo>
                  <a:pt x="1627" y="4544"/>
                  <a:pt x="1978" y="4411"/>
                  <a:pt x="2155" y="4688"/>
                </a:cubicBezTo>
                <a:cubicBezTo>
                  <a:pt x="2273" y="4876"/>
                  <a:pt x="2559" y="4930"/>
                  <a:pt x="2803" y="4855"/>
                </a:cubicBezTo>
                <a:cubicBezTo>
                  <a:pt x="3114" y="4762"/>
                  <a:pt x="3295" y="4488"/>
                  <a:pt x="3339" y="4237"/>
                </a:cubicBezTo>
                <a:cubicBezTo>
                  <a:pt x="3379" y="4008"/>
                  <a:pt x="3360" y="3782"/>
                  <a:pt x="3281" y="3566"/>
                </a:cubicBezTo>
                <a:cubicBezTo>
                  <a:pt x="3172" y="3260"/>
                  <a:pt x="3536" y="3297"/>
                  <a:pt x="3683" y="3300"/>
                </a:cubicBezTo>
                <a:cubicBezTo>
                  <a:pt x="3908" y="3302"/>
                  <a:pt x="4091" y="3234"/>
                  <a:pt x="4314" y="3181"/>
                </a:cubicBezTo>
                <a:cubicBezTo>
                  <a:pt x="4551" y="3126"/>
                  <a:pt x="4661" y="2866"/>
                  <a:pt x="4674" y="2663"/>
                </a:cubicBezTo>
                <a:cubicBezTo>
                  <a:pt x="4690" y="2449"/>
                  <a:pt x="4120" y="2319"/>
                  <a:pt x="4256" y="2145"/>
                </a:cubicBezTo>
                <a:cubicBezTo>
                  <a:pt x="4351" y="2022"/>
                  <a:pt x="4275" y="1948"/>
                  <a:pt x="4370" y="1828"/>
                </a:cubicBezTo>
                <a:cubicBezTo>
                  <a:pt x="4484" y="1679"/>
                  <a:pt x="4249" y="1530"/>
                  <a:pt x="4103" y="1407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4" name="AutoShape 54"/>
          <p:cNvSpPr>
            <a:spLocks noChangeArrowheads="1"/>
          </p:cNvSpPr>
          <p:nvPr/>
        </p:nvSpPr>
        <p:spPr bwMode="auto">
          <a:xfrm rot="18540000">
            <a:off x="6945056" y="1924060"/>
            <a:ext cx="1228449" cy="329760"/>
          </a:xfrm>
          <a:prstGeom prst="roundRect">
            <a:avLst>
              <a:gd name="adj" fmla="val 50000"/>
            </a:avLst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5" name="Text Box 55"/>
          <p:cNvSpPr txBox="1">
            <a:spLocks noChangeArrowheads="1"/>
          </p:cNvSpPr>
          <p:nvPr/>
        </p:nvSpPr>
        <p:spPr bwMode="auto">
          <a:xfrm>
            <a:off x="5371200" y="5282475"/>
            <a:ext cx="79776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Device</a:t>
            </a:r>
          </a:p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Kernel</a:t>
            </a:r>
          </a:p>
        </p:txBody>
      </p:sp>
      <p:sp>
        <p:nvSpPr>
          <p:cNvPr id="35896" name="Line 56"/>
          <p:cNvSpPr>
            <a:spLocks noChangeShapeType="1"/>
          </p:cNvSpPr>
          <p:nvPr/>
        </p:nvSpPr>
        <p:spPr bwMode="auto">
          <a:xfrm>
            <a:off x="5824801" y="2744928"/>
            <a:ext cx="1440" cy="599103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7" name="Line 57"/>
          <p:cNvSpPr>
            <a:spLocks noChangeShapeType="1"/>
          </p:cNvSpPr>
          <p:nvPr/>
        </p:nvSpPr>
        <p:spPr bwMode="auto">
          <a:xfrm flipV="1">
            <a:off x="5824801" y="4572480"/>
            <a:ext cx="1440" cy="604864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8" name="Line 58"/>
          <p:cNvSpPr>
            <a:spLocks noChangeShapeType="1"/>
          </p:cNvSpPr>
          <p:nvPr/>
        </p:nvSpPr>
        <p:spPr bwMode="auto">
          <a:xfrm>
            <a:off x="3386880" y="2174628"/>
            <a:ext cx="1560960" cy="1441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9" name="Text Box 59"/>
          <p:cNvSpPr txBox="1">
            <a:spLocks noChangeArrowheads="1"/>
          </p:cNvSpPr>
          <p:nvPr/>
        </p:nvSpPr>
        <p:spPr bwMode="auto">
          <a:xfrm>
            <a:off x="3320641" y="1720848"/>
            <a:ext cx="1306080" cy="4306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evaluation</a:t>
            </a:r>
          </a:p>
        </p:txBody>
      </p:sp>
      <p:sp>
        <p:nvSpPr>
          <p:cNvPr id="35900" name="Text Box 60"/>
          <p:cNvSpPr txBox="1">
            <a:spLocks noChangeArrowheads="1"/>
          </p:cNvSpPr>
          <p:nvPr/>
        </p:nvSpPr>
        <p:spPr bwMode="auto">
          <a:xfrm>
            <a:off x="3974400" y="2730526"/>
            <a:ext cx="1673280" cy="6624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global to local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compilation</a:t>
            </a:r>
          </a:p>
        </p:txBody>
      </p:sp>
      <p:sp>
        <p:nvSpPr>
          <p:cNvPr id="35901" name="Text Box 61"/>
          <p:cNvSpPr txBox="1">
            <a:spLocks noChangeArrowheads="1"/>
          </p:cNvSpPr>
          <p:nvPr/>
        </p:nvSpPr>
        <p:spPr bwMode="auto">
          <a:xfrm>
            <a:off x="3908160" y="4494712"/>
            <a:ext cx="1707840" cy="6624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discrete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approximation</a:t>
            </a:r>
          </a:p>
        </p:txBody>
      </p:sp>
      <p:sp>
        <p:nvSpPr>
          <p:cNvPr id="35902" name="Freeform 62"/>
          <p:cNvSpPr>
            <a:spLocks/>
          </p:cNvSpPr>
          <p:nvPr/>
        </p:nvSpPr>
        <p:spPr bwMode="auto">
          <a:xfrm>
            <a:off x="4288321" y="3490927"/>
            <a:ext cx="747360" cy="856890"/>
          </a:xfrm>
          <a:custGeom>
            <a:avLst/>
            <a:gdLst/>
            <a:ahLst/>
            <a:cxnLst>
              <a:cxn ang="0">
                <a:pos x="2036" y="219"/>
              </a:cxn>
              <a:cxn ang="0">
                <a:pos x="1924" y="152"/>
              </a:cxn>
              <a:cxn ang="0">
                <a:pos x="1806" y="97"/>
              </a:cxn>
              <a:cxn ang="0">
                <a:pos x="1683" y="54"/>
              </a:cxn>
              <a:cxn ang="0">
                <a:pos x="1557" y="23"/>
              </a:cxn>
              <a:cxn ang="0">
                <a:pos x="1428" y="5"/>
              </a:cxn>
              <a:cxn ang="0">
                <a:pos x="1298" y="0"/>
              </a:cxn>
              <a:cxn ang="0">
                <a:pos x="1168" y="8"/>
              </a:cxn>
              <a:cxn ang="0">
                <a:pos x="1039" y="29"/>
              </a:cxn>
              <a:cxn ang="0">
                <a:pos x="913" y="62"/>
              </a:cxn>
              <a:cxn ang="0">
                <a:pos x="791" y="107"/>
              </a:cxn>
              <a:cxn ang="0">
                <a:pos x="674" y="165"/>
              </a:cxn>
              <a:cxn ang="0">
                <a:pos x="564" y="234"/>
              </a:cxn>
              <a:cxn ang="0">
                <a:pos x="461" y="313"/>
              </a:cxn>
              <a:cxn ang="0">
                <a:pos x="366" y="402"/>
              </a:cxn>
              <a:cxn ang="0">
                <a:pos x="280" y="501"/>
              </a:cxn>
              <a:cxn ang="0">
                <a:pos x="205" y="607"/>
              </a:cxn>
              <a:cxn ang="0">
                <a:pos x="141" y="720"/>
              </a:cxn>
              <a:cxn ang="0">
                <a:pos x="88" y="839"/>
              </a:cxn>
              <a:cxn ang="0">
                <a:pos x="47" y="963"/>
              </a:cxn>
              <a:cxn ang="0">
                <a:pos x="19" y="1090"/>
              </a:cxn>
              <a:cxn ang="0">
                <a:pos x="3" y="1219"/>
              </a:cxn>
              <a:cxn ang="0">
                <a:pos x="1" y="1349"/>
              </a:cxn>
              <a:cxn ang="0">
                <a:pos x="11" y="1479"/>
              </a:cxn>
              <a:cxn ang="0">
                <a:pos x="34" y="1607"/>
              </a:cxn>
              <a:cxn ang="0">
                <a:pos x="69" y="1732"/>
              </a:cxn>
              <a:cxn ang="0">
                <a:pos x="117" y="1853"/>
              </a:cxn>
              <a:cxn ang="0">
                <a:pos x="177" y="1969"/>
              </a:cxn>
              <a:cxn ang="0">
                <a:pos x="248" y="2078"/>
              </a:cxn>
              <a:cxn ang="0">
                <a:pos x="329" y="2180"/>
              </a:cxn>
              <a:cxn ang="0">
                <a:pos x="420" y="2273"/>
              </a:cxn>
              <a:cxn ang="0">
                <a:pos x="520" y="2356"/>
              </a:cxn>
              <a:cxn ang="0">
                <a:pos x="628" y="2430"/>
              </a:cxn>
              <a:cxn ang="0">
                <a:pos x="742" y="2492"/>
              </a:cxn>
              <a:cxn ang="0">
                <a:pos x="862" y="2543"/>
              </a:cxn>
              <a:cxn ang="0">
                <a:pos x="986" y="2581"/>
              </a:cxn>
              <a:cxn ang="0">
                <a:pos x="1114" y="2607"/>
              </a:cxn>
              <a:cxn ang="0">
                <a:pos x="1243" y="2620"/>
              </a:cxn>
              <a:cxn ang="0">
                <a:pos x="1374" y="2621"/>
              </a:cxn>
              <a:cxn ang="0">
                <a:pos x="1503" y="2608"/>
              </a:cxn>
              <a:cxn ang="0">
                <a:pos x="1631" y="2582"/>
              </a:cxn>
              <a:cxn ang="0">
                <a:pos x="1755" y="2544"/>
              </a:cxn>
              <a:cxn ang="0">
                <a:pos x="1875" y="2494"/>
              </a:cxn>
              <a:cxn ang="0">
                <a:pos x="1990" y="2432"/>
              </a:cxn>
              <a:cxn ang="0">
                <a:pos x="2098" y="2360"/>
              </a:cxn>
              <a:cxn ang="0">
                <a:pos x="2198" y="2276"/>
              </a:cxn>
              <a:cxn ang="0">
                <a:pos x="2289" y="2184"/>
              </a:cxn>
            </a:cxnLst>
            <a:rect l="0" t="0" r="r" b="b"/>
            <a:pathLst>
              <a:path w="2290" h="2623">
                <a:moveTo>
                  <a:pt x="2089" y="256"/>
                </a:moveTo>
                <a:lnTo>
                  <a:pt x="2036" y="219"/>
                </a:lnTo>
                <a:lnTo>
                  <a:pt x="1981" y="184"/>
                </a:lnTo>
                <a:lnTo>
                  <a:pt x="1924" y="152"/>
                </a:lnTo>
                <a:lnTo>
                  <a:pt x="1866" y="123"/>
                </a:lnTo>
                <a:lnTo>
                  <a:pt x="1806" y="97"/>
                </a:lnTo>
                <a:lnTo>
                  <a:pt x="1745" y="74"/>
                </a:lnTo>
                <a:lnTo>
                  <a:pt x="1683" y="54"/>
                </a:lnTo>
                <a:lnTo>
                  <a:pt x="1620" y="37"/>
                </a:lnTo>
                <a:lnTo>
                  <a:pt x="1557" y="23"/>
                </a:lnTo>
                <a:lnTo>
                  <a:pt x="1492" y="13"/>
                </a:lnTo>
                <a:lnTo>
                  <a:pt x="1428" y="5"/>
                </a:lnTo>
                <a:lnTo>
                  <a:pt x="1363" y="1"/>
                </a:lnTo>
                <a:lnTo>
                  <a:pt x="1298" y="0"/>
                </a:lnTo>
                <a:lnTo>
                  <a:pt x="1232" y="2"/>
                </a:lnTo>
                <a:lnTo>
                  <a:pt x="1168" y="8"/>
                </a:lnTo>
                <a:lnTo>
                  <a:pt x="1103" y="17"/>
                </a:lnTo>
                <a:lnTo>
                  <a:pt x="1039" y="29"/>
                </a:lnTo>
                <a:lnTo>
                  <a:pt x="976" y="44"/>
                </a:lnTo>
                <a:lnTo>
                  <a:pt x="913" y="62"/>
                </a:lnTo>
                <a:lnTo>
                  <a:pt x="852" y="83"/>
                </a:lnTo>
                <a:lnTo>
                  <a:pt x="791" y="107"/>
                </a:lnTo>
                <a:lnTo>
                  <a:pt x="732" y="135"/>
                </a:lnTo>
                <a:lnTo>
                  <a:pt x="674" y="165"/>
                </a:lnTo>
                <a:lnTo>
                  <a:pt x="618" y="198"/>
                </a:lnTo>
                <a:lnTo>
                  <a:pt x="564" y="234"/>
                </a:lnTo>
                <a:lnTo>
                  <a:pt x="511" y="272"/>
                </a:lnTo>
                <a:lnTo>
                  <a:pt x="461" y="313"/>
                </a:lnTo>
                <a:lnTo>
                  <a:pt x="412" y="357"/>
                </a:lnTo>
                <a:lnTo>
                  <a:pt x="366" y="402"/>
                </a:lnTo>
                <a:lnTo>
                  <a:pt x="322" y="450"/>
                </a:lnTo>
                <a:lnTo>
                  <a:pt x="280" y="501"/>
                </a:lnTo>
                <a:lnTo>
                  <a:pt x="242" y="553"/>
                </a:lnTo>
                <a:lnTo>
                  <a:pt x="205" y="607"/>
                </a:lnTo>
                <a:lnTo>
                  <a:pt x="172" y="663"/>
                </a:lnTo>
                <a:lnTo>
                  <a:pt x="141" y="720"/>
                </a:lnTo>
                <a:lnTo>
                  <a:pt x="113" y="779"/>
                </a:lnTo>
                <a:lnTo>
                  <a:pt x="88" y="839"/>
                </a:lnTo>
                <a:lnTo>
                  <a:pt x="66" y="900"/>
                </a:lnTo>
                <a:lnTo>
                  <a:pt x="47" y="963"/>
                </a:lnTo>
                <a:lnTo>
                  <a:pt x="31" y="1026"/>
                </a:lnTo>
                <a:lnTo>
                  <a:pt x="19" y="1090"/>
                </a:lnTo>
                <a:lnTo>
                  <a:pt x="9" y="1154"/>
                </a:lnTo>
                <a:lnTo>
                  <a:pt x="3" y="1219"/>
                </a:lnTo>
                <a:lnTo>
                  <a:pt x="0" y="1284"/>
                </a:lnTo>
                <a:lnTo>
                  <a:pt x="1" y="1349"/>
                </a:lnTo>
                <a:lnTo>
                  <a:pt x="4" y="1414"/>
                </a:lnTo>
                <a:lnTo>
                  <a:pt x="11" y="1479"/>
                </a:lnTo>
                <a:lnTo>
                  <a:pt x="21" y="1543"/>
                </a:lnTo>
                <a:lnTo>
                  <a:pt x="34" y="1607"/>
                </a:lnTo>
                <a:lnTo>
                  <a:pt x="50" y="1670"/>
                </a:lnTo>
                <a:lnTo>
                  <a:pt x="69" y="1732"/>
                </a:lnTo>
                <a:lnTo>
                  <a:pt x="92" y="1793"/>
                </a:lnTo>
                <a:lnTo>
                  <a:pt x="117" y="1853"/>
                </a:lnTo>
                <a:lnTo>
                  <a:pt x="146" y="1912"/>
                </a:lnTo>
                <a:lnTo>
                  <a:pt x="177" y="1969"/>
                </a:lnTo>
                <a:lnTo>
                  <a:pt x="211" y="2024"/>
                </a:lnTo>
                <a:lnTo>
                  <a:pt x="248" y="2078"/>
                </a:lnTo>
                <a:lnTo>
                  <a:pt x="287" y="2130"/>
                </a:lnTo>
                <a:lnTo>
                  <a:pt x="329" y="2180"/>
                </a:lnTo>
                <a:lnTo>
                  <a:pt x="374" y="2227"/>
                </a:lnTo>
                <a:lnTo>
                  <a:pt x="420" y="2273"/>
                </a:lnTo>
                <a:lnTo>
                  <a:pt x="469" y="2316"/>
                </a:lnTo>
                <a:lnTo>
                  <a:pt x="520" y="2356"/>
                </a:lnTo>
                <a:lnTo>
                  <a:pt x="573" y="2394"/>
                </a:lnTo>
                <a:lnTo>
                  <a:pt x="628" y="2430"/>
                </a:lnTo>
                <a:lnTo>
                  <a:pt x="684" y="2462"/>
                </a:lnTo>
                <a:lnTo>
                  <a:pt x="742" y="2492"/>
                </a:lnTo>
                <a:lnTo>
                  <a:pt x="801" y="2519"/>
                </a:lnTo>
                <a:lnTo>
                  <a:pt x="862" y="2543"/>
                </a:lnTo>
                <a:lnTo>
                  <a:pt x="924" y="2563"/>
                </a:lnTo>
                <a:lnTo>
                  <a:pt x="986" y="2581"/>
                </a:lnTo>
                <a:lnTo>
                  <a:pt x="1050" y="2596"/>
                </a:lnTo>
                <a:lnTo>
                  <a:pt x="1114" y="2607"/>
                </a:lnTo>
                <a:lnTo>
                  <a:pt x="1178" y="2615"/>
                </a:lnTo>
                <a:lnTo>
                  <a:pt x="1243" y="2620"/>
                </a:lnTo>
                <a:lnTo>
                  <a:pt x="1308" y="2622"/>
                </a:lnTo>
                <a:lnTo>
                  <a:pt x="1374" y="2621"/>
                </a:lnTo>
                <a:lnTo>
                  <a:pt x="1438" y="2616"/>
                </a:lnTo>
                <a:lnTo>
                  <a:pt x="1503" y="2608"/>
                </a:lnTo>
                <a:lnTo>
                  <a:pt x="1567" y="2597"/>
                </a:lnTo>
                <a:lnTo>
                  <a:pt x="1631" y="2582"/>
                </a:lnTo>
                <a:lnTo>
                  <a:pt x="1694" y="2565"/>
                </a:lnTo>
                <a:lnTo>
                  <a:pt x="1755" y="2544"/>
                </a:lnTo>
                <a:lnTo>
                  <a:pt x="1816" y="2521"/>
                </a:lnTo>
                <a:lnTo>
                  <a:pt x="1875" y="2494"/>
                </a:lnTo>
                <a:lnTo>
                  <a:pt x="1934" y="2465"/>
                </a:lnTo>
                <a:lnTo>
                  <a:pt x="1990" y="2432"/>
                </a:lnTo>
                <a:lnTo>
                  <a:pt x="2045" y="2397"/>
                </a:lnTo>
                <a:lnTo>
                  <a:pt x="2098" y="2360"/>
                </a:lnTo>
                <a:lnTo>
                  <a:pt x="2149" y="2319"/>
                </a:lnTo>
                <a:lnTo>
                  <a:pt x="2198" y="2276"/>
                </a:lnTo>
                <a:lnTo>
                  <a:pt x="2245" y="2231"/>
                </a:lnTo>
                <a:lnTo>
                  <a:pt x="2289" y="2184"/>
                </a:lnTo>
              </a:path>
            </a:pathLst>
          </a:custGeom>
          <a:noFill/>
          <a:ln w="9144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3" name="Text Box 63"/>
          <p:cNvSpPr txBox="1">
            <a:spLocks noChangeArrowheads="1"/>
          </p:cNvSpPr>
          <p:nvPr/>
        </p:nvSpPr>
        <p:spPr bwMode="auto">
          <a:xfrm>
            <a:off x="2635201" y="3449163"/>
            <a:ext cx="1501920" cy="8943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platform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specificity &amp;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optimization</a:t>
            </a:r>
          </a:p>
        </p:txBody>
      </p:sp>
      <p:sp>
        <p:nvSpPr>
          <p:cNvPr id="35904" name="Text Box 64"/>
          <p:cNvSpPr txBox="1">
            <a:spLocks noChangeArrowheads="1"/>
          </p:cNvSpPr>
          <p:nvPr/>
        </p:nvSpPr>
        <p:spPr bwMode="auto">
          <a:xfrm rot="5400000">
            <a:off x="6351608" y="3282929"/>
            <a:ext cx="4798584" cy="66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81173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4000" dirty="0">
                <a:solidFill>
                  <a:srgbClr val="000000"/>
                </a:solidFill>
                <a:ea typeface="MS Gothic" charset="0"/>
                <a:cs typeface="MS Gothic" charset="0"/>
              </a:rPr>
              <a:t>Global    Local   Discrete</a:t>
            </a:r>
          </a:p>
        </p:txBody>
      </p:sp>
      <p:sp>
        <p:nvSpPr>
          <p:cNvPr id="35905" name="Freeform 65"/>
          <p:cNvSpPr>
            <a:spLocks noChangeArrowheads="1"/>
          </p:cNvSpPr>
          <p:nvPr/>
        </p:nvSpPr>
        <p:spPr bwMode="auto">
          <a:xfrm>
            <a:off x="7372800" y="4837469"/>
            <a:ext cx="658080" cy="589021"/>
          </a:xfrm>
          <a:custGeom>
            <a:avLst/>
            <a:gdLst/>
            <a:ahLst/>
            <a:cxnLst>
              <a:cxn ang="0">
                <a:pos x="0" y="1103"/>
              </a:cxn>
              <a:cxn ang="0">
                <a:pos x="333" y="1418"/>
              </a:cxn>
              <a:cxn ang="0">
                <a:pos x="473" y="946"/>
              </a:cxn>
              <a:cxn ang="0">
                <a:pos x="736" y="1366"/>
              </a:cxn>
              <a:cxn ang="0">
                <a:pos x="315" y="1436"/>
              </a:cxn>
              <a:cxn ang="0">
                <a:pos x="666" y="1803"/>
              </a:cxn>
              <a:cxn ang="0">
                <a:pos x="718" y="1366"/>
              </a:cxn>
              <a:cxn ang="0">
                <a:pos x="841" y="665"/>
              </a:cxn>
              <a:cxn ang="0">
                <a:pos x="1366" y="122"/>
              </a:cxn>
              <a:cxn ang="0">
                <a:pos x="1454" y="508"/>
              </a:cxn>
              <a:cxn ang="0">
                <a:pos x="1786" y="0"/>
              </a:cxn>
              <a:cxn ang="0">
                <a:pos x="2014" y="560"/>
              </a:cxn>
              <a:cxn ang="0">
                <a:pos x="1471" y="508"/>
              </a:cxn>
              <a:cxn ang="0">
                <a:pos x="1261" y="963"/>
              </a:cxn>
              <a:cxn ang="0">
                <a:pos x="805" y="701"/>
              </a:cxn>
            </a:cxnLst>
            <a:rect l="0" t="0" r="r" b="b"/>
            <a:pathLst>
              <a:path w="2015" h="1804">
                <a:moveTo>
                  <a:pt x="0" y="1103"/>
                </a:moveTo>
                <a:lnTo>
                  <a:pt x="333" y="1418"/>
                </a:lnTo>
                <a:lnTo>
                  <a:pt x="473" y="946"/>
                </a:lnTo>
                <a:lnTo>
                  <a:pt x="736" y="1366"/>
                </a:lnTo>
                <a:lnTo>
                  <a:pt x="315" y="1436"/>
                </a:lnTo>
                <a:lnTo>
                  <a:pt x="666" y="1803"/>
                </a:lnTo>
                <a:lnTo>
                  <a:pt x="718" y="1366"/>
                </a:lnTo>
                <a:lnTo>
                  <a:pt x="841" y="665"/>
                </a:lnTo>
                <a:lnTo>
                  <a:pt x="1366" y="122"/>
                </a:lnTo>
                <a:lnTo>
                  <a:pt x="1454" y="508"/>
                </a:lnTo>
                <a:lnTo>
                  <a:pt x="1786" y="0"/>
                </a:lnTo>
                <a:lnTo>
                  <a:pt x="2014" y="560"/>
                </a:lnTo>
                <a:lnTo>
                  <a:pt x="1471" y="508"/>
                </a:lnTo>
                <a:lnTo>
                  <a:pt x="1261" y="963"/>
                </a:lnTo>
                <a:lnTo>
                  <a:pt x="805" y="701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6" name="Freeform 66"/>
          <p:cNvSpPr>
            <a:spLocks noChangeArrowheads="1"/>
          </p:cNvSpPr>
          <p:nvPr/>
        </p:nvSpPr>
        <p:spPr bwMode="auto">
          <a:xfrm>
            <a:off x="7066081" y="5308398"/>
            <a:ext cx="352800" cy="544377"/>
          </a:xfrm>
          <a:custGeom>
            <a:avLst/>
            <a:gdLst/>
            <a:ahLst/>
            <a:cxnLst>
              <a:cxn ang="0">
                <a:pos x="672" y="1664"/>
              </a:cxn>
              <a:cxn ang="0">
                <a:pos x="993" y="1284"/>
              </a:cxn>
              <a:cxn ang="0">
                <a:pos x="847" y="847"/>
              </a:cxn>
              <a:cxn ang="0">
                <a:pos x="1080" y="380"/>
              </a:cxn>
              <a:cxn ang="0">
                <a:pos x="584" y="467"/>
              </a:cxn>
              <a:cxn ang="0">
                <a:pos x="0" y="0"/>
              </a:cxn>
            </a:cxnLst>
            <a:rect l="0" t="0" r="r" b="b"/>
            <a:pathLst>
              <a:path w="1081" h="1665">
                <a:moveTo>
                  <a:pt x="672" y="1664"/>
                </a:moveTo>
                <a:lnTo>
                  <a:pt x="993" y="1284"/>
                </a:lnTo>
                <a:lnTo>
                  <a:pt x="847" y="847"/>
                </a:lnTo>
                <a:lnTo>
                  <a:pt x="1080" y="380"/>
                </a:lnTo>
                <a:lnTo>
                  <a:pt x="584" y="467"/>
                </a:lnTo>
                <a:lnTo>
                  <a:pt x="0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7" name="Freeform 67"/>
          <p:cNvSpPr>
            <a:spLocks noChangeArrowheads="1"/>
          </p:cNvSpPr>
          <p:nvPr/>
        </p:nvSpPr>
        <p:spPr bwMode="auto">
          <a:xfrm>
            <a:off x="7179841" y="4668971"/>
            <a:ext cx="781920" cy="763280"/>
          </a:xfrm>
          <a:custGeom>
            <a:avLst/>
            <a:gdLst/>
            <a:ahLst/>
            <a:cxnLst>
              <a:cxn ang="0">
                <a:pos x="0" y="1663"/>
              </a:cxn>
              <a:cxn ang="0">
                <a:pos x="642" y="1576"/>
              </a:cxn>
              <a:cxn ang="0">
                <a:pos x="379" y="1255"/>
              </a:cxn>
              <a:cxn ang="0">
                <a:pos x="1079" y="963"/>
              </a:cxn>
              <a:cxn ang="0">
                <a:pos x="1050" y="1517"/>
              </a:cxn>
              <a:cxn ang="0">
                <a:pos x="408" y="1284"/>
              </a:cxn>
              <a:cxn ang="0">
                <a:pos x="1401" y="1167"/>
              </a:cxn>
              <a:cxn ang="0">
                <a:pos x="1050" y="963"/>
              </a:cxn>
              <a:cxn ang="0">
                <a:pos x="1196" y="584"/>
              </a:cxn>
              <a:cxn ang="0">
                <a:pos x="1401" y="1196"/>
              </a:cxn>
              <a:cxn ang="0">
                <a:pos x="1459" y="408"/>
              </a:cxn>
              <a:cxn ang="0">
                <a:pos x="1196" y="554"/>
              </a:cxn>
              <a:cxn ang="0">
                <a:pos x="1167" y="0"/>
              </a:cxn>
              <a:cxn ang="0">
                <a:pos x="1517" y="379"/>
              </a:cxn>
              <a:cxn ang="0">
                <a:pos x="1838" y="117"/>
              </a:cxn>
              <a:cxn ang="0">
                <a:pos x="1225" y="58"/>
              </a:cxn>
              <a:cxn ang="0">
                <a:pos x="1984" y="613"/>
              </a:cxn>
              <a:cxn ang="0">
                <a:pos x="1838" y="87"/>
              </a:cxn>
              <a:cxn ang="0">
                <a:pos x="2393" y="554"/>
              </a:cxn>
              <a:cxn ang="0">
                <a:pos x="2072" y="642"/>
              </a:cxn>
              <a:cxn ang="0">
                <a:pos x="1430" y="467"/>
              </a:cxn>
              <a:cxn ang="0">
                <a:pos x="2043" y="1051"/>
              </a:cxn>
              <a:cxn ang="0">
                <a:pos x="1459" y="1196"/>
              </a:cxn>
              <a:cxn ang="0">
                <a:pos x="1021" y="1517"/>
              </a:cxn>
              <a:cxn ang="0">
                <a:pos x="613" y="1576"/>
              </a:cxn>
              <a:cxn ang="0">
                <a:pos x="408" y="1955"/>
              </a:cxn>
              <a:cxn ang="0">
                <a:pos x="700" y="2335"/>
              </a:cxn>
              <a:cxn ang="0">
                <a:pos x="875" y="1926"/>
              </a:cxn>
              <a:cxn ang="0">
                <a:pos x="408" y="1984"/>
              </a:cxn>
            </a:cxnLst>
            <a:rect l="0" t="0" r="r" b="b"/>
            <a:pathLst>
              <a:path w="2394" h="2336">
                <a:moveTo>
                  <a:pt x="0" y="1663"/>
                </a:moveTo>
                <a:lnTo>
                  <a:pt x="642" y="1576"/>
                </a:lnTo>
                <a:lnTo>
                  <a:pt x="379" y="1255"/>
                </a:lnTo>
                <a:lnTo>
                  <a:pt x="1079" y="963"/>
                </a:lnTo>
                <a:lnTo>
                  <a:pt x="1050" y="1517"/>
                </a:lnTo>
                <a:lnTo>
                  <a:pt x="408" y="1284"/>
                </a:lnTo>
                <a:lnTo>
                  <a:pt x="1401" y="1167"/>
                </a:lnTo>
                <a:lnTo>
                  <a:pt x="1050" y="963"/>
                </a:lnTo>
                <a:lnTo>
                  <a:pt x="1196" y="584"/>
                </a:lnTo>
                <a:lnTo>
                  <a:pt x="1401" y="1196"/>
                </a:lnTo>
                <a:lnTo>
                  <a:pt x="1459" y="408"/>
                </a:lnTo>
                <a:lnTo>
                  <a:pt x="1196" y="554"/>
                </a:lnTo>
                <a:lnTo>
                  <a:pt x="1167" y="0"/>
                </a:lnTo>
                <a:lnTo>
                  <a:pt x="1517" y="379"/>
                </a:lnTo>
                <a:lnTo>
                  <a:pt x="1838" y="117"/>
                </a:lnTo>
                <a:lnTo>
                  <a:pt x="1225" y="58"/>
                </a:lnTo>
                <a:lnTo>
                  <a:pt x="1984" y="613"/>
                </a:lnTo>
                <a:lnTo>
                  <a:pt x="1838" y="87"/>
                </a:lnTo>
                <a:lnTo>
                  <a:pt x="2393" y="554"/>
                </a:lnTo>
                <a:lnTo>
                  <a:pt x="2072" y="642"/>
                </a:lnTo>
                <a:lnTo>
                  <a:pt x="1430" y="467"/>
                </a:lnTo>
                <a:lnTo>
                  <a:pt x="2043" y="1051"/>
                </a:lnTo>
                <a:lnTo>
                  <a:pt x="1459" y="1196"/>
                </a:lnTo>
                <a:lnTo>
                  <a:pt x="1021" y="1517"/>
                </a:lnTo>
                <a:lnTo>
                  <a:pt x="613" y="1576"/>
                </a:lnTo>
                <a:lnTo>
                  <a:pt x="408" y="1955"/>
                </a:lnTo>
                <a:lnTo>
                  <a:pt x="700" y="2335"/>
                </a:lnTo>
                <a:lnTo>
                  <a:pt x="875" y="1926"/>
                </a:lnTo>
                <a:lnTo>
                  <a:pt x="408" y="19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8" name="Freeform 68"/>
          <p:cNvSpPr>
            <a:spLocks noChangeArrowheads="1"/>
          </p:cNvSpPr>
          <p:nvPr/>
        </p:nvSpPr>
        <p:spPr bwMode="auto">
          <a:xfrm>
            <a:off x="6971040" y="5031889"/>
            <a:ext cx="505440" cy="1000906"/>
          </a:xfrm>
          <a:custGeom>
            <a:avLst/>
            <a:gdLst/>
            <a:ahLst/>
            <a:cxnLst>
              <a:cxn ang="0">
                <a:pos x="496" y="0"/>
              </a:cxn>
              <a:cxn ang="0">
                <a:pos x="1109" y="175"/>
              </a:cxn>
              <a:cxn ang="0">
                <a:pos x="642" y="554"/>
              </a:cxn>
              <a:cxn ang="0">
                <a:pos x="525" y="29"/>
              </a:cxn>
              <a:cxn ang="0">
                <a:pos x="0" y="525"/>
              </a:cxn>
              <a:cxn ang="0">
                <a:pos x="642" y="554"/>
              </a:cxn>
              <a:cxn ang="0">
                <a:pos x="262" y="817"/>
              </a:cxn>
              <a:cxn ang="0">
                <a:pos x="0" y="554"/>
              </a:cxn>
              <a:cxn ang="0">
                <a:pos x="379" y="1401"/>
              </a:cxn>
              <a:cxn ang="0">
                <a:pos x="291" y="846"/>
              </a:cxn>
              <a:cxn ang="0">
                <a:pos x="1050" y="905"/>
              </a:cxn>
              <a:cxn ang="0">
                <a:pos x="642" y="584"/>
              </a:cxn>
              <a:cxn ang="0">
                <a:pos x="846" y="1342"/>
              </a:cxn>
              <a:cxn ang="0">
                <a:pos x="350" y="1372"/>
              </a:cxn>
              <a:cxn ang="0">
                <a:pos x="992" y="905"/>
              </a:cxn>
              <a:cxn ang="0">
                <a:pos x="846" y="1313"/>
              </a:cxn>
              <a:cxn ang="0">
                <a:pos x="321" y="1372"/>
              </a:cxn>
              <a:cxn ang="0">
                <a:pos x="379" y="2218"/>
              </a:cxn>
              <a:cxn ang="0">
                <a:pos x="642" y="1722"/>
              </a:cxn>
              <a:cxn ang="0">
                <a:pos x="379" y="1372"/>
              </a:cxn>
              <a:cxn ang="0">
                <a:pos x="1167" y="1751"/>
              </a:cxn>
              <a:cxn ang="0">
                <a:pos x="875" y="1342"/>
              </a:cxn>
              <a:cxn ang="0">
                <a:pos x="671" y="1693"/>
              </a:cxn>
              <a:cxn ang="0">
                <a:pos x="758" y="2130"/>
              </a:cxn>
              <a:cxn ang="0">
                <a:pos x="350" y="2189"/>
              </a:cxn>
              <a:cxn ang="0">
                <a:pos x="87" y="2714"/>
              </a:cxn>
              <a:cxn ang="0">
                <a:pos x="379" y="3064"/>
              </a:cxn>
              <a:cxn ang="0">
                <a:pos x="700" y="2626"/>
              </a:cxn>
              <a:cxn ang="0">
                <a:pos x="87" y="2685"/>
              </a:cxn>
              <a:cxn ang="0">
                <a:pos x="758" y="2101"/>
              </a:cxn>
              <a:cxn ang="0">
                <a:pos x="700" y="2656"/>
              </a:cxn>
              <a:cxn ang="0">
                <a:pos x="321" y="2218"/>
              </a:cxn>
              <a:cxn ang="0">
                <a:pos x="992" y="2481"/>
              </a:cxn>
              <a:cxn ang="0">
                <a:pos x="700" y="2714"/>
              </a:cxn>
              <a:cxn ang="0">
                <a:pos x="1138" y="3006"/>
              </a:cxn>
              <a:cxn ang="0">
                <a:pos x="992" y="2451"/>
              </a:cxn>
              <a:cxn ang="0">
                <a:pos x="1546" y="2947"/>
              </a:cxn>
              <a:cxn ang="0">
                <a:pos x="1079" y="2977"/>
              </a:cxn>
              <a:cxn ang="0">
                <a:pos x="1459" y="2510"/>
              </a:cxn>
              <a:cxn ang="0">
                <a:pos x="963" y="2510"/>
              </a:cxn>
              <a:cxn ang="0">
                <a:pos x="788" y="2072"/>
              </a:cxn>
              <a:cxn ang="0">
                <a:pos x="1167" y="1722"/>
              </a:cxn>
              <a:cxn ang="0">
                <a:pos x="642" y="1751"/>
              </a:cxn>
              <a:cxn ang="0">
                <a:pos x="1313" y="2130"/>
              </a:cxn>
              <a:cxn ang="0">
                <a:pos x="758" y="2072"/>
              </a:cxn>
            </a:cxnLst>
            <a:rect l="0" t="0" r="r" b="b"/>
            <a:pathLst>
              <a:path w="1547" h="3065">
                <a:moveTo>
                  <a:pt x="496" y="0"/>
                </a:moveTo>
                <a:lnTo>
                  <a:pt x="1109" y="175"/>
                </a:lnTo>
                <a:lnTo>
                  <a:pt x="642" y="554"/>
                </a:lnTo>
                <a:lnTo>
                  <a:pt x="525" y="29"/>
                </a:lnTo>
                <a:lnTo>
                  <a:pt x="0" y="525"/>
                </a:lnTo>
                <a:lnTo>
                  <a:pt x="642" y="554"/>
                </a:lnTo>
                <a:lnTo>
                  <a:pt x="262" y="817"/>
                </a:lnTo>
                <a:lnTo>
                  <a:pt x="0" y="554"/>
                </a:lnTo>
                <a:lnTo>
                  <a:pt x="379" y="1401"/>
                </a:lnTo>
                <a:lnTo>
                  <a:pt x="291" y="846"/>
                </a:lnTo>
                <a:lnTo>
                  <a:pt x="1050" y="905"/>
                </a:lnTo>
                <a:lnTo>
                  <a:pt x="642" y="584"/>
                </a:lnTo>
                <a:lnTo>
                  <a:pt x="846" y="1342"/>
                </a:lnTo>
                <a:lnTo>
                  <a:pt x="350" y="1372"/>
                </a:lnTo>
                <a:lnTo>
                  <a:pt x="992" y="905"/>
                </a:lnTo>
                <a:lnTo>
                  <a:pt x="846" y="1313"/>
                </a:lnTo>
                <a:lnTo>
                  <a:pt x="321" y="1372"/>
                </a:lnTo>
                <a:lnTo>
                  <a:pt x="379" y="2218"/>
                </a:lnTo>
                <a:lnTo>
                  <a:pt x="642" y="1722"/>
                </a:lnTo>
                <a:lnTo>
                  <a:pt x="379" y="1372"/>
                </a:lnTo>
                <a:lnTo>
                  <a:pt x="1167" y="1751"/>
                </a:lnTo>
                <a:lnTo>
                  <a:pt x="875" y="1342"/>
                </a:lnTo>
                <a:lnTo>
                  <a:pt x="671" y="1693"/>
                </a:lnTo>
                <a:lnTo>
                  <a:pt x="758" y="2130"/>
                </a:lnTo>
                <a:lnTo>
                  <a:pt x="350" y="2189"/>
                </a:lnTo>
                <a:lnTo>
                  <a:pt x="87" y="2714"/>
                </a:lnTo>
                <a:lnTo>
                  <a:pt x="379" y="3064"/>
                </a:lnTo>
                <a:lnTo>
                  <a:pt x="700" y="2626"/>
                </a:lnTo>
                <a:lnTo>
                  <a:pt x="87" y="2685"/>
                </a:lnTo>
                <a:lnTo>
                  <a:pt x="758" y="2101"/>
                </a:lnTo>
                <a:lnTo>
                  <a:pt x="700" y="2656"/>
                </a:lnTo>
                <a:lnTo>
                  <a:pt x="321" y="2218"/>
                </a:lnTo>
                <a:lnTo>
                  <a:pt x="992" y="2481"/>
                </a:lnTo>
                <a:lnTo>
                  <a:pt x="700" y="2714"/>
                </a:lnTo>
                <a:lnTo>
                  <a:pt x="1138" y="3006"/>
                </a:lnTo>
                <a:lnTo>
                  <a:pt x="992" y="2451"/>
                </a:lnTo>
                <a:lnTo>
                  <a:pt x="1546" y="2947"/>
                </a:lnTo>
                <a:lnTo>
                  <a:pt x="1079" y="2977"/>
                </a:lnTo>
                <a:lnTo>
                  <a:pt x="1459" y="2510"/>
                </a:lnTo>
                <a:lnTo>
                  <a:pt x="963" y="2510"/>
                </a:lnTo>
                <a:lnTo>
                  <a:pt x="788" y="2072"/>
                </a:lnTo>
                <a:lnTo>
                  <a:pt x="1167" y="1722"/>
                </a:lnTo>
                <a:lnTo>
                  <a:pt x="642" y="1751"/>
                </a:lnTo>
                <a:lnTo>
                  <a:pt x="1313" y="2130"/>
                </a:lnTo>
                <a:lnTo>
                  <a:pt x="758" y="207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9" name="Freeform 69"/>
          <p:cNvSpPr>
            <a:spLocks noChangeArrowheads="1"/>
          </p:cNvSpPr>
          <p:nvPr/>
        </p:nvSpPr>
        <p:spPr bwMode="auto">
          <a:xfrm>
            <a:off x="7332480" y="5420729"/>
            <a:ext cx="588960" cy="635107"/>
          </a:xfrm>
          <a:custGeom>
            <a:avLst/>
            <a:gdLst/>
            <a:ahLst/>
            <a:cxnLst>
              <a:cxn ang="0">
                <a:pos x="209" y="53"/>
              </a:cxn>
              <a:cxn ang="0">
                <a:pos x="805" y="0"/>
              </a:cxn>
              <a:cxn ang="0">
                <a:pos x="665" y="473"/>
              </a:cxn>
              <a:cxn ang="0">
                <a:pos x="227" y="70"/>
              </a:cxn>
              <a:cxn ang="0">
                <a:pos x="175" y="928"/>
              </a:cxn>
              <a:cxn ang="0">
                <a:pos x="560" y="911"/>
              </a:cxn>
              <a:cxn ang="0">
                <a:pos x="665" y="438"/>
              </a:cxn>
              <a:cxn ang="0">
                <a:pos x="0" y="543"/>
              </a:cxn>
              <a:cxn ang="0">
                <a:pos x="543" y="945"/>
              </a:cxn>
              <a:cxn ang="0">
                <a:pos x="367" y="1348"/>
              </a:cxn>
              <a:cxn ang="0">
                <a:pos x="175" y="928"/>
              </a:cxn>
              <a:cxn ang="0">
                <a:pos x="647" y="455"/>
              </a:cxn>
              <a:cxn ang="0">
                <a:pos x="1015" y="1050"/>
              </a:cxn>
              <a:cxn ang="0">
                <a:pos x="543" y="945"/>
              </a:cxn>
              <a:cxn ang="0">
                <a:pos x="735" y="1471"/>
              </a:cxn>
              <a:cxn ang="0">
                <a:pos x="315" y="1365"/>
              </a:cxn>
              <a:cxn ang="0">
                <a:pos x="472" y="1768"/>
              </a:cxn>
              <a:cxn ang="0">
                <a:pos x="735" y="1488"/>
              </a:cxn>
              <a:cxn ang="0">
                <a:pos x="1225" y="1944"/>
              </a:cxn>
              <a:cxn ang="0">
                <a:pos x="1803" y="1698"/>
              </a:cxn>
              <a:cxn ang="0">
                <a:pos x="1365" y="1488"/>
              </a:cxn>
              <a:cxn ang="0">
                <a:pos x="1225" y="1944"/>
              </a:cxn>
              <a:cxn ang="0">
                <a:pos x="1015" y="1050"/>
              </a:cxn>
              <a:cxn ang="0">
                <a:pos x="770" y="1471"/>
              </a:cxn>
              <a:cxn ang="0">
                <a:pos x="1383" y="1488"/>
              </a:cxn>
              <a:cxn ang="0">
                <a:pos x="1698" y="1033"/>
              </a:cxn>
              <a:cxn ang="0">
                <a:pos x="1015" y="1050"/>
              </a:cxn>
              <a:cxn ang="0">
                <a:pos x="1383" y="1523"/>
              </a:cxn>
              <a:cxn ang="0">
                <a:pos x="1330" y="805"/>
              </a:cxn>
              <a:cxn ang="0">
                <a:pos x="1680" y="1050"/>
              </a:cxn>
              <a:cxn ang="0">
                <a:pos x="1768" y="1716"/>
              </a:cxn>
            </a:cxnLst>
            <a:rect l="0" t="0" r="r" b="b"/>
            <a:pathLst>
              <a:path w="1804" h="1945">
                <a:moveTo>
                  <a:pt x="209" y="53"/>
                </a:moveTo>
                <a:lnTo>
                  <a:pt x="805" y="0"/>
                </a:lnTo>
                <a:lnTo>
                  <a:pt x="665" y="473"/>
                </a:lnTo>
                <a:lnTo>
                  <a:pt x="227" y="70"/>
                </a:lnTo>
                <a:lnTo>
                  <a:pt x="175" y="928"/>
                </a:lnTo>
                <a:lnTo>
                  <a:pt x="560" y="911"/>
                </a:lnTo>
                <a:lnTo>
                  <a:pt x="665" y="438"/>
                </a:lnTo>
                <a:lnTo>
                  <a:pt x="0" y="543"/>
                </a:lnTo>
                <a:lnTo>
                  <a:pt x="543" y="945"/>
                </a:lnTo>
                <a:lnTo>
                  <a:pt x="367" y="1348"/>
                </a:lnTo>
                <a:lnTo>
                  <a:pt x="175" y="928"/>
                </a:lnTo>
                <a:lnTo>
                  <a:pt x="647" y="455"/>
                </a:lnTo>
                <a:lnTo>
                  <a:pt x="1015" y="1050"/>
                </a:lnTo>
                <a:lnTo>
                  <a:pt x="543" y="945"/>
                </a:lnTo>
                <a:lnTo>
                  <a:pt x="735" y="1471"/>
                </a:lnTo>
                <a:lnTo>
                  <a:pt x="315" y="1365"/>
                </a:lnTo>
                <a:lnTo>
                  <a:pt x="472" y="1768"/>
                </a:lnTo>
                <a:lnTo>
                  <a:pt x="735" y="1488"/>
                </a:lnTo>
                <a:lnTo>
                  <a:pt x="1225" y="1944"/>
                </a:lnTo>
                <a:lnTo>
                  <a:pt x="1803" y="1698"/>
                </a:lnTo>
                <a:lnTo>
                  <a:pt x="1365" y="1488"/>
                </a:lnTo>
                <a:lnTo>
                  <a:pt x="1225" y="1944"/>
                </a:lnTo>
                <a:lnTo>
                  <a:pt x="1015" y="1050"/>
                </a:lnTo>
                <a:lnTo>
                  <a:pt x="770" y="1471"/>
                </a:lnTo>
                <a:lnTo>
                  <a:pt x="1383" y="1488"/>
                </a:lnTo>
                <a:lnTo>
                  <a:pt x="1698" y="1033"/>
                </a:lnTo>
                <a:lnTo>
                  <a:pt x="1015" y="1050"/>
                </a:lnTo>
                <a:lnTo>
                  <a:pt x="1383" y="1523"/>
                </a:lnTo>
                <a:lnTo>
                  <a:pt x="1330" y="805"/>
                </a:lnTo>
                <a:lnTo>
                  <a:pt x="1680" y="1050"/>
                </a:lnTo>
                <a:lnTo>
                  <a:pt x="1768" y="1716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0" name="Freeform 70"/>
          <p:cNvSpPr>
            <a:spLocks noChangeArrowheads="1"/>
          </p:cNvSpPr>
          <p:nvPr/>
        </p:nvSpPr>
        <p:spPr bwMode="auto">
          <a:xfrm>
            <a:off x="7549920" y="5003085"/>
            <a:ext cx="760320" cy="748879"/>
          </a:xfrm>
          <a:custGeom>
            <a:avLst/>
            <a:gdLst/>
            <a:ahLst/>
            <a:cxnLst>
              <a:cxn ang="0">
                <a:pos x="1050" y="2293"/>
              </a:cxn>
              <a:cxn ang="0">
                <a:pos x="1086" y="1523"/>
              </a:cxn>
              <a:cxn ang="0">
                <a:pos x="700" y="2083"/>
              </a:cxn>
              <a:cxn ang="0">
                <a:pos x="560" y="1610"/>
              </a:cxn>
              <a:cxn ang="0">
                <a:pos x="332" y="2293"/>
              </a:cxn>
              <a:cxn ang="0">
                <a:pos x="700" y="2066"/>
              </a:cxn>
              <a:cxn ang="0">
                <a:pos x="0" y="1733"/>
              </a:cxn>
              <a:cxn ang="0">
                <a:pos x="613" y="1646"/>
              </a:cxn>
              <a:cxn ang="0">
                <a:pos x="87" y="1260"/>
              </a:cxn>
              <a:cxn ang="0">
                <a:pos x="577" y="1190"/>
              </a:cxn>
              <a:cxn ang="0">
                <a:pos x="577" y="1663"/>
              </a:cxn>
              <a:cxn ang="0">
                <a:pos x="1103" y="1576"/>
              </a:cxn>
              <a:cxn ang="0">
                <a:pos x="560" y="1190"/>
              </a:cxn>
              <a:cxn ang="0">
                <a:pos x="210" y="823"/>
              </a:cxn>
              <a:cxn ang="0">
                <a:pos x="753" y="455"/>
              </a:cxn>
              <a:cxn ang="0">
                <a:pos x="1488" y="0"/>
              </a:cxn>
              <a:cxn ang="0">
                <a:pos x="1261" y="508"/>
              </a:cxn>
              <a:cxn ang="0">
                <a:pos x="875" y="0"/>
              </a:cxn>
              <a:cxn ang="0">
                <a:pos x="1698" y="472"/>
              </a:cxn>
              <a:cxn ang="0">
                <a:pos x="1471" y="52"/>
              </a:cxn>
              <a:cxn ang="0">
                <a:pos x="2083" y="525"/>
              </a:cxn>
              <a:cxn ang="0">
                <a:pos x="1646" y="455"/>
              </a:cxn>
              <a:cxn ang="0">
                <a:pos x="1926" y="840"/>
              </a:cxn>
              <a:cxn ang="0">
                <a:pos x="2101" y="508"/>
              </a:cxn>
              <a:cxn ang="0">
                <a:pos x="2329" y="1418"/>
              </a:cxn>
              <a:cxn ang="0">
                <a:pos x="1908" y="840"/>
              </a:cxn>
              <a:cxn ang="0">
                <a:pos x="1663" y="1120"/>
              </a:cxn>
              <a:cxn ang="0">
                <a:pos x="1681" y="455"/>
              </a:cxn>
              <a:cxn ang="0">
                <a:pos x="1295" y="963"/>
              </a:cxn>
              <a:cxn ang="0">
                <a:pos x="1261" y="525"/>
              </a:cxn>
              <a:cxn ang="0">
                <a:pos x="1663" y="1103"/>
              </a:cxn>
              <a:cxn ang="0">
                <a:pos x="1261" y="963"/>
              </a:cxn>
              <a:cxn ang="0">
                <a:pos x="893" y="910"/>
              </a:cxn>
              <a:cxn ang="0">
                <a:pos x="1278" y="508"/>
              </a:cxn>
              <a:cxn ang="0">
                <a:pos x="753" y="472"/>
              </a:cxn>
              <a:cxn ang="0">
                <a:pos x="911" y="928"/>
              </a:cxn>
              <a:cxn ang="0">
                <a:pos x="210" y="840"/>
              </a:cxn>
            </a:cxnLst>
            <a:rect l="0" t="0" r="r" b="b"/>
            <a:pathLst>
              <a:path w="2330" h="2294">
                <a:moveTo>
                  <a:pt x="1050" y="2293"/>
                </a:moveTo>
                <a:lnTo>
                  <a:pt x="1086" y="1523"/>
                </a:lnTo>
                <a:lnTo>
                  <a:pt x="700" y="2083"/>
                </a:lnTo>
                <a:lnTo>
                  <a:pt x="560" y="1610"/>
                </a:lnTo>
                <a:lnTo>
                  <a:pt x="332" y="2293"/>
                </a:lnTo>
                <a:lnTo>
                  <a:pt x="700" y="2066"/>
                </a:lnTo>
                <a:lnTo>
                  <a:pt x="0" y="1733"/>
                </a:lnTo>
                <a:lnTo>
                  <a:pt x="613" y="1646"/>
                </a:lnTo>
                <a:lnTo>
                  <a:pt x="87" y="1260"/>
                </a:lnTo>
                <a:lnTo>
                  <a:pt x="577" y="1190"/>
                </a:lnTo>
                <a:lnTo>
                  <a:pt x="577" y="1663"/>
                </a:lnTo>
                <a:lnTo>
                  <a:pt x="1103" y="1576"/>
                </a:lnTo>
                <a:lnTo>
                  <a:pt x="560" y="1190"/>
                </a:lnTo>
                <a:lnTo>
                  <a:pt x="210" y="823"/>
                </a:lnTo>
                <a:lnTo>
                  <a:pt x="753" y="455"/>
                </a:lnTo>
                <a:lnTo>
                  <a:pt x="1488" y="0"/>
                </a:lnTo>
                <a:lnTo>
                  <a:pt x="1261" y="508"/>
                </a:lnTo>
                <a:lnTo>
                  <a:pt x="875" y="0"/>
                </a:lnTo>
                <a:lnTo>
                  <a:pt x="1698" y="472"/>
                </a:lnTo>
                <a:lnTo>
                  <a:pt x="1471" y="52"/>
                </a:lnTo>
                <a:lnTo>
                  <a:pt x="2083" y="525"/>
                </a:lnTo>
                <a:lnTo>
                  <a:pt x="1646" y="455"/>
                </a:lnTo>
                <a:lnTo>
                  <a:pt x="1926" y="840"/>
                </a:lnTo>
                <a:lnTo>
                  <a:pt x="2101" y="508"/>
                </a:lnTo>
                <a:lnTo>
                  <a:pt x="2329" y="1418"/>
                </a:lnTo>
                <a:lnTo>
                  <a:pt x="1908" y="840"/>
                </a:lnTo>
                <a:lnTo>
                  <a:pt x="1663" y="1120"/>
                </a:lnTo>
                <a:lnTo>
                  <a:pt x="1681" y="455"/>
                </a:lnTo>
                <a:lnTo>
                  <a:pt x="1295" y="963"/>
                </a:lnTo>
                <a:lnTo>
                  <a:pt x="1261" y="525"/>
                </a:lnTo>
                <a:lnTo>
                  <a:pt x="1663" y="1103"/>
                </a:lnTo>
                <a:lnTo>
                  <a:pt x="1261" y="963"/>
                </a:lnTo>
                <a:lnTo>
                  <a:pt x="893" y="910"/>
                </a:lnTo>
                <a:lnTo>
                  <a:pt x="1278" y="508"/>
                </a:lnTo>
                <a:lnTo>
                  <a:pt x="753" y="472"/>
                </a:lnTo>
                <a:lnTo>
                  <a:pt x="911" y="928"/>
                </a:lnTo>
                <a:lnTo>
                  <a:pt x="210" y="84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1" name="Freeform 71"/>
          <p:cNvSpPr>
            <a:spLocks noChangeArrowheads="1"/>
          </p:cNvSpPr>
          <p:nvPr/>
        </p:nvSpPr>
        <p:spPr bwMode="auto">
          <a:xfrm>
            <a:off x="7778881" y="5557544"/>
            <a:ext cx="286560" cy="200181"/>
          </a:xfrm>
          <a:custGeom>
            <a:avLst/>
            <a:gdLst/>
            <a:ahLst/>
            <a:cxnLst>
              <a:cxn ang="0">
                <a:pos x="298" y="613"/>
              </a:cxn>
              <a:cxn ang="0">
                <a:pos x="876" y="0"/>
              </a:cxn>
              <a:cxn ang="0">
                <a:pos x="0" y="385"/>
              </a:cxn>
            </a:cxnLst>
            <a:rect l="0" t="0" r="r" b="b"/>
            <a:pathLst>
              <a:path w="877" h="614">
                <a:moveTo>
                  <a:pt x="298" y="613"/>
                </a:moveTo>
                <a:lnTo>
                  <a:pt x="876" y="0"/>
                </a:lnTo>
                <a:lnTo>
                  <a:pt x="0" y="385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2" name="Freeform 72"/>
          <p:cNvSpPr>
            <a:spLocks noChangeArrowheads="1"/>
          </p:cNvSpPr>
          <p:nvPr/>
        </p:nvSpPr>
        <p:spPr bwMode="auto">
          <a:xfrm>
            <a:off x="7532640" y="5157182"/>
            <a:ext cx="777600" cy="41188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6" y="0"/>
              </a:cxn>
              <a:cxn ang="0">
                <a:pos x="630" y="736"/>
              </a:cxn>
              <a:cxn ang="0">
                <a:pos x="981" y="438"/>
              </a:cxn>
              <a:cxn ang="0">
                <a:pos x="1121" y="1069"/>
              </a:cxn>
              <a:cxn ang="0">
                <a:pos x="1331" y="508"/>
              </a:cxn>
              <a:cxn ang="0">
                <a:pos x="1594" y="1261"/>
              </a:cxn>
              <a:cxn ang="0">
                <a:pos x="1103" y="1051"/>
              </a:cxn>
              <a:cxn ang="0">
                <a:pos x="1751" y="631"/>
              </a:cxn>
              <a:cxn ang="0">
                <a:pos x="2382" y="929"/>
              </a:cxn>
              <a:cxn ang="0">
                <a:pos x="2067" y="1261"/>
              </a:cxn>
              <a:cxn ang="0">
                <a:pos x="1734" y="648"/>
              </a:cxn>
              <a:cxn ang="0">
                <a:pos x="1576" y="1208"/>
              </a:cxn>
              <a:cxn ang="0">
                <a:pos x="2067" y="1244"/>
              </a:cxn>
            </a:cxnLst>
            <a:rect l="0" t="0" r="r" b="b"/>
            <a:pathLst>
              <a:path w="2383" h="1262">
                <a:moveTo>
                  <a:pt x="0" y="0"/>
                </a:moveTo>
                <a:lnTo>
                  <a:pt x="806" y="0"/>
                </a:lnTo>
                <a:lnTo>
                  <a:pt x="630" y="736"/>
                </a:lnTo>
                <a:lnTo>
                  <a:pt x="981" y="438"/>
                </a:lnTo>
                <a:lnTo>
                  <a:pt x="1121" y="1069"/>
                </a:lnTo>
                <a:lnTo>
                  <a:pt x="1331" y="508"/>
                </a:lnTo>
                <a:lnTo>
                  <a:pt x="1594" y="1261"/>
                </a:lnTo>
                <a:lnTo>
                  <a:pt x="1103" y="1051"/>
                </a:lnTo>
                <a:lnTo>
                  <a:pt x="1751" y="631"/>
                </a:lnTo>
                <a:lnTo>
                  <a:pt x="2382" y="929"/>
                </a:lnTo>
                <a:lnTo>
                  <a:pt x="2067" y="1261"/>
                </a:lnTo>
                <a:lnTo>
                  <a:pt x="1734" y="648"/>
                </a:lnTo>
                <a:lnTo>
                  <a:pt x="1576" y="1208"/>
                </a:lnTo>
                <a:lnTo>
                  <a:pt x="2067" y="124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7524001" y="464304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7751521" y="4657449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7751521" y="5111098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7267681" y="529399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7509601" y="553594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7691041" y="600399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7056000" y="598959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6933601" y="5157182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7151040" y="516294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7031521" y="525943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7629120" y="47568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7097761" y="500164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7210081" y="542649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7050240" y="542649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7133760" y="5551784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7981921" y="497284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8160481" y="5518659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7293601" y="556042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7873920" y="592766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7286400" y="595934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7922880" y="480866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4" name="Oval 94"/>
          <p:cNvSpPr>
            <a:spLocks noChangeArrowheads="1"/>
          </p:cNvSpPr>
          <p:nvPr/>
        </p:nvSpPr>
        <p:spPr bwMode="auto">
          <a:xfrm>
            <a:off x="7048801" y="57073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5" name="Oval 95"/>
          <p:cNvSpPr>
            <a:spLocks noChangeArrowheads="1"/>
          </p:cNvSpPr>
          <p:nvPr/>
        </p:nvSpPr>
        <p:spPr bwMode="auto">
          <a:xfrm>
            <a:off x="7155361" y="58614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6" name="Oval 96"/>
          <p:cNvSpPr>
            <a:spLocks noChangeArrowheads="1"/>
          </p:cNvSpPr>
          <p:nvPr/>
        </p:nvSpPr>
        <p:spPr bwMode="auto">
          <a:xfrm>
            <a:off x="7269120" y="504485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7" name="Oval 97"/>
          <p:cNvSpPr>
            <a:spLocks noChangeArrowheads="1"/>
          </p:cNvSpPr>
          <p:nvPr/>
        </p:nvSpPr>
        <p:spPr bwMode="auto">
          <a:xfrm>
            <a:off x="8192161" y="5126938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8" name="Oval 98"/>
          <p:cNvSpPr>
            <a:spLocks noChangeArrowheads="1"/>
          </p:cNvSpPr>
          <p:nvPr/>
        </p:nvSpPr>
        <p:spPr bwMode="auto">
          <a:xfrm>
            <a:off x="6966720" y="587005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9" name="Oval 99"/>
          <p:cNvSpPr>
            <a:spLocks noChangeArrowheads="1"/>
          </p:cNvSpPr>
          <p:nvPr/>
        </p:nvSpPr>
        <p:spPr bwMode="auto">
          <a:xfrm>
            <a:off x="8265600" y="542937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0" name="Oval 100"/>
          <p:cNvSpPr>
            <a:spLocks noChangeArrowheads="1"/>
          </p:cNvSpPr>
          <p:nvPr/>
        </p:nvSpPr>
        <p:spPr bwMode="auto">
          <a:xfrm>
            <a:off x="7538401" y="58614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1" name="Oval 101"/>
          <p:cNvSpPr>
            <a:spLocks noChangeArrowheads="1"/>
          </p:cNvSpPr>
          <p:nvPr/>
        </p:nvSpPr>
        <p:spPr bwMode="auto">
          <a:xfrm>
            <a:off x="7482240" y="49469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2" name="Oval 102"/>
          <p:cNvSpPr>
            <a:spLocks noChangeArrowheads="1"/>
          </p:cNvSpPr>
          <p:nvPr/>
        </p:nvSpPr>
        <p:spPr bwMode="auto">
          <a:xfrm>
            <a:off x="7354081" y="568283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" name="Oval 103"/>
          <p:cNvSpPr>
            <a:spLocks noChangeArrowheads="1"/>
          </p:cNvSpPr>
          <p:nvPr/>
        </p:nvSpPr>
        <p:spPr bwMode="auto">
          <a:xfrm>
            <a:off x="7467840" y="568283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4" name="Oval 104"/>
          <p:cNvSpPr>
            <a:spLocks noChangeArrowheads="1"/>
          </p:cNvSpPr>
          <p:nvPr/>
        </p:nvSpPr>
        <p:spPr bwMode="auto">
          <a:xfrm>
            <a:off x="7551360" y="538472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5" name="Oval 105"/>
          <p:cNvSpPr>
            <a:spLocks noChangeArrowheads="1"/>
          </p:cNvSpPr>
          <p:nvPr/>
        </p:nvSpPr>
        <p:spPr bwMode="auto">
          <a:xfrm>
            <a:off x="7611840" y="571308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6" name="Oval 106"/>
          <p:cNvSpPr>
            <a:spLocks noChangeArrowheads="1"/>
          </p:cNvSpPr>
          <p:nvPr/>
        </p:nvSpPr>
        <p:spPr bwMode="auto">
          <a:xfrm>
            <a:off x="7843681" y="571884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7" name="Oval 107"/>
          <p:cNvSpPr>
            <a:spLocks noChangeArrowheads="1"/>
          </p:cNvSpPr>
          <p:nvPr/>
        </p:nvSpPr>
        <p:spPr bwMode="auto">
          <a:xfrm>
            <a:off x="7701120" y="549849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8" name="Oval 108"/>
          <p:cNvSpPr>
            <a:spLocks noChangeArrowheads="1"/>
          </p:cNvSpPr>
          <p:nvPr/>
        </p:nvSpPr>
        <p:spPr bwMode="auto">
          <a:xfrm>
            <a:off x="7371361" y="5396248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9" name="Oval 109"/>
          <p:cNvSpPr>
            <a:spLocks noChangeArrowheads="1"/>
          </p:cNvSpPr>
          <p:nvPr/>
        </p:nvSpPr>
        <p:spPr bwMode="auto">
          <a:xfrm>
            <a:off x="7932961" y="528247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0" name="Oval 110"/>
          <p:cNvSpPr>
            <a:spLocks noChangeArrowheads="1"/>
          </p:cNvSpPr>
          <p:nvPr/>
        </p:nvSpPr>
        <p:spPr bwMode="auto">
          <a:xfrm>
            <a:off x="7688161" y="535448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1" name="Oval 111"/>
          <p:cNvSpPr>
            <a:spLocks noChangeArrowheads="1"/>
          </p:cNvSpPr>
          <p:nvPr/>
        </p:nvSpPr>
        <p:spPr bwMode="auto">
          <a:xfrm>
            <a:off x="8010721" y="552154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2" name="Oval 112"/>
          <p:cNvSpPr>
            <a:spLocks noChangeArrowheads="1"/>
          </p:cNvSpPr>
          <p:nvPr/>
        </p:nvSpPr>
        <p:spPr bwMode="auto">
          <a:xfrm>
            <a:off x="8130240" y="522919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3" name="Oval 113"/>
          <p:cNvSpPr>
            <a:spLocks noChangeArrowheads="1"/>
          </p:cNvSpPr>
          <p:nvPr/>
        </p:nvSpPr>
        <p:spPr bwMode="auto">
          <a:xfrm>
            <a:off x="7807680" y="5265193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4" name="Oval 114"/>
          <p:cNvSpPr>
            <a:spLocks noChangeArrowheads="1"/>
          </p:cNvSpPr>
          <p:nvPr/>
        </p:nvSpPr>
        <p:spPr bwMode="auto">
          <a:xfrm>
            <a:off x="7915681" y="5121178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5" name="Oval 115"/>
          <p:cNvSpPr>
            <a:spLocks noChangeArrowheads="1"/>
          </p:cNvSpPr>
          <p:nvPr/>
        </p:nvSpPr>
        <p:spPr bwMode="auto">
          <a:xfrm>
            <a:off x="8046720" y="510965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6" name="Oval 116"/>
          <p:cNvSpPr>
            <a:spLocks noChangeArrowheads="1"/>
          </p:cNvSpPr>
          <p:nvPr/>
        </p:nvSpPr>
        <p:spPr bwMode="auto">
          <a:xfrm>
            <a:off x="7801920" y="496564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7" name="Oval 117"/>
          <p:cNvSpPr>
            <a:spLocks noChangeArrowheads="1"/>
          </p:cNvSpPr>
          <p:nvPr/>
        </p:nvSpPr>
        <p:spPr bwMode="auto">
          <a:xfrm>
            <a:off x="7515361" y="4804344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8" name="Oval 118"/>
          <p:cNvSpPr>
            <a:spLocks noChangeArrowheads="1"/>
          </p:cNvSpPr>
          <p:nvPr/>
        </p:nvSpPr>
        <p:spPr bwMode="auto">
          <a:xfrm>
            <a:off x="7777441" y="4840349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9" name="Oval 119"/>
          <p:cNvSpPr>
            <a:spLocks noChangeArrowheads="1"/>
          </p:cNvSpPr>
          <p:nvPr/>
        </p:nvSpPr>
        <p:spPr bwMode="auto">
          <a:xfrm>
            <a:off x="7611840" y="502036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0" name="Oval 120"/>
          <p:cNvSpPr>
            <a:spLocks noChangeArrowheads="1"/>
          </p:cNvSpPr>
          <p:nvPr/>
        </p:nvSpPr>
        <p:spPr bwMode="auto">
          <a:xfrm>
            <a:off x="7336801" y="514566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1" name="Oval 121"/>
          <p:cNvSpPr>
            <a:spLocks noChangeArrowheads="1"/>
          </p:cNvSpPr>
          <p:nvPr/>
        </p:nvSpPr>
        <p:spPr bwMode="auto">
          <a:xfrm>
            <a:off x="7426081" y="525367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2" name="Oval 122"/>
          <p:cNvSpPr>
            <a:spLocks noChangeArrowheads="1"/>
          </p:cNvSpPr>
          <p:nvPr/>
        </p:nvSpPr>
        <p:spPr bwMode="auto">
          <a:xfrm>
            <a:off x="7485120" y="511541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3" name="Oval 123"/>
          <p:cNvSpPr>
            <a:spLocks noChangeArrowheads="1"/>
          </p:cNvSpPr>
          <p:nvPr/>
        </p:nvSpPr>
        <p:spPr bwMode="auto">
          <a:xfrm>
            <a:off x="8052480" y="532424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4" name="Oval 124"/>
          <p:cNvSpPr>
            <a:spLocks noChangeArrowheads="1"/>
          </p:cNvSpPr>
          <p:nvPr/>
        </p:nvSpPr>
        <p:spPr bwMode="auto">
          <a:xfrm>
            <a:off x="7729920" y="564107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5" name="Oval 125"/>
          <p:cNvSpPr>
            <a:spLocks noChangeArrowheads="1"/>
          </p:cNvSpPr>
          <p:nvPr/>
        </p:nvSpPr>
        <p:spPr bwMode="auto">
          <a:xfrm>
            <a:off x="7581601" y="524071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6" name="Oval 126"/>
          <p:cNvSpPr>
            <a:spLocks noChangeArrowheads="1"/>
          </p:cNvSpPr>
          <p:nvPr/>
        </p:nvSpPr>
        <p:spPr bwMode="auto">
          <a:xfrm>
            <a:off x="7855201" y="546825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7" name="Oval 127"/>
          <p:cNvSpPr>
            <a:spLocks noChangeArrowheads="1"/>
          </p:cNvSpPr>
          <p:nvPr/>
        </p:nvSpPr>
        <p:spPr bwMode="auto">
          <a:xfrm>
            <a:off x="7748641" y="5862857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8" name="Oval 128"/>
          <p:cNvSpPr>
            <a:spLocks noChangeArrowheads="1"/>
          </p:cNvSpPr>
          <p:nvPr/>
        </p:nvSpPr>
        <p:spPr bwMode="auto">
          <a:xfrm>
            <a:off x="7407360" y="582109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9" name="Oval 129"/>
          <p:cNvSpPr>
            <a:spLocks noChangeArrowheads="1"/>
          </p:cNvSpPr>
          <p:nvPr/>
        </p:nvSpPr>
        <p:spPr bwMode="auto">
          <a:xfrm>
            <a:off x="7181281" y="56713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0" name="Oval 130"/>
          <p:cNvSpPr>
            <a:spLocks noChangeArrowheads="1"/>
          </p:cNvSpPr>
          <p:nvPr/>
        </p:nvSpPr>
        <p:spPr bwMode="auto">
          <a:xfrm>
            <a:off x="7259041" y="580237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1" name="Oval 131"/>
          <p:cNvSpPr>
            <a:spLocks noChangeArrowheads="1"/>
          </p:cNvSpPr>
          <p:nvPr/>
        </p:nvSpPr>
        <p:spPr bwMode="auto">
          <a:xfrm>
            <a:off x="7431841" y="594638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Text Box 132"/>
          <p:cNvSpPr txBox="1">
            <a:spLocks noChangeArrowheads="1"/>
          </p:cNvSpPr>
          <p:nvPr/>
        </p:nvSpPr>
        <p:spPr bwMode="auto">
          <a:xfrm>
            <a:off x="5918200" y="6429747"/>
            <a:ext cx="31496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600" dirty="0">
                <a:solidFill>
                  <a:srgbClr val="404040"/>
                </a:solidFill>
                <a:ea typeface="MS Gothic" charset="0"/>
                <a:cs typeface="MS Gothic" charset="0"/>
              </a:rPr>
              <a:t>[Beal &amp; </a:t>
            </a:r>
            <a:r>
              <a:rPr lang="en-US" sz="1600" dirty="0" err="1">
                <a:solidFill>
                  <a:srgbClr val="404040"/>
                </a:solidFill>
                <a:ea typeface="MS Gothic" charset="0"/>
                <a:cs typeface="MS Gothic" charset="0"/>
              </a:rPr>
              <a:t>Bachrach</a:t>
            </a:r>
            <a:r>
              <a:rPr lang="en-US" sz="1600" dirty="0">
                <a:solidFill>
                  <a:srgbClr val="404040"/>
                </a:solidFill>
                <a:ea typeface="MS Gothic" charset="0"/>
                <a:cs typeface="MS Gothic" charset="0"/>
              </a:rPr>
              <a:t>, IEEE Intel.Sys. '06]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Line 1"/>
          <p:cNvSpPr>
            <a:spLocks noChangeShapeType="1"/>
          </p:cNvSpPr>
          <p:nvPr/>
        </p:nvSpPr>
        <p:spPr bwMode="auto">
          <a:xfrm>
            <a:off x="2488320" y="2799655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1713600" y="1638892"/>
            <a:ext cx="708480" cy="73591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H="1">
            <a:off x="2550240" y="1666256"/>
            <a:ext cx="810720" cy="7085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100645"/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err="1"/>
              <a:t>Proto's</a:t>
            </a:r>
            <a:r>
              <a:rPr lang="en-US" dirty="0"/>
              <a:t> Families of Primitives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648800" y="1183805"/>
            <a:ext cx="146304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sz="2000" b="1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Pointwise</a:t>
            </a:r>
            <a:endParaRPr lang="en-US" sz="2000" b="1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860800" y="1185246"/>
            <a:ext cx="160272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sz="20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Restriction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648800" y="3601819"/>
            <a:ext cx="145008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sz="20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Feedback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5598720" y="3601819"/>
            <a:ext cx="201024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20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Neighborhood</a:t>
            </a:r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2280960" y="2374810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+</a:t>
            </a:r>
          </a:p>
        </p:txBody>
      </p:sp>
      <p:sp>
        <p:nvSpPr>
          <p:cNvPr id="36874" name="Freeform 10"/>
          <p:cNvSpPr>
            <a:spLocks noChangeArrowheads="1"/>
          </p:cNvSpPr>
          <p:nvPr/>
        </p:nvSpPr>
        <p:spPr bwMode="auto">
          <a:xfrm>
            <a:off x="2715840" y="1610089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Freeform 11"/>
          <p:cNvSpPr>
            <a:spLocks noChangeArrowheads="1"/>
          </p:cNvSpPr>
          <p:nvPr/>
        </p:nvSpPr>
        <p:spPr bwMode="auto">
          <a:xfrm>
            <a:off x="1677601" y="1610089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Freeform 12"/>
          <p:cNvSpPr>
            <a:spLocks noChangeArrowheads="1"/>
          </p:cNvSpPr>
          <p:nvPr/>
        </p:nvSpPr>
        <p:spPr bwMode="auto">
          <a:xfrm>
            <a:off x="2754721" y="1612969"/>
            <a:ext cx="619200" cy="639427"/>
          </a:xfrm>
          <a:custGeom>
            <a:avLst/>
            <a:gdLst/>
            <a:ahLst/>
            <a:cxnLst>
              <a:cxn ang="0">
                <a:pos x="867" y="1899"/>
              </a:cxn>
              <a:cxn ang="0">
                <a:pos x="449" y="1673"/>
              </a:cxn>
              <a:cxn ang="0">
                <a:pos x="149" y="1309"/>
              </a:cxn>
              <a:cxn ang="0">
                <a:pos x="88" y="1163"/>
              </a:cxn>
              <a:cxn ang="0">
                <a:pos x="64" y="1112"/>
              </a:cxn>
              <a:cxn ang="0">
                <a:pos x="0" y="721"/>
              </a:cxn>
              <a:cxn ang="0">
                <a:pos x="129" y="574"/>
              </a:cxn>
              <a:cxn ang="0">
                <a:pos x="274" y="510"/>
              </a:cxn>
              <a:cxn ang="0">
                <a:pos x="455" y="490"/>
              </a:cxn>
              <a:cxn ang="0">
                <a:pos x="625" y="469"/>
              </a:cxn>
              <a:cxn ang="0">
                <a:pos x="657" y="450"/>
              </a:cxn>
              <a:cxn ang="0">
                <a:pos x="676" y="426"/>
              </a:cxn>
              <a:cxn ang="0">
                <a:pos x="687" y="382"/>
              </a:cxn>
              <a:cxn ang="0">
                <a:pos x="687" y="144"/>
              </a:cxn>
              <a:cxn ang="0">
                <a:pos x="711" y="77"/>
              </a:cxn>
              <a:cxn ang="0">
                <a:pos x="762" y="28"/>
              </a:cxn>
              <a:cxn ang="0">
                <a:pos x="884" y="2"/>
              </a:cxn>
              <a:cxn ang="0">
                <a:pos x="1010" y="9"/>
              </a:cxn>
              <a:cxn ang="0">
                <a:pos x="1087" y="36"/>
              </a:cxn>
              <a:cxn ang="0">
                <a:pos x="1191" y="119"/>
              </a:cxn>
              <a:cxn ang="0">
                <a:pos x="1344" y="291"/>
              </a:cxn>
              <a:cxn ang="0">
                <a:pos x="1572" y="529"/>
              </a:cxn>
              <a:cxn ang="0">
                <a:pos x="1725" y="661"/>
              </a:cxn>
              <a:cxn ang="0">
                <a:pos x="1765" y="707"/>
              </a:cxn>
              <a:cxn ang="0">
                <a:pos x="1776" y="736"/>
              </a:cxn>
              <a:cxn ang="0">
                <a:pos x="1773" y="760"/>
              </a:cxn>
              <a:cxn ang="0">
                <a:pos x="1756" y="788"/>
              </a:cxn>
              <a:cxn ang="0">
                <a:pos x="1742" y="822"/>
              </a:cxn>
              <a:cxn ang="0">
                <a:pos x="1735" y="870"/>
              </a:cxn>
              <a:cxn ang="0">
                <a:pos x="1721" y="905"/>
              </a:cxn>
              <a:cxn ang="0">
                <a:pos x="1705" y="936"/>
              </a:cxn>
              <a:cxn ang="0">
                <a:pos x="1713" y="962"/>
              </a:cxn>
              <a:cxn ang="0">
                <a:pos x="1785" y="1020"/>
              </a:cxn>
              <a:cxn ang="0">
                <a:pos x="1875" y="1090"/>
              </a:cxn>
              <a:cxn ang="0">
                <a:pos x="1892" y="1121"/>
              </a:cxn>
              <a:cxn ang="0">
                <a:pos x="1890" y="1172"/>
              </a:cxn>
              <a:cxn ang="0">
                <a:pos x="1869" y="1240"/>
              </a:cxn>
              <a:cxn ang="0">
                <a:pos x="1831" y="1303"/>
              </a:cxn>
              <a:cxn ang="0">
                <a:pos x="1775" y="1348"/>
              </a:cxn>
              <a:cxn ang="0">
                <a:pos x="1570" y="1402"/>
              </a:cxn>
              <a:cxn ang="0">
                <a:pos x="1407" y="1411"/>
              </a:cxn>
              <a:cxn ang="0">
                <a:pos x="1324" y="1425"/>
              </a:cxn>
              <a:cxn ang="0">
                <a:pos x="1301" y="1442"/>
              </a:cxn>
              <a:cxn ang="0">
                <a:pos x="1287" y="1467"/>
              </a:cxn>
              <a:cxn ang="0">
                <a:pos x="1288" y="1504"/>
              </a:cxn>
              <a:cxn ang="0">
                <a:pos x="1321" y="1633"/>
              </a:cxn>
              <a:cxn ang="0">
                <a:pos x="1324" y="1779"/>
              </a:cxn>
              <a:cxn ang="0">
                <a:pos x="1302" y="1877"/>
              </a:cxn>
              <a:cxn ang="0">
                <a:pos x="1262" y="1954"/>
              </a:cxn>
            </a:cxnLst>
            <a:rect l="0" t="0" r="r" b="b"/>
            <a:pathLst>
              <a:path w="1895" h="1956">
                <a:moveTo>
                  <a:pt x="1234" y="1955"/>
                </a:moveTo>
                <a:lnTo>
                  <a:pt x="1108" y="1949"/>
                </a:lnTo>
                <a:lnTo>
                  <a:pt x="985" y="1930"/>
                </a:lnTo>
                <a:lnTo>
                  <a:pt x="867" y="1899"/>
                </a:lnTo>
                <a:lnTo>
                  <a:pt x="754" y="1858"/>
                </a:lnTo>
                <a:lnTo>
                  <a:pt x="646" y="1806"/>
                </a:lnTo>
                <a:lnTo>
                  <a:pt x="544" y="1744"/>
                </a:lnTo>
                <a:lnTo>
                  <a:pt x="449" y="1673"/>
                </a:lnTo>
                <a:lnTo>
                  <a:pt x="362" y="1593"/>
                </a:lnTo>
                <a:lnTo>
                  <a:pt x="282" y="1506"/>
                </a:lnTo>
                <a:lnTo>
                  <a:pt x="211" y="1411"/>
                </a:lnTo>
                <a:lnTo>
                  <a:pt x="149" y="1309"/>
                </a:lnTo>
                <a:lnTo>
                  <a:pt x="98" y="1204"/>
                </a:lnTo>
                <a:lnTo>
                  <a:pt x="97" y="1198"/>
                </a:lnTo>
                <a:lnTo>
                  <a:pt x="93" y="1181"/>
                </a:lnTo>
                <a:lnTo>
                  <a:pt x="88" y="1163"/>
                </a:lnTo>
                <a:lnTo>
                  <a:pt x="81" y="1146"/>
                </a:lnTo>
                <a:lnTo>
                  <a:pt x="73" y="1129"/>
                </a:lnTo>
                <a:lnTo>
                  <a:pt x="65" y="1113"/>
                </a:lnTo>
                <a:lnTo>
                  <a:pt x="64" y="1112"/>
                </a:lnTo>
                <a:lnTo>
                  <a:pt x="56" y="1088"/>
                </a:lnTo>
                <a:lnTo>
                  <a:pt x="25" y="970"/>
                </a:lnTo>
                <a:lnTo>
                  <a:pt x="6" y="847"/>
                </a:lnTo>
                <a:lnTo>
                  <a:pt x="0" y="721"/>
                </a:lnTo>
                <a:lnTo>
                  <a:pt x="3" y="671"/>
                </a:lnTo>
                <a:lnTo>
                  <a:pt x="61" y="623"/>
                </a:lnTo>
                <a:lnTo>
                  <a:pt x="94" y="598"/>
                </a:lnTo>
                <a:lnTo>
                  <a:pt x="129" y="574"/>
                </a:lnTo>
                <a:lnTo>
                  <a:pt x="167" y="552"/>
                </a:lnTo>
                <a:lnTo>
                  <a:pt x="207" y="532"/>
                </a:lnTo>
                <a:lnTo>
                  <a:pt x="251" y="516"/>
                </a:lnTo>
                <a:lnTo>
                  <a:pt x="274" y="510"/>
                </a:lnTo>
                <a:lnTo>
                  <a:pt x="299" y="504"/>
                </a:lnTo>
                <a:lnTo>
                  <a:pt x="339" y="497"/>
                </a:lnTo>
                <a:lnTo>
                  <a:pt x="378" y="493"/>
                </a:lnTo>
                <a:lnTo>
                  <a:pt x="455" y="490"/>
                </a:lnTo>
                <a:lnTo>
                  <a:pt x="529" y="486"/>
                </a:lnTo>
                <a:lnTo>
                  <a:pt x="566" y="482"/>
                </a:lnTo>
                <a:lnTo>
                  <a:pt x="603" y="475"/>
                </a:lnTo>
                <a:lnTo>
                  <a:pt x="625" y="469"/>
                </a:lnTo>
                <a:lnTo>
                  <a:pt x="634" y="465"/>
                </a:lnTo>
                <a:lnTo>
                  <a:pt x="643" y="460"/>
                </a:lnTo>
                <a:lnTo>
                  <a:pt x="650" y="456"/>
                </a:lnTo>
                <a:lnTo>
                  <a:pt x="657" y="450"/>
                </a:lnTo>
                <a:lnTo>
                  <a:pt x="663" y="445"/>
                </a:lnTo>
                <a:lnTo>
                  <a:pt x="668" y="439"/>
                </a:lnTo>
                <a:lnTo>
                  <a:pt x="672" y="433"/>
                </a:lnTo>
                <a:lnTo>
                  <a:pt x="676" y="426"/>
                </a:lnTo>
                <a:lnTo>
                  <a:pt x="679" y="419"/>
                </a:lnTo>
                <a:lnTo>
                  <a:pt x="682" y="412"/>
                </a:lnTo>
                <a:lnTo>
                  <a:pt x="685" y="397"/>
                </a:lnTo>
                <a:lnTo>
                  <a:pt x="687" y="382"/>
                </a:lnTo>
                <a:lnTo>
                  <a:pt x="677" y="252"/>
                </a:lnTo>
                <a:lnTo>
                  <a:pt x="679" y="217"/>
                </a:lnTo>
                <a:lnTo>
                  <a:pt x="682" y="181"/>
                </a:lnTo>
                <a:lnTo>
                  <a:pt x="687" y="144"/>
                </a:lnTo>
                <a:lnTo>
                  <a:pt x="691" y="126"/>
                </a:lnTo>
                <a:lnTo>
                  <a:pt x="697" y="109"/>
                </a:lnTo>
                <a:lnTo>
                  <a:pt x="703" y="92"/>
                </a:lnTo>
                <a:lnTo>
                  <a:pt x="711" y="77"/>
                </a:lnTo>
                <a:lnTo>
                  <a:pt x="721" y="62"/>
                </a:lnTo>
                <a:lnTo>
                  <a:pt x="733" y="49"/>
                </a:lnTo>
                <a:lnTo>
                  <a:pt x="746" y="38"/>
                </a:lnTo>
                <a:lnTo>
                  <a:pt x="762" y="28"/>
                </a:lnTo>
                <a:lnTo>
                  <a:pt x="780" y="20"/>
                </a:lnTo>
                <a:lnTo>
                  <a:pt x="801" y="14"/>
                </a:lnTo>
                <a:lnTo>
                  <a:pt x="842" y="7"/>
                </a:lnTo>
                <a:lnTo>
                  <a:pt x="884" y="2"/>
                </a:lnTo>
                <a:lnTo>
                  <a:pt x="926" y="0"/>
                </a:lnTo>
                <a:lnTo>
                  <a:pt x="969" y="3"/>
                </a:lnTo>
                <a:lnTo>
                  <a:pt x="989" y="5"/>
                </a:lnTo>
                <a:lnTo>
                  <a:pt x="1010" y="9"/>
                </a:lnTo>
                <a:lnTo>
                  <a:pt x="1030" y="14"/>
                </a:lnTo>
                <a:lnTo>
                  <a:pt x="1050" y="20"/>
                </a:lnTo>
                <a:lnTo>
                  <a:pt x="1069" y="27"/>
                </a:lnTo>
                <a:lnTo>
                  <a:pt x="1087" y="36"/>
                </a:lnTo>
                <a:lnTo>
                  <a:pt x="1104" y="46"/>
                </a:lnTo>
                <a:lnTo>
                  <a:pt x="1121" y="57"/>
                </a:lnTo>
                <a:lnTo>
                  <a:pt x="1157" y="87"/>
                </a:lnTo>
                <a:lnTo>
                  <a:pt x="1191" y="119"/>
                </a:lnTo>
                <a:lnTo>
                  <a:pt x="1223" y="152"/>
                </a:lnTo>
                <a:lnTo>
                  <a:pt x="1253" y="186"/>
                </a:lnTo>
                <a:lnTo>
                  <a:pt x="1313" y="256"/>
                </a:lnTo>
                <a:lnTo>
                  <a:pt x="1344" y="291"/>
                </a:lnTo>
                <a:lnTo>
                  <a:pt x="1376" y="324"/>
                </a:lnTo>
                <a:lnTo>
                  <a:pt x="1443" y="392"/>
                </a:lnTo>
                <a:lnTo>
                  <a:pt x="1506" y="461"/>
                </a:lnTo>
                <a:lnTo>
                  <a:pt x="1572" y="529"/>
                </a:lnTo>
                <a:lnTo>
                  <a:pt x="1609" y="563"/>
                </a:lnTo>
                <a:lnTo>
                  <a:pt x="1648" y="597"/>
                </a:lnTo>
                <a:lnTo>
                  <a:pt x="1699" y="639"/>
                </a:lnTo>
                <a:lnTo>
                  <a:pt x="1725" y="661"/>
                </a:lnTo>
                <a:lnTo>
                  <a:pt x="1737" y="672"/>
                </a:lnTo>
                <a:lnTo>
                  <a:pt x="1748" y="683"/>
                </a:lnTo>
                <a:lnTo>
                  <a:pt x="1757" y="695"/>
                </a:lnTo>
                <a:lnTo>
                  <a:pt x="1765" y="707"/>
                </a:lnTo>
                <a:lnTo>
                  <a:pt x="1771" y="718"/>
                </a:lnTo>
                <a:lnTo>
                  <a:pt x="1773" y="724"/>
                </a:lnTo>
                <a:lnTo>
                  <a:pt x="1775" y="730"/>
                </a:lnTo>
                <a:lnTo>
                  <a:pt x="1776" y="736"/>
                </a:lnTo>
                <a:lnTo>
                  <a:pt x="1776" y="742"/>
                </a:lnTo>
                <a:lnTo>
                  <a:pt x="1776" y="748"/>
                </a:lnTo>
                <a:lnTo>
                  <a:pt x="1775" y="754"/>
                </a:lnTo>
                <a:lnTo>
                  <a:pt x="1773" y="760"/>
                </a:lnTo>
                <a:lnTo>
                  <a:pt x="1770" y="766"/>
                </a:lnTo>
                <a:lnTo>
                  <a:pt x="1767" y="772"/>
                </a:lnTo>
                <a:lnTo>
                  <a:pt x="1763" y="778"/>
                </a:lnTo>
                <a:lnTo>
                  <a:pt x="1756" y="788"/>
                </a:lnTo>
                <a:lnTo>
                  <a:pt x="1751" y="797"/>
                </a:lnTo>
                <a:lnTo>
                  <a:pt x="1747" y="805"/>
                </a:lnTo>
                <a:lnTo>
                  <a:pt x="1744" y="814"/>
                </a:lnTo>
                <a:lnTo>
                  <a:pt x="1742" y="822"/>
                </a:lnTo>
                <a:lnTo>
                  <a:pt x="1740" y="830"/>
                </a:lnTo>
                <a:lnTo>
                  <a:pt x="1739" y="846"/>
                </a:lnTo>
                <a:lnTo>
                  <a:pt x="1737" y="862"/>
                </a:lnTo>
                <a:lnTo>
                  <a:pt x="1735" y="870"/>
                </a:lnTo>
                <a:lnTo>
                  <a:pt x="1733" y="879"/>
                </a:lnTo>
                <a:lnTo>
                  <a:pt x="1730" y="887"/>
                </a:lnTo>
                <a:lnTo>
                  <a:pt x="1726" y="896"/>
                </a:lnTo>
                <a:lnTo>
                  <a:pt x="1721" y="905"/>
                </a:lnTo>
                <a:lnTo>
                  <a:pt x="1714" y="915"/>
                </a:lnTo>
                <a:lnTo>
                  <a:pt x="1709" y="922"/>
                </a:lnTo>
                <a:lnTo>
                  <a:pt x="1706" y="929"/>
                </a:lnTo>
                <a:lnTo>
                  <a:pt x="1705" y="936"/>
                </a:lnTo>
                <a:lnTo>
                  <a:pt x="1705" y="942"/>
                </a:lnTo>
                <a:lnTo>
                  <a:pt x="1707" y="949"/>
                </a:lnTo>
                <a:lnTo>
                  <a:pt x="1709" y="956"/>
                </a:lnTo>
                <a:lnTo>
                  <a:pt x="1713" y="962"/>
                </a:lnTo>
                <a:lnTo>
                  <a:pt x="1718" y="969"/>
                </a:lnTo>
                <a:lnTo>
                  <a:pt x="1731" y="981"/>
                </a:lnTo>
                <a:lnTo>
                  <a:pt x="1747" y="994"/>
                </a:lnTo>
                <a:lnTo>
                  <a:pt x="1785" y="1020"/>
                </a:lnTo>
                <a:lnTo>
                  <a:pt x="1825" y="1047"/>
                </a:lnTo>
                <a:lnTo>
                  <a:pt x="1843" y="1061"/>
                </a:lnTo>
                <a:lnTo>
                  <a:pt x="1861" y="1075"/>
                </a:lnTo>
                <a:lnTo>
                  <a:pt x="1875" y="1090"/>
                </a:lnTo>
                <a:lnTo>
                  <a:pt x="1881" y="1097"/>
                </a:lnTo>
                <a:lnTo>
                  <a:pt x="1886" y="1105"/>
                </a:lnTo>
                <a:lnTo>
                  <a:pt x="1890" y="1113"/>
                </a:lnTo>
                <a:lnTo>
                  <a:pt x="1892" y="1121"/>
                </a:lnTo>
                <a:lnTo>
                  <a:pt x="1894" y="1129"/>
                </a:lnTo>
                <a:lnTo>
                  <a:pt x="1894" y="1138"/>
                </a:lnTo>
                <a:lnTo>
                  <a:pt x="1892" y="1155"/>
                </a:lnTo>
                <a:lnTo>
                  <a:pt x="1890" y="1172"/>
                </a:lnTo>
                <a:lnTo>
                  <a:pt x="1886" y="1189"/>
                </a:lnTo>
                <a:lnTo>
                  <a:pt x="1882" y="1206"/>
                </a:lnTo>
                <a:lnTo>
                  <a:pt x="1876" y="1223"/>
                </a:lnTo>
                <a:lnTo>
                  <a:pt x="1869" y="1240"/>
                </a:lnTo>
                <a:lnTo>
                  <a:pt x="1861" y="1257"/>
                </a:lnTo>
                <a:lnTo>
                  <a:pt x="1853" y="1273"/>
                </a:lnTo>
                <a:lnTo>
                  <a:pt x="1842" y="1288"/>
                </a:lnTo>
                <a:lnTo>
                  <a:pt x="1831" y="1303"/>
                </a:lnTo>
                <a:lnTo>
                  <a:pt x="1819" y="1316"/>
                </a:lnTo>
                <a:lnTo>
                  <a:pt x="1805" y="1328"/>
                </a:lnTo>
                <a:lnTo>
                  <a:pt x="1791" y="1339"/>
                </a:lnTo>
                <a:lnTo>
                  <a:pt x="1775" y="1348"/>
                </a:lnTo>
                <a:lnTo>
                  <a:pt x="1757" y="1355"/>
                </a:lnTo>
                <a:lnTo>
                  <a:pt x="1739" y="1361"/>
                </a:lnTo>
                <a:lnTo>
                  <a:pt x="1603" y="1396"/>
                </a:lnTo>
                <a:lnTo>
                  <a:pt x="1570" y="1402"/>
                </a:lnTo>
                <a:lnTo>
                  <a:pt x="1537" y="1408"/>
                </a:lnTo>
                <a:lnTo>
                  <a:pt x="1503" y="1411"/>
                </a:lnTo>
                <a:lnTo>
                  <a:pt x="1467" y="1412"/>
                </a:lnTo>
                <a:lnTo>
                  <a:pt x="1407" y="1411"/>
                </a:lnTo>
                <a:lnTo>
                  <a:pt x="1372" y="1413"/>
                </a:lnTo>
                <a:lnTo>
                  <a:pt x="1355" y="1416"/>
                </a:lnTo>
                <a:lnTo>
                  <a:pt x="1339" y="1420"/>
                </a:lnTo>
                <a:lnTo>
                  <a:pt x="1324" y="1425"/>
                </a:lnTo>
                <a:lnTo>
                  <a:pt x="1318" y="1428"/>
                </a:lnTo>
                <a:lnTo>
                  <a:pt x="1311" y="1432"/>
                </a:lnTo>
                <a:lnTo>
                  <a:pt x="1306" y="1437"/>
                </a:lnTo>
                <a:lnTo>
                  <a:pt x="1301" y="1442"/>
                </a:lnTo>
                <a:lnTo>
                  <a:pt x="1296" y="1447"/>
                </a:lnTo>
                <a:lnTo>
                  <a:pt x="1292" y="1453"/>
                </a:lnTo>
                <a:lnTo>
                  <a:pt x="1289" y="1460"/>
                </a:lnTo>
                <a:lnTo>
                  <a:pt x="1287" y="1467"/>
                </a:lnTo>
                <a:lnTo>
                  <a:pt x="1286" y="1475"/>
                </a:lnTo>
                <a:lnTo>
                  <a:pt x="1285" y="1484"/>
                </a:lnTo>
                <a:lnTo>
                  <a:pt x="1286" y="1494"/>
                </a:lnTo>
                <a:lnTo>
                  <a:pt x="1288" y="1504"/>
                </a:lnTo>
                <a:lnTo>
                  <a:pt x="1294" y="1527"/>
                </a:lnTo>
                <a:lnTo>
                  <a:pt x="1306" y="1562"/>
                </a:lnTo>
                <a:lnTo>
                  <a:pt x="1315" y="1597"/>
                </a:lnTo>
                <a:lnTo>
                  <a:pt x="1321" y="1633"/>
                </a:lnTo>
                <a:lnTo>
                  <a:pt x="1326" y="1669"/>
                </a:lnTo>
                <a:lnTo>
                  <a:pt x="1328" y="1706"/>
                </a:lnTo>
                <a:lnTo>
                  <a:pt x="1327" y="1742"/>
                </a:lnTo>
                <a:lnTo>
                  <a:pt x="1324" y="1779"/>
                </a:lnTo>
                <a:lnTo>
                  <a:pt x="1319" y="1816"/>
                </a:lnTo>
                <a:lnTo>
                  <a:pt x="1315" y="1836"/>
                </a:lnTo>
                <a:lnTo>
                  <a:pt x="1309" y="1857"/>
                </a:lnTo>
                <a:lnTo>
                  <a:pt x="1302" y="1877"/>
                </a:lnTo>
                <a:lnTo>
                  <a:pt x="1294" y="1898"/>
                </a:lnTo>
                <a:lnTo>
                  <a:pt x="1284" y="1917"/>
                </a:lnTo>
                <a:lnTo>
                  <a:pt x="1273" y="1937"/>
                </a:lnTo>
                <a:lnTo>
                  <a:pt x="1262" y="1954"/>
                </a:lnTo>
                <a:lnTo>
                  <a:pt x="1234" y="1955"/>
                </a:lnTo>
              </a:path>
            </a:pathLst>
          </a:cu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7" name="Freeform 13"/>
          <p:cNvSpPr>
            <a:spLocks noChangeArrowheads="1"/>
          </p:cNvSpPr>
          <p:nvPr/>
        </p:nvSpPr>
        <p:spPr bwMode="auto">
          <a:xfrm>
            <a:off x="2868480" y="1612969"/>
            <a:ext cx="504000" cy="524215"/>
          </a:xfrm>
          <a:custGeom>
            <a:avLst/>
            <a:gdLst/>
            <a:ahLst/>
            <a:cxnLst>
              <a:cxn ang="0">
                <a:pos x="705" y="1585"/>
              </a:cxn>
              <a:cxn ang="0">
                <a:pos x="462" y="1496"/>
              </a:cxn>
              <a:cxn ang="0">
                <a:pos x="259" y="1344"/>
              </a:cxn>
              <a:cxn ang="0">
                <a:pos x="107" y="1141"/>
              </a:cxn>
              <a:cxn ang="0">
                <a:pos x="18" y="898"/>
              </a:cxn>
              <a:cxn ang="0">
                <a:pos x="5" y="630"/>
              </a:cxn>
              <a:cxn ang="0">
                <a:pos x="105" y="490"/>
              </a:cxn>
              <a:cxn ang="0">
                <a:pos x="253" y="475"/>
              </a:cxn>
              <a:cxn ang="0">
                <a:pos x="293" y="460"/>
              </a:cxn>
              <a:cxn ang="0">
                <a:pos x="313" y="445"/>
              </a:cxn>
              <a:cxn ang="0">
                <a:pos x="326" y="426"/>
              </a:cxn>
              <a:cxn ang="0">
                <a:pos x="335" y="397"/>
              </a:cxn>
              <a:cxn ang="0">
                <a:pos x="329" y="217"/>
              </a:cxn>
              <a:cxn ang="0">
                <a:pos x="341" y="126"/>
              </a:cxn>
              <a:cxn ang="0">
                <a:pos x="361" y="77"/>
              </a:cxn>
              <a:cxn ang="0">
                <a:pos x="396" y="38"/>
              </a:cxn>
              <a:cxn ang="0">
                <a:pos x="451" y="14"/>
              </a:cxn>
              <a:cxn ang="0">
                <a:pos x="576" y="0"/>
              </a:cxn>
              <a:cxn ang="0">
                <a:pos x="660" y="9"/>
              </a:cxn>
              <a:cxn ang="0">
                <a:pos x="719" y="27"/>
              </a:cxn>
              <a:cxn ang="0">
                <a:pos x="771" y="57"/>
              </a:cxn>
              <a:cxn ang="0">
                <a:pos x="873" y="152"/>
              </a:cxn>
              <a:cxn ang="0">
                <a:pos x="994" y="291"/>
              </a:cxn>
              <a:cxn ang="0">
                <a:pos x="1156" y="461"/>
              </a:cxn>
              <a:cxn ang="0">
                <a:pos x="1298" y="597"/>
              </a:cxn>
              <a:cxn ang="0">
                <a:pos x="1387" y="672"/>
              </a:cxn>
              <a:cxn ang="0">
                <a:pos x="1415" y="707"/>
              </a:cxn>
              <a:cxn ang="0">
                <a:pos x="1425" y="730"/>
              </a:cxn>
              <a:cxn ang="0">
                <a:pos x="1426" y="748"/>
              </a:cxn>
              <a:cxn ang="0">
                <a:pos x="1420" y="766"/>
              </a:cxn>
              <a:cxn ang="0">
                <a:pos x="1406" y="788"/>
              </a:cxn>
              <a:cxn ang="0">
                <a:pos x="1394" y="814"/>
              </a:cxn>
              <a:cxn ang="0">
                <a:pos x="1389" y="846"/>
              </a:cxn>
              <a:cxn ang="0">
                <a:pos x="1383" y="879"/>
              </a:cxn>
              <a:cxn ang="0">
                <a:pos x="1371" y="905"/>
              </a:cxn>
              <a:cxn ang="0">
                <a:pos x="1356" y="929"/>
              </a:cxn>
              <a:cxn ang="0">
                <a:pos x="1357" y="949"/>
              </a:cxn>
              <a:cxn ang="0">
                <a:pos x="1368" y="969"/>
              </a:cxn>
              <a:cxn ang="0">
                <a:pos x="1435" y="1020"/>
              </a:cxn>
              <a:cxn ang="0">
                <a:pos x="1511" y="1075"/>
              </a:cxn>
              <a:cxn ang="0">
                <a:pos x="1536" y="1105"/>
              </a:cxn>
              <a:cxn ang="0">
                <a:pos x="1544" y="1129"/>
              </a:cxn>
              <a:cxn ang="0">
                <a:pos x="1540" y="1172"/>
              </a:cxn>
              <a:cxn ang="0">
                <a:pos x="1526" y="1223"/>
              </a:cxn>
              <a:cxn ang="0">
                <a:pos x="1503" y="1273"/>
              </a:cxn>
              <a:cxn ang="0">
                <a:pos x="1469" y="1316"/>
              </a:cxn>
              <a:cxn ang="0">
                <a:pos x="1425" y="1348"/>
              </a:cxn>
              <a:cxn ang="0">
                <a:pos x="1253" y="1396"/>
              </a:cxn>
              <a:cxn ang="0">
                <a:pos x="1153" y="1411"/>
              </a:cxn>
              <a:cxn ang="0">
                <a:pos x="1022" y="1413"/>
              </a:cxn>
              <a:cxn ang="0">
                <a:pos x="974" y="1425"/>
              </a:cxn>
              <a:cxn ang="0">
                <a:pos x="956" y="1437"/>
              </a:cxn>
              <a:cxn ang="0">
                <a:pos x="942" y="1453"/>
              </a:cxn>
              <a:cxn ang="0">
                <a:pos x="936" y="1475"/>
              </a:cxn>
              <a:cxn ang="0">
                <a:pos x="938" y="1504"/>
              </a:cxn>
              <a:cxn ang="0">
                <a:pos x="965" y="1597"/>
              </a:cxn>
            </a:cxnLst>
            <a:rect l="0" t="0" r="r" b="b"/>
            <a:pathLst>
              <a:path w="1545" h="1604">
                <a:moveTo>
                  <a:pt x="883" y="1603"/>
                </a:moveTo>
                <a:lnTo>
                  <a:pt x="793" y="1598"/>
                </a:lnTo>
                <a:lnTo>
                  <a:pt x="705" y="1585"/>
                </a:lnTo>
                <a:lnTo>
                  <a:pt x="621" y="1563"/>
                </a:lnTo>
                <a:lnTo>
                  <a:pt x="540" y="1534"/>
                </a:lnTo>
                <a:lnTo>
                  <a:pt x="462" y="1496"/>
                </a:lnTo>
                <a:lnTo>
                  <a:pt x="390" y="1452"/>
                </a:lnTo>
                <a:lnTo>
                  <a:pt x="322" y="1401"/>
                </a:lnTo>
                <a:lnTo>
                  <a:pt x="259" y="1344"/>
                </a:lnTo>
                <a:lnTo>
                  <a:pt x="202" y="1281"/>
                </a:lnTo>
                <a:lnTo>
                  <a:pt x="151" y="1213"/>
                </a:lnTo>
                <a:lnTo>
                  <a:pt x="107" y="1141"/>
                </a:lnTo>
                <a:lnTo>
                  <a:pt x="69" y="1063"/>
                </a:lnTo>
                <a:lnTo>
                  <a:pt x="40" y="982"/>
                </a:lnTo>
                <a:lnTo>
                  <a:pt x="18" y="898"/>
                </a:lnTo>
                <a:lnTo>
                  <a:pt x="5" y="810"/>
                </a:lnTo>
                <a:lnTo>
                  <a:pt x="0" y="720"/>
                </a:lnTo>
                <a:lnTo>
                  <a:pt x="5" y="630"/>
                </a:lnTo>
                <a:lnTo>
                  <a:pt x="18" y="542"/>
                </a:lnTo>
                <a:lnTo>
                  <a:pt x="31" y="493"/>
                </a:lnTo>
                <a:lnTo>
                  <a:pt x="105" y="490"/>
                </a:lnTo>
                <a:lnTo>
                  <a:pt x="179" y="486"/>
                </a:lnTo>
                <a:lnTo>
                  <a:pt x="216" y="482"/>
                </a:lnTo>
                <a:lnTo>
                  <a:pt x="253" y="475"/>
                </a:lnTo>
                <a:lnTo>
                  <a:pt x="275" y="469"/>
                </a:lnTo>
                <a:lnTo>
                  <a:pt x="284" y="465"/>
                </a:lnTo>
                <a:lnTo>
                  <a:pt x="293" y="460"/>
                </a:lnTo>
                <a:lnTo>
                  <a:pt x="300" y="456"/>
                </a:lnTo>
                <a:lnTo>
                  <a:pt x="307" y="450"/>
                </a:lnTo>
                <a:lnTo>
                  <a:pt x="313" y="445"/>
                </a:lnTo>
                <a:lnTo>
                  <a:pt x="318" y="439"/>
                </a:lnTo>
                <a:lnTo>
                  <a:pt x="322" y="433"/>
                </a:lnTo>
                <a:lnTo>
                  <a:pt x="326" y="426"/>
                </a:lnTo>
                <a:lnTo>
                  <a:pt x="329" y="419"/>
                </a:lnTo>
                <a:lnTo>
                  <a:pt x="332" y="412"/>
                </a:lnTo>
                <a:lnTo>
                  <a:pt x="335" y="397"/>
                </a:lnTo>
                <a:lnTo>
                  <a:pt x="337" y="382"/>
                </a:lnTo>
                <a:lnTo>
                  <a:pt x="327" y="252"/>
                </a:lnTo>
                <a:lnTo>
                  <a:pt x="329" y="217"/>
                </a:lnTo>
                <a:lnTo>
                  <a:pt x="332" y="181"/>
                </a:lnTo>
                <a:lnTo>
                  <a:pt x="337" y="144"/>
                </a:lnTo>
                <a:lnTo>
                  <a:pt x="341" y="126"/>
                </a:lnTo>
                <a:lnTo>
                  <a:pt x="347" y="109"/>
                </a:lnTo>
                <a:lnTo>
                  <a:pt x="353" y="92"/>
                </a:lnTo>
                <a:lnTo>
                  <a:pt x="361" y="77"/>
                </a:lnTo>
                <a:lnTo>
                  <a:pt x="371" y="62"/>
                </a:lnTo>
                <a:lnTo>
                  <a:pt x="383" y="49"/>
                </a:lnTo>
                <a:lnTo>
                  <a:pt x="396" y="38"/>
                </a:lnTo>
                <a:lnTo>
                  <a:pt x="412" y="28"/>
                </a:lnTo>
                <a:lnTo>
                  <a:pt x="430" y="20"/>
                </a:lnTo>
                <a:lnTo>
                  <a:pt x="451" y="14"/>
                </a:lnTo>
                <a:lnTo>
                  <a:pt x="492" y="7"/>
                </a:lnTo>
                <a:lnTo>
                  <a:pt x="534" y="2"/>
                </a:lnTo>
                <a:lnTo>
                  <a:pt x="576" y="0"/>
                </a:lnTo>
                <a:lnTo>
                  <a:pt x="619" y="3"/>
                </a:lnTo>
                <a:lnTo>
                  <a:pt x="639" y="5"/>
                </a:lnTo>
                <a:lnTo>
                  <a:pt x="660" y="9"/>
                </a:lnTo>
                <a:lnTo>
                  <a:pt x="680" y="14"/>
                </a:lnTo>
                <a:lnTo>
                  <a:pt x="700" y="20"/>
                </a:lnTo>
                <a:lnTo>
                  <a:pt x="719" y="27"/>
                </a:lnTo>
                <a:lnTo>
                  <a:pt x="737" y="36"/>
                </a:lnTo>
                <a:lnTo>
                  <a:pt x="754" y="46"/>
                </a:lnTo>
                <a:lnTo>
                  <a:pt x="771" y="57"/>
                </a:lnTo>
                <a:lnTo>
                  <a:pt x="807" y="87"/>
                </a:lnTo>
                <a:lnTo>
                  <a:pt x="841" y="119"/>
                </a:lnTo>
                <a:lnTo>
                  <a:pt x="873" y="152"/>
                </a:lnTo>
                <a:lnTo>
                  <a:pt x="903" y="186"/>
                </a:lnTo>
                <a:lnTo>
                  <a:pt x="963" y="256"/>
                </a:lnTo>
                <a:lnTo>
                  <a:pt x="994" y="291"/>
                </a:lnTo>
                <a:lnTo>
                  <a:pt x="1026" y="324"/>
                </a:lnTo>
                <a:lnTo>
                  <a:pt x="1093" y="392"/>
                </a:lnTo>
                <a:lnTo>
                  <a:pt x="1156" y="461"/>
                </a:lnTo>
                <a:lnTo>
                  <a:pt x="1222" y="529"/>
                </a:lnTo>
                <a:lnTo>
                  <a:pt x="1259" y="563"/>
                </a:lnTo>
                <a:lnTo>
                  <a:pt x="1298" y="597"/>
                </a:lnTo>
                <a:lnTo>
                  <a:pt x="1349" y="639"/>
                </a:lnTo>
                <a:lnTo>
                  <a:pt x="1375" y="661"/>
                </a:lnTo>
                <a:lnTo>
                  <a:pt x="1387" y="672"/>
                </a:lnTo>
                <a:lnTo>
                  <a:pt x="1398" y="683"/>
                </a:lnTo>
                <a:lnTo>
                  <a:pt x="1407" y="695"/>
                </a:lnTo>
                <a:lnTo>
                  <a:pt x="1415" y="707"/>
                </a:lnTo>
                <a:lnTo>
                  <a:pt x="1421" y="718"/>
                </a:lnTo>
                <a:lnTo>
                  <a:pt x="1423" y="724"/>
                </a:lnTo>
                <a:lnTo>
                  <a:pt x="1425" y="730"/>
                </a:lnTo>
                <a:lnTo>
                  <a:pt x="1426" y="736"/>
                </a:lnTo>
                <a:lnTo>
                  <a:pt x="1426" y="742"/>
                </a:lnTo>
                <a:lnTo>
                  <a:pt x="1426" y="748"/>
                </a:lnTo>
                <a:lnTo>
                  <a:pt x="1425" y="754"/>
                </a:lnTo>
                <a:lnTo>
                  <a:pt x="1423" y="760"/>
                </a:lnTo>
                <a:lnTo>
                  <a:pt x="1420" y="766"/>
                </a:lnTo>
                <a:lnTo>
                  <a:pt x="1417" y="772"/>
                </a:lnTo>
                <a:lnTo>
                  <a:pt x="1413" y="778"/>
                </a:lnTo>
                <a:lnTo>
                  <a:pt x="1406" y="788"/>
                </a:lnTo>
                <a:lnTo>
                  <a:pt x="1401" y="797"/>
                </a:lnTo>
                <a:lnTo>
                  <a:pt x="1397" y="805"/>
                </a:lnTo>
                <a:lnTo>
                  <a:pt x="1394" y="814"/>
                </a:lnTo>
                <a:lnTo>
                  <a:pt x="1392" y="822"/>
                </a:lnTo>
                <a:lnTo>
                  <a:pt x="1390" y="830"/>
                </a:lnTo>
                <a:lnTo>
                  <a:pt x="1389" y="846"/>
                </a:lnTo>
                <a:lnTo>
                  <a:pt x="1387" y="862"/>
                </a:lnTo>
                <a:lnTo>
                  <a:pt x="1385" y="870"/>
                </a:lnTo>
                <a:lnTo>
                  <a:pt x="1383" y="879"/>
                </a:lnTo>
                <a:lnTo>
                  <a:pt x="1380" y="887"/>
                </a:lnTo>
                <a:lnTo>
                  <a:pt x="1376" y="896"/>
                </a:lnTo>
                <a:lnTo>
                  <a:pt x="1371" y="905"/>
                </a:lnTo>
                <a:lnTo>
                  <a:pt x="1364" y="915"/>
                </a:lnTo>
                <a:lnTo>
                  <a:pt x="1359" y="922"/>
                </a:lnTo>
                <a:lnTo>
                  <a:pt x="1356" y="929"/>
                </a:lnTo>
                <a:lnTo>
                  <a:pt x="1355" y="936"/>
                </a:lnTo>
                <a:lnTo>
                  <a:pt x="1355" y="942"/>
                </a:lnTo>
                <a:lnTo>
                  <a:pt x="1357" y="949"/>
                </a:lnTo>
                <a:lnTo>
                  <a:pt x="1359" y="956"/>
                </a:lnTo>
                <a:lnTo>
                  <a:pt x="1363" y="962"/>
                </a:lnTo>
                <a:lnTo>
                  <a:pt x="1368" y="969"/>
                </a:lnTo>
                <a:lnTo>
                  <a:pt x="1381" y="981"/>
                </a:lnTo>
                <a:lnTo>
                  <a:pt x="1397" y="994"/>
                </a:lnTo>
                <a:lnTo>
                  <a:pt x="1435" y="1020"/>
                </a:lnTo>
                <a:lnTo>
                  <a:pt x="1475" y="1047"/>
                </a:lnTo>
                <a:lnTo>
                  <a:pt x="1493" y="1061"/>
                </a:lnTo>
                <a:lnTo>
                  <a:pt x="1511" y="1075"/>
                </a:lnTo>
                <a:lnTo>
                  <a:pt x="1525" y="1090"/>
                </a:lnTo>
                <a:lnTo>
                  <a:pt x="1531" y="1097"/>
                </a:lnTo>
                <a:lnTo>
                  <a:pt x="1536" y="1105"/>
                </a:lnTo>
                <a:lnTo>
                  <a:pt x="1540" y="1113"/>
                </a:lnTo>
                <a:lnTo>
                  <a:pt x="1542" y="1121"/>
                </a:lnTo>
                <a:lnTo>
                  <a:pt x="1544" y="1129"/>
                </a:lnTo>
                <a:lnTo>
                  <a:pt x="1544" y="1138"/>
                </a:lnTo>
                <a:lnTo>
                  <a:pt x="1542" y="1155"/>
                </a:lnTo>
                <a:lnTo>
                  <a:pt x="1540" y="1172"/>
                </a:lnTo>
                <a:lnTo>
                  <a:pt x="1536" y="1189"/>
                </a:lnTo>
                <a:lnTo>
                  <a:pt x="1532" y="1206"/>
                </a:lnTo>
                <a:lnTo>
                  <a:pt x="1526" y="1223"/>
                </a:lnTo>
                <a:lnTo>
                  <a:pt x="1519" y="1240"/>
                </a:lnTo>
                <a:lnTo>
                  <a:pt x="1511" y="1257"/>
                </a:lnTo>
                <a:lnTo>
                  <a:pt x="1503" y="1273"/>
                </a:lnTo>
                <a:lnTo>
                  <a:pt x="1492" y="1288"/>
                </a:lnTo>
                <a:lnTo>
                  <a:pt x="1481" y="1303"/>
                </a:lnTo>
                <a:lnTo>
                  <a:pt x="1469" y="1316"/>
                </a:lnTo>
                <a:lnTo>
                  <a:pt x="1455" y="1328"/>
                </a:lnTo>
                <a:lnTo>
                  <a:pt x="1441" y="1339"/>
                </a:lnTo>
                <a:lnTo>
                  <a:pt x="1425" y="1348"/>
                </a:lnTo>
                <a:lnTo>
                  <a:pt x="1407" y="1355"/>
                </a:lnTo>
                <a:lnTo>
                  <a:pt x="1389" y="1361"/>
                </a:lnTo>
                <a:lnTo>
                  <a:pt x="1253" y="1396"/>
                </a:lnTo>
                <a:lnTo>
                  <a:pt x="1220" y="1402"/>
                </a:lnTo>
                <a:lnTo>
                  <a:pt x="1187" y="1408"/>
                </a:lnTo>
                <a:lnTo>
                  <a:pt x="1153" y="1411"/>
                </a:lnTo>
                <a:lnTo>
                  <a:pt x="1117" y="1412"/>
                </a:lnTo>
                <a:lnTo>
                  <a:pt x="1057" y="1411"/>
                </a:lnTo>
                <a:lnTo>
                  <a:pt x="1022" y="1413"/>
                </a:lnTo>
                <a:lnTo>
                  <a:pt x="1005" y="1416"/>
                </a:lnTo>
                <a:lnTo>
                  <a:pt x="989" y="1420"/>
                </a:lnTo>
                <a:lnTo>
                  <a:pt x="974" y="1425"/>
                </a:lnTo>
                <a:lnTo>
                  <a:pt x="968" y="1428"/>
                </a:lnTo>
                <a:lnTo>
                  <a:pt x="961" y="1432"/>
                </a:lnTo>
                <a:lnTo>
                  <a:pt x="956" y="1437"/>
                </a:lnTo>
                <a:lnTo>
                  <a:pt x="951" y="1442"/>
                </a:lnTo>
                <a:lnTo>
                  <a:pt x="946" y="1447"/>
                </a:lnTo>
                <a:lnTo>
                  <a:pt x="942" y="1453"/>
                </a:lnTo>
                <a:lnTo>
                  <a:pt x="939" y="1460"/>
                </a:lnTo>
                <a:lnTo>
                  <a:pt x="937" y="1467"/>
                </a:lnTo>
                <a:lnTo>
                  <a:pt x="936" y="1475"/>
                </a:lnTo>
                <a:lnTo>
                  <a:pt x="935" y="1484"/>
                </a:lnTo>
                <a:lnTo>
                  <a:pt x="936" y="1494"/>
                </a:lnTo>
                <a:lnTo>
                  <a:pt x="938" y="1504"/>
                </a:lnTo>
                <a:lnTo>
                  <a:pt x="944" y="1527"/>
                </a:lnTo>
                <a:lnTo>
                  <a:pt x="956" y="1562"/>
                </a:lnTo>
                <a:lnTo>
                  <a:pt x="965" y="1597"/>
                </a:lnTo>
                <a:lnTo>
                  <a:pt x="965" y="1599"/>
                </a:lnTo>
                <a:lnTo>
                  <a:pt x="883" y="1603"/>
                </a:lnTo>
              </a:path>
            </a:pathLst>
          </a:custGeom>
          <a:solidFill>
            <a:srgbClr val="CCCCC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Freeform 14"/>
          <p:cNvSpPr>
            <a:spLocks noChangeArrowheads="1"/>
          </p:cNvSpPr>
          <p:nvPr/>
        </p:nvSpPr>
        <p:spPr bwMode="auto">
          <a:xfrm>
            <a:off x="2988000" y="1676336"/>
            <a:ext cx="339840" cy="339876"/>
          </a:xfrm>
          <a:custGeom>
            <a:avLst/>
            <a:gdLst/>
            <a:ahLst/>
            <a:cxnLst>
              <a:cxn ang="0">
                <a:pos x="467" y="1037"/>
              </a:cxn>
              <a:cxn ang="0">
                <a:pos x="365" y="1017"/>
              </a:cxn>
              <a:cxn ang="0">
                <a:pos x="272" y="977"/>
              </a:cxn>
              <a:cxn ang="0">
                <a:pos x="189" y="921"/>
              </a:cxn>
              <a:cxn ang="0">
                <a:pos x="119" y="851"/>
              </a:cxn>
              <a:cxn ang="0">
                <a:pos x="63" y="768"/>
              </a:cxn>
              <a:cxn ang="0">
                <a:pos x="23" y="675"/>
              </a:cxn>
              <a:cxn ang="0">
                <a:pos x="3" y="573"/>
              </a:cxn>
              <a:cxn ang="0">
                <a:pos x="3" y="467"/>
              </a:cxn>
              <a:cxn ang="0">
                <a:pos x="23" y="365"/>
              </a:cxn>
              <a:cxn ang="0">
                <a:pos x="63" y="272"/>
              </a:cxn>
              <a:cxn ang="0">
                <a:pos x="119" y="189"/>
              </a:cxn>
              <a:cxn ang="0">
                <a:pos x="189" y="119"/>
              </a:cxn>
              <a:cxn ang="0">
                <a:pos x="272" y="63"/>
              </a:cxn>
              <a:cxn ang="0">
                <a:pos x="365" y="23"/>
              </a:cxn>
              <a:cxn ang="0">
                <a:pos x="467" y="3"/>
              </a:cxn>
              <a:cxn ang="0">
                <a:pos x="546" y="1"/>
              </a:cxn>
              <a:cxn ang="0">
                <a:pos x="628" y="96"/>
              </a:cxn>
              <a:cxn ang="0">
                <a:pos x="727" y="197"/>
              </a:cxn>
              <a:cxn ang="0">
                <a:pos x="856" y="334"/>
              </a:cxn>
              <a:cxn ang="0">
                <a:pos x="932" y="402"/>
              </a:cxn>
              <a:cxn ang="0">
                <a:pos x="1009" y="466"/>
              </a:cxn>
              <a:cxn ang="0">
                <a:pos x="1032" y="488"/>
              </a:cxn>
              <a:cxn ang="0">
                <a:pos x="1040" y="520"/>
              </a:cxn>
              <a:cxn ang="0">
                <a:pos x="1032" y="608"/>
              </a:cxn>
              <a:cxn ang="0">
                <a:pos x="1028" y="619"/>
              </a:cxn>
              <a:cxn ang="0">
                <a:pos x="1024" y="635"/>
              </a:cxn>
              <a:cxn ang="0">
                <a:pos x="1022" y="652"/>
              </a:cxn>
              <a:cxn ang="0">
                <a:pos x="1002" y="714"/>
              </a:cxn>
              <a:cxn ang="0">
                <a:pos x="993" y="727"/>
              </a:cxn>
              <a:cxn ang="0">
                <a:pos x="989" y="741"/>
              </a:cxn>
              <a:cxn ang="0">
                <a:pos x="977" y="768"/>
              </a:cxn>
              <a:cxn ang="0">
                <a:pos x="921" y="851"/>
              </a:cxn>
              <a:cxn ang="0">
                <a:pos x="851" y="921"/>
              </a:cxn>
              <a:cxn ang="0">
                <a:pos x="768" y="977"/>
              </a:cxn>
              <a:cxn ang="0">
                <a:pos x="675" y="1017"/>
              </a:cxn>
              <a:cxn ang="0">
                <a:pos x="573" y="1037"/>
              </a:cxn>
            </a:cxnLst>
            <a:rect l="0" t="0" r="r" b="b"/>
            <a:pathLst>
              <a:path w="1041" h="1041">
                <a:moveTo>
                  <a:pt x="520" y="1040"/>
                </a:moveTo>
                <a:lnTo>
                  <a:pt x="467" y="1037"/>
                </a:lnTo>
                <a:lnTo>
                  <a:pt x="415" y="1029"/>
                </a:lnTo>
                <a:lnTo>
                  <a:pt x="365" y="1017"/>
                </a:lnTo>
                <a:lnTo>
                  <a:pt x="318" y="999"/>
                </a:lnTo>
                <a:lnTo>
                  <a:pt x="272" y="977"/>
                </a:lnTo>
                <a:lnTo>
                  <a:pt x="229" y="951"/>
                </a:lnTo>
                <a:lnTo>
                  <a:pt x="189" y="921"/>
                </a:lnTo>
                <a:lnTo>
                  <a:pt x="152" y="888"/>
                </a:lnTo>
                <a:lnTo>
                  <a:pt x="119" y="851"/>
                </a:lnTo>
                <a:lnTo>
                  <a:pt x="89" y="811"/>
                </a:lnTo>
                <a:lnTo>
                  <a:pt x="63" y="768"/>
                </a:lnTo>
                <a:lnTo>
                  <a:pt x="41" y="722"/>
                </a:lnTo>
                <a:lnTo>
                  <a:pt x="23" y="675"/>
                </a:lnTo>
                <a:lnTo>
                  <a:pt x="11" y="625"/>
                </a:lnTo>
                <a:lnTo>
                  <a:pt x="3" y="573"/>
                </a:lnTo>
                <a:lnTo>
                  <a:pt x="0" y="520"/>
                </a:lnTo>
                <a:lnTo>
                  <a:pt x="3" y="467"/>
                </a:lnTo>
                <a:lnTo>
                  <a:pt x="11" y="415"/>
                </a:lnTo>
                <a:lnTo>
                  <a:pt x="23" y="365"/>
                </a:lnTo>
                <a:lnTo>
                  <a:pt x="41" y="318"/>
                </a:lnTo>
                <a:lnTo>
                  <a:pt x="63" y="272"/>
                </a:lnTo>
                <a:lnTo>
                  <a:pt x="89" y="229"/>
                </a:lnTo>
                <a:lnTo>
                  <a:pt x="119" y="189"/>
                </a:lnTo>
                <a:lnTo>
                  <a:pt x="152" y="152"/>
                </a:lnTo>
                <a:lnTo>
                  <a:pt x="189" y="119"/>
                </a:lnTo>
                <a:lnTo>
                  <a:pt x="229" y="89"/>
                </a:lnTo>
                <a:lnTo>
                  <a:pt x="272" y="63"/>
                </a:lnTo>
                <a:lnTo>
                  <a:pt x="318" y="41"/>
                </a:lnTo>
                <a:lnTo>
                  <a:pt x="365" y="23"/>
                </a:lnTo>
                <a:lnTo>
                  <a:pt x="415" y="11"/>
                </a:lnTo>
                <a:lnTo>
                  <a:pt x="467" y="3"/>
                </a:lnTo>
                <a:lnTo>
                  <a:pt x="520" y="0"/>
                </a:lnTo>
                <a:lnTo>
                  <a:pt x="546" y="1"/>
                </a:lnTo>
                <a:lnTo>
                  <a:pt x="597" y="61"/>
                </a:lnTo>
                <a:lnTo>
                  <a:pt x="628" y="96"/>
                </a:lnTo>
                <a:lnTo>
                  <a:pt x="660" y="129"/>
                </a:lnTo>
                <a:lnTo>
                  <a:pt x="727" y="197"/>
                </a:lnTo>
                <a:lnTo>
                  <a:pt x="790" y="266"/>
                </a:lnTo>
                <a:lnTo>
                  <a:pt x="856" y="334"/>
                </a:lnTo>
                <a:lnTo>
                  <a:pt x="893" y="368"/>
                </a:lnTo>
                <a:lnTo>
                  <a:pt x="932" y="402"/>
                </a:lnTo>
                <a:lnTo>
                  <a:pt x="983" y="444"/>
                </a:lnTo>
                <a:lnTo>
                  <a:pt x="1009" y="466"/>
                </a:lnTo>
                <a:lnTo>
                  <a:pt x="1021" y="477"/>
                </a:lnTo>
                <a:lnTo>
                  <a:pt x="1032" y="488"/>
                </a:lnTo>
                <a:lnTo>
                  <a:pt x="1039" y="497"/>
                </a:lnTo>
                <a:lnTo>
                  <a:pt x="1040" y="520"/>
                </a:lnTo>
                <a:lnTo>
                  <a:pt x="1037" y="573"/>
                </a:lnTo>
                <a:lnTo>
                  <a:pt x="1032" y="608"/>
                </a:lnTo>
                <a:lnTo>
                  <a:pt x="1031" y="610"/>
                </a:lnTo>
                <a:lnTo>
                  <a:pt x="1028" y="619"/>
                </a:lnTo>
                <a:lnTo>
                  <a:pt x="1026" y="627"/>
                </a:lnTo>
                <a:lnTo>
                  <a:pt x="1024" y="635"/>
                </a:lnTo>
                <a:lnTo>
                  <a:pt x="1023" y="651"/>
                </a:lnTo>
                <a:lnTo>
                  <a:pt x="1022" y="652"/>
                </a:lnTo>
                <a:lnTo>
                  <a:pt x="1017" y="675"/>
                </a:lnTo>
                <a:lnTo>
                  <a:pt x="1002" y="714"/>
                </a:lnTo>
                <a:lnTo>
                  <a:pt x="998" y="720"/>
                </a:lnTo>
                <a:lnTo>
                  <a:pt x="993" y="727"/>
                </a:lnTo>
                <a:lnTo>
                  <a:pt x="990" y="734"/>
                </a:lnTo>
                <a:lnTo>
                  <a:pt x="989" y="741"/>
                </a:lnTo>
                <a:lnTo>
                  <a:pt x="989" y="743"/>
                </a:lnTo>
                <a:lnTo>
                  <a:pt x="977" y="768"/>
                </a:lnTo>
                <a:lnTo>
                  <a:pt x="951" y="811"/>
                </a:lnTo>
                <a:lnTo>
                  <a:pt x="921" y="851"/>
                </a:lnTo>
                <a:lnTo>
                  <a:pt x="888" y="888"/>
                </a:lnTo>
                <a:lnTo>
                  <a:pt x="851" y="921"/>
                </a:lnTo>
                <a:lnTo>
                  <a:pt x="811" y="951"/>
                </a:lnTo>
                <a:lnTo>
                  <a:pt x="768" y="977"/>
                </a:lnTo>
                <a:lnTo>
                  <a:pt x="722" y="999"/>
                </a:lnTo>
                <a:lnTo>
                  <a:pt x="675" y="1017"/>
                </a:lnTo>
                <a:lnTo>
                  <a:pt x="625" y="1029"/>
                </a:lnTo>
                <a:lnTo>
                  <a:pt x="573" y="1037"/>
                </a:lnTo>
                <a:lnTo>
                  <a:pt x="520" y="1040"/>
                </a:lnTo>
              </a:path>
            </a:pathLst>
          </a:cu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3104641" y="1788668"/>
            <a:ext cx="102240" cy="102251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0" name="Freeform 16"/>
          <p:cNvSpPr>
            <a:spLocks noChangeArrowheads="1"/>
          </p:cNvSpPr>
          <p:nvPr/>
        </p:nvSpPr>
        <p:spPr bwMode="auto">
          <a:xfrm>
            <a:off x="1686241" y="1749785"/>
            <a:ext cx="561600" cy="548697"/>
          </a:xfrm>
          <a:custGeom>
            <a:avLst/>
            <a:gdLst/>
            <a:ahLst/>
            <a:cxnLst>
              <a:cxn ang="0">
                <a:pos x="1093" y="119"/>
              </a:cxn>
              <a:cxn ang="0">
                <a:pos x="1377" y="332"/>
              </a:cxn>
              <a:cxn ang="0">
                <a:pos x="1590" y="616"/>
              </a:cxn>
              <a:cxn ang="0">
                <a:pos x="1714" y="955"/>
              </a:cxn>
              <a:cxn ang="0">
                <a:pos x="1662" y="986"/>
              </a:cxn>
              <a:cxn ang="0">
                <a:pos x="1559" y="996"/>
              </a:cxn>
              <a:cxn ang="0">
                <a:pos x="1447" y="1000"/>
              </a:cxn>
              <a:cxn ang="0">
                <a:pos x="1410" y="1012"/>
              </a:cxn>
              <a:cxn ang="0">
                <a:pos x="1393" y="1026"/>
              </a:cxn>
              <a:cxn ang="0">
                <a:pos x="1381" y="1044"/>
              </a:cxn>
              <a:cxn ang="0">
                <a:pos x="1377" y="1068"/>
              </a:cxn>
              <a:cxn ang="0">
                <a:pos x="1386" y="1111"/>
              </a:cxn>
              <a:cxn ang="0">
                <a:pos x="1413" y="1217"/>
              </a:cxn>
              <a:cxn ang="0">
                <a:pos x="1419" y="1326"/>
              </a:cxn>
              <a:cxn ang="0">
                <a:pos x="1407" y="1420"/>
              </a:cxn>
              <a:cxn ang="0">
                <a:pos x="1386" y="1482"/>
              </a:cxn>
              <a:cxn ang="0">
                <a:pos x="1352" y="1540"/>
              </a:cxn>
              <a:cxn ang="0">
                <a:pos x="1307" y="1593"/>
              </a:cxn>
              <a:cxn ang="0">
                <a:pos x="1249" y="1636"/>
              </a:cxn>
              <a:cxn ang="0">
                <a:pos x="1180" y="1666"/>
              </a:cxn>
              <a:cxn ang="0">
                <a:pos x="1120" y="1678"/>
              </a:cxn>
              <a:cxn ang="0">
                <a:pos x="1059" y="1679"/>
              </a:cxn>
              <a:cxn ang="0">
                <a:pos x="1002" y="1667"/>
              </a:cxn>
              <a:cxn ang="0">
                <a:pos x="951" y="1644"/>
              </a:cxn>
              <a:cxn ang="0">
                <a:pos x="911" y="1609"/>
              </a:cxn>
              <a:cxn ang="0">
                <a:pos x="869" y="1557"/>
              </a:cxn>
              <a:cxn ang="0">
                <a:pos x="812" y="1528"/>
              </a:cxn>
              <a:cxn ang="0">
                <a:pos x="746" y="1523"/>
              </a:cxn>
              <a:cxn ang="0">
                <a:pos x="656" y="1539"/>
              </a:cxn>
              <a:cxn ang="0">
                <a:pos x="491" y="1586"/>
              </a:cxn>
              <a:cxn ang="0">
                <a:pos x="364" y="1600"/>
              </a:cxn>
              <a:cxn ang="0">
                <a:pos x="235" y="1594"/>
              </a:cxn>
              <a:cxn ang="0">
                <a:pos x="174" y="1578"/>
              </a:cxn>
              <a:cxn ang="0">
                <a:pos x="123" y="1546"/>
              </a:cxn>
              <a:cxn ang="0">
                <a:pos x="86" y="1502"/>
              </a:cxn>
              <a:cxn ang="0">
                <a:pos x="65" y="1451"/>
              </a:cxn>
              <a:cxn ang="0">
                <a:pos x="65" y="1396"/>
              </a:cxn>
              <a:cxn ang="0">
                <a:pos x="96" y="1296"/>
              </a:cxn>
              <a:cxn ang="0">
                <a:pos x="148" y="1087"/>
              </a:cxn>
              <a:cxn ang="0">
                <a:pos x="183" y="975"/>
              </a:cxn>
              <a:cxn ang="0">
                <a:pos x="197" y="870"/>
              </a:cxn>
              <a:cxn ang="0">
                <a:pos x="189" y="782"/>
              </a:cxn>
              <a:cxn ang="0">
                <a:pos x="173" y="730"/>
              </a:cxn>
              <a:cxn ang="0">
                <a:pos x="137" y="664"/>
              </a:cxn>
              <a:cxn ang="0">
                <a:pos x="43" y="539"/>
              </a:cxn>
              <a:cxn ang="0">
                <a:pos x="7" y="476"/>
              </a:cxn>
              <a:cxn ang="0">
                <a:pos x="0" y="428"/>
              </a:cxn>
              <a:cxn ang="0">
                <a:pos x="7" y="379"/>
              </a:cxn>
              <a:cxn ang="0">
                <a:pos x="28" y="330"/>
              </a:cxn>
              <a:cxn ang="0">
                <a:pos x="60" y="286"/>
              </a:cxn>
              <a:cxn ang="0">
                <a:pos x="153" y="207"/>
              </a:cxn>
              <a:cxn ang="0">
                <a:pos x="259" y="136"/>
              </a:cxn>
              <a:cxn ang="0">
                <a:pos x="366" y="94"/>
              </a:cxn>
              <a:cxn ang="0">
                <a:pos x="470" y="77"/>
              </a:cxn>
              <a:cxn ang="0">
                <a:pos x="658" y="66"/>
              </a:cxn>
              <a:cxn ang="0">
                <a:pos x="726" y="49"/>
              </a:cxn>
              <a:cxn ang="0">
                <a:pos x="749" y="34"/>
              </a:cxn>
              <a:cxn ang="0">
                <a:pos x="764" y="17"/>
              </a:cxn>
              <a:cxn ang="0">
                <a:pos x="772" y="0"/>
              </a:cxn>
            </a:cxnLst>
            <a:rect l="0" t="0" r="r" b="b"/>
            <a:pathLst>
              <a:path w="1718" h="1681">
                <a:moveTo>
                  <a:pt x="872" y="26"/>
                </a:moveTo>
                <a:lnTo>
                  <a:pt x="985" y="67"/>
                </a:lnTo>
                <a:lnTo>
                  <a:pt x="1093" y="119"/>
                </a:lnTo>
                <a:lnTo>
                  <a:pt x="1195" y="181"/>
                </a:lnTo>
                <a:lnTo>
                  <a:pt x="1290" y="252"/>
                </a:lnTo>
                <a:lnTo>
                  <a:pt x="1377" y="332"/>
                </a:lnTo>
                <a:lnTo>
                  <a:pt x="1457" y="419"/>
                </a:lnTo>
                <a:lnTo>
                  <a:pt x="1528" y="514"/>
                </a:lnTo>
                <a:lnTo>
                  <a:pt x="1590" y="616"/>
                </a:lnTo>
                <a:lnTo>
                  <a:pt x="1642" y="724"/>
                </a:lnTo>
                <a:lnTo>
                  <a:pt x="1683" y="837"/>
                </a:lnTo>
                <a:lnTo>
                  <a:pt x="1714" y="955"/>
                </a:lnTo>
                <a:lnTo>
                  <a:pt x="1717" y="974"/>
                </a:lnTo>
                <a:lnTo>
                  <a:pt x="1695" y="980"/>
                </a:lnTo>
                <a:lnTo>
                  <a:pt x="1662" y="986"/>
                </a:lnTo>
                <a:lnTo>
                  <a:pt x="1629" y="992"/>
                </a:lnTo>
                <a:lnTo>
                  <a:pt x="1595" y="995"/>
                </a:lnTo>
                <a:lnTo>
                  <a:pt x="1559" y="996"/>
                </a:lnTo>
                <a:lnTo>
                  <a:pt x="1499" y="995"/>
                </a:lnTo>
                <a:lnTo>
                  <a:pt x="1464" y="997"/>
                </a:lnTo>
                <a:lnTo>
                  <a:pt x="1447" y="1000"/>
                </a:lnTo>
                <a:lnTo>
                  <a:pt x="1431" y="1004"/>
                </a:lnTo>
                <a:lnTo>
                  <a:pt x="1416" y="1009"/>
                </a:lnTo>
                <a:lnTo>
                  <a:pt x="1410" y="1012"/>
                </a:lnTo>
                <a:lnTo>
                  <a:pt x="1403" y="1016"/>
                </a:lnTo>
                <a:lnTo>
                  <a:pt x="1398" y="1021"/>
                </a:lnTo>
                <a:lnTo>
                  <a:pt x="1393" y="1026"/>
                </a:lnTo>
                <a:lnTo>
                  <a:pt x="1388" y="1031"/>
                </a:lnTo>
                <a:lnTo>
                  <a:pt x="1384" y="1037"/>
                </a:lnTo>
                <a:lnTo>
                  <a:pt x="1381" y="1044"/>
                </a:lnTo>
                <a:lnTo>
                  <a:pt x="1379" y="1051"/>
                </a:lnTo>
                <a:lnTo>
                  <a:pt x="1378" y="1059"/>
                </a:lnTo>
                <a:lnTo>
                  <a:pt x="1377" y="1068"/>
                </a:lnTo>
                <a:lnTo>
                  <a:pt x="1378" y="1078"/>
                </a:lnTo>
                <a:lnTo>
                  <a:pt x="1380" y="1088"/>
                </a:lnTo>
                <a:lnTo>
                  <a:pt x="1386" y="1111"/>
                </a:lnTo>
                <a:lnTo>
                  <a:pt x="1398" y="1146"/>
                </a:lnTo>
                <a:lnTo>
                  <a:pt x="1407" y="1181"/>
                </a:lnTo>
                <a:lnTo>
                  <a:pt x="1413" y="1217"/>
                </a:lnTo>
                <a:lnTo>
                  <a:pt x="1418" y="1253"/>
                </a:lnTo>
                <a:lnTo>
                  <a:pt x="1420" y="1290"/>
                </a:lnTo>
                <a:lnTo>
                  <a:pt x="1419" y="1326"/>
                </a:lnTo>
                <a:lnTo>
                  <a:pt x="1416" y="1363"/>
                </a:lnTo>
                <a:lnTo>
                  <a:pt x="1411" y="1400"/>
                </a:lnTo>
                <a:lnTo>
                  <a:pt x="1407" y="1420"/>
                </a:lnTo>
                <a:lnTo>
                  <a:pt x="1401" y="1441"/>
                </a:lnTo>
                <a:lnTo>
                  <a:pt x="1394" y="1461"/>
                </a:lnTo>
                <a:lnTo>
                  <a:pt x="1386" y="1482"/>
                </a:lnTo>
                <a:lnTo>
                  <a:pt x="1376" y="1501"/>
                </a:lnTo>
                <a:lnTo>
                  <a:pt x="1365" y="1521"/>
                </a:lnTo>
                <a:lnTo>
                  <a:pt x="1352" y="1540"/>
                </a:lnTo>
                <a:lnTo>
                  <a:pt x="1339" y="1559"/>
                </a:lnTo>
                <a:lnTo>
                  <a:pt x="1323" y="1576"/>
                </a:lnTo>
                <a:lnTo>
                  <a:pt x="1307" y="1593"/>
                </a:lnTo>
                <a:lnTo>
                  <a:pt x="1289" y="1608"/>
                </a:lnTo>
                <a:lnTo>
                  <a:pt x="1270" y="1623"/>
                </a:lnTo>
                <a:lnTo>
                  <a:pt x="1249" y="1636"/>
                </a:lnTo>
                <a:lnTo>
                  <a:pt x="1228" y="1648"/>
                </a:lnTo>
                <a:lnTo>
                  <a:pt x="1204" y="1658"/>
                </a:lnTo>
                <a:lnTo>
                  <a:pt x="1180" y="1666"/>
                </a:lnTo>
                <a:lnTo>
                  <a:pt x="1160" y="1671"/>
                </a:lnTo>
                <a:lnTo>
                  <a:pt x="1140" y="1675"/>
                </a:lnTo>
                <a:lnTo>
                  <a:pt x="1120" y="1678"/>
                </a:lnTo>
                <a:lnTo>
                  <a:pt x="1099" y="1680"/>
                </a:lnTo>
                <a:lnTo>
                  <a:pt x="1079" y="1680"/>
                </a:lnTo>
                <a:lnTo>
                  <a:pt x="1059" y="1679"/>
                </a:lnTo>
                <a:lnTo>
                  <a:pt x="1039" y="1676"/>
                </a:lnTo>
                <a:lnTo>
                  <a:pt x="1020" y="1672"/>
                </a:lnTo>
                <a:lnTo>
                  <a:pt x="1002" y="1667"/>
                </a:lnTo>
                <a:lnTo>
                  <a:pt x="984" y="1661"/>
                </a:lnTo>
                <a:lnTo>
                  <a:pt x="967" y="1653"/>
                </a:lnTo>
                <a:lnTo>
                  <a:pt x="951" y="1644"/>
                </a:lnTo>
                <a:lnTo>
                  <a:pt x="937" y="1633"/>
                </a:lnTo>
                <a:lnTo>
                  <a:pt x="923" y="1622"/>
                </a:lnTo>
                <a:lnTo>
                  <a:pt x="911" y="1609"/>
                </a:lnTo>
                <a:lnTo>
                  <a:pt x="901" y="1594"/>
                </a:lnTo>
                <a:lnTo>
                  <a:pt x="886" y="1574"/>
                </a:lnTo>
                <a:lnTo>
                  <a:pt x="869" y="1557"/>
                </a:lnTo>
                <a:lnTo>
                  <a:pt x="851" y="1544"/>
                </a:lnTo>
                <a:lnTo>
                  <a:pt x="832" y="1535"/>
                </a:lnTo>
                <a:lnTo>
                  <a:pt x="812" y="1528"/>
                </a:lnTo>
                <a:lnTo>
                  <a:pt x="790" y="1524"/>
                </a:lnTo>
                <a:lnTo>
                  <a:pt x="769" y="1522"/>
                </a:lnTo>
                <a:lnTo>
                  <a:pt x="746" y="1523"/>
                </a:lnTo>
                <a:lnTo>
                  <a:pt x="724" y="1525"/>
                </a:lnTo>
                <a:lnTo>
                  <a:pt x="701" y="1528"/>
                </a:lnTo>
                <a:lnTo>
                  <a:pt x="656" y="1539"/>
                </a:lnTo>
                <a:lnTo>
                  <a:pt x="572" y="1565"/>
                </a:lnTo>
                <a:lnTo>
                  <a:pt x="532" y="1577"/>
                </a:lnTo>
                <a:lnTo>
                  <a:pt x="491" y="1586"/>
                </a:lnTo>
                <a:lnTo>
                  <a:pt x="449" y="1593"/>
                </a:lnTo>
                <a:lnTo>
                  <a:pt x="407" y="1598"/>
                </a:lnTo>
                <a:lnTo>
                  <a:pt x="364" y="1600"/>
                </a:lnTo>
                <a:lnTo>
                  <a:pt x="321" y="1600"/>
                </a:lnTo>
                <a:lnTo>
                  <a:pt x="278" y="1598"/>
                </a:lnTo>
                <a:lnTo>
                  <a:pt x="235" y="1594"/>
                </a:lnTo>
                <a:lnTo>
                  <a:pt x="214" y="1591"/>
                </a:lnTo>
                <a:lnTo>
                  <a:pt x="194" y="1585"/>
                </a:lnTo>
                <a:lnTo>
                  <a:pt x="174" y="1578"/>
                </a:lnTo>
                <a:lnTo>
                  <a:pt x="156" y="1569"/>
                </a:lnTo>
                <a:lnTo>
                  <a:pt x="139" y="1558"/>
                </a:lnTo>
                <a:lnTo>
                  <a:pt x="123" y="1546"/>
                </a:lnTo>
                <a:lnTo>
                  <a:pt x="109" y="1532"/>
                </a:lnTo>
                <a:lnTo>
                  <a:pt x="97" y="1518"/>
                </a:lnTo>
                <a:lnTo>
                  <a:pt x="86" y="1502"/>
                </a:lnTo>
                <a:lnTo>
                  <a:pt x="77" y="1485"/>
                </a:lnTo>
                <a:lnTo>
                  <a:pt x="70" y="1468"/>
                </a:lnTo>
                <a:lnTo>
                  <a:pt x="65" y="1451"/>
                </a:lnTo>
                <a:lnTo>
                  <a:pt x="62" y="1433"/>
                </a:lnTo>
                <a:lnTo>
                  <a:pt x="62" y="1414"/>
                </a:lnTo>
                <a:lnTo>
                  <a:pt x="65" y="1396"/>
                </a:lnTo>
                <a:lnTo>
                  <a:pt x="70" y="1378"/>
                </a:lnTo>
                <a:lnTo>
                  <a:pt x="84" y="1337"/>
                </a:lnTo>
                <a:lnTo>
                  <a:pt x="96" y="1296"/>
                </a:lnTo>
                <a:lnTo>
                  <a:pt x="116" y="1212"/>
                </a:lnTo>
                <a:lnTo>
                  <a:pt x="136" y="1128"/>
                </a:lnTo>
                <a:lnTo>
                  <a:pt x="148" y="1087"/>
                </a:lnTo>
                <a:lnTo>
                  <a:pt x="161" y="1046"/>
                </a:lnTo>
                <a:lnTo>
                  <a:pt x="173" y="1011"/>
                </a:lnTo>
                <a:lnTo>
                  <a:pt x="183" y="975"/>
                </a:lnTo>
                <a:lnTo>
                  <a:pt x="190" y="940"/>
                </a:lnTo>
                <a:lnTo>
                  <a:pt x="195" y="905"/>
                </a:lnTo>
                <a:lnTo>
                  <a:pt x="197" y="870"/>
                </a:lnTo>
                <a:lnTo>
                  <a:pt x="197" y="835"/>
                </a:lnTo>
                <a:lnTo>
                  <a:pt x="193" y="800"/>
                </a:lnTo>
                <a:lnTo>
                  <a:pt x="189" y="782"/>
                </a:lnTo>
                <a:lnTo>
                  <a:pt x="185" y="765"/>
                </a:lnTo>
                <a:lnTo>
                  <a:pt x="180" y="747"/>
                </a:lnTo>
                <a:lnTo>
                  <a:pt x="173" y="730"/>
                </a:lnTo>
                <a:lnTo>
                  <a:pt x="165" y="713"/>
                </a:lnTo>
                <a:lnTo>
                  <a:pt x="157" y="697"/>
                </a:lnTo>
                <a:lnTo>
                  <a:pt x="137" y="664"/>
                </a:lnTo>
                <a:lnTo>
                  <a:pt x="115" y="633"/>
                </a:lnTo>
                <a:lnTo>
                  <a:pt x="67" y="571"/>
                </a:lnTo>
                <a:lnTo>
                  <a:pt x="43" y="539"/>
                </a:lnTo>
                <a:lnTo>
                  <a:pt x="21" y="506"/>
                </a:lnTo>
                <a:lnTo>
                  <a:pt x="13" y="492"/>
                </a:lnTo>
                <a:lnTo>
                  <a:pt x="7" y="476"/>
                </a:lnTo>
                <a:lnTo>
                  <a:pt x="3" y="461"/>
                </a:lnTo>
                <a:lnTo>
                  <a:pt x="0" y="445"/>
                </a:lnTo>
                <a:lnTo>
                  <a:pt x="0" y="428"/>
                </a:lnTo>
                <a:lnTo>
                  <a:pt x="0" y="412"/>
                </a:lnTo>
                <a:lnTo>
                  <a:pt x="3" y="395"/>
                </a:lnTo>
                <a:lnTo>
                  <a:pt x="7" y="379"/>
                </a:lnTo>
                <a:lnTo>
                  <a:pt x="13" y="362"/>
                </a:lnTo>
                <a:lnTo>
                  <a:pt x="20" y="346"/>
                </a:lnTo>
                <a:lnTo>
                  <a:pt x="28" y="330"/>
                </a:lnTo>
                <a:lnTo>
                  <a:pt x="37" y="315"/>
                </a:lnTo>
                <a:lnTo>
                  <a:pt x="48" y="300"/>
                </a:lnTo>
                <a:lnTo>
                  <a:pt x="60" y="286"/>
                </a:lnTo>
                <a:lnTo>
                  <a:pt x="73" y="273"/>
                </a:lnTo>
                <a:lnTo>
                  <a:pt x="87" y="261"/>
                </a:lnTo>
                <a:lnTo>
                  <a:pt x="153" y="207"/>
                </a:lnTo>
                <a:lnTo>
                  <a:pt x="186" y="182"/>
                </a:lnTo>
                <a:lnTo>
                  <a:pt x="221" y="158"/>
                </a:lnTo>
                <a:lnTo>
                  <a:pt x="259" y="136"/>
                </a:lnTo>
                <a:lnTo>
                  <a:pt x="299" y="116"/>
                </a:lnTo>
                <a:lnTo>
                  <a:pt x="343" y="100"/>
                </a:lnTo>
                <a:lnTo>
                  <a:pt x="366" y="94"/>
                </a:lnTo>
                <a:lnTo>
                  <a:pt x="391" y="88"/>
                </a:lnTo>
                <a:lnTo>
                  <a:pt x="431" y="81"/>
                </a:lnTo>
                <a:lnTo>
                  <a:pt x="470" y="77"/>
                </a:lnTo>
                <a:lnTo>
                  <a:pt x="547" y="74"/>
                </a:lnTo>
                <a:lnTo>
                  <a:pt x="621" y="70"/>
                </a:lnTo>
                <a:lnTo>
                  <a:pt x="658" y="66"/>
                </a:lnTo>
                <a:lnTo>
                  <a:pt x="695" y="59"/>
                </a:lnTo>
                <a:lnTo>
                  <a:pt x="717" y="53"/>
                </a:lnTo>
                <a:lnTo>
                  <a:pt x="726" y="49"/>
                </a:lnTo>
                <a:lnTo>
                  <a:pt x="735" y="44"/>
                </a:lnTo>
                <a:lnTo>
                  <a:pt x="742" y="40"/>
                </a:lnTo>
                <a:lnTo>
                  <a:pt x="749" y="34"/>
                </a:lnTo>
                <a:lnTo>
                  <a:pt x="755" y="29"/>
                </a:lnTo>
                <a:lnTo>
                  <a:pt x="760" y="23"/>
                </a:lnTo>
                <a:lnTo>
                  <a:pt x="764" y="17"/>
                </a:lnTo>
                <a:lnTo>
                  <a:pt x="768" y="10"/>
                </a:lnTo>
                <a:lnTo>
                  <a:pt x="771" y="3"/>
                </a:lnTo>
                <a:lnTo>
                  <a:pt x="772" y="0"/>
                </a:lnTo>
                <a:lnTo>
                  <a:pt x="872" y="26"/>
                </a:lnTo>
              </a:path>
            </a:pathLst>
          </a:cu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1" name="Freeform 17"/>
          <p:cNvSpPr>
            <a:spLocks noChangeArrowheads="1"/>
          </p:cNvSpPr>
          <p:nvPr/>
        </p:nvSpPr>
        <p:spPr bwMode="auto">
          <a:xfrm>
            <a:off x="1687680" y="1853476"/>
            <a:ext cx="450720" cy="445006"/>
          </a:xfrm>
          <a:custGeom>
            <a:avLst/>
            <a:gdLst/>
            <a:ahLst/>
            <a:cxnLst>
              <a:cxn ang="0">
                <a:pos x="77" y="107"/>
              </a:cxn>
              <a:cxn ang="0">
                <a:pos x="236" y="40"/>
              </a:cxn>
              <a:cxn ang="0">
                <a:pos x="408" y="5"/>
              </a:cxn>
              <a:cxn ang="0">
                <a:pos x="588" y="5"/>
              </a:cxn>
              <a:cxn ang="0">
                <a:pos x="760" y="40"/>
              </a:cxn>
              <a:cxn ang="0">
                <a:pos x="919" y="107"/>
              </a:cxn>
              <a:cxn ang="0">
                <a:pos x="1059" y="202"/>
              </a:cxn>
              <a:cxn ang="0">
                <a:pos x="1179" y="322"/>
              </a:cxn>
              <a:cxn ang="0">
                <a:pos x="1274" y="462"/>
              </a:cxn>
              <a:cxn ang="0">
                <a:pos x="1341" y="621"/>
              </a:cxn>
              <a:cxn ang="0">
                <a:pos x="1376" y="793"/>
              </a:cxn>
              <a:cxn ang="0">
                <a:pos x="1376" y="973"/>
              </a:cxn>
              <a:cxn ang="0">
                <a:pos x="1341" y="1145"/>
              </a:cxn>
              <a:cxn ang="0">
                <a:pos x="1281" y="1290"/>
              </a:cxn>
              <a:cxn ang="0">
                <a:pos x="1243" y="1316"/>
              </a:cxn>
              <a:cxn ang="0">
                <a:pos x="1198" y="1338"/>
              </a:cxn>
              <a:cxn ang="0">
                <a:pos x="1154" y="1351"/>
              </a:cxn>
              <a:cxn ang="0">
                <a:pos x="1114" y="1358"/>
              </a:cxn>
              <a:cxn ang="0">
                <a:pos x="1073" y="1360"/>
              </a:cxn>
              <a:cxn ang="0">
                <a:pos x="1033" y="1356"/>
              </a:cxn>
              <a:cxn ang="0">
                <a:pos x="996" y="1347"/>
              </a:cxn>
              <a:cxn ang="0">
                <a:pos x="961" y="1333"/>
              </a:cxn>
              <a:cxn ang="0">
                <a:pos x="931" y="1313"/>
              </a:cxn>
              <a:cxn ang="0">
                <a:pos x="905" y="1289"/>
              </a:cxn>
              <a:cxn ang="0">
                <a:pos x="880" y="1254"/>
              </a:cxn>
              <a:cxn ang="0">
                <a:pos x="845" y="1224"/>
              </a:cxn>
              <a:cxn ang="0">
                <a:pos x="806" y="1208"/>
              </a:cxn>
              <a:cxn ang="0">
                <a:pos x="763" y="1202"/>
              </a:cxn>
              <a:cxn ang="0">
                <a:pos x="718" y="1205"/>
              </a:cxn>
              <a:cxn ang="0">
                <a:pos x="650" y="1219"/>
              </a:cxn>
              <a:cxn ang="0">
                <a:pos x="526" y="1257"/>
              </a:cxn>
              <a:cxn ang="0">
                <a:pos x="443" y="1273"/>
              </a:cxn>
              <a:cxn ang="0">
                <a:pos x="358" y="1280"/>
              </a:cxn>
              <a:cxn ang="0">
                <a:pos x="272" y="1278"/>
              </a:cxn>
              <a:cxn ang="0">
                <a:pos x="208" y="1271"/>
              </a:cxn>
              <a:cxn ang="0">
                <a:pos x="168" y="1258"/>
              </a:cxn>
              <a:cxn ang="0">
                <a:pos x="133" y="1238"/>
              </a:cxn>
              <a:cxn ang="0">
                <a:pos x="103" y="1212"/>
              </a:cxn>
              <a:cxn ang="0">
                <a:pos x="80" y="1182"/>
              </a:cxn>
              <a:cxn ang="0">
                <a:pos x="64" y="1148"/>
              </a:cxn>
              <a:cxn ang="0">
                <a:pos x="56" y="1113"/>
              </a:cxn>
              <a:cxn ang="0">
                <a:pos x="59" y="1076"/>
              </a:cxn>
              <a:cxn ang="0">
                <a:pos x="78" y="1017"/>
              </a:cxn>
              <a:cxn ang="0">
                <a:pos x="110" y="892"/>
              </a:cxn>
              <a:cxn ang="0">
                <a:pos x="142" y="767"/>
              </a:cxn>
              <a:cxn ang="0">
                <a:pos x="167" y="691"/>
              </a:cxn>
              <a:cxn ang="0">
                <a:pos x="184" y="620"/>
              </a:cxn>
              <a:cxn ang="0">
                <a:pos x="191" y="550"/>
              </a:cxn>
              <a:cxn ang="0">
                <a:pos x="187" y="480"/>
              </a:cxn>
              <a:cxn ang="0">
                <a:pos x="179" y="445"/>
              </a:cxn>
              <a:cxn ang="0">
                <a:pos x="167" y="410"/>
              </a:cxn>
              <a:cxn ang="0">
                <a:pos x="151" y="377"/>
              </a:cxn>
              <a:cxn ang="0">
                <a:pos x="109" y="313"/>
              </a:cxn>
              <a:cxn ang="0">
                <a:pos x="37" y="219"/>
              </a:cxn>
              <a:cxn ang="0">
                <a:pos x="7" y="172"/>
              </a:cxn>
              <a:cxn ang="0">
                <a:pos x="0" y="154"/>
              </a:cxn>
            </a:cxnLst>
            <a:rect l="0" t="0" r="r" b="b"/>
            <a:pathLst>
              <a:path w="1382" h="1361">
                <a:moveTo>
                  <a:pt x="5" y="151"/>
                </a:moveTo>
                <a:lnTo>
                  <a:pt x="77" y="107"/>
                </a:lnTo>
                <a:lnTo>
                  <a:pt x="155" y="69"/>
                </a:lnTo>
                <a:lnTo>
                  <a:pt x="236" y="40"/>
                </a:lnTo>
                <a:lnTo>
                  <a:pt x="320" y="18"/>
                </a:lnTo>
                <a:lnTo>
                  <a:pt x="408" y="5"/>
                </a:lnTo>
                <a:lnTo>
                  <a:pt x="498" y="0"/>
                </a:lnTo>
                <a:lnTo>
                  <a:pt x="588" y="5"/>
                </a:lnTo>
                <a:lnTo>
                  <a:pt x="676" y="18"/>
                </a:lnTo>
                <a:lnTo>
                  <a:pt x="760" y="40"/>
                </a:lnTo>
                <a:lnTo>
                  <a:pt x="841" y="69"/>
                </a:lnTo>
                <a:lnTo>
                  <a:pt x="919" y="107"/>
                </a:lnTo>
                <a:lnTo>
                  <a:pt x="991" y="151"/>
                </a:lnTo>
                <a:lnTo>
                  <a:pt x="1059" y="202"/>
                </a:lnTo>
                <a:lnTo>
                  <a:pt x="1122" y="259"/>
                </a:lnTo>
                <a:lnTo>
                  <a:pt x="1179" y="322"/>
                </a:lnTo>
                <a:lnTo>
                  <a:pt x="1230" y="390"/>
                </a:lnTo>
                <a:lnTo>
                  <a:pt x="1274" y="462"/>
                </a:lnTo>
                <a:lnTo>
                  <a:pt x="1312" y="540"/>
                </a:lnTo>
                <a:lnTo>
                  <a:pt x="1341" y="621"/>
                </a:lnTo>
                <a:lnTo>
                  <a:pt x="1363" y="705"/>
                </a:lnTo>
                <a:lnTo>
                  <a:pt x="1376" y="793"/>
                </a:lnTo>
                <a:lnTo>
                  <a:pt x="1381" y="883"/>
                </a:lnTo>
                <a:lnTo>
                  <a:pt x="1376" y="973"/>
                </a:lnTo>
                <a:lnTo>
                  <a:pt x="1363" y="1061"/>
                </a:lnTo>
                <a:lnTo>
                  <a:pt x="1341" y="1145"/>
                </a:lnTo>
                <a:lnTo>
                  <a:pt x="1312" y="1226"/>
                </a:lnTo>
                <a:lnTo>
                  <a:pt x="1281" y="1290"/>
                </a:lnTo>
                <a:lnTo>
                  <a:pt x="1264" y="1303"/>
                </a:lnTo>
                <a:lnTo>
                  <a:pt x="1243" y="1316"/>
                </a:lnTo>
                <a:lnTo>
                  <a:pt x="1222" y="1328"/>
                </a:lnTo>
                <a:lnTo>
                  <a:pt x="1198" y="1338"/>
                </a:lnTo>
                <a:lnTo>
                  <a:pt x="1174" y="1346"/>
                </a:lnTo>
                <a:lnTo>
                  <a:pt x="1154" y="1351"/>
                </a:lnTo>
                <a:lnTo>
                  <a:pt x="1134" y="1355"/>
                </a:lnTo>
                <a:lnTo>
                  <a:pt x="1114" y="1358"/>
                </a:lnTo>
                <a:lnTo>
                  <a:pt x="1093" y="1360"/>
                </a:lnTo>
                <a:lnTo>
                  <a:pt x="1073" y="1360"/>
                </a:lnTo>
                <a:lnTo>
                  <a:pt x="1053" y="1359"/>
                </a:lnTo>
                <a:lnTo>
                  <a:pt x="1033" y="1356"/>
                </a:lnTo>
                <a:lnTo>
                  <a:pt x="1014" y="1352"/>
                </a:lnTo>
                <a:lnTo>
                  <a:pt x="996" y="1347"/>
                </a:lnTo>
                <a:lnTo>
                  <a:pt x="978" y="1341"/>
                </a:lnTo>
                <a:lnTo>
                  <a:pt x="961" y="1333"/>
                </a:lnTo>
                <a:lnTo>
                  <a:pt x="945" y="1324"/>
                </a:lnTo>
                <a:lnTo>
                  <a:pt x="931" y="1313"/>
                </a:lnTo>
                <a:lnTo>
                  <a:pt x="917" y="1302"/>
                </a:lnTo>
                <a:lnTo>
                  <a:pt x="905" y="1289"/>
                </a:lnTo>
                <a:lnTo>
                  <a:pt x="895" y="1274"/>
                </a:lnTo>
                <a:lnTo>
                  <a:pt x="880" y="1254"/>
                </a:lnTo>
                <a:lnTo>
                  <a:pt x="863" y="1237"/>
                </a:lnTo>
                <a:lnTo>
                  <a:pt x="845" y="1224"/>
                </a:lnTo>
                <a:lnTo>
                  <a:pt x="826" y="1215"/>
                </a:lnTo>
                <a:lnTo>
                  <a:pt x="806" y="1208"/>
                </a:lnTo>
                <a:lnTo>
                  <a:pt x="784" y="1204"/>
                </a:lnTo>
                <a:lnTo>
                  <a:pt x="763" y="1202"/>
                </a:lnTo>
                <a:lnTo>
                  <a:pt x="740" y="1203"/>
                </a:lnTo>
                <a:lnTo>
                  <a:pt x="718" y="1205"/>
                </a:lnTo>
                <a:lnTo>
                  <a:pt x="695" y="1208"/>
                </a:lnTo>
                <a:lnTo>
                  <a:pt x="650" y="1219"/>
                </a:lnTo>
                <a:lnTo>
                  <a:pt x="566" y="1245"/>
                </a:lnTo>
                <a:lnTo>
                  <a:pt x="526" y="1257"/>
                </a:lnTo>
                <a:lnTo>
                  <a:pt x="485" y="1266"/>
                </a:lnTo>
                <a:lnTo>
                  <a:pt x="443" y="1273"/>
                </a:lnTo>
                <a:lnTo>
                  <a:pt x="401" y="1278"/>
                </a:lnTo>
                <a:lnTo>
                  <a:pt x="358" y="1280"/>
                </a:lnTo>
                <a:lnTo>
                  <a:pt x="315" y="1280"/>
                </a:lnTo>
                <a:lnTo>
                  <a:pt x="272" y="1278"/>
                </a:lnTo>
                <a:lnTo>
                  <a:pt x="229" y="1274"/>
                </a:lnTo>
                <a:lnTo>
                  <a:pt x="208" y="1271"/>
                </a:lnTo>
                <a:lnTo>
                  <a:pt x="188" y="1265"/>
                </a:lnTo>
                <a:lnTo>
                  <a:pt x="168" y="1258"/>
                </a:lnTo>
                <a:lnTo>
                  <a:pt x="150" y="1249"/>
                </a:lnTo>
                <a:lnTo>
                  <a:pt x="133" y="1238"/>
                </a:lnTo>
                <a:lnTo>
                  <a:pt x="117" y="1226"/>
                </a:lnTo>
                <a:lnTo>
                  <a:pt x="103" y="1212"/>
                </a:lnTo>
                <a:lnTo>
                  <a:pt x="91" y="1198"/>
                </a:lnTo>
                <a:lnTo>
                  <a:pt x="80" y="1182"/>
                </a:lnTo>
                <a:lnTo>
                  <a:pt x="71" y="1165"/>
                </a:lnTo>
                <a:lnTo>
                  <a:pt x="64" y="1148"/>
                </a:lnTo>
                <a:lnTo>
                  <a:pt x="59" y="1131"/>
                </a:lnTo>
                <a:lnTo>
                  <a:pt x="56" y="1113"/>
                </a:lnTo>
                <a:lnTo>
                  <a:pt x="56" y="1094"/>
                </a:lnTo>
                <a:lnTo>
                  <a:pt x="59" y="1076"/>
                </a:lnTo>
                <a:lnTo>
                  <a:pt x="64" y="1058"/>
                </a:lnTo>
                <a:lnTo>
                  <a:pt x="78" y="1017"/>
                </a:lnTo>
                <a:lnTo>
                  <a:pt x="90" y="976"/>
                </a:lnTo>
                <a:lnTo>
                  <a:pt x="110" y="892"/>
                </a:lnTo>
                <a:lnTo>
                  <a:pt x="130" y="808"/>
                </a:lnTo>
                <a:lnTo>
                  <a:pt x="142" y="767"/>
                </a:lnTo>
                <a:lnTo>
                  <a:pt x="155" y="726"/>
                </a:lnTo>
                <a:lnTo>
                  <a:pt x="167" y="691"/>
                </a:lnTo>
                <a:lnTo>
                  <a:pt x="177" y="655"/>
                </a:lnTo>
                <a:lnTo>
                  <a:pt x="184" y="620"/>
                </a:lnTo>
                <a:lnTo>
                  <a:pt x="189" y="585"/>
                </a:lnTo>
                <a:lnTo>
                  <a:pt x="191" y="550"/>
                </a:lnTo>
                <a:lnTo>
                  <a:pt x="191" y="515"/>
                </a:lnTo>
                <a:lnTo>
                  <a:pt x="187" y="480"/>
                </a:lnTo>
                <a:lnTo>
                  <a:pt x="183" y="462"/>
                </a:lnTo>
                <a:lnTo>
                  <a:pt x="179" y="445"/>
                </a:lnTo>
                <a:lnTo>
                  <a:pt x="174" y="427"/>
                </a:lnTo>
                <a:lnTo>
                  <a:pt x="167" y="410"/>
                </a:lnTo>
                <a:lnTo>
                  <a:pt x="159" y="393"/>
                </a:lnTo>
                <a:lnTo>
                  <a:pt x="151" y="377"/>
                </a:lnTo>
                <a:lnTo>
                  <a:pt x="131" y="344"/>
                </a:lnTo>
                <a:lnTo>
                  <a:pt x="109" y="313"/>
                </a:lnTo>
                <a:lnTo>
                  <a:pt x="61" y="251"/>
                </a:lnTo>
                <a:lnTo>
                  <a:pt x="37" y="219"/>
                </a:lnTo>
                <a:lnTo>
                  <a:pt x="15" y="186"/>
                </a:lnTo>
                <a:lnTo>
                  <a:pt x="7" y="172"/>
                </a:lnTo>
                <a:lnTo>
                  <a:pt x="1" y="156"/>
                </a:lnTo>
                <a:lnTo>
                  <a:pt x="0" y="154"/>
                </a:lnTo>
                <a:lnTo>
                  <a:pt x="5" y="151"/>
                </a:lnTo>
              </a:path>
            </a:pathLst>
          </a:custGeom>
          <a:solidFill>
            <a:srgbClr val="CCCCC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2" name="Freeform 18"/>
          <p:cNvSpPr>
            <a:spLocks noChangeArrowheads="1"/>
          </p:cNvSpPr>
          <p:nvPr/>
        </p:nvSpPr>
        <p:spPr bwMode="auto">
          <a:xfrm>
            <a:off x="1706400" y="1970127"/>
            <a:ext cx="315360" cy="300992"/>
          </a:xfrm>
          <a:custGeom>
            <a:avLst/>
            <a:gdLst/>
            <a:ahLst/>
            <a:cxnLst>
              <a:cxn ang="0">
                <a:pos x="24" y="824"/>
              </a:cxn>
              <a:cxn ang="0">
                <a:pos x="8" y="790"/>
              </a:cxn>
              <a:cxn ang="0">
                <a:pos x="0" y="755"/>
              </a:cxn>
              <a:cxn ang="0">
                <a:pos x="3" y="718"/>
              </a:cxn>
              <a:cxn ang="0">
                <a:pos x="22" y="659"/>
              </a:cxn>
              <a:cxn ang="0">
                <a:pos x="54" y="534"/>
              </a:cxn>
              <a:cxn ang="0">
                <a:pos x="86" y="409"/>
              </a:cxn>
              <a:cxn ang="0">
                <a:pos x="111" y="333"/>
              </a:cxn>
              <a:cxn ang="0">
                <a:pos x="128" y="262"/>
              </a:cxn>
              <a:cxn ang="0">
                <a:pos x="135" y="192"/>
              </a:cxn>
              <a:cxn ang="0">
                <a:pos x="131" y="122"/>
              </a:cxn>
              <a:cxn ang="0">
                <a:pos x="154" y="89"/>
              </a:cxn>
              <a:cxn ang="0">
                <a:pos x="243" y="41"/>
              </a:cxn>
              <a:cxn ang="0">
                <a:pos x="340" y="11"/>
              </a:cxn>
              <a:cxn ang="0">
                <a:pos x="445" y="0"/>
              </a:cxn>
              <a:cxn ang="0">
                <a:pos x="550" y="11"/>
              </a:cxn>
              <a:cxn ang="0">
                <a:pos x="647" y="41"/>
              </a:cxn>
              <a:cxn ang="0">
                <a:pos x="736" y="89"/>
              </a:cxn>
              <a:cxn ang="0">
                <a:pos x="813" y="152"/>
              </a:cxn>
              <a:cxn ang="0">
                <a:pos x="876" y="229"/>
              </a:cxn>
              <a:cxn ang="0">
                <a:pos x="924" y="318"/>
              </a:cxn>
              <a:cxn ang="0">
                <a:pos x="954" y="415"/>
              </a:cxn>
              <a:cxn ang="0">
                <a:pos x="965" y="520"/>
              </a:cxn>
              <a:cxn ang="0">
                <a:pos x="954" y="625"/>
              </a:cxn>
              <a:cxn ang="0">
                <a:pos x="924" y="722"/>
              </a:cxn>
              <a:cxn ang="0">
                <a:pos x="876" y="811"/>
              </a:cxn>
              <a:cxn ang="0">
                <a:pos x="814" y="886"/>
              </a:cxn>
              <a:cxn ang="0">
                <a:pos x="789" y="866"/>
              </a:cxn>
              <a:cxn ang="0">
                <a:pos x="750" y="850"/>
              </a:cxn>
              <a:cxn ang="0">
                <a:pos x="707" y="844"/>
              </a:cxn>
              <a:cxn ang="0">
                <a:pos x="662" y="847"/>
              </a:cxn>
              <a:cxn ang="0">
                <a:pos x="594" y="861"/>
              </a:cxn>
              <a:cxn ang="0">
                <a:pos x="470" y="899"/>
              </a:cxn>
              <a:cxn ang="0">
                <a:pos x="387" y="915"/>
              </a:cxn>
              <a:cxn ang="0">
                <a:pos x="302" y="922"/>
              </a:cxn>
              <a:cxn ang="0">
                <a:pos x="216" y="920"/>
              </a:cxn>
              <a:cxn ang="0">
                <a:pos x="152" y="913"/>
              </a:cxn>
              <a:cxn ang="0">
                <a:pos x="112" y="900"/>
              </a:cxn>
              <a:cxn ang="0">
                <a:pos x="77" y="880"/>
              </a:cxn>
              <a:cxn ang="0">
                <a:pos x="47" y="854"/>
              </a:cxn>
              <a:cxn ang="0">
                <a:pos x="24" y="824"/>
              </a:cxn>
            </a:cxnLst>
            <a:rect l="0" t="0" r="r" b="b"/>
            <a:pathLst>
              <a:path w="966" h="923">
                <a:moveTo>
                  <a:pt x="24" y="824"/>
                </a:moveTo>
                <a:lnTo>
                  <a:pt x="24" y="824"/>
                </a:lnTo>
                <a:lnTo>
                  <a:pt x="15" y="807"/>
                </a:lnTo>
                <a:lnTo>
                  <a:pt x="8" y="790"/>
                </a:lnTo>
                <a:lnTo>
                  <a:pt x="3" y="773"/>
                </a:lnTo>
                <a:lnTo>
                  <a:pt x="0" y="755"/>
                </a:lnTo>
                <a:lnTo>
                  <a:pt x="0" y="736"/>
                </a:lnTo>
                <a:lnTo>
                  <a:pt x="3" y="718"/>
                </a:lnTo>
                <a:lnTo>
                  <a:pt x="8" y="700"/>
                </a:lnTo>
                <a:lnTo>
                  <a:pt x="22" y="659"/>
                </a:lnTo>
                <a:lnTo>
                  <a:pt x="34" y="618"/>
                </a:lnTo>
                <a:lnTo>
                  <a:pt x="54" y="534"/>
                </a:lnTo>
                <a:lnTo>
                  <a:pt x="74" y="450"/>
                </a:lnTo>
                <a:lnTo>
                  <a:pt x="86" y="409"/>
                </a:lnTo>
                <a:lnTo>
                  <a:pt x="99" y="368"/>
                </a:lnTo>
                <a:lnTo>
                  <a:pt x="111" y="333"/>
                </a:lnTo>
                <a:lnTo>
                  <a:pt x="121" y="297"/>
                </a:lnTo>
                <a:lnTo>
                  <a:pt x="128" y="262"/>
                </a:lnTo>
                <a:lnTo>
                  <a:pt x="133" y="227"/>
                </a:lnTo>
                <a:lnTo>
                  <a:pt x="135" y="192"/>
                </a:lnTo>
                <a:lnTo>
                  <a:pt x="135" y="157"/>
                </a:lnTo>
                <a:lnTo>
                  <a:pt x="131" y="122"/>
                </a:lnTo>
                <a:lnTo>
                  <a:pt x="128" y="109"/>
                </a:lnTo>
                <a:lnTo>
                  <a:pt x="154" y="89"/>
                </a:lnTo>
                <a:lnTo>
                  <a:pt x="197" y="63"/>
                </a:lnTo>
                <a:lnTo>
                  <a:pt x="243" y="41"/>
                </a:lnTo>
                <a:lnTo>
                  <a:pt x="290" y="23"/>
                </a:lnTo>
                <a:lnTo>
                  <a:pt x="340" y="11"/>
                </a:lnTo>
                <a:lnTo>
                  <a:pt x="392" y="3"/>
                </a:lnTo>
                <a:lnTo>
                  <a:pt x="445" y="0"/>
                </a:lnTo>
                <a:lnTo>
                  <a:pt x="498" y="3"/>
                </a:lnTo>
                <a:lnTo>
                  <a:pt x="550" y="11"/>
                </a:lnTo>
                <a:lnTo>
                  <a:pt x="600" y="23"/>
                </a:lnTo>
                <a:lnTo>
                  <a:pt x="647" y="41"/>
                </a:lnTo>
                <a:lnTo>
                  <a:pt x="693" y="63"/>
                </a:lnTo>
                <a:lnTo>
                  <a:pt x="736" y="89"/>
                </a:lnTo>
                <a:lnTo>
                  <a:pt x="776" y="119"/>
                </a:lnTo>
                <a:lnTo>
                  <a:pt x="813" y="152"/>
                </a:lnTo>
                <a:lnTo>
                  <a:pt x="846" y="189"/>
                </a:lnTo>
                <a:lnTo>
                  <a:pt x="876" y="229"/>
                </a:lnTo>
                <a:lnTo>
                  <a:pt x="902" y="272"/>
                </a:lnTo>
                <a:lnTo>
                  <a:pt x="924" y="318"/>
                </a:lnTo>
                <a:lnTo>
                  <a:pt x="942" y="365"/>
                </a:lnTo>
                <a:lnTo>
                  <a:pt x="954" y="415"/>
                </a:lnTo>
                <a:lnTo>
                  <a:pt x="962" y="467"/>
                </a:lnTo>
                <a:lnTo>
                  <a:pt x="965" y="520"/>
                </a:lnTo>
                <a:lnTo>
                  <a:pt x="962" y="573"/>
                </a:lnTo>
                <a:lnTo>
                  <a:pt x="954" y="625"/>
                </a:lnTo>
                <a:lnTo>
                  <a:pt x="942" y="675"/>
                </a:lnTo>
                <a:lnTo>
                  <a:pt x="924" y="722"/>
                </a:lnTo>
                <a:lnTo>
                  <a:pt x="902" y="768"/>
                </a:lnTo>
                <a:lnTo>
                  <a:pt x="876" y="811"/>
                </a:lnTo>
                <a:lnTo>
                  <a:pt x="846" y="851"/>
                </a:lnTo>
                <a:lnTo>
                  <a:pt x="814" y="886"/>
                </a:lnTo>
                <a:lnTo>
                  <a:pt x="807" y="879"/>
                </a:lnTo>
                <a:lnTo>
                  <a:pt x="789" y="866"/>
                </a:lnTo>
                <a:lnTo>
                  <a:pt x="770" y="857"/>
                </a:lnTo>
                <a:lnTo>
                  <a:pt x="750" y="850"/>
                </a:lnTo>
                <a:lnTo>
                  <a:pt x="728" y="846"/>
                </a:lnTo>
                <a:lnTo>
                  <a:pt x="707" y="844"/>
                </a:lnTo>
                <a:lnTo>
                  <a:pt x="684" y="845"/>
                </a:lnTo>
                <a:lnTo>
                  <a:pt x="662" y="847"/>
                </a:lnTo>
                <a:lnTo>
                  <a:pt x="639" y="850"/>
                </a:lnTo>
                <a:lnTo>
                  <a:pt x="594" y="861"/>
                </a:lnTo>
                <a:lnTo>
                  <a:pt x="510" y="887"/>
                </a:lnTo>
                <a:lnTo>
                  <a:pt x="470" y="899"/>
                </a:lnTo>
                <a:lnTo>
                  <a:pt x="429" y="908"/>
                </a:lnTo>
                <a:lnTo>
                  <a:pt x="387" y="915"/>
                </a:lnTo>
                <a:lnTo>
                  <a:pt x="345" y="920"/>
                </a:lnTo>
                <a:lnTo>
                  <a:pt x="302" y="922"/>
                </a:lnTo>
                <a:lnTo>
                  <a:pt x="259" y="922"/>
                </a:lnTo>
                <a:lnTo>
                  <a:pt x="216" y="920"/>
                </a:lnTo>
                <a:lnTo>
                  <a:pt x="173" y="916"/>
                </a:lnTo>
                <a:lnTo>
                  <a:pt x="152" y="913"/>
                </a:lnTo>
                <a:lnTo>
                  <a:pt x="132" y="907"/>
                </a:lnTo>
                <a:lnTo>
                  <a:pt x="112" y="900"/>
                </a:lnTo>
                <a:lnTo>
                  <a:pt x="94" y="891"/>
                </a:lnTo>
                <a:lnTo>
                  <a:pt x="77" y="880"/>
                </a:lnTo>
                <a:lnTo>
                  <a:pt x="61" y="868"/>
                </a:lnTo>
                <a:lnTo>
                  <a:pt x="47" y="854"/>
                </a:lnTo>
                <a:lnTo>
                  <a:pt x="41" y="847"/>
                </a:lnTo>
                <a:lnTo>
                  <a:pt x="24" y="824"/>
                </a:lnTo>
              </a:path>
            </a:pathLst>
          </a:cu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1798560" y="2081019"/>
            <a:ext cx="102240" cy="10225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4" name="Freeform 20"/>
          <p:cNvSpPr>
            <a:spLocks noChangeArrowheads="1"/>
          </p:cNvSpPr>
          <p:nvPr/>
        </p:nvSpPr>
        <p:spPr bwMode="auto">
          <a:xfrm>
            <a:off x="2268001" y="2865901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4C4C4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2386080" y="3355553"/>
            <a:ext cx="102240" cy="102251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2648160" y="3030079"/>
            <a:ext cx="102240" cy="102251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7" name="Freeform 23"/>
          <p:cNvSpPr>
            <a:spLocks noChangeArrowheads="1"/>
          </p:cNvSpPr>
          <p:nvPr/>
        </p:nvSpPr>
        <p:spPr bwMode="auto">
          <a:xfrm>
            <a:off x="2298241" y="2868781"/>
            <a:ext cx="603360" cy="685512"/>
          </a:xfrm>
          <a:custGeom>
            <a:avLst/>
            <a:gdLst/>
            <a:ahLst/>
            <a:cxnLst>
              <a:cxn ang="0">
                <a:pos x="485" y="490"/>
              </a:cxn>
              <a:cxn ang="0">
                <a:pos x="633" y="475"/>
              </a:cxn>
              <a:cxn ang="0">
                <a:pos x="673" y="460"/>
              </a:cxn>
              <a:cxn ang="0">
                <a:pos x="693" y="445"/>
              </a:cxn>
              <a:cxn ang="0">
                <a:pos x="706" y="426"/>
              </a:cxn>
              <a:cxn ang="0">
                <a:pos x="715" y="397"/>
              </a:cxn>
              <a:cxn ang="0">
                <a:pos x="709" y="217"/>
              </a:cxn>
              <a:cxn ang="0">
                <a:pos x="914" y="2"/>
              </a:cxn>
              <a:cxn ang="0">
                <a:pos x="1019" y="5"/>
              </a:cxn>
              <a:cxn ang="0">
                <a:pos x="1080" y="20"/>
              </a:cxn>
              <a:cxn ang="0">
                <a:pos x="1134" y="46"/>
              </a:cxn>
              <a:cxn ang="0">
                <a:pos x="1221" y="119"/>
              </a:cxn>
              <a:cxn ang="0">
                <a:pos x="1343" y="256"/>
              </a:cxn>
              <a:cxn ang="0">
                <a:pos x="1473" y="392"/>
              </a:cxn>
              <a:cxn ang="0">
                <a:pos x="1639" y="563"/>
              </a:cxn>
              <a:cxn ang="0">
                <a:pos x="1755" y="661"/>
              </a:cxn>
              <a:cxn ang="0">
                <a:pos x="1787" y="695"/>
              </a:cxn>
              <a:cxn ang="0">
                <a:pos x="1803" y="724"/>
              </a:cxn>
              <a:cxn ang="0">
                <a:pos x="1806" y="742"/>
              </a:cxn>
              <a:cxn ang="0">
                <a:pos x="1803" y="760"/>
              </a:cxn>
              <a:cxn ang="0">
                <a:pos x="1793" y="778"/>
              </a:cxn>
              <a:cxn ang="0">
                <a:pos x="1777" y="805"/>
              </a:cxn>
              <a:cxn ang="0">
                <a:pos x="1770" y="830"/>
              </a:cxn>
              <a:cxn ang="0">
                <a:pos x="1765" y="870"/>
              </a:cxn>
              <a:cxn ang="0">
                <a:pos x="1756" y="896"/>
              </a:cxn>
              <a:cxn ang="0">
                <a:pos x="1739" y="922"/>
              </a:cxn>
              <a:cxn ang="0">
                <a:pos x="1735" y="942"/>
              </a:cxn>
              <a:cxn ang="0">
                <a:pos x="1743" y="962"/>
              </a:cxn>
              <a:cxn ang="0">
                <a:pos x="1777" y="994"/>
              </a:cxn>
              <a:cxn ang="0">
                <a:pos x="1749" y="1188"/>
              </a:cxn>
              <a:cxn ang="0">
                <a:pos x="1533" y="1411"/>
              </a:cxn>
              <a:cxn ang="0">
                <a:pos x="1402" y="1413"/>
              </a:cxn>
              <a:cxn ang="0">
                <a:pos x="1354" y="1425"/>
              </a:cxn>
              <a:cxn ang="0">
                <a:pos x="1336" y="1437"/>
              </a:cxn>
              <a:cxn ang="0">
                <a:pos x="1322" y="1453"/>
              </a:cxn>
              <a:cxn ang="0">
                <a:pos x="1316" y="1475"/>
              </a:cxn>
              <a:cxn ang="0">
                <a:pos x="1318" y="1504"/>
              </a:cxn>
              <a:cxn ang="0">
                <a:pos x="1345" y="1597"/>
              </a:cxn>
              <a:cxn ang="0">
                <a:pos x="1357" y="1705"/>
              </a:cxn>
              <a:cxn ang="0">
                <a:pos x="1017" y="2096"/>
              </a:cxn>
              <a:cxn ang="0">
                <a:pos x="958" y="2088"/>
              </a:cxn>
              <a:cxn ang="0">
                <a:pos x="905" y="2069"/>
              </a:cxn>
              <a:cxn ang="0">
                <a:pos x="861" y="2038"/>
              </a:cxn>
              <a:cxn ang="0">
                <a:pos x="824" y="1990"/>
              </a:cxn>
              <a:cxn ang="0">
                <a:pos x="770" y="1951"/>
              </a:cxn>
              <a:cxn ang="0">
                <a:pos x="707" y="1938"/>
              </a:cxn>
              <a:cxn ang="0">
                <a:pos x="639" y="1944"/>
              </a:cxn>
              <a:cxn ang="0">
                <a:pos x="470" y="1993"/>
              </a:cxn>
              <a:cxn ang="0">
                <a:pos x="345" y="2014"/>
              </a:cxn>
              <a:cxn ang="0">
                <a:pos x="216" y="2014"/>
              </a:cxn>
              <a:cxn ang="0">
                <a:pos x="132" y="2001"/>
              </a:cxn>
              <a:cxn ang="0">
                <a:pos x="77" y="1974"/>
              </a:cxn>
              <a:cxn ang="0">
                <a:pos x="35" y="1934"/>
              </a:cxn>
              <a:cxn ang="0">
                <a:pos x="8" y="1884"/>
              </a:cxn>
              <a:cxn ang="0">
                <a:pos x="0" y="1830"/>
              </a:cxn>
              <a:cxn ang="0">
                <a:pos x="22" y="1753"/>
              </a:cxn>
              <a:cxn ang="0">
                <a:pos x="74" y="1544"/>
              </a:cxn>
              <a:cxn ang="0">
                <a:pos x="111" y="1427"/>
              </a:cxn>
              <a:cxn ang="0">
                <a:pos x="133" y="1321"/>
              </a:cxn>
              <a:cxn ang="0">
                <a:pos x="131" y="1216"/>
              </a:cxn>
              <a:cxn ang="0">
                <a:pos x="118" y="1163"/>
              </a:cxn>
              <a:cxn ang="0">
                <a:pos x="95" y="1113"/>
              </a:cxn>
              <a:cxn ang="0">
                <a:pos x="32" y="1021"/>
              </a:cxn>
            </a:cxnLst>
            <a:rect l="0" t="0" r="r" b="b"/>
            <a:pathLst>
              <a:path w="1847" h="2097">
                <a:moveTo>
                  <a:pt x="273" y="696"/>
                </a:moveTo>
                <a:lnTo>
                  <a:pt x="444" y="492"/>
                </a:lnTo>
                <a:lnTo>
                  <a:pt x="485" y="490"/>
                </a:lnTo>
                <a:lnTo>
                  <a:pt x="559" y="486"/>
                </a:lnTo>
                <a:lnTo>
                  <a:pt x="596" y="482"/>
                </a:lnTo>
                <a:lnTo>
                  <a:pt x="633" y="475"/>
                </a:lnTo>
                <a:lnTo>
                  <a:pt x="655" y="469"/>
                </a:lnTo>
                <a:lnTo>
                  <a:pt x="664" y="465"/>
                </a:lnTo>
                <a:lnTo>
                  <a:pt x="673" y="460"/>
                </a:lnTo>
                <a:lnTo>
                  <a:pt x="680" y="456"/>
                </a:lnTo>
                <a:lnTo>
                  <a:pt x="687" y="450"/>
                </a:lnTo>
                <a:lnTo>
                  <a:pt x="693" y="445"/>
                </a:lnTo>
                <a:lnTo>
                  <a:pt x="698" y="439"/>
                </a:lnTo>
                <a:lnTo>
                  <a:pt x="702" y="433"/>
                </a:lnTo>
                <a:lnTo>
                  <a:pt x="706" y="426"/>
                </a:lnTo>
                <a:lnTo>
                  <a:pt x="709" y="419"/>
                </a:lnTo>
                <a:lnTo>
                  <a:pt x="712" y="412"/>
                </a:lnTo>
                <a:lnTo>
                  <a:pt x="715" y="397"/>
                </a:lnTo>
                <a:lnTo>
                  <a:pt x="717" y="382"/>
                </a:lnTo>
                <a:lnTo>
                  <a:pt x="707" y="252"/>
                </a:lnTo>
                <a:lnTo>
                  <a:pt x="709" y="217"/>
                </a:lnTo>
                <a:lnTo>
                  <a:pt x="711" y="185"/>
                </a:lnTo>
                <a:lnTo>
                  <a:pt x="880" y="6"/>
                </a:lnTo>
                <a:lnTo>
                  <a:pt x="914" y="2"/>
                </a:lnTo>
                <a:lnTo>
                  <a:pt x="956" y="0"/>
                </a:lnTo>
                <a:lnTo>
                  <a:pt x="999" y="3"/>
                </a:lnTo>
                <a:lnTo>
                  <a:pt x="1019" y="5"/>
                </a:lnTo>
                <a:lnTo>
                  <a:pt x="1040" y="9"/>
                </a:lnTo>
                <a:lnTo>
                  <a:pt x="1060" y="14"/>
                </a:lnTo>
                <a:lnTo>
                  <a:pt x="1080" y="20"/>
                </a:lnTo>
                <a:lnTo>
                  <a:pt x="1099" y="27"/>
                </a:lnTo>
                <a:lnTo>
                  <a:pt x="1117" y="36"/>
                </a:lnTo>
                <a:lnTo>
                  <a:pt x="1134" y="46"/>
                </a:lnTo>
                <a:lnTo>
                  <a:pt x="1151" y="57"/>
                </a:lnTo>
                <a:lnTo>
                  <a:pt x="1187" y="87"/>
                </a:lnTo>
                <a:lnTo>
                  <a:pt x="1221" y="119"/>
                </a:lnTo>
                <a:lnTo>
                  <a:pt x="1253" y="152"/>
                </a:lnTo>
                <a:lnTo>
                  <a:pt x="1283" y="186"/>
                </a:lnTo>
                <a:lnTo>
                  <a:pt x="1343" y="256"/>
                </a:lnTo>
                <a:lnTo>
                  <a:pt x="1374" y="291"/>
                </a:lnTo>
                <a:lnTo>
                  <a:pt x="1406" y="324"/>
                </a:lnTo>
                <a:lnTo>
                  <a:pt x="1473" y="392"/>
                </a:lnTo>
                <a:lnTo>
                  <a:pt x="1536" y="461"/>
                </a:lnTo>
                <a:lnTo>
                  <a:pt x="1602" y="529"/>
                </a:lnTo>
                <a:lnTo>
                  <a:pt x="1639" y="563"/>
                </a:lnTo>
                <a:lnTo>
                  <a:pt x="1678" y="597"/>
                </a:lnTo>
                <a:lnTo>
                  <a:pt x="1729" y="639"/>
                </a:lnTo>
                <a:lnTo>
                  <a:pt x="1755" y="661"/>
                </a:lnTo>
                <a:lnTo>
                  <a:pt x="1767" y="672"/>
                </a:lnTo>
                <a:lnTo>
                  <a:pt x="1778" y="683"/>
                </a:lnTo>
                <a:lnTo>
                  <a:pt x="1787" y="695"/>
                </a:lnTo>
                <a:lnTo>
                  <a:pt x="1795" y="707"/>
                </a:lnTo>
                <a:lnTo>
                  <a:pt x="1801" y="718"/>
                </a:lnTo>
                <a:lnTo>
                  <a:pt x="1803" y="724"/>
                </a:lnTo>
                <a:lnTo>
                  <a:pt x="1805" y="730"/>
                </a:lnTo>
                <a:lnTo>
                  <a:pt x="1806" y="736"/>
                </a:lnTo>
                <a:lnTo>
                  <a:pt x="1806" y="742"/>
                </a:lnTo>
                <a:lnTo>
                  <a:pt x="1806" y="748"/>
                </a:lnTo>
                <a:lnTo>
                  <a:pt x="1805" y="754"/>
                </a:lnTo>
                <a:lnTo>
                  <a:pt x="1803" y="760"/>
                </a:lnTo>
                <a:lnTo>
                  <a:pt x="1800" y="766"/>
                </a:lnTo>
                <a:lnTo>
                  <a:pt x="1797" y="772"/>
                </a:lnTo>
                <a:lnTo>
                  <a:pt x="1793" y="778"/>
                </a:lnTo>
                <a:lnTo>
                  <a:pt x="1786" y="788"/>
                </a:lnTo>
                <a:lnTo>
                  <a:pt x="1781" y="797"/>
                </a:lnTo>
                <a:lnTo>
                  <a:pt x="1777" y="805"/>
                </a:lnTo>
                <a:lnTo>
                  <a:pt x="1774" y="814"/>
                </a:lnTo>
                <a:lnTo>
                  <a:pt x="1772" y="822"/>
                </a:lnTo>
                <a:lnTo>
                  <a:pt x="1770" y="830"/>
                </a:lnTo>
                <a:lnTo>
                  <a:pt x="1769" y="846"/>
                </a:lnTo>
                <a:lnTo>
                  <a:pt x="1767" y="862"/>
                </a:lnTo>
                <a:lnTo>
                  <a:pt x="1765" y="870"/>
                </a:lnTo>
                <a:lnTo>
                  <a:pt x="1763" y="879"/>
                </a:lnTo>
                <a:lnTo>
                  <a:pt x="1760" y="887"/>
                </a:lnTo>
                <a:lnTo>
                  <a:pt x="1756" y="896"/>
                </a:lnTo>
                <a:lnTo>
                  <a:pt x="1751" y="905"/>
                </a:lnTo>
                <a:lnTo>
                  <a:pt x="1744" y="915"/>
                </a:lnTo>
                <a:lnTo>
                  <a:pt x="1739" y="922"/>
                </a:lnTo>
                <a:lnTo>
                  <a:pt x="1736" y="929"/>
                </a:lnTo>
                <a:lnTo>
                  <a:pt x="1735" y="936"/>
                </a:lnTo>
                <a:lnTo>
                  <a:pt x="1735" y="942"/>
                </a:lnTo>
                <a:lnTo>
                  <a:pt x="1737" y="949"/>
                </a:lnTo>
                <a:lnTo>
                  <a:pt x="1739" y="956"/>
                </a:lnTo>
                <a:lnTo>
                  <a:pt x="1743" y="962"/>
                </a:lnTo>
                <a:lnTo>
                  <a:pt x="1748" y="969"/>
                </a:lnTo>
                <a:lnTo>
                  <a:pt x="1761" y="981"/>
                </a:lnTo>
                <a:lnTo>
                  <a:pt x="1777" y="994"/>
                </a:lnTo>
                <a:lnTo>
                  <a:pt x="1815" y="1020"/>
                </a:lnTo>
                <a:lnTo>
                  <a:pt x="1846" y="1041"/>
                </a:lnTo>
                <a:lnTo>
                  <a:pt x="1749" y="1188"/>
                </a:lnTo>
                <a:lnTo>
                  <a:pt x="1589" y="1404"/>
                </a:lnTo>
                <a:lnTo>
                  <a:pt x="1567" y="1408"/>
                </a:lnTo>
                <a:lnTo>
                  <a:pt x="1533" y="1411"/>
                </a:lnTo>
                <a:lnTo>
                  <a:pt x="1497" y="1412"/>
                </a:lnTo>
                <a:lnTo>
                  <a:pt x="1437" y="1411"/>
                </a:lnTo>
                <a:lnTo>
                  <a:pt x="1402" y="1413"/>
                </a:lnTo>
                <a:lnTo>
                  <a:pt x="1385" y="1416"/>
                </a:lnTo>
                <a:lnTo>
                  <a:pt x="1369" y="1420"/>
                </a:lnTo>
                <a:lnTo>
                  <a:pt x="1354" y="1425"/>
                </a:lnTo>
                <a:lnTo>
                  <a:pt x="1348" y="1428"/>
                </a:lnTo>
                <a:lnTo>
                  <a:pt x="1341" y="1432"/>
                </a:lnTo>
                <a:lnTo>
                  <a:pt x="1336" y="1437"/>
                </a:lnTo>
                <a:lnTo>
                  <a:pt x="1331" y="1442"/>
                </a:lnTo>
                <a:lnTo>
                  <a:pt x="1326" y="1447"/>
                </a:lnTo>
                <a:lnTo>
                  <a:pt x="1322" y="1453"/>
                </a:lnTo>
                <a:lnTo>
                  <a:pt x="1319" y="1460"/>
                </a:lnTo>
                <a:lnTo>
                  <a:pt x="1317" y="1467"/>
                </a:lnTo>
                <a:lnTo>
                  <a:pt x="1316" y="1475"/>
                </a:lnTo>
                <a:lnTo>
                  <a:pt x="1315" y="1484"/>
                </a:lnTo>
                <a:lnTo>
                  <a:pt x="1316" y="1494"/>
                </a:lnTo>
                <a:lnTo>
                  <a:pt x="1318" y="1504"/>
                </a:lnTo>
                <a:lnTo>
                  <a:pt x="1324" y="1527"/>
                </a:lnTo>
                <a:lnTo>
                  <a:pt x="1336" y="1562"/>
                </a:lnTo>
                <a:lnTo>
                  <a:pt x="1345" y="1597"/>
                </a:lnTo>
                <a:lnTo>
                  <a:pt x="1351" y="1633"/>
                </a:lnTo>
                <a:lnTo>
                  <a:pt x="1356" y="1669"/>
                </a:lnTo>
                <a:lnTo>
                  <a:pt x="1357" y="1705"/>
                </a:lnTo>
                <a:lnTo>
                  <a:pt x="1097" y="2017"/>
                </a:lnTo>
                <a:lnTo>
                  <a:pt x="1023" y="2096"/>
                </a:lnTo>
                <a:lnTo>
                  <a:pt x="1017" y="2096"/>
                </a:lnTo>
                <a:lnTo>
                  <a:pt x="997" y="2095"/>
                </a:lnTo>
                <a:lnTo>
                  <a:pt x="977" y="2092"/>
                </a:lnTo>
                <a:lnTo>
                  <a:pt x="958" y="2088"/>
                </a:lnTo>
                <a:lnTo>
                  <a:pt x="940" y="2083"/>
                </a:lnTo>
                <a:lnTo>
                  <a:pt x="922" y="2077"/>
                </a:lnTo>
                <a:lnTo>
                  <a:pt x="905" y="2069"/>
                </a:lnTo>
                <a:lnTo>
                  <a:pt x="889" y="2060"/>
                </a:lnTo>
                <a:lnTo>
                  <a:pt x="875" y="2049"/>
                </a:lnTo>
                <a:lnTo>
                  <a:pt x="861" y="2038"/>
                </a:lnTo>
                <a:lnTo>
                  <a:pt x="849" y="2025"/>
                </a:lnTo>
                <a:lnTo>
                  <a:pt x="839" y="2010"/>
                </a:lnTo>
                <a:lnTo>
                  <a:pt x="824" y="1990"/>
                </a:lnTo>
                <a:lnTo>
                  <a:pt x="807" y="1973"/>
                </a:lnTo>
                <a:lnTo>
                  <a:pt x="789" y="1960"/>
                </a:lnTo>
                <a:lnTo>
                  <a:pt x="770" y="1951"/>
                </a:lnTo>
                <a:lnTo>
                  <a:pt x="750" y="1944"/>
                </a:lnTo>
                <a:lnTo>
                  <a:pt x="728" y="1940"/>
                </a:lnTo>
                <a:lnTo>
                  <a:pt x="707" y="1938"/>
                </a:lnTo>
                <a:lnTo>
                  <a:pt x="684" y="1939"/>
                </a:lnTo>
                <a:lnTo>
                  <a:pt x="662" y="1941"/>
                </a:lnTo>
                <a:lnTo>
                  <a:pt x="639" y="1944"/>
                </a:lnTo>
                <a:lnTo>
                  <a:pt x="594" y="1955"/>
                </a:lnTo>
                <a:lnTo>
                  <a:pt x="510" y="1981"/>
                </a:lnTo>
                <a:lnTo>
                  <a:pt x="470" y="1993"/>
                </a:lnTo>
                <a:lnTo>
                  <a:pt x="429" y="2002"/>
                </a:lnTo>
                <a:lnTo>
                  <a:pt x="387" y="2009"/>
                </a:lnTo>
                <a:lnTo>
                  <a:pt x="345" y="2014"/>
                </a:lnTo>
                <a:lnTo>
                  <a:pt x="302" y="2016"/>
                </a:lnTo>
                <a:lnTo>
                  <a:pt x="259" y="2016"/>
                </a:lnTo>
                <a:lnTo>
                  <a:pt x="216" y="2014"/>
                </a:lnTo>
                <a:lnTo>
                  <a:pt x="173" y="2010"/>
                </a:lnTo>
                <a:lnTo>
                  <a:pt x="152" y="2007"/>
                </a:lnTo>
                <a:lnTo>
                  <a:pt x="132" y="2001"/>
                </a:lnTo>
                <a:lnTo>
                  <a:pt x="112" y="1994"/>
                </a:lnTo>
                <a:lnTo>
                  <a:pt x="94" y="1985"/>
                </a:lnTo>
                <a:lnTo>
                  <a:pt x="77" y="1974"/>
                </a:lnTo>
                <a:lnTo>
                  <a:pt x="61" y="1962"/>
                </a:lnTo>
                <a:lnTo>
                  <a:pt x="47" y="1948"/>
                </a:lnTo>
                <a:lnTo>
                  <a:pt x="35" y="1934"/>
                </a:lnTo>
                <a:lnTo>
                  <a:pt x="24" y="1918"/>
                </a:lnTo>
                <a:lnTo>
                  <a:pt x="15" y="1901"/>
                </a:lnTo>
                <a:lnTo>
                  <a:pt x="8" y="1884"/>
                </a:lnTo>
                <a:lnTo>
                  <a:pt x="3" y="1867"/>
                </a:lnTo>
                <a:lnTo>
                  <a:pt x="0" y="1849"/>
                </a:lnTo>
                <a:lnTo>
                  <a:pt x="0" y="1830"/>
                </a:lnTo>
                <a:lnTo>
                  <a:pt x="3" y="1812"/>
                </a:lnTo>
                <a:lnTo>
                  <a:pt x="8" y="1794"/>
                </a:lnTo>
                <a:lnTo>
                  <a:pt x="22" y="1753"/>
                </a:lnTo>
                <a:lnTo>
                  <a:pt x="34" y="1712"/>
                </a:lnTo>
                <a:lnTo>
                  <a:pt x="54" y="1628"/>
                </a:lnTo>
                <a:lnTo>
                  <a:pt x="74" y="1544"/>
                </a:lnTo>
                <a:lnTo>
                  <a:pt x="86" y="1503"/>
                </a:lnTo>
                <a:lnTo>
                  <a:pt x="99" y="1462"/>
                </a:lnTo>
                <a:lnTo>
                  <a:pt x="111" y="1427"/>
                </a:lnTo>
                <a:lnTo>
                  <a:pt x="121" y="1391"/>
                </a:lnTo>
                <a:lnTo>
                  <a:pt x="128" y="1356"/>
                </a:lnTo>
                <a:lnTo>
                  <a:pt x="133" y="1321"/>
                </a:lnTo>
                <a:lnTo>
                  <a:pt x="135" y="1286"/>
                </a:lnTo>
                <a:lnTo>
                  <a:pt x="135" y="1251"/>
                </a:lnTo>
                <a:lnTo>
                  <a:pt x="131" y="1216"/>
                </a:lnTo>
                <a:lnTo>
                  <a:pt x="127" y="1198"/>
                </a:lnTo>
                <a:lnTo>
                  <a:pt x="123" y="1181"/>
                </a:lnTo>
                <a:lnTo>
                  <a:pt x="118" y="1163"/>
                </a:lnTo>
                <a:lnTo>
                  <a:pt x="111" y="1146"/>
                </a:lnTo>
                <a:lnTo>
                  <a:pt x="103" y="1129"/>
                </a:lnTo>
                <a:lnTo>
                  <a:pt x="95" y="1113"/>
                </a:lnTo>
                <a:lnTo>
                  <a:pt x="75" y="1080"/>
                </a:lnTo>
                <a:lnTo>
                  <a:pt x="53" y="1049"/>
                </a:lnTo>
                <a:lnTo>
                  <a:pt x="32" y="1021"/>
                </a:lnTo>
                <a:lnTo>
                  <a:pt x="273" y="696"/>
                </a:lnTo>
              </a:path>
            </a:pathLst>
          </a:custGeom>
          <a:solidFill>
            <a:srgbClr val="66666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8" name="Freeform 24"/>
          <p:cNvSpPr>
            <a:spLocks noChangeArrowheads="1"/>
          </p:cNvSpPr>
          <p:nvPr/>
        </p:nvSpPr>
        <p:spPr bwMode="auto">
          <a:xfrm>
            <a:off x="2298240" y="2897584"/>
            <a:ext cx="564480" cy="629347"/>
          </a:xfrm>
          <a:custGeom>
            <a:avLst/>
            <a:gdLst/>
            <a:ahLst/>
            <a:cxnLst>
              <a:cxn ang="0">
                <a:pos x="460" y="756"/>
              </a:cxn>
              <a:cxn ang="0">
                <a:pos x="895" y="264"/>
              </a:cxn>
              <a:cxn ang="0">
                <a:pos x="1189" y="0"/>
              </a:cxn>
              <a:cxn ang="0">
                <a:pos x="1253" y="64"/>
              </a:cxn>
              <a:cxn ang="0">
                <a:pos x="1343" y="168"/>
              </a:cxn>
              <a:cxn ang="0">
                <a:pos x="1406" y="236"/>
              </a:cxn>
              <a:cxn ang="0">
                <a:pos x="1536" y="373"/>
              </a:cxn>
              <a:cxn ang="0">
                <a:pos x="1639" y="475"/>
              </a:cxn>
              <a:cxn ang="0">
                <a:pos x="1728" y="550"/>
              </a:cxn>
              <a:cxn ang="0">
                <a:pos x="1584" y="807"/>
              </a:cxn>
              <a:cxn ang="0">
                <a:pos x="1207" y="1345"/>
              </a:cxn>
              <a:cxn ang="0">
                <a:pos x="772" y="1836"/>
              </a:cxn>
              <a:cxn ang="0">
                <a:pos x="750" y="1856"/>
              </a:cxn>
              <a:cxn ang="0">
                <a:pos x="707" y="1850"/>
              </a:cxn>
              <a:cxn ang="0">
                <a:pos x="662" y="1853"/>
              </a:cxn>
              <a:cxn ang="0">
                <a:pos x="594" y="1867"/>
              </a:cxn>
              <a:cxn ang="0">
                <a:pos x="470" y="1905"/>
              </a:cxn>
              <a:cxn ang="0">
                <a:pos x="387" y="1921"/>
              </a:cxn>
              <a:cxn ang="0">
                <a:pos x="302" y="1928"/>
              </a:cxn>
              <a:cxn ang="0">
                <a:pos x="216" y="1926"/>
              </a:cxn>
              <a:cxn ang="0">
                <a:pos x="152" y="1919"/>
              </a:cxn>
              <a:cxn ang="0">
                <a:pos x="112" y="1906"/>
              </a:cxn>
              <a:cxn ang="0">
                <a:pos x="77" y="1886"/>
              </a:cxn>
              <a:cxn ang="0">
                <a:pos x="47" y="1860"/>
              </a:cxn>
              <a:cxn ang="0">
                <a:pos x="24" y="1830"/>
              </a:cxn>
              <a:cxn ang="0">
                <a:pos x="8" y="1796"/>
              </a:cxn>
              <a:cxn ang="0">
                <a:pos x="0" y="1761"/>
              </a:cxn>
              <a:cxn ang="0">
                <a:pos x="3" y="1724"/>
              </a:cxn>
              <a:cxn ang="0">
                <a:pos x="22" y="1665"/>
              </a:cxn>
              <a:cxn ang="0">
                <a:pos x="54" y="1540"/>
              </a:cxn>
              <a:cxn ang="0">
                <a:pos x="86" y="1415"/>
              </a:cxn>
              <a:cxn ang="0">
                <a:pos x="111" y="1339"/>
              </a:cxn>
              <a:cxn ang="0">
                <a:pos x="128" y="1268"/>
              </a:cxn>
              <a:cxn ang="0">
                <a:pos x="134" y="1217"/>
              </a:cxn>
            </a:cxnLst>
            <a:rect l="0" t="0" r="r" b="b"/>
            <a:pathLst>
              <a:path w="1729" h="1929">
                <a:moveTo>
                  <a:pt x="257" y="1028"/>
                </a:moveTo>
                <a:lnTo>
                  <a:pt x="460" y="756"/>
                </a:lnTo>
                <a:lnTo>
                  <a:pt x="677" y="495"/>
                </a:lnTo>
                <a:lnTo>
                  <a:pt x="895" y="264"/>
                </a:lnTo>
                <a:lnTo>
                  <a:pt x="1106" y="67"/>
                </a:lnTo>
                <a:lnTo>
                  <a:pt x="1189" y="0"/>
                </a:lnTo>
                <a:lnTo>
                  <a:pt x="1221" y="31"/>
                </a:lnTo>
                <a:lnTo>
                  <a:pt x="1253" y="64"/>
                </a:lnTo>
                <a:lnTo>
                  <a:pt x="1283" y="98"/>
                </a:lnTo>
                <a:lnTo>
                  <a:pt x="1343" y="168"/>
                </a:lnTo>
                <a:lnTo>
                  <a:pt x="1374" y="203"/>
                </a:lnTo>
                <a:lnTo>
                  <a:pt x="1406" y="236"/>
                </a:lnTo>
                <a:lnTo>
                  <a:pt x="1473" y="304"/>
                </a:lnTo>
                <a:lnTo>
                  <a:pt x="1536" y="373"/>
                </a:lnTo>
                <a:lnTo>
                  <a:pt x="1602" y="441"/>
                </a:lnTo>
                <a:lnTo>
                  <a:pt x="1639" y="475"/>
                </a:lnTo>
                <a:lnTo>
                  <a:pt x="1678" y="509"/>
                </a:lnTo>
                <a:lnTo>
                  <a:pt x="1728" y="550"/>
                </a:lnTo>
                <a:lnTo>
                  <a:pt x="1726" y="555"/>
                </a:lnTo>
                <a:lnTo>
                  <a:pt x="1584" y="807"/>
                </a:lnTo>
                <a:lnTo>
                  <a:pt x="1410" y="1072"/>
                </a:lnTo>
                <a:lnTo>
                  <a:pt x="1207" y="1345"/>
                </a:lnTo>
                <a:lnTo>
                  <a:pt x="990" y="1605"/>
                </a:lnTo>
                <a:lnTo>
                  <a:pt x="772" y="1836"/>
                </a:lnTo>
                <a:lnTo>
                  <a:pt x="751" y="1856"/>
                </a:lnTo>
                <a:lnTo>
                  <a:pt x="750" y="1856"/>
                </a:lnTo>
                <a:lnTo>
                  <a:pt x="728" y="1852"/>
                </a:lnTo>
                <a:lnTo>
                  <a:pt x="707" y="1850"/>
                </a:lnTo>
                <a:lnTo>
                  <a:pt x="684" y="1851"/>
                </a:lnTo>
                <a:lnTo>
                  <a:pt x="662" y="1853"/>
                </a:lnTo>
                <a:lnTo>
                  <a:pt x="639" y="1856"/>
                </a:lnTo>
                <a:lnTo>
                  <a:pt x="594" y="1867"/>
                </a:lnTo>
                <a:lnTo>
                  <a:pt x="510" y="1893"/>
                </a:lnTo>
                <a:lnTo>
                  <a:pt x="470" y="1905"/>
                </a:lnTo>
                <a:lnTo>
                  <a:pt x="429" y="1914"/>
                </a:lnTo>
                <a:lnTo>
                  <a:pt x="387" y="1921"/>
                </a:lnTo>
                <a:lnTo>
                  <a:pt x="345" y="1926"/>
                </a:lnTo>
                <a:lnTo>
                  <a:pt x="302" y="1928"/>
                </a:lnTo>
                <a:lnTo>
                  <a:pt x="259" y="1928"/>
                </a:lnTo>
                <a:lnTo>
                  <a:pt x="216" y="1926"/>
                </a:lnTo>
                <a:lnTo>
                  <a:pt x="173" y="1922"/>
                </a:lnTo>
                <a:lnTo>
                  <a:pt x="152" y="1919"/>
                </a:lnTo>
                <a:lnTo>
                  <a:pt x="132" y="1913"/>
                </a:lnTo>
                <a:lnTo>
                  <a:pt x="112" y="1906"/>
                </a:lnTo>
                <a:lnTo>
                  <a:pt x="94" y="1897"/>
                </a:lnTo>
                <a:lnTo>
                  <a:pt x="77" y="1886"/>
                </a:lnTo>
                <a:lnTo>
                  <a:pt x="61" y="1874"/>
                </a:lnTo>
                <a:lnTo>
                  <a:pt x="47" y="1860"/>
                </a:lnTo>
                <a:lnTo>
                  <a:pt x="35" y="1846"/>
                </a:lnTo>
                <a:lnTo>
                  <a:pt x="24" y="1830"/>
                </a:lnTo>
                <a:lnTo>
                  <a:pt x="15" y="1813"/>
                </a:lnTo>
                <a:lnTo>
                  <a:pt x="8" y="1796"/>
                </a:lnTo>
                <a:lnTo>
                  <a:pt x="3" y="1779"/>
                </a:lnTo>
                <a:lnTo>
                  <a:pt x="0" y="1761"/>
                </a:lnTo>
                <a:lnTo>
                  <a:pt x="0" y="1742"/>
                </a:lnTo>
                <a:lnTo>
                  <a:pt x="3" y="1724"/>
                </a:lnTo>
                <a:lnTo>
                  <a:pt x="8" y="1706"/>
                </a:lnTo>
                <a:lnTo>
                  <a:pt x="22" y="1665"/>
                </a:lnTo>
                <a:lnTo>
                  <a:pt x="34" y="1624"/>
                </a:lnTo>
                <a:lnTo>
                  <a:pt x="54" y="1540"/>
                </a:lnTo>
                <a:lnTo>
                  <a:pt x="74" y="1456"/>
                </a:lnTo>
                <a:lnTo>
                  <a:pt x="86" y="1415"/>
                </a:lnTo>
                <a:lnTo>
                  <a:pt x="99" y="1374"/>
                </a:lnTo>
                <a:lnTo>
                  <a:pt x="111" y="1339"/>
                </a:lnTo>
                <a:lnTo>
                  <a:pt x="121" y="1303"/>
                </a:lnTo>
                <a:lnTo>
                  <a:pt x="128" y="1268"/>
                </a:lnTo>
                <a:lnTo>
                  <a:pt x="133" y="1233"/>
                </a:lnTo>
                <a:lnTo>
                  <a:pt x="134" y="1217"/>
                </a:lnTo>
                <a:lnTo>
                  <a:pt x="257" y="1028"/>
                </a:ln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9" name="Freeform 25"/>
          <p:cNvSpPr>
            <a:spLocks noChangeArrowheads="1"/>
          </p:cNvSpPr>
          <p:nvPr/>
        </p:nvSpPr>
        <p:spPr bwMode="auto">
          <a:xfrm>
            <a:off x="2399040" y="3030078"/>
            <a:ext cx="348480" cy="426285"/>
          </a:xfrm>
          <a:custGeom>
            <a:avLst/>
            <a:gdLst/>
            <a:ahLst/>
            <a:cxnLst>
              <a:cxn ang="0">
                <a:pos x="31" y="1290"/>
              </a:cxn>
              <a:cxn ang="0">
                <a:pos x="22" y="1282"/>
              </a:cxn>
              <a:cxn ang="0">
                <a:pos x="15" y="1272"/>
              </a:cxn>
              <a:cxn ang="0">
                <a:pos x="9" y="1261"/>
              </a:cxn>
              <a:cxn ang="0">
                <a:pos x="5" y="1249"/>
              </a:cxn>
              <a:cxn ang="0">
                <a:pos x="2" y="1235"/>
              </a:cxn>
              <a:cxn ang="0">
                <a:pos x="0" y="1219"/>
              </a:cxn>
              <a:cxn ang="0">
                <a:pos x="1" y="1185"/>
              </a:cxn>
              <a:cxn ang="0">
                <a:pos x="6" y="1145"/>
              </a:cxn>
              <a:cxn ang="0">
                <a:pos x="16" y="1102"/>
              </a:cxn>
              <a:cxn ang="0">
                <a:pos x="31" y="1054"/>
              </a:cxn>
              <a:cxn ang="0">
                <a:pos x="51" y="1003"/>
              </a:cxn>
              <a:cxn ang="0">
                <a:pos x="103" y="891"/>
              </a:cxn>
              <a:cxn ang="0">
                <a:pos x="172" y="770"/>
              </a:cxn>
              <a:cxn ang="0">
                <a:pos x="256" y="642"/>
              </a:cxn>
              <a:cxn ang="0">
                <a:pos x="353" y="511"/>
              </a:cxn>
              <a:cxn ang="0">
                <a:pos x="457" y="386"/>
              </a:cxn>
              <a:cxn ang="0">
                <a:pos x="562" y="275"/>
              </a:cxn>
              <a:cxn ang="0">
                <a:pos x="664" y="180"/>
              </a:cxn>
              <a:cxn ang="0">
                <a:pos x="760" y="103"/>
              </a:cxn>
              <a:cxn ang="0">
                <a:pos x="805" y="72"/>
              </a:cxn>
              <a:cxn ang="0">
                <a:pos x="848" y="46"/>
              </a:cxn>
              <a:cxn ang="0">
                <a:pos x="888" y="26"/>
              </a:cxn>
              <a:cxn ang="0">
                <a:pos x="925" y="11"/>
              </a:cxn>
              <a:cxn ang="0">
                <a:pos x="958" y="3"/>
              </a:cxn>
              <a:cxn ang="0">
                <a:pos x="974" y="1"/>
              </a:cxn>
              <a:cxn ang="0">
                <a:pos x="988" y="0"/>
              </a:cxn>
              <a:cxn ang="0">
                <a:pos x="1001" y="2"/>
              </a:cxn>
              <a:cxn ang="0">
                <a:pos x="1013" y="5"/>
              </a:cxn>
              <a:cxn ang="0">
                <a:pos x="1024" y="10"/>
              </a:cxn>
              <a:cxn ang="0">
                <a:pos x="1034" y="16"/>
              </a:cxn>
              <a:cxn ang="0">
                <a:pos x="1043" y="24"/>
              </a:cxn>
              <a:cxn ang="0">
                <a:pos x="1050" y="34"/>
              </a:cxn>
              <a:cxn ang="0">
                <a:pos x="1056" y="45"/>
              </a:cxn>
              <a:cxn ang="0">
                <a:pos x="1060" y="57"/>
              </a:cxn>
              <a:cxn ang="0">
                <a:pos x="1063" y="71"/>
              </a:cxn>
              <a:cxn ang="0">
                <a:pos x="1065" y="87"/>
              </a:cxn>
              <a:cxn ang="0">
                <a:pos x="1064" y="121"/>
              </a:cxn>
              <a:cxn ang="0">
                <a:pos x="1059" y="161"/>
              </a:cxn>
              <a:cxn ang="0">
                <a:pos x="1049" y="204"/>
              </a:cxn>
              <a:cxn ang="0">
                <a:pos x="1034" y="252"/>
              </a:cxn>
              <a:cxn ang="0">
                <a:pos x="1014" y="303"/>
              </a:cxn>
              <a:cxn ang="0">
                <a:pos x="962" y="415"/>
              </a:cxn>
              <a:cxn ang="0">
                <a:pos x="893" y="536"/>
              </a:cxn>
              <a:cxn ang="0">
                <a:pos x="809" y="664"/>
              </a:cxn>
              <a:cxn ang="0">
                <a:pos x="712" y="795"/>
              </a:cxn>
              <a:cxn ang="0">
                <a:pos x="608" y="920"/>
              </a:cxn>
              <a:cxn ang="0">
                <a:pos x="503" y="1031"/>
              </a:cxn>
              <a:cxn ang="0">
                <a:pos x="401" y="1126"/>
              </a:cxn>
              <a:cxn ang="0">
                <a:pos x="305" y="1203"/>
              </a:cxn>
              <a:cxn ang="0">
                <a:pos x="260" y="1234"/>
              </a:cxn>
              <a:cxn ang="0">
                <a:pos x="217" y="1260"/>
              </a:cxn>
              <a:cxn ang="0">
                <a:pos x="177" y="1280"/>
              </a:cxn>
              <a:cxn ang="0">
                <a:pos x="140" y="1295"/>
              </a:cxn>
              <a:cxn ang="0">
                <a:pos x="107" y="1303"/>
              </a:cxn>
              <a:cxn ang="0">
                <a:pos x="91" y="1305"/>
              </a:cxn>
              <a:cxn ang="0">
                <a:pos x="77" y="1306"/>
              </a:cxn>
              <a:cxn ang="0">
                <a:pos x="64" y="1304"/>
              </a:cxn>
              <a:cxn ang="0">
                <a:pos x="52" y="1301"/>
              </a:cxn>
              <a:cxn ang="0">
                <a:pos x="41" y="1296"/>
              </a:cxn>
              <a:cxn ang="0">
                <a:pos x="31" y="1290"/>
              </a:cxn>
            </a:cxnLst>
            <a:rect l="0" t="0" r="r" b="b"/>
            <a:pathLst>
              <a:path w="1066" h="1307">
                <a:moveTo>
                  <a:pt x="31" y="1290"/>
                </a:moveTo>
                <a:lnTo>
                  <a:pt x="22" y="1282"/>
                </a:lnTo>
                <a:lnTo>
                  <a:pt x="15" y="1272"/>
                </a:lnTo>
                <a:lnTo>
                  <a:pt x="9" y="1261"/>
                </a:lnTo>
                <a:lnTo>
                  <a:pt x="5" y="1249"/>
                </a:lnTo>
                <a:lnTo>
                  <a:pt x="2" y="1235"/>
                </a:lnTo>
                <a:lnTo>
                  <a:pt x="0" y="1219"/>
                </a:lnTo>
                <a:lnTo>
                  <a:pt x="1" y="1185"/>
                </a:lnTo>
                <a:lnTo>
                  <a:pt x="6" y="1145"/>
                </a:lnTo>
                <a:lnTo>
                  <a:pt x="16" y="1102"/>
                </a:lnTo>
                <a:lnTo>
                  <a:pt x="31" y="1054"/>
                </a:lnTo>
                <a:lnTo>
                  <a:pt x="51" y="1003"/>
                </a:lnTo>
                <a:lnTo>
                  <a:pt x="103" y="891"/>
                </a:lnTo>
                <a:lnTo>
                  <a:pt x="172" y="770"/>
                </a:lnTo>
                <a:lnTo>
                  <a:pt x="256" y="642"/>
                </a:lnTo>
                <a:lnTo>
                  <a:pt x="353" y="511"/>
                </a:lnTo>
                <a:lnTo>
                  <a:pt x="457" y="386"/>
                </a:lnTo>
                <a:lnTo>
                  <a:pt x="562" y="275"/>
                </a:lnTo>
                <a:lnTo>
                  <a:pt x="664" y="180"/>
                </a:lnTo>
                <a:lnTo>
                  <a:pt x="760" y="103"/>
                </a:lnTo>
                <a:lnTo>
                  <a:pt x="805" y="72"/>
                </a:lnTo>
                <a:lnTo>
                  <a:pt x="848" y="46"/>
                </a:lnTo>
                <a:lnTo>
                  <a:pt x="888" y="26"/>
                </a:lnTo>
                <a:lnTo>
                  <a:pt x="925" y="11"/>
                </a:lnTo>
                <a:lnTo>
                  <a:pt x="958" y="3"/>
                </a:lnTo>
                <a:lnTo>
                  <a:pt x="974" y="1"/>
                </a:lnTo>
                <a:lnTo>
                  <a:pt x="988" y="0"/>
                </a:lnTo>
                <a:lnTo>
                  <a:pt x="1001" y="2"/>
                </a:lnTo>
                <a:lnTo>
                  <a:pt x="1013" y="5"/>
                </a:lnTo>
                <a:lnTo>
                  <a:pt x="1024" y="10"/>
                </a:lnTo>
                <a:lnTo>
                  <a:pt x="1034" y="16"/>
                </a:lnTo>
                <a:lnTo>
                  <a:pt x="1043" y="24"/>
                </a:lnTo>
                <a:lnTo>
                  <a:pt x="1050" y="34"/>
                </a:lnTo>
                <a:lnTo>
                  <a:pt x="1056" y="45"/>
                </a:lnTo>
                <a:lnTo>
                  <a:pt x="1060" y="57"/>
                </a:lnTo>
                <a:lnTo>
                  <a:pt x="1063" y="71"/>
                </a:lnTo>
                <a:lnTo>
                  <a:pt x="1065" y="87"/>
                </a:lnTo>
                <a:lnTo>
                  <a:pt x="1064" y="121"/>
                </a:lnTo>
                <a:lnTo>
                  <a:pt x="1059" y="161"/>
                </a:lnTo>
                <a:lnTo>
                  <a:pt x="1049" y="204"/>
                </a:lnTo>
                <a:lnTo>
                  <a:pt x="1034" y="252"/>
                </a:lnTo>
                <a:lnTo>
                  <a:pt x="1014" y="303"/>
                </a:lnTo>
                <a:lnTo>
                  <a:pt x="962" y="415"/>
                </a:lnTo>
                <a:lnTo>
                  <a:pt x="893" y="536"/>
                </a:lnTo>
                <a:lnTo>
                  <a:pt x="809" y="664"/>
                </a:lnTo>
                <a:lnTo>
                  <a:pt x="712" y="795"/>
                </a:lnTo>
                <a:lnTo>
                  <a:pt x="608" y="920"/>
                </a:lnTo>
                <a:lnTo>
                  <a:pt x="503" y="1031"/>
                </a:lnTo>
                <a:lnTo>
                  <a:pt x="401" y="1126"/>
                </a:lnTo>
                <a:lnTo>
                  <a:pt x="305" y="1203"/>
                </a:lnTo>
                <a:lnTo>
                  <a:pt x="260" y="1234"/>
                </a:lnTo>
                <a:lnTo>
                  <a:pt x="217" y="1260"/>
                </a:lnTo>
                <a:lnTo>
                  <a:pt x="177" y="1280"/>
                </a:lnTo>
                <a:lnTo>
                  <a:pt x="140" y="1295"/>
                </a:lnTo>
                <a:lnTo>
                  <a:pt x="107" y="1303"/>
                </a:lnTo>
                <a:lnTo>
                  <a:pt x="91" y="1305"/>
                </a:lnTo>
                <a:lnTo>
                  <a:pt x="77" y="1306"/>
                </a:lnTo>
                <a:lnTo>
                  <a:pt x="64" y="1304"/>
                </a:lnTo>
                <a:lnTo>
                  <a:pt x="52" y="1301"/>
                </a:lnTo>
                <a:lnTo>
                  <a:pt x="41" y="1296"/>
                </a:lnTo>
                <a:lnTo>
                  <a:pt x="31" y="1290"/>
                </a:ln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 rot="2280000">
            <a:off x="2547361" y="3079044"/>
            <a:ext cx="47520" cy="321154"/>
          </a:xfrm>
          <a:prstGeom prst="ellipse">
            <a:avLst/>
          </a:pr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1" name="AutoShape 27"/>
          <p:cNvSpPr>
            <a:spLocks noChangeArrowheads="1"/>
          </p:cNvSpPr>
          <p:nvPr/>
        </p:nvSpPr>
        <p:spPr bwMode="auto">
          <a:xfrm>
            <a:off x="6013440" y="2364728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restrict</a:t>
            </a:r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>
            <a:off x="6635520" y="2799655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5862240" y="1638892"/>
            <a:ext cx="708480" cy="73591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 flipH="1">
            <a:off x="6697440" y="1666256"/>
            <a:ext cx="810720" cy="7085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5" name="Freeform 31"/>
          <p:cNvSpPr>
            <a:spLocks noChangeArrowheads="1"/>
          </p:cNvSpPr>
          <p:nvPr/>
        </p:nvSpPr>
        <p:spPr bwMode="auto">
          <a:xfrm>
            <a:off x="6873121" y="1592808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4C4C4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6991200" y="2082459"/>
            <a:ext cx="102240" cy="102251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7253280" y="1755545"/>
            <a:ext cx="102240" cy="102250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8" name="Freeform 34"/>
          <p:cNvSpPr>
            <a:spLocks noChangeArrowheads="1"/>
          </p:cNvSpPr>
          <p:nvPr/>
        </p:nvSpPr>
        <p:spPr bwMode="auto">
          <a:xfrm>
            <a:off x="6901920" y="1595688"/>
            <a:ext cx="603360" cy="685512"/>
          </a:xfrm>
          <a:custGeom>
            <a:avLst/>
            <a:gdLst/>
            <a:ahLst/>
            <a:cxnLst>
              <a:cxn ang="0">
                <a:pos x="485" y="490"/>
              </a:cxn>
              <a:cxn ang="0">
                <a:pos x="633" y="475"/>
              </a:cxn>
              <a:cxn ang="0">
                <a:pos x="673" y="460"/>
              </a:cxn>
              <a:cxn ang="0">
                <a:pos x="693" y="445"/>
              </a:cxn>
              <a:cxn ang="0">
                <a:pos x="706" y="426"/>
              </a:cxn>
              <a:cxn ang="0">
                <a:pos x="715" y="397"/>
              </a:cxn>
              <a:cxn ang="0">
                <a:pos x="709" y="217"/>
              </a:cxn>
              <a:cxn ang="0">
                <a:pos x="914" y="2"/>
              </a:cxn>
              <a:cxn ang="0">
                <a:pos x="1019" y="5"/>
              </a:cxn>
              <a:cxn ang="0">
                <a:pos x="1080" y="20"/>
              </a:cxn>
              <a:cxn ang="0">
                <a:pos x="1134" y="46"/>
              </a:cxn>
              <a:cxn ang="0">
                <a:pos x="1221" y="119"/>
              </a:cxn>
              <a:cxn ang="0">
                <a:pos x="1343" y="256"/>
              </a:cxn>
              <a:cxn ang="0">
                <a:pos x="1473" y="392"/>
              </a:cxn>
              <a:cxn ang="0">
                <a:pos x="1639" y="563"/>
              </a:cxn>
              <a:cxn ang="0">
                <a:pos x="1755" y="661"/>
              </a:cxn>
              <a:cxn ang="0">
                <a:pos x="1787" y="695"/>
              </a:cxn>
              <a:cxn ang="0">
                <a:pos x="1803" y="724"/>
              </a:cxn>
              <a:cxn ang="0">
                <a:pos x="1806" y="742"/>
              </a:cxn>
              <a:cxn ang="0">
                <a:pos x="1803" y="760"/>
              </a:cxn>
              <a:cxn ang="0">
                <a:pos x="1793" y="778"/>
              </a:cxn>
              <a:cxn ang="0">
                <a:pos x="1777" y="805"/>
              </a:cxn>
              <a:cxn ang="0">
                <a:pos x="1770" y="830"/>
              </a:cxn>
              <a:cxn ang="0">
                <a:pos x="1765" y="870"/>
              </a:cxn>
              <a:cxn ang="0">
                <a:pos x="1756" y="896"/>
              </a:cxn>
              <a:cxn ang="0">
                <a:pos x="1739" y="922"/>
              </a:cxn>
              <a:cxn ang="0">
                <a:pos x="1735" y="942"/>
              </a:cxn>
              <a:cxn ang="0">
                <a:pos x="1743" y="962"/>
              </a:cxn>
              <a:cxn ang="0">
                <a:pos x="1777" y="994"/>
              </a:cxn>
              <a:cxn ang="0">
                <a:pos x="1749" y="1188"/>
              </a:cxn>
              <a:cxn ang="0">
                <a:pos x="1533" y="1411"/>
              </a:cxn>
              <a:cxn ang="0">
                <a:pos x="1402" y="1413"/>
              </a:cxn>
              <a:cxn ang="0">
                <a:pos x="1354" y="1425"/>
              </a:cxn>
              <a:cxn ang="0">
                <a:pos x="1336" y="1437"/>
              </a:cxn>
              <a:cxn ang="0">
                <a:pos x="1322" y="1453"/>
              </a:cxn>
              <a:cxn ang="0">
                <a:pos x="1316" y="1475"/>
              </a:cxn>
              <a:cxn ang="0">
                <a:pos x="1318" y="1504"/>
              </a:cxn>
              <a:cxn ang="0">
                <a:pos x="1345" y="1597"/>
              </a:cxn>
              <a:cxn ang="0">
                <a:pos x="1357" y="1705"/>
              </a:cxn>
              <a:cxn ang="0">
                <a:pos x="1017" y="2096"/>
              </a:cxn>
              <a:cxn ang="0">
                <a:pos x="958" y="2088"/>
              </a:cxn>
              <a:cxn ang="0">
                <a:pos x="905" y="2069"/>
              </a:cxn>
              <a:cxn ang="0">
                <a:pos x="861" y="2038"/>
              </a:cxn>
              <a:cxn ang="0">
                <a:pos x="824" y="1990"/>
              </a:cxn>
              <a:cxn ang="0">
                <a:pos x="770" y="1951"/>
              </a:cxn>
              <a:cxn ang="0">
                <a:pos x="707" y="1938"/>
              </a:cxn>
              <a:cxn ang="0">
                <a:pos x="639" y="1944"/>
              </a:cxn>
              <a:cxn ang="0">
                <a:pos x="470" y="1993"/>
              </a:cxn>
              <a:cxn ang="0">
                <a:pos x="345" y="2014"/>
              </a:cxn>
              <a:cxn ang="0">
                <a:pos x="216" y="2014"/>
              </a:cxn>
              <a:cxn ang="0">
                <a:pos x="132" y="2001"/>
              </a:cxn>
              <a:cxn ang="0">
                <a:pos x="77" y="1974"/>
              </a:cxn>
              <a:cxn ang="0">
                <a:pos x="35" y="1934"/>
              </a:cxn>
              <a:cxn ang="0">
                <a:pos x="8" y="1884"/>
              </a:cxn>
              <a:cxn ang="0">
                <a:pos x="0" y="1830"/>
              </a:cxn>
              <a:cxn ang="0">
                <a:pos x="22" y="1753"/>
              </a:cxn>
              <a:cxn ang="0">
                <a:pos x="74" y="1544"/>
              </a:cxn>
              <a:cxn ang="0">
                <a:pos x="111" y="1427"/>
              </a:cxn>
              <a:cxn ang="0">
                <a:pos x="133" y="1321"/>
              </a:cxn>
              <a:cxn ang="0">
                <a:pos x="131" y="1216"/>
              </a:cxn>
              <a:cxn ang="0">
                <a:pos x="118" y="1163"/>
              </a:cxn>
              <a:cxn ang="0">
                <a:pos x="95" y="1113"/>
              </a:cxn>
              <a:cxn ang="0">
                <a:pos x="32" y="1021"/>
              </a:cxn>
            </a:cxnLst>
            <a:rect l="0" t="0" r="r" b="b"/>
            <a:pathLst>
              <a:path w="1847" h="2097">
                <a:moveTo>
                  <a:pt x="273" y="696"/>
                </a:moveTo>
                <a:lnTo>
                  <a:pt x="444" y="492"/>
                </a:lnTo>
                <a:lnTo>
                  <a:pt x="485" y="490"/>
                </a:lnTo>
                <a:lnTo>
                  <a:pt x="559" y="486"/>
                </a:lnTo>
                <a:lnTo>
                  <a:pt x="596" y="482"/>
                </a:lnTo>
                <a:lnTo>
                  <a:pt x="633" y="475"/>
                </a:lnTo>
                <a:lnTo>
                  <a:pt x="655" y="469"/>
                </a:lnTo>
                <a:lnTo>
                  <a:pt x="664" y="465"/>
                </a:lnTo>
                <a:lnTo>
                  <a:pt x="673" y="460"/>
                </a:lnTo>
                <a:lnTo>
                  <a:pt x="680" y="456"/>
                </a:lnTo>
                <a:lnTo>
                  <a:pt x="687" y="450"/>
                </a:lnTo>
                <a:lnTo>
                  <a:pt x="693" y="445"/>
                </a:lnTo>
                <a:lnTo>
                  <a:pt x="698" y="439"/>
                </a:lnTo>
                <a:lnTo>
                  <a:pt x="702" y="433"/>
                </a:lnTo>
                <a:lnTo>
                  <a:pt x="706" y="426"/>
                </a:lnTo>
                <a:lnTo>
                  <a:pt x="709" y="419"/>
                </a:lnTo>
                <a:lnTo>
                  <a:pt x="712" y="412"/>
                </a:lnTo>
                <a:lnTo>
                  <a:pt x="715" y="397"/>
                </a:lnTo>
                <a:lnTo>
                  <a:pt x="717" y="382"/>
                </a:lnTo>
                <a:lnTo>
                  <a:pt x="707" y="252"/>
                </a:lnTo>
                <a:lnTo>
                  <a:pt x="709" y="217"/>
                </a:lnTo>
                <a:lnTo>
                  <a:pt x="711" y="185"/>
                </a:lnTo>
                <a:lnTo>
                  <a:pt x="880" y="6"/>
                </a:lnTo>
                <a:lnTo>
                  <a:pt x="914" y="2"/>
                </a:lnTo>
                <a:lnTo>
                  <a:pt x="956" y="0"/>
                </a:lnTo>
                <a:lnTo>
                  <a:pt x="999" y="3"/>
                </a:lnTo>
                <a:lnTo>
                  <a:pt x="1019" y="5"/>
                </a:lnTo>
                <a:lnTo>
                  <a:pt x="1040" y="9"/>
                </a:lnTo>
                <a:lnTo>
                  <a:pt x="1060" y="14"/>
                </a:lnTo>
                <a:lnTo>
                  <a:pt x="1080" y="20"/>
                </a:lnTo>
                <a:lnTo>
                  <a:pt x="1099" y="27"/>
                </a:lnTo>
                <a:lnTo>
                  <a:pt x="1117" y="36"/>
                </a:lnTo>
                <a:lnTo>
                  <a:pt x="1134" y="46"/>
                </a:lnTo>
                <a:lnTo>
                  <a:pt x="1151" y="57"/>
                </a:lnTo>
                <a:lnTo>
                  <a:pt x="1187" y="87"/>
                </a:lnTo>
                <a:lnTo>
                  <a:pt x="1221" y="119"/>
                </a:lnTo>
                <a:lnTo>
                  <a:pt x="1253" y="152"/>
                </a:lnTo>
                <a:lnTo>
                  <a:pt x="1283" y="186"/>
                </a:lnTo>
                <a:lnTo>
                  <a:pt x="1343" y="256"/>
                </a:lnTo>
                <a:lnTo>
                  <a:pt x="1374" y="291"/>
                </a:lnTo>
                <a:lnTo>
                  <a:pt x="1406" y="324"/>
                </a:lnTo>
                <a:lnTo>
                  <a:pt x="1473" y="392"/>
                </a:lnTo>
                <a:lnTo>
                  <a:pt x="1536" y="461"/>
                </a:lnTo>
                <a:lnTo>
                  <a:pt x="1602" y="529"/>
                </a:lnTo>
                <a:lnTo>
                  <a:pt x="1639" y="563"/>
                </a:lnTo>
                <a:lnTo>
                  <a:pt x="1678" y="597"/>
                </a:lnTo>
                <a:lnTo>
                  <a:pt x="1729" y="639"/>
                </a:lnTo>
                <a:lnTo>
                  <a:pt x="1755" y="661"/>
                </a:lnTo>
                <a:lnTo>
                  <a:pt x="1767" y="672"/>
                </a:lnTo>
                <a:lnTo>
                  <a:pt x="1778" y="683"/>
                </a:lnTo>
                <a:lnTo>
                  <a:pt x="1787" y="695"/>
                </a:lnTo>
                <a:lnTo>
                  <a:pt x="1795" y="707"/>
                </a:lnTo>
                <a:lnTo>
                  <a:pt x="1801" y="718"/>
                </a:lnTo>
                <a:lnTo>
                  <a:pt x="1803" y="724"/>
                </a:lnTo>
                <a:lnTo>
                  <a:pt x="1805" y="730"/>
                </a:lnTo>
                <a:lnTo>
                  <a:pt x="1806" y="736"/>
                </a:lnTo>
                <a:lnTo>
                  <a:pt x="1806" y="742"/>
                </a:lnTo>
                <a:lnTo>
                  <a:pt x="1806" y="748"/>
                </a:lnTo>
                <a:lnTo>
                  <a:pt x="1805" y="754"/>
                </a:lnTo>
                <a:lnTo>
                  <a:pt x="1803" y="760"/>
                </a:lnTo>
                <a:lnTo>
                  <a:pt x="1800" y="766"/>
                </a:lnTo>
                <a:lnTo>
                  <a:pt x="1797" y="772"/>
                </a:lnTo>
                <a:lnTo>
                  <a:pt x="1793" y="778"/>
                </a:lnTo>
                <a:lnTo>
                  <a:pt x="1786" y="788"/>
                </a:lnTo>
                <a:lnTo>
                  <a:pt x="1781" y="797"/>
                </a:lnTo>
                <a:lnTo>
                  <a:pt x="1777" y="805"/>
                </a:lnTo>
                <a:lnTo>
                  <a:pt x="1774" y="814"/>
                </a:lnTo>
                <a:lnTo>
                  <a:pt x="1772" y="822"/>
                </a:lnTo>
                <a:lnTo>
                  <a:pt x="1770" y="830"/>
                </a:lnTo>
                <a:lnTo>
                  <a:pt x="1769" y="846"/>
                </a:lnTo>
                <a:lnTo>
                  <a:pt x="1767" y="862"/>
                </a:lnTo>
                <a:lnTo>
                  <a:pt x="1765" y="870"/>
                </a:lnTo>
                <a:lnTo>
                  <a:pt x="1763" y="879"/>
                </a:lnTo>
                <a:lnTo>
                  <a:pt x="1760" y="887"/>
                </a:lnTo>
                <a:lnTo>
                  <a:pt x="1756" y="896"/>
                </a:lnTo>
                <a:lnTo>
                  <a:pt x="1751" y="905"/>
                </a:lnTo>
                <a:lnTo>
                  <a:pt x="1744" y="915"/>
                </a:lnTo>
                <a:lnTo>
                  <a:pt x="1739" y="922"/>
                </a:lnTo>
                <a:lnTo>
                  <a:pt x="1736" y="929"/>
                </a:lnTo>
                <a:lnTo>
                  <a:pt x="1735" y="936"/>
                </a:lnTo>
                <a:lnTo>
                  <a:pt x="1735" y="942"/>
                </a:lnTo>
                <a:lnTo>
                  <a:pt x="1737" y="949"/>
                </a:lnTo>
                <a:lnTo>
                  <a:pt x="1739" y="956"/>
                </a:lnTo>
                <a:lnTo>
                  <a:pt x="1743" y="962"/>
                </a:lnTo>
                <a:lnTo>
                  <a:pt x="1748" y="969"/>
                </a:lnTo>
                <a:lnTo>
                  <a:pt x="1761" y="981"/>
                </a:lnTo>
                <a:lnTo>
                  <a:pt x="1777" y="994"/>
                </a:lnTo>
                <a:lnTo>
                  <a:pt x="1815" y="1020"/>
                </a:lnTo>
                <a:lnTo>
                  <a:pt x="1846" y="1041"/>
                </a:lnTo>
                <a:lnTo>
                  <a:pt x="1749" y="1188"/>
                </a:lnTo>
                <a:lnTo>
                  <a:pt x="1589" y="1404"/>
                </a:lnTo>
                <a:lnTo>
                  <a:pt x="1567" y="1408"/>
                </a:lnTo>
                <a:lnTo>
                  <a:pt x="1533" y="1411"/>
                </a:lnTo>
                <a:lnTo>
                  <a:pt x="1497" y="1412"/>
                </a:lnTo>
                <a:lnTo>
                  <a:pt x="1437" y="1411"/>
                </a:lnTo>
                <a:lnTo>
                  <a:pt x="1402" y="1413"/>
                </a:lnTo>
                <a:lnTo>
                  <a:pt x="1385" y="1416"/>
                </a:lnTo>
                <a:lnTo>
                  <a:pt x="1369" y="1420"/>
                </a:lnTo>
                <a:lnTo>
                  <a:pt x="1354" y="1425"/>
                </a:lnTo>
                <a:lnTo>
                  <a:pt x="1348" y="1428"/>
                </a:lnTo>
                <a:lnTo>
                  <a:pt x="1341" y="1432"/>
                </a:lnTo>
                <a:lnTo>
                  <a:pt x="1336" y="1437"/>
                </a:lnTo>
                <a:lnTo>
                  <a:pt x="1331" y="1442"/>
                </a:lnTo>
                <a:lnTo>
                  <a:pt x="1326" y="1447"/>
                </a:lnTo>
                <a:lnTo>
                  <a:pt x="1322" y="1453"/>
                </a:lnTo>
                <a:lnTo>
                  <a:pt x="1319" y="1460"/>
                </a:lnTo>
                <a:lnTo>
                  <a:pt x="1317" y="1467"/>
                </a:lnTo>
                <a:lnTo>
                  <a:pt x="1316" y="1475"/>
                </a:lnTo>
                <a:lnTo>
                  <a:pt x="1315" y="1484"/>
                </a:lnTo>
                <a:lnTo>
                  <a:pt x="1316" y="1494"/>
                </a:lnTo>
                <a:lnTo>
                  <a:pt x="1318" y="1504"/>
                </a:lnTo>
                <a:lnTo>
                  <a:pt x="1324" y="1527"/>
                </a:lnTo>
                <a:lnTo>
                  <a:pt x="1336" y="1562"/>
                </a:lnTo>
                <a:lnTo>
                  <a:pt x="1345" y="1597"/>
                </a:lnTo>
                <a:lnTo>
                  <a:pt x="1351" y="1633"/>
                </a:lnTo>
                <a:lnTo>
                  <a:pt x="1356" y="1669"/>
                </a:lnTo>
                <a:lnTo>
                  <a:pt x="1357" y="1705"/>
                </a:lnTo>
                <a:lnTo>
                  <a:pt x="1097" y="2017"/>
                </a:lnTo>
                <a:lnTo>
                  <a:pt x="1023" y="2096"/>
                </a:lnTo>
                <a:lnTo>
                  <a:pt x="1017" y="2096"/>
                </a:lnTo>
                <a:lnTo>
                  <a:pt x="997" y="2095"/>
                </a:lnTo>
                <a:lnTo>
                  <a:pt x="977" y="2092"/>
                </a:lnTo>
                <a:lnTo>
                  <a:pt x="958" y="2088"/>
                </a:lnTo>
                <a:lnTo>
                  <a:pt x="940" y="2083"/>
                </a:lnTo>
                <a:lnTo>
                  <a:pt x="922" y="2077"/>
                </a:lnTo>
                <a:lnTo>
                  <a:pt x="905" y="2069"/>
                </a:lnTo>
                <a:lnTo>
                  <a:pt x="889" y="2060"/>
                </a:lnTo>
                <a:lnTo>
                  <a:pt x="875" y="2049"/>
                </a:lnTo>
                <a:lnTo>
                  <a:pt x="861" y="2038"/>
                </a:lnTo>
                <a:lnTo>
                  <a:pt x="849" y="2025"/>
                </a:lnTo>
                <a:lnTo>
                  <a:pt x="839" y="2010"/>
                </a:lnTo>
                <a:lnTo>
                  <a:pt x="824" y="1990"/>
                </a:lnTo>
                <a:lnTo>
                  <a:pt x="807" y="1973"/>
                </a:lnTo>
                <a:lnTo>
                  <a:pt x="789" y="1960"/>
                </a:lnTo>
                <a:lnTo>
                  <a:pt x="770" y="1951"/>
                </a:lnTo>
                <a:lnTo>
                  <a:pt x="750" y="1944"/>
                </a:lnTo>
                <a:lnTo>
                  <a:pt x="728" y="1940"/>
                </a:lnTo>
                <a:lnTo>
                  <a:pt x="707" y="1938"/>
                </a:lnTo>
                <a:lnTo>
                  <a:pt x="684" y="1939"/>
                </a:lnTo>
                <a:lnTo>
                  <a:pt x="662" y="1941"/>
                </a:lnTo>
                <a:lnTo>
                  <a:pt x="639" y="1944"/>
                </a:lnTo>
                <a:lnTo>
                  <a:pt x="594" y="1955"/>
                </a:lnTo>
                <a:lnTo>
                  <a:pt x="510" y="1981"/>
                </a:lnTo>
                <a:lnTo>
                  <a:pt x="470" y="1993"/>
                </a:lnTo>
                <a:lnTo>
                  <a:pt x="429" y="2002"/>
                </a:lnTo>
                <a:lnTo>
                  <a:pt x="387" y="2009"/>
                </a:lnTo>
                <a:lnTo>
                  <a:pt x="345" y="2014"/>
                </a:lnTo>
                <a:lnTo>
                  <a:pt x="302" y="2016"/>
                </a:lnTo>
                <a:lnTo>
                  <a:pt x="259" y="2016"/>
                </a:lnTo>
                <a:lnTo>
                  <a:pt x="216" y="2014"/>
                </a:lnTo>
                <a:lnTo>
                  <a:pt x="173" y="2010"/>
                </a:lnTo>
                <a:lnTo>
                  <a:pt x="152" y="2007"/>
                </a:lnTo>
                <a:lnTo>
                  <a:pt x="132" y="2001"/>
                </a:lnTo>
                <a:lnTo>
                  <a:pt x="112" y="1994"/>
                </a:lnTo>
                <a:lnTo>
                  <a:pt x="94" y="1985"/>
                </a:lnTo>
                <a:lnTo>
                  <a:pt x="77" y="1974"/>
                </a:lnTo>
                <a:lnTo>
                  <a:pt x="61" y="1962"/>
                </a:lnTo>
                <a:lnTo>
                  <a:pt x="47" y="1948"/>
                </a:lnTo>
                <a:lnTo>
                  <a:pt x="35" y="1934"/>
                </a:lnTo>
                <a:lnTo>
                  <a:pt x="24" y="1918"/>
                </a:lnTo>
                <a:lnTo>
                  <a:pt x="15" y="1901"/>
                </a:lnTo>
                <a:lnTo>
                  <a:pt x="8" y="1884"/>
                </a:lnTo>
                <a:lnTo>
                  <a:pt x="3" y="1867"/>
                </a:lnTo>
                <a:lnTo>
                  <a:pt x="0" y="1849"/>
                </a:lnTo>
                <a:lnTo>
                  <a:pt x="0" y="1830"/>
                </a:lnTo>
                <a:lnTo>
                  <a:pt x="3" y="1812"/>
                </a:lnTo>
                <a:lnTo>
                  <a:pt x="8" y="1794"/>
                </a:lnTo>
                <a:lnTo>
                  <a:pt x="22" y="1753"/>
                </a:lnTo>
                <a:lnTo>
                  <a:pt x="34" y="1712"/>
                </a:lnTo>
                <a:lnTo>
                  <a:pt x="54" y="1628"/>
                </a:lnTo>
                <a:lnTo>
                  <a:pt x="74" y="1544"/>
                </a:lnTo>
                <a:lnTo>
                  <a:pt x="86" y="1503"/>
                </a:lnTo>
                <a:lnTo>
                  <a:pt x="99" y="1462"/>
                </a:lnTo>
                <a:lnTo>
                  <a:pt x="111" y="1427"/>
                </a:lnTo>
                <a:lnTo>
                  <a:pt x="121" y="1391"/>
                </a:lnTo>
                <a:lnTo>
                  <a:pt x="128" y="1356"/>
                </a:lnTo>
                <a:lnTo>
                  <a:pt x="133" y="1321"/>
                </a:lnTo>
                <a:lnTo>
                  <a:pt x="135" y="1286"/>
                </a:lnTo>
                <a:lnTo>
                  <a:pt x="135" y="1251"/>
                </a:lnTo>
                <a:lnTo>
                  <a:pt x="131" y="1216"/>
                </a:lnTo>
                <a:lnTo>
                  <a:pt x="127" y="1198"/>
                </a:lnTo>
                <a:lnTo>
                  <a:pt x="123" y="1181"/>
                </a:lnTo>
                <a:lnTo>
                  <a:pt x="118" y="1163"/>
                </a:lnTo>
                <a:lnTo>
                  <a:pt x="111" y="1146"/>
                </a:lnTo>
                <a:lnTo>
                  <a:pt x="103" y="1129"/>
                </a:lnTo>
                <a:lnTo>
                  <a:pt x="95" y="1113"/>
                </a:lnTo>
                <a:lnTo>
                  <a:pt x="75" y="1080"/>
                </a:lnTo>
                <a:lnTo>
                  <a:pt x="53" y="1049"/>
                </a:lnTo>
                <a:lnTo>
                  <a:pt x="32" y="1021"/>
                </a:lnTo>
                <a:lnTo>
                  <a:pt x="273" y="696"/>
                </a:lnTo>
              </a:path>
            </a:pathLst>
          </a:custGeom>
          <a:solidFill>
            <a:srgbClr val="66666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9" name="Freeform 35"/>
          <p:cNvSpPr>
            <a:spLocks noChangeArrowheads="1"/>
          </p:cNvSpPr>
          <p:nvPr/>
        </p:nvSpPr>
        <p:spPr bwMode="auto">
          <a:xfrm>
            <a:off x="6901920" y="1624490"/>
            <a:ext cx="564480" cy="629347"/>
          </a:xfrm>
          <a:custGeom>
            <a:avLst/>
            <a:gdLst/>
            <a:ahLst/>
            <a:cxnLst>
              <a:cxn ang="0">
                <a:pos x="460" y="756"/>
              </a:cxn>
              <a:cxn ang="0">
                <a:pos x="895" y="264"/>
              </a:cxn>
              <a:cxn ang="0">
                <a:pos x="1189" y="0"/>
              </a:cxn>
              <a:cxn ang="0">
                <a:pos x="1253" y="64"/>
              </a:cxn>
              <a:cxn ang="0">
                <a:pos x="1343" y="168"/>
              </a:cxn>
              <a:cxn ang="0">
                <a:pos x="1406" y="236"/>
              </a:cxn>
              <a:cxn ang="0">
                <a:pos x="1536" y="373"/>
              </a:cxn>
              <a:cxn ang="0">
                <a:pos x="1639" y="475"/>
              </a:cxn>
              <a:cxn ang="0">
                <a:pos x="1728" y="550"/>
              </a:cxn>
              <a:cxn ang="0">
                <a:pos x="1584" y="807"/>
              </a:cxn>
              <a:cxn ang="0">
                <a:pos x="1207" y="1345"/>
              </a:cxn>
              <a:cxn ang="0">
                <a:pos x="772" y="1836"/>
              </a:cxn>
              <a:cxn ang="0">
                <a:pos x="750" y="1856"/>
              </a:cxn>
              <a:cxn ang="0">
                <a:pos x="707" y="1850"/>
              </a:cxn>
              <a:cxn ang="0">
                <a:pos x="662" y="1853"/>
              </a:cxn>
              <a:cxn ang="0">
                <a:pos x="594" y="1867"/>
              </a:cxn>
              <a:cxn ang="0">
                <a:pos x="470" y="1905"/>
              </a:cxn>
              <a:cxn ang="0">
                <a:pos x="387" y="1921"/>
              </a:cxn>
              <a:cxn ang="0">
                <a:pos x="302" y="1928"/>
              </a:cxn>
              <a:cxn ang="0">
                <a:pos x="216" y="1926"/>
              </a:cxn>
              <a:cxn ang="0">
                <a:pos x="152" y="1919"/>
              </a:cxn>
              <a:cxn ang="0">
                <a:pos x="112" y="1906"/>
              </a:cxn>
              <a:cxn ang="0">
                <a:pos x="77" y="1886"/>
              </a:cxn>
              <a:cxn ang="0">
                <a:pos x="47" y="1860"/>
              </a:cxn>
              <a:cxn ang="0">
                <a:pos x="24" y="1830"/>
              </a:cxn>
              <a:cxn ang="0">
                <a:pos x="8" y="1796"/>
              </a:cxn>
              <a:cxn ang="0">
                <a:pos x="0" y="1761"/>
              </a:cxn>
              <a:cxn ang="0">
                <a:pos x="3" y="1724"/>
              </a:cxn>
              <a:cxn ang="0">
                <a:pos x="22" y="1665"/>
              </a:cxn>
              <a:cxn ang="0">
                <a:pos x="54" y="1540"/>
              </a:cxn>
              <a:cxn ang="0">
                <a:pos x="86" y="1415"/>
              </a:cxn>
              <a:cxn ang="0">
                <a:pos x="111" y="1339"/>
              </a:cxn>
              <a:cxn ang="0">
                <a:pos x="128" y="1268"/>
              </a:cxn>
              <a:cxn ang="0">
                <a:pos x="134" y="1217"/>
              </a:cxn>
            </a:cxnLst>
            <a:rect l="0" t="0" r="r" b="b"/>
            <a:pathLst>
              <a:path w="1729" h="1929">
                <a:moveTo>
                  <a:pt x="257" y="1028"/>
                </a:moveTo>
                <a:lnTo>
                  <a:pt x="460" y="756"/>
                </a:lnTo>
                <a:lnTo>
                  <a:pt x="677" y="495"/>
                </a:lnTo>
                <a:lnTo>
                  <a:pt x="895" y="264"/>
                </a:lnTo>
                <a:lnTo>
                  <a:pt x="1106" y="67"/>
                </a:lnTo>
                <a:lnTo>
                  <a:pt x="1189" y="0"/>
                </a:lnTo>
                <a:lnTo>
                  <a:pt x="1221" y="31"/>
                </a:lnTo>
                <a:lnTo>
                  <a:pt x="1253" y="64"/>
                </a:lnTo>
                <a:lnTo>
                  <a:pt x="1283" y="98"/>
                </a:lnTo>
                <a:lnTo>
                  <a:pt x="1343" y="168"/>
                </a:lnTo>
                <a:lnTo>
                  <a:pt x="1374" y="203"/>
                </a:lnTo>
                <a:lnTo>
                  <a:pt x="1406" y="236"/>
                </a:lnTo>
                <a:lnTo>
                  <a:pt x="1473" y="304"/>
                </a:lnTo>
                <a:lnTo>
                  <a:pt x="1536" y="373"/>
                </a:lnTo>
                <a:lnTo>
                  <a:pt x="1602" y="441"/>
                </a:lnTo>
                <a:lnTo>
                  <a:pt x="1639" y="475"/>
                </a:lnTo>
                <a:lnTo>
                  <a:pt x="1678" y="509"/>
                </a:lnTo>
                <a:lnTo>
                  <a:pt x="1728" y="550"/>
                </a:lnTo>
                <a:lnTo>
                  <a:pt x="1726" y="555"/>
                </a:lnTo>
                <a:lnTo>
                  <a:pt x="1584" y="807"/>
                </a:lnTo>
                <a:lnTo>
                  <a:pt x="1410" y="1072"/>
                </a:lnTo>
                <a:lnTo>
                  <a:pt x="1207" y="1345"/>
                </a:lnTo>
                <a:lnTo>
                  <a:pt x="990" y="1605"/>
                </a:lnTo>
                <a:lnTo>
                  <a:pt x="772" y="1836"/>
                </a:lnTo>
                <a:lnTo>
                  <a:pt x="751" y="1856"/>
                </a:lnTo>
                <a:lnTo>
                  <a:pt x="750" y="1856"/>
                </a:lnTo>
                <a:lnTo>
                  <a:pt x="728" y="1852"/>
                </a:lnTo>
                <a:lnTo>
                  <a:pt x="707" y="1850"/>
                </a:lnTo>
                <a:lnTo>
                  <a:pt x="684" y="1851"/>
                </a:lnTo>
                <a:lnTo>
                  <a:pt x="662" y="1853"/>
                </a:lnTo>
                <a:lnTo>
                  <a:pt x="639" y="1856"/>
                </a:lnTo>
                <a:lnTo>
                  <a:pt x="594" y="1867"/>
                </a:lnTo>
                <a:lnTo>
                  <a:pt x="510" y="1893"/>
                </a:lnTo>
                <a:lnTo>
                  <a:pt x="470" y="1905"/>
                </a:lnTo>
                <a:lnTo>
                  <a:pt x="429" y="1914"/>
                </a:lnTo>
                <a:lnTo>
                  <a:pt x="387" y="1921"/>
                </a:lnTo>
                <a:lnTo>
                  <a:pt x="345" y="1926"/>
                </a:lnTo>
                <a:lnTo>
                  <a:pt x="302" y="1928"/>
                </a:lnTo>
                <a:lnTo>
                  <a:pt x="259" y="1928"/>
                </a:lnTo>
                <a:lnTo>
                  <a:pt x="216" y="1926"/>
                </a:lnTo>
                <a:lnTo>
                  <a:pt x="173" y="1922"/>
                </a:lnTo>
                <a:lnTo>
                  <a:pt x="152" y="1919"/>
                </a:lnTo>
                <a:lnTo>
                  <a:pt x="132" y="1913"/>
                </a:lnTo>
                <a:lnTo>
                  <a:pt x="112" y="1906"/>
                </a:lnTo>
                <a:lnTo>
                  <a:pt x="94" y="1897"/>
                </a:lnTo>
                <a:lnTo>
                  <a:pt x="77" y="1886"/>
                </a:lnTo>
                <a:lnTo>
                  <a:pt x="61" y="1874"/>
                </a:lnTo>
                <a:lnTo>
                  <a:pt x="47" y="1860"/>
                </a:lnTo>
                <a:lnTo>
                  <a:pt x="35" y="1846"/>
                </a:lnTo>
                <a:lnTo>
                  <a:pt x="24" y="1830"/>
                </a:lnTo>
                <a:lnTo>
                  <a:pt x="15" y="1813"/>
                </a:lnTo>
                <a:lnTo>
                  <a:pt x="8" y="1796"/>
                </a:lnTo>
                <a:lnTo>
                  <a:pt x="3" y="1779"/>
                </a:lnTo>
                <a:lnTo>
                  <a:pt x="0" y="1761"/>
                </a:lnTo>
                <a:lnTo>
                  <a:pt x="0" y="1742"/>
                </a:lnTo>
                <a:lnTo>
                  <a:pt x="3" y="1724"/>
                </a:lnTo>
                <a:lnTo>
                  <a:pt x="8" y="1706"/>
                </a:lnTo>
                <a:lnTo>
                  <a:pt x="22" y="1665"/>
                </a:lnTo>
                <a:lnTo>
                  <a:pt x="34" y="1624"/>
                </a:lnTo>
                <a:lnTo>
                  <a:pt x="54" y="1540"/>
                </a:lnTo>
                <a:lnTo>
                  <a:pt x="74" y="1456"/>
                </a:lnTo>
                <a:lnTo>
                  <a:pt x="86" y="1415"/>
                </a:lnTo>
                <a:lnTo>
                  <a:pt x="99" y="1374"/>
                </a:lnTo>
                <a:lnTo>
                  <a:pt x="111" y="1339"/>
                </a:lnTo>
                <a:lnTo>
                  <a:pt x="121" y="1303"/>
                </a:lnTo>
                <a:lnTo>
                  <a:pt x="128" y="1268"/>
                </a:lnTo>
                <a:lnTo>
                  <a:pt x="133" y="1233"/>
                </a:lnTo>
                <a:lnTo>
                  <a:pt x="134" y="1217"/>
                </a:lnTo>
                <a:lnTo>
                  <a:pt x="257" y="1028"/>
                </a:ln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0" name="Freeform 36"/>
          <p:cNvSpPr>
            <a:spLocks noChangeArrowheads="1"/>
          </p:cNvSpPr>
          <p:nvPr/>
        </p:nvSpPr>
        <p:spPr bwMode="auto">
          <a:xfrm>
            <a:off x="7002721" y="1755545"/>
            <a:ext cx="348480" cy="426285"/>
          </a:xfrm>
          <a:custGeom>
            <a:avLst/>
            <a:gdLst/>
            <a:ahLst/>
            <a:cxnLst>
              <a:cxn ang="0">
                <a:pos x="31" y="1290"/>
              </a:cxn>
              <a:cxn ang="0">
                <a:pos x="22" y="1282"/>
              </a:cxn>
              <a:cxn ang="0">
                <a:pos x="15" y="1272"/>
              </a:cxn>
              <a:cxn ang="0">
                <a:pos x="9" y="1261"/>
              </a:cxn>
              <a:cxn ang="0">
                <a:pos x="5" y="1249"/>
              </a:cxn>
              <a:cxn ang="0">
                <a:pos x="2" y="1235"/>
              </a:cxn>
              <a:cxn ang="0">
                <a:pos x="0" y="1219"/>
              </a:cxn>
              <a:cxn ang="0">
                <a:pos x="1" y="1185"/>
              </a:cxn>
              <a:cxn ang="0">
                <a:pos x="6" y="1145"/>
              </a:cxn>
              <a:cxn ang="0">
                <a:pos x="16" y="1102"/>
              </a:cxn>
              <a:cxn ang="0">
                <a:pos x="31" y="1054"/>
              </a:cxn>
              <a:cxn ang="0">
                <a:pos x="51" y="1003"/>
              </a:cxn>
              <a:cxn ang="0">
                <a:pos x="103" y="891"/>
              </a:cxn>
              <a:cxn ang="0">
                <a:pos x="172" y="770"/>
              </a:cxn>
              <a:cxn ang="0">
                <a:pos x="256" y="642"/>
              </a:cxn>
              <a:cxn ang="0">
                <a:pos x="353" y="511"/>
              </a:cxn>
              <a:cxn ang="0">
                <a:pos x="457" y="386"/>
              </a:cxn>
              <a:cxn ang="0">
                <a:pos x="562" y="275"/>
              </a:cxn>
              <a:cxn ang="0">
                <a:pos x="664" y="180"/>
              </a:cxn>
              <a:cxn ang="0">
                <a:pos x="760" y="103"/>
              </a:cxn>
              <a:cxn ang="0">
                <a:pos x="805" y="72"/>
              </a:cxn>
              <a:cxn ang="0">
                <a:pos x="848" y="46"/>
              </a:cxn>
              <a:cxn ang="0">
                <a:pos x="888" y="26"/>
              </a:cxn>
              <a:cxn ang="0">
                <a:pos x="925" y="11"/>
              </a:cxn>
              <a:cxn ang="0">
                <a:pos x="958" y="3"/>
              </a:cxn>
              <a:cxn ang="0">
                <a:pos x="974" y="1"/>
              </a:cxn>
              <a:cxn ang="0">
                <a:pos x="988" y="0"/>
              </a:cxn>
              <a:cxn ang="0">
                <a:pos x="1001" y="2"/>
              </a:cxn>
              <a:cxn ang="0">
                <a:pos x="1013" y="5"/>
              </a:cxn>
              <a:cxn ang="0">
                <a:pos x="1024" y="10"/>
              </a:cxn>
              <a:cxn ang="0">
                <a:pos x="1034" y="16"/>
              </a:cxn>
              <a:cxn ang="0">
                <a:pos x="1043" y="24"/>
              </a:cxn>
              <a:cxn ang="0">
                <a:pos x="1050" y="34"/>
              </a:cxn>
              <a:cxn ang="0">
                <a:pos x="1056" y="45"/>
              </a:cxn>
              <a:cxn ang="0">
                <a:pos x="1060" y="57"/>
              </a:cxn>
              <a:cxn ang="0">
                <a:pos x="1063" y="71"/>
              </a:cxn>
              <a:cxn ang="0">
                <a:pos x="1065" y="87"/>
              </a:cxn>
              <a:cxn ang="0">
                <a:pos x="1064" y="121"/>
              </a:cxn>
              <a:cxn ang="0">
                <a:pos x="1059" y="161"/>
              </a:cxn>
              <a:cxn ang="0">
                <a:pos x="1049" y="204"/>
              </a:cxn>
              <a:cxn ang="0">
                <a:pos x="1034" y="252"/>
              </a:cxn>
              <a:cxn ang="0">
                <a:pos x="1014" y="303"/>
              </a:cxn>
              <a:cxn ang="0">
                <a:pos x="962" y="415"/>
              </a:cxn>
              <a:cxn ang="0">
                <a:pos x="893" y="536"/>
              </a:cxn>
              <a:cxn ang="0">
                <a:pos x="809" y="664"/>
              </a:cxn>
              <a:cxn ang="0">
                <a:pos x="712" y="795"/>
              </a:cxn>
              <a:cxn ang="0">
                <a:pos x="608" y="920"/>
              </a:cxn>
              <a:cxn ang="0">
                <a:pos x="503" y="1031"/>
              </a:cxn>
              <a:cxn ang="0">
                <a:pos x="401" y="1126"/>
              </a:cxn>
              <a:cxn ang="0">
                <a:pos x="305" y="1203"/>
              </a:cxn>
              <a:cxn ang="0">
                <a:pos x="260" y="1234"/>
              </a:cxn>
              <a:cxn ang="0">
                <a:pos x="217" y="1260"/>
              </a:cxn>
              <a:cxn ang="0">
                <a:pos x="177" y="1280"/>
              </a:cxn>
              <a:cxn ang="0">
                <a:pos x="140" y="1295"/>
              </a:cxn>
              <a:cxn ang="0">
                <a:pos x="107" y="1303"/>
              </a:cxn>
              <a:cxn ang="0">
                <a:pos x="91" y="1305"/>
              </a:cxn>
              <a:cxn ang="0">
                <a:pos x="77" y="1306"/>
              </a:cxn>
              <a:cxn ang="0">
                <a:pos x="64" y="1304"/>
              </a:cxn>
              <a:cxn ang="0">
                <a:pos x="52" y="1301"/>
              </a:cxn>
              <a:cxn ang="0">
                <a:pos x="41" y="1296"/>
              </a:cxn>
              <a:cxn ang="0">
                <a:pos x="31" y="1290"/>
              </a:cxn>
            </a:cxnLst>
            <a:rect l="0" t="0" r="r" b="b"/>
            <a:pathLst>
              <a:path w="1066" h="1307">
                <a:moveTo>
                  <a:pt x="31" y="1290"/>
                </a:moveTo>
                <a:lnTo>
                  <a:pt x="22" y="1282"/>
                </a:lnTo>
                <a:lnTo>
                  <a:pt x="15" y="1272"/>
                </a:lnTo>
                <a:lnTo>
                  <a:pt x="9" y="1261"/>
                </a:lnTo>
                <a:lnTo>
                  <a:pt x="5" y="1249"/>
                </a:lnTo>
                <a:lnTo>
                  <a:pt x="2" y="1235"/>
                </a:lnTo>
                <a:lnTo>
                  <a:pt x="0" y="1219"/>
                </a:lnTo>
                <a:lnTo>
                  <a:pt x="1" y="1185"/>
                </a:lnTo>
                <a:lnTo>
                  <a:pt x="6" y="1145"/>
                </a:lnTo>
                <a:lnTo>
                  <a:pt x="16" y="1102"/>
                </a:lnTo>
                <a:lnTo>
                  <a:pt x="31" y="1054"/>
                </a:lnTo>
                <a:lnTo>
                  <a:pt x="51" y="1003"/>
                </a:lnTo>
                <a:lnTo>
                  <a:pt x="103" y="891"/>
                </a:lnTo>
                <a:lnTo>
                  <a:pt x="172" y="770"/>
                </a:lnTo>
                <a:lnTo>
                  <a:pt x="256" y="642"/>
                </a:lnTo>
                <a:lnTo>
                  <a:pt x="353" y="511"/>
                </a:lnTo>
                <a:lnTo>
                  <a:pt x="457" y="386"/>
                </a:lnTo>
                <a:lnTo>
                  <a:pt x="562" y="275"/>
                </a:lnTo>
                <a:lnTo>
                  <a:pt x="664" y="180"/>
                </a:lnTo>
                <a:lnTo>
                  <a:pt x="760" y="103"/>
                </a:lnTo>
                <a:lnTo>
                  <a:pt x="805" y="72"/>
                </a:lnTo>
                <a:lnTo>
                  <a:pt x="848" y="46"/>
                </a:lnTo>
                <a:lnTo>
                  <a:pt x="888" y="26"/>
                </a:lnTo>
                <a:lnTo>
                  <a:pt x="925" y="11"/>
                </a:lnTo>
                <a:lnTo>
                  <a:pt x="958" y="3"/>
                </a:lnTo>
                <a:lnTo>
                  <a:pt x="974" y="1"/>
                </a:lnTo>
                <a:lnTo>
                  <a:pt x="988" y="0"/>
                </a:lnTo>
                <a:lnTo>
                  <a:pt x="1001" y="2"/>
                </a:lnTo>
                <a:lnTo>
                  <a:pt x="1013" y="5"/>
                </a:lnTo>
                <a:lnTo>
                  <a:pt x="1024" y="10"/>
                </a:lnTo>
                <a:lnTo>
                  <a:pt x="1034" y="16"/>
                </a:lnTo>
                <a:lnTo>
                  <a:pt x="1043" y="24"/>
                </a:lnTo>
                <a:lnTo>
                  <a:pt x="1050" y="34"/>
                </a:lnTo>
                <a:lnTo>
                  <a:pt x="1056" y="45"/>
                </a:lnTo>
                <a:lnTo>
                  <a:pt x="1060" y="57"/>
                </a:lnTo>
                <a:lnTo>
                  <a:pt x="1063" y="71"/>
                </a:lnTo>
                <a:lnTo>
                  <a:pt x="1065" y="87"/>
                </a:lnTo>
                <a:lnTo>
                  <a:pt x="1064" y="121"/>
                </a:lnTo>
                <a:lnTo>
                  <a:pt x="1059" y="161"/>
                </a:lnTo>
                <a:lnTo>
                  <a:pt x="1049" y="204"/>
                </a:lnTo>
                <a:lnTo>
                  <a:pt x="1034" y="252"/>
                </a:lnTo>
                <a:lnTo>
                  <a:pt x="1014" y="303"/>
                </a:lnTo>
                <a:lnTo>
                  <a:pt x="962" y="415"/>
                </a:lnTo>
                <a:lnTo>
                  <a:pt x="893" y="536"/>
                </a:lnTo>
                <a:lnTo>
                  <a:pt x="809" y="664"/>
                </a:lnTo>
                <a:lnTo>
                  <a:pt x="712" y="795"/>
                </a:lnTo>
                <a:lnTo>
                  <a:pt x="608" y="920"/>
                </a:lnTo>
                <a:lnTo>
                  <a:pt x="503" y="1031"/>
                </a:lnTo>
                <a:lnTo>
                  <a:pt x="401" y="1126"/>
                </a:lnTo>
                <a:lnTo>
                  <a:pt x="305" y="1203"/>
                </a:lnTo>
                <a:lnTo>
                  <a:pt x="260" y="1234"/>
                </a:lnTo>
                <a:lnTo>
                  <a:pt x="217" y="1260"/>
                </a:lnTo>
                <a:lnTo>
                  <a:pt x="177" y="1280"/>
                </a:lnTo>
                <a:lnTo>
                  <a:pt x="140" y="1295"/>
                </a:lnTo>
                <a:lnTo>
                  <a:pt x="107" y="1303"/>
                </a:lnTo>
                <a:lnTo>
                  <a:pt x="91" y="1305"/>
                </a:lnTo>
                <a:lnTo>
                  <a:pt x="77" y="1306"/>
                </a:lnTo>
                <a:lnTo>
                  <a:pt x="64" y="1304"/>
                </a:lnTo>
                <a:lnTo>
                  <a:pt x="52" y="1301"/>
                </a:lnTo>
                <a:lnTo>
                  <a:pt x="41" y="1296"/>
                </a:lnTo>
                <a:lnTo>
                  <a:pt x="31" y="1290"/>
                </a:ln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 rot="2280000">
            <a:off x="7152481" y="1807390"/>
            <a:ext cx="47520" cy="321153"/>
          </a:xfrm>
          <a:prstGeom prst="ellipse">
            <a:avLst/>
          </a:pr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2" name="Freeform 38"/>
          <p:cNvSpPr>
            <a:spLocks noChangeArrowheads="1"/>
          </p:cNvSpPr>
          <p:nvPr/>
        </p:nvSpPr>
        <p:spPr bwMode="auto">
          <a:xfrm>
            <a:off x="5798881" y="1579847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3" name="Freeform 39"/>
          <p:cNvSpPr>
            <a:spLocks noChangeArrowheads="1"/>
          </p:cNvSpPr>
          <p:nvPr/>
        </p:nvSpPr>
        <p:spPr bwMode="auto">
          <a:xfrm>
            <a:off x="5807521" y="1733942"/>
            <a:ext cx="450720" cy="534297"/>
          </a:xfrm>
          <a:custGeom>
            <a:avLst/>
            <a:gdLst/>
            <a:ahLst/>
            <a:cxnLst>
              <a:cxn ang="0">
                <a:pos x="1352" y="1494"/>
              </a:cxn>
              <a:cxn ang="0">
                <a:pos x="1307" y="1547"/>
              </a:cxn>
              <a:cxn ang="0">
                <a:pos x="1249" y="1590"/>
              </a:cxn>
              <a:cxn ang="0">
                <a:pos x="1180" y="1620"/>
              </a:cxn>
              <a:cxn ang="0">
                <a:pos x="1120" y="1632"/>
              </a:cxn>
              <a:cxn ang="0">
                <a:pos x="1059" y="1633"/>
              </a:cxn>
              <a:cxn ang="0">
                <a:pos x="1002" y="1621"/>
              </a:cxn>
              <a:cxn ang="0">
                <a:pos x="951" y="1598"/>
              </a:cxn>
              <a:cxn ang="0">
                <a:pos x="911" y="1563"/>
              </a:cxn>
              <a:cxn ang="0">
                <a:pos x="869" y="1511"/>
              </a:cxn>
              <a:cxn ang="0">
                <a:pos x="812" y="1482"/>
              </a:cxn>
              <a:cxn ang="0">
                <a:pos x="746" y="1477"/>
              </a:cxn>
              <a:cxn ang="0">
                <a:pos x="656" y="1493"/>
              </a:cxn>
              <a:cxn ang="0">
                <a:pos x="491" y="1540"/>
              </a:cxn>
              <a:cxn ang="0">
                <a:pos x="364" y="1554"/>
              </a:cxn>
              <a:cxn ang="0">
                <a:pos x="235" y="1548"/>
              </a:cxn>
              <a:cxn ang="0">
                <a:pos x="174" y="1532"/>
              </a:cxn>
              <a:cxn ang="0">
                <a:pos x="123" y="1500"/>
              </a:cxn>
              <a:cxn ang="0">
                <a:pos x="86" y="1456"/>
              </a:cxn>
              <a:cxn ang="0">
                <a:pos x="65" y="1405"/>
              </a:cxn>
              <a:cxn ang="0">
                <a:pos x="65" y="1350"/>
              </a:cxn>
              <a:cxn ang="0">
                <a:pos x="96" y="1250"/>
              </a:cxn>
              <a:cxn ang="0">
                <a:pos x="148" y="1041"/>
              </a:cxn>
              <a:cxn ang="0">
                <a:pos x="183" y="929"/>
              </a:cxn>
              <a:cxn ang="0">
                <a:pos x="197" y="824"/>
              </a:cxn>
              <a:cxn ang="0">
                <a:pos x="189" y="736"/>
              </a:cxn>
              <a:cxn ang="0">
                <a:pos x="173" y="684"/>
              </a:cxn>
              <a:cxn ang="0">
                <a:pos x="137" y="618"/>
              </a:cxn>
              <a:cxn ang="0">
                <a:pos x="43" y="493"/>
              </a:cxn>
              <a:cxn ang="0">
                <a:pos x="7" y="430"/>
              </a:cxn>
              <a:cxn ang="0">
                <a:pos x="0" y="382"/>
              </a:cxn>
              <a:cxn ang="0">
                <a:pos x="7" y="333"/>
              </a:cxn>
              <a:cxn ang="0">
                <a:pos x="28" y="284"/>
              </a:cxn>
              <a:cxn ang="0">
                <a:pos x="60" y="240"/>
              </a:cxn>
              <a:cxn ang="0">
                <a:pos x="153" y="161"/>
              </a:cxn>
              <a:cxn ang="0">
                <a:pos x="259" y="90"/>
              </a:cxn>
              <a:cxn ang="0">
                <a:pos x="366" y="48"/>
              </a:cxn>
              <a:cxn ang="0">
                <a:pos x="470" y="31"/>
              </a:cxn>
              <a:cxn ang="0">
                <a:pos x="658" y="20"/>
              </a:cxn>
              <a:cxn ang="0">
                <a:pos x="726" y="3"/>
              </a:cxn>
              <a:cxn ang="0">
                <a:pos x="691" y="33"/>
              </a:cxn>
              <a:cxn ang="0">
                <a:pos x="764" y="111"/>
              </a:cxn>
              <a:cxn ang="0">
                <a:pos x="779" y="293"/>
              </a:cxn>
              <a:cxn ang="0">
                <a:pos x="775" y="391"/>
              </a:cxn>
              <a:cxn ang="0">
                <a:pos x="733" y="835"/>
              </a:cxn>
              <a:cxn ang="0">
                <a:pos x="758" y="1018"/>
              </a:cxn>
              <a:cxn ang="0">
                <a:pos x="803" y="1109"/>
              </a:cxn>
              <a:cxn ang="0">
                <a:pos x="911" y="1212"/>
              </a:cxn>
              <a:cxn ang="0">
                <a:pos x="1380" y="1448"/>
              </a:cxn>
            </a:cxnLst>
            <a:rect l="0" t="0" r="r" b="b"/>
            <a:pathLst>
              <a:path w="1381" h="1635">
                <a:moveTo>
                  <a:pt x="1376" y="1455"/>
                </a:moveTo>
                <a:lnTo>
                  <a:pt x="1365" y="1475"/>
                </a:lnTo>
                <a:lnTo>
                  <a:pt x="1352" y="1494"/>
                </a:lnTo>
                <a:lnTo>
                  <a:pt x="1339" y="1513"/>
                </a:lnTo>
                <a:lnTo>
                  <a:pt x="1323" y="1530"/>
                </a:lnTo>
                <a:lnTo>
                  <a:pt x="1307" y="1547"/>
                </a:lnTo>
                <a:lnTo>
                  <a:pt x="1289" y="1562"/>
                </a:lnTo>
                <a:lnTo>
                  <a:pt x="1270" y="1577"/>
                </a:lnTo>
                <a:lnTo>
                  <a:pt x="1249" y="1590"/>
                </a:lnTo>
                <a:lnTo>
                  <a:pt x="1228" y="1602"/>
                </a:lnTo>
                <a:lnTo>
                  <a:pt x="1204" y="1612"/>
                </a:lnTo>
                <a:lnTo>
                  <a:pt x="1180" y="1620"/>
                </a:lnTo>
                <a:lnTo>
                  <a:pt x="1160" y="1625"/>
                </a:lnTo>
                <a:lnTo>
                  <a:pt x="1140" y="1629"/>
                </a:lnTo>
                <a:lnTo>
                  <a:pt x="1120" y="1632"/>
                </a:lnTo>
                <a:lnTo>
                  <a:pt x="1099" y="1634"/>
                </a:lnTo>
                <a:lnTo>
                  <a:pt x="1079" y="1634"/>
                </a:lnTo>
                <a:lnTo>
                  <a:pt x="1059" y="1633"/>
                </a:lnTo>
                <a:lnTo>
                  <a:pt x="1039" y="1630"/>
                </a:lnTo>
                <a:lnTo>
                  <a:pt x="1020" y="1626"/>
                </a:lnTo>
                <a:lnTo>
                  <a:pt x="1002" y="1621"/>
                </a:lnTo>
                <a:lnTo>
                  <a:pt x="984" y="1615"/>
                </a:lnTo>
                <a:lnTo>
                  <a:pt x="967" y="1607"/>
                </a:lnTo>
                <a:lnTo>
                  <a:pt x="951" y="1598"/>
                </a:lnTo>
                <a:lnTo>
                  <a:pt x="937" y="1587"/>
                </a:lnTo>
                <a:lnTo>
                  <a:pt x="923" y="1576"/>
                </a:lnTo>
                <a:lnTo>
                  <a:pt x="911" y="1563"/>
                </a:lnTo>
                <a:lnTo>
                  <a:pt x="901" y="1548"/>
                </a:lnTo>
                <a:lnTo>
                  <a:pt x="886" y="1528"/>
                </a:lnTo>
                <a:lnTo>
                  <a:pt x="869" y="1511"/>
                </a:lnTo>
                <a:lnTo>
                  <a:pt x="851" y="1498"/>
                </a:lnTo>
                <a:lnTo>
                  <a:pt x="832" y="1489"/>
                </a:lnTo>
                <a:lnTo>
                  <a:pt x="812" y="1482"/>
                </a:lnTo>
                <a:lnTo>
                  <a:pt x="790" y="1478"/>
                </a:lnTo>
                <a:lnTo>
                  <a:pt x="769" y="1476"/>
                </a:lnTo>
                <a:lnTo>
                  <a:pt x="746" y="1477"/>
                </a:lnTo>
                <a:lnTo>
                  <a:pt x="724" y="1479"/>
                </a:lnTo>
                <a:lnTo>
                  <a:pt x="701" y="1482"/>
                </a:lnTo>
                <a:lnTo>
                  <a:pt x="656" y="1493"/>
                </a:lnTo>
                <a:lnTo>
                  <a:pt x="572" y="1519"/>
                </a:lnTo>
                <a:lnTo>
                  <a:pt x="532" y="1531"/>
                </a:lnTo>
                <a:lnTo>
                  <a:pt x="491" y="1540"/>
                </a:lnTo>
                <a:lnTo>
                  <a:pt x="449" y="1547"/>
                </a:lnTo>
                <a:lnTo>
                  <a:pt x="407" y="1552"/>
                </a:lnTo>
                <a:lnTo>
                  <a:pt x="364" y="1554"/>
                </a:lnTo>
                <a:lnTo>
                  <a:pt x="321" y="1554"/>
                </a:lnTo>
                <a:lnTo>
                  <a:pt x="278" y="1552"/>
                </a:lnTo>
                <a:lnTo>
                  <a:pt x="235" y="1548"/>
                </a:lnTo>
                <a:lnTo>
                  <a:pt x="214" y="1545"/>
                </a:lnTo>
                <a:lnTo>
                  <a:pt x="194" y="1539"/>
                </a:lnTo>
                <a:lnTo>
                  <a:pt x="174" y="1532"/>
                </a:lnTo>
                <a:lnTo>
                  <a:pt x="156" y="1523"/>
                </a:lnTo>
                <a:lnTo>
                  <a:pt x="139" y="1512"/>
                </a:lnTo>
                <a:lnTo>
                  <a:pt x="123" y="1500"/>
                </a:lnTo>
                <a:lnTo>
                  <a:pt x="109" y="1486"/>
                </a:lnTo>
                <a:lnTo>
                  <a:pt x="97" y="1472"/>
                </a:lnTo>
                <a:lnTo>
                  <a:pt x="86" y="1456"/>
                </a:lnTo>
                <a:lnTo>
                  <a:pt x="77" y="1439"/>
                </a:lnTo>
                <a:lnTo>
                  <a:pt x="70" y="1422"/>
                </a:lnTo>
                <a:lnTo>
                  <a:pt x="65" y="1405"/>
                </a:lnTo>
                <a:lnTo>
                  <a:pt x="62" y="1387"/>
                </a:lnTo>
                <a:lnTo>
                  <a:pt x="62" y="1368"/>
                </a:lnTo>
                <a:lnTo>
                  <a:pt x="65" y="1350"/>
                </a:lnTo>
                <a:lnTo>
                  <a:pt x="70" y="1332"/>
                </a:lnTo>
                <a:lnTo>
                  <a:pt x="84" y="1291"/>
                </a:lnTo>
                <a:lnTo>
                  <a:pt x="96" y="1250"/>
                </a:lnTo>
                <a:lnTo>
                  <a:pt x="116" y="1166"/>
                </a:lnTo>
                <a:lnTo>
                  <a:pt x="136" y="1082"/>
                </a:lnTo>
                <a:lnTo>
                  <a:pt x="148" y="1041"/>
                </a:lnTo>
                <a:lnTo>
                  <a:pt x="161" y="1000"/>
                </a:lnTo>
                <a:lnTo>
                  <a:pt x="173" y="965"/>
                </a:lnTo>
                <a:lnTo>
                  <a:pt x="183" y="929"/>
                </a:lnTo>
                <a:lnTo>
                  <a:pt x="190" y="894"/>
                </a:lnTo>
                <a:lnTo>
                  <a:pt x="195" y="859"/>
                </a:lnTo>
                <a:lnTo>
                  <a:pt x="197" y="824"/>
                </a:lnTo>
                <a:lnTo>
                  <a:pt x="197" y="789"/>
                </a:lnTo>
                <a:lnTo>
                  <a:pt x="193" y="754"/>
                </a:lnTo>
                <a:lnTo>
                  <a:pt x="189" y="736"/>
                </a:lnTo>
                <a:lnTo>
                  <a:pt x="185" y="719"/>
                </a:lnTo>
                <a:lnTo>
                  <a:pt x="180" y="701"/>
                </a:lnTo>
                <a:lnTo>
                  <a:pt x="173" y="684"/>
                </a:lnTo>
                <a:lnTo>
                  <a:pt x="165" y="667"/>
                </a:lnTo>
                <a:lnTo>
                  <a:pt x="157" y="651"/>
                </a:lnTo>
                <a:lnTo>
                  <a:pt x="137" y="618"/>
                </a:lnTo>
                <a:lnTo>
                  <a:pt x="115" y="587"/>
                </a:lnTo>
                <a:lnTo>
                  <a:pt x="67" y="525"/>
                </a:lnTo>
                <a:lnTo>
                  <a:pt x="43" y="493"/>
                </a:lnTo>
                <a:lnTo>
                  <a:pt x="21" y="460"/>
                </a:lnTo>
                <a:lnTo>
                  <a:pt x="13" y="446"/>
                </a:lnTo>
                <a:lnTo>
                  <a:pt x="7" y="430"/>
                </a:lnTo>
                <a:lnTo>
                  <a:pt x="3" y="415"/>
                </a:lnTo>
                <a:lnTo>
                  <a:pt x="0" y="399"/>
                </a:lnTo>
                <a:lnTo>
                  <a:pt x="0" y="382"/>
                </a:lnTo>
                <a:lnTo>
                  <a:pt x="0" y="366"/>
                </a:lnTo>
                <a:lnTo>
                  <a:pt x="3" y="349"/>
                </a:lnTo>
                <a:lnTo>
                  <a:pt x="7" y="333"/>
                </a:lnTo>
                <a:lnTo>
                  <a:pt x="13" y="316"/>
                </a:lnTo>
                <a:lnTo>
                  <a:pt x="20" y="300"/>
                </a:lnTo>
                <a:lnTo>
                  <a:pt x="28" y="284"/>
                </a:lnTo>
                <a:lnTo>
                  <a:pt x="37" y="269"/>
                </a:lnTo>
                <a:lnTo>
                  <a:pt x="48" y="254"/>
                </a:lnTo>
                <a:lnTo>
                  <a:pt x="60" y="240"/>
                </a:lnTo>
                <a:lnTo>
                  <a:pt x="73" y="227"/>
                </a:lnTo>
                <a:lnTo>
                  <a:pt x="87" y="215"/>
                </a:lnTo>
                <a:lnTo>
                  <a:pt x="153" y="161"/>
                </a:lnTo>
                <a:lnTo>
                  <a:pt x="186" y="136"/>
                </a:lnTo>
                <a:lnTo>
                  <a:pt x="221" y="112"/>
                </a:lnTo>
                <a:lnTo>
                  <a:pt x="259" y="90"/>
                </a:lnTo>
                <a:lnTo>
                  <a:pt x="299" y="70"/>
                </a:lnTo>
                <a:lnTo>
                  <a:pt x="343" y="54"/>
                </a:lnTo>
                <a:lnTo>
                  <a:pt x="366" y="48"/>
                </a:lnTo>
                <a:lnTo>
                  <a:pt x="391" y="42"/>
                </a:lnTo>
                <a:lnTo>
                  <a:pt x="431" y="35"/>
                </a:lnTo>
                <a:lnTo>
                  <a:pt x="470" y="31"/>
                </a:lnTo>
                <a:lnTo>
                  <a:pt x="547" y="28"/>
                </a:lnTo>
                <a:lnTo>
                  <a:pt x="621" y="24"/>
                </a:lnTo>
                <a:lnTo>
                  <a:pt x="658" y="20"/>
                </a:lnTo>
                <a:lnTo>
                  <a:pt x="695" y="13"/>
                </a:lnTo>
                <a:lnTo>
                  <a:pt x="717" y="7"/>
                </a:lnTo>
                <a:lnTo>
                  <a:pt x="726" y="3"/>
                </a:lnTo>
                <a:lnTo>
                  <a:pt x="732" y="0"/>
                </a:lnTo>
                <a:lnTo>
                  <a:pt x="738" y="14"/>
                </a:lnTo>
                <a:lnTo>
                  <a:pt x="691" y="33"/>
                </a:lnTo>
                <a:lnTo>
                  <a:pt x="740" y="20"/>
                </a:lnTo>
                <a:lnTo>
                  <a:pt x="763" y="104"/>
                </a:lnTo>
                <a:lnTo>
                  <a:pt x="764" y="111"/>
                </a:lnTo>
                <a:lnTo>
                  <a:pt x="776" y="198"/>
                </a:lnTo>
                <a:lnTo>
                  <a:pt x="777" y="204"/>
                </a:lnTo>
                <a:lnTo>
                  <a:pt x="779" y="293"/>
                </a:lnTo>
                <a:lnTo>
                  <a:pt x="779" y="297"/>
                </a:lnTo>
                <a:lnTo>
                  <a:pt x="775" y="388"/>
                </a:lnTo>
                <a:lnTo>
                  <a:pt x="775" y="391"/>
                </a:lnTo>
                <a:lnTo>
                  <a:pt x="755" y="574"/>
                </a:lnTo>
                <a:lnTo>
                  <a:pt x="737" y="752"/>
                </a:lnTo>
                <a:lnTo>
                  <a:pt x="733" y="835"/>
                </a:lnTo>
                <a:lnTo>
                  <a:pt x="737" y="912"/>
                </a:lnTo>
                <a:lnTo>
                  <a:pt x="748" y="985"/>
                </a:lnTo>
                <a:lnTo>
                  <a:pt x="758" y="1018"/>
                </a:lnTo>
                <a:lnTo>
                  <a:pt x="770" y="1050"/>
                </a:lnTo>
                <a:lnTo>
                  <a:pt x="785" y="1080"/>
                </a:lnTo>
                <a:lnTo>
                  <a:pt x="803" y="1109"/>
                </a:lnTo>
                <a:lnTo>
                  <a:pt x="824" y="1136"/>
                </a:lnTo>
                <a:lnTo>
                  <a:pt x="849" y="1162"/>
                </a:lnTo>
                <a:lnTo>
                  <a:pt x="911" y="1212"/>
                </a:lnTo>
                <a:lnTo>
                  <a:pt x="982" y="1257"/>
                </a:lnTo>
                <a:lnTo>
                  <a:pt x="1149" y="1342"/>
                </a:lnTo>
                <a:lnTo>
                  <a:pt x="1380" y="1448"/>
                </a:lnTo>
                <a:lnTo>
                  <a:pt x="1376" y="1455"/>
                </a:ln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6566401" y="3290746"/>
            <a:ext cx="102240" cy="102250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5" name="Freeform 41"/>
          <p:cNvSpPr>
            <a:spLocks noChangeArrowheads="1"/>
          </p:cNvSpPr>
          <p:nvPr/>
        </p:nvSpPr>
        <p:spPr bwMode="auto">
          <a:xfrm>
            <a:off x="6456960" y="2959511"/>
            <a:ext cx="452160" cy="529976"/>
          </a:xfrm>
          <a:custGeom>
            <a:avLst/>
            <a:gdLst/>
            <a:ahLst/>
            <a:cxnLst>
              <a:cxn ang="0">
                <a:pos x="1204" y="1599"/>
              </a:cxn>
              <a:cxn ang="0">
                <a:pos x="1120" y="1619"/>
              </a:cxn>
              <a:cxn ang="0">
                <a:pos x="1039" y="1617"/>
              </a:cxn>
              <a:cxn ang="0">
                <a:pos x="967" y="1594"/>
              </a:cxn>
              <a:cxn ang="0">
                <a:pos x="911" y="1550"/>
              </a:cxn>
              <a:cxn ang="0">
                <a:pos x="851" y="1485"/>
              </a:cxn>
              <a:cxn ang="0">
                <a:pos x="769" y="1463"/>
              </a:cxn>
              <a:cxn ang="0">
                <a:pos x="656" y="1480"/>
              </a:cxn>
              <a:cxn ang="0">
                <a:pos x="449" y="1534"/>
              </a:cxn>
              <a:cxn ang="0">
                <a:pos x="278" y="1539"/>
              </a:cxn>
              <a:cxn ang="0">
                <a:pos x="174" y="1519"/>
              </a:cxn>
              <a:cxn ang="0">
                <a:pos x="109" y="1473"/>
              </a:cxn>
              <a:cxn ang="0">
                <a:pos x="70" y="1409"/>
              </a:cxn>
              <a:cxn ang="0">
                <a:pos x="65" y="1337"/>
              </a:cxn>
              <a:cxn ang="0">
                <a:pos x="116" y="1153"/>
              </a:cxn>
              <a:cxn ang="0">
                <a:pos x="173" y="952"/>
              </a:cxn>
              <a:cxn ang="0">
                <a:pos x="197" y="811"/>
              </a:cxn>
              <a:cxn ang="0">
                <a:pos x="185" y="706"/>
              </a:cxn>
              <a:cxn ang="0">
                <a:pos x="157" y="638"/>
              </a:cxn>
              <a:cxn ang="0">
                <a:pos x="43" y="480"/>
              </a:cxn>
              <a:cxn ang="0">
                <a:pos x="3" y="402"/>
              </a:cxn>
              <a:cxn ang="0">
                <a:pos x="3" y="336"/>
              </a:cxn>
              <a:cxn ang="0">
                <a:pos x="28" y="271"/>
              </a:cxn>
              <a:cxn ang="0">
                <a:pos x="73" y="214"/>
              </a:cxn>
              <a:cxn ang="0">
                <a:pos x="221" y="99"/>
              </a:cxn>
              <a:cxn ang="0">
                <a:pos x="366" y="35"/>
              </a:cxn>
              <a:cxn ang="0">
                <a:pos x="547" y="15"/>
              </a:cxn>
              <a:cxn ang="0">
                <a:pos x="698" y="18"/>
              </a:cxn>
              <a:cxn ang="0">
                <a:pos x="770" y="91"/>
              </a:cxn>
              <a:cxn ang="0">
                <a:pos x="771" y="95"/>
              </a:cxn>
              <a:cxn ang="0">
                <a:pos x="783" y="186"/>
              </a:cxn>
              <a:cxn ang="0">
                <a:pos x="784" y="189"/>
              </a:cxn>
              <a:cxn ang="0">
                <a:pos x="785" y="255"/>
              </a:cxn>
              <a:cxn ang="0">
                <a:pos x="786" y="282"/>
              </a:cxn>
              <a:cxn ang="0">
                <a:pos x="744" y="737"/>
              </a:cxn>
              <a:cxn ang="0">
                <a:pos x="746" y="906"/>
              </a:cxn>
              <a:cxn ang="0">
                <a:pos x="752" y="951"/>
              </a:cxn>
              <a:cxn ang="0">
                <a:pos x="758" y="977"/>
              </a:cxn>
              <a:cxn ang="0">
                <a:pos x="761" y="988"/>
              </a:cxn>
              <a:cxn ang="0">
                <a:pos x="762" y="993"/>
              </a:cxn>
              <a:cxn ang="0">
                <a:pos x="763" y="998"/>
              </a:cxn>
              <a:cxn ang="0">
                <a:pos x="765" y="1003"/>
              </a:cxn>
              <a:cxn ang="0">
                <a:pos x="772" y="1022"/>
              </a:cxn>
              <a:cxn ang="0">
                <a:pos x="777" y="1035"/>
              </a:cxn>
              <a:cxn ang="0">
                <a:pos x="797" y="1073"/>
              </a:cxn>
              <a:cxn ang="0">
                <a:pos x="803" y="1081"/>
              </a:cxn>
              <a:cxn ang="0">
                <a:pos x="805" y="1084"/>
              </a:cxn>
              <a:cxn ang="0">
                <a:pos x="856" y="1147"/>
              </a:cxn>
              <a:cxn ang="0">
                <a:pos x="1382" y="1431"/>
              </a:cxn>
            </a:cxnLst>
            <a:rect l="0" t="0" r="r" b="b"/>
            <a:pathLst>
              <a:path w="1383" h="1622">
                <a:moveTo>
                  <a:pt x="1270" y="1564"/>
                </a:moveTo>
                <a:lnTo>
                  <a:pt x="1249" y="1577"/>
                </a:lnTo>
                <a:lnTo>
                  <a:pt x="1228" y="1589"/>
                </a:lnTo>
                <a:lnTo>
                  <a:pt x="1204" y="1599"/>
                </a:lnTo>
                <a:lnTo>
                  <a:pt x="1180" y="1607"/>
                </a:lnTo>
                <a:lnTo>
                  <a:pt x="1160" y="1612"/>
                </a:lnTo>
                <a:lnTo>
                  <a:pt x="1140" y="1616"/>
                </a:lnTo>
                <a:lnTo>
                  <a:pt x="1120" y="1619"/>
                </a:lnTo>
                <a:lnTo>
                  <a:pt x="1099" y="1621"/>
                </a:lnTo>
                <a:lnTo>
                  <a:pt x="1079" y="1621"/>
                </a:lnTo>
                <a:lnTo>
                  <a:pt x="1059" y="1620"/>
                </a:lnTo>
                <a:lnTo>
                  <a:pt x="1039" y="1617"/>
                </a:lnTo>
                <a:lnTo>
                  <a:pt x="1020" y="1613"/>
                </a:lnTo>
                <a:lnTo>
                  <a:pt x="1002" y="1608"/>
                </a:lnTo>
                <a:lnTo>
                  <a:pt x="984" y="1602"/>
                </a:lnTo>
                <a:lnTo>
                  <a:pt x="967" y="1594"/>
                </a:lnTo>
                <a:lnTo>
                  <a:pt x="951" y="1585"/>
                </a:lnTo>
                <a:lnTo>
                  <a:pt x="937" y="1574"/>
                </a:lnTo>
                <a:lnTo>
                  <a:pt x="923" y="1563"/>
                </a:lnTo>
                <a:lnTo>
                  <a:pt x="911" y="1550"/>
                </a:lnTo>
                <a:lnTo>
                  <a:pt x="901" y="1535"/>
                </a:lnTo>
                <a:lnTo>
                  <a:pt x="886" y="1515"/>
                </a:lnTo>
                <a:lnTo>
                  <a:pt x="869" y="1498"/>
                </a:lnTo>
                <a:lnTo>
                  <a:pt x="851" y="1485"/>
                </a:lnTo>
                <a:lnTo>
                  <a:pt x="832" y="1476"/>
                </a:lnTo>
                <a:lnTo>
                  <a:pt x="812" y="1469"/>
                </a:lnTo>
                <a:lnTo>
                  <a:pt x="790" y="1465"/>
                </a:lnTo>
                <a:lnTo>
                  <a:pt x="769" y="1463"/>
                </a:lnTo>
                <a:lnTo>
                  <a:pt x="746" y="1464"/>
                </a:lnTo>
                <a:lnTo>
                  <a:pt x="724" y="1466"/>
                </a:lnTo>
                <a:lnTo>
                  <a:pt x="701" y="1469"/>
                </a:lnTo>
                <a:lnTo>
                  <a:pt x="656" y="1480"/>
                </a:lnTo>
                <a:lnTo>
                  <a:pt x="572" y="1506"/>
                </a:lnTo>
                <a:lnTo>
                  <a:pt x="532" y="1518"/>
                </a:lnTo>
                <a:lnTo>
                  <a:pt x="491" y="1527"/>
                </a:lnTo>
                <a:lnTo>
                  <a:pt x="449" y="1534"/>
                </a:lnTo>
                <a:lnTo>
                  <a:pt x="407" y="1539"/>
                </a:lnTo>
                <a:lnTo>
                  <a:pt x="364" y="1541"/>
                </a:lnTo>
                <a:lnTo>
                  <a:pt x="321" y="1541"/>
                </a:lnTo>
                <a:lnTo>
                  <a:pt x="278" y="1539"/>
                </a:lnTo>
                <a:lnTo>
                  <a:pt x="235" y="1535"/>
                </a:lnTo>
                <a:lnTo>
                  <a:pt x="214" y="1532"/>
                </a:lnTo>
                <a:lnTo>
                  <a:pt x="194" y="1526"/>
                </a:lnTo>
                <a:lnTo>
                  <a:pt x="174" y="1519"/>
                </a:lnTo>
                <a:lnTo>
                  <a:pt x="156" y="1510"/>
                </a:lnTo>
                <a:lnTo>
                  <a:pt x="139" y="1499"/>
                </a:lnTo>
                <a:lnTo>
                  <a:pt x="123" y="1487"/>
                </a:lnTo>
                <a:lnTo>
                  <a:pt x="109" y="1473"/>
                </a:lnTo>
                <a:lnTo>
                  <a:pt x="97" y="1459"/>
                </a:lnTo>
                <a:lnTo>
                  <a:pt x="86" y="1443"/>
                </a:lnTo>
                <a:lnTo>
                  <a:pt x="77" y="1426"/>
                </a:lnTo>
                <a:lnTo>
                  <a:pt x="70" y="1409"/>
                </a:lnTo>
                <a:lnTo>
                  <a:pt x="65" y="1392"/>
                </a:lnTo>
                <a:lnTo>
                  <a:pt x="62" y="1374"/>
                </a:lnTo>
                <a:lnTo>
                  <a:pt x="62" y="1355"/>
                </a:lnTo>
                <a:lnTo>
                  <a:pt x="65" y="1337"/>
                </a:lnTo>
                <a:lnTo>
                  <a:pt x="70" y="1319"/>
                </a:lnTo>
                <a:lnTo>
                  <a:pt x="84" y="1278"/>
                </a:lnTo>
                <a:lnTo>
                  <a:pt x="96" y="1237"/>
                </a:lnTo>
                <a:lnTo>
                  <a:pt x="116" y="1153"/>
                </a:lnTo>
                <a:lnTo>
                  <a:pt x="136" y="1069"/>
                </a:lnTo>
                <a:lnTo>
                  <a:pt x="148" y="1028"/>
                </a:lnTo>
                <a:lnTo>
                  <a:pt x="161" y="987"/>
                </a:lnTo>
                <a:lnTo>
                  <a:pt x="173" y="952"/>
                </a:lnTo>
                <a:lnTo>
                  <a:pt x="183" y="916"/>
                </a:lnTo>
                <a:lnTo>
                  <a:pt x="190" y="881"/>
                </a:lnTo>
                <a:lnTo>
                  <a:pt x="195" y="846"/>
                </a:lnTo>
                <a:lnTo>
                  <a:pt x="197" y="811"/>
                </a:lnTo>
                <a:lnTo>
                  <a:pt x="197" y="776"/>
                </a:lnTo>
                <a:lnTo>
                  <a:pt x="193" y="741"/>
                </a:lnTo>
                <a:lnTo>
                  <a:pt x="189" y="723"/>
                </a:lnTo>
                <a:lnTo>
                  <a:pt x="185" y="706"/>
                </a:lnTo>
                <a:lnTo>
                  <a:pt x="180" y="688"/>
                </a:lnTo>
                <a:lnTo>
                  <a:pt x="173" y="671"/>
                </a:lnTo>
                <a:lnTo>
                  <a:pt x="165" y="654"/>
                </a:lnTo>
                <a:lnTo>
                  <a:pt x="157" y="638"/>
                </a:lnTo>
                <a:lnTo>
                  <a:pt x="137" y="605"/>
                </a:lnTo>
                <a:lnTo>
                  <a:pt x="115" y="574"/>
                </a:lnTo>
                <a:lnTo>
                  <a:pt x="67" y="512"/>
                </a:lnTo>
                <a:lnTo>
                  <a:pt x="43" y="480"/>
                </a:lnTo>
                <a:lnTo>
                  <a:pt x="21" y="447"/>
                </a:lnTo>
                <a:lnTo>
                  <a:pt x="13" y="433"/>
                </a:lnTo>
                <a:lnTo>
                  <a:pt x="7" y="417"/>
                </a:lnTo>
                <a:lnTo>
                  <a:pt x="3" y="402"/>
                </a:lnTo>
                <a:lnTo>
                  <a:pt x="0" y="386"/>
                </a:lnTo>
                <a:lnTo>
                  <a:pt x="0" y="369"/>
                </a:lnTo>
                <a:lnTo>
                  <a:pt x="0" y="353"/>
                </a:lnTo>
                <a:lnTo>
                  <a:pt x="3" y="336"/>
                </a:lnTo>
                <a:lnTo>
                  <a:pt x="7" y="320"/>
                </a:lnTo>
                <a:lnTo>
                  <a:pt x="13" y="303"/>
                </a:lnTo>
                <a:lnTo>
                  <a:pt x="20" y="287"/>
                </a:lnTo>
                <a:lnTo>
                  <a:pt x="28" y="271"/>
                </a:lnTo>
                <a:lnTo>
                  <a:pt x="37" y="256"/>
                </a:lnTo>
                <a:lnTo>
                  <a:pt x="48" y="241"/>
                </a:lnTo>
                <a:lnTo>
                  <a:pt x="60" y="227"/>
                </a:lnTo>
                <a:lnTo>
                  <a:pt x="73" y="214"/>
                </a:lnTo>
                <a:lnTo>
                  <a:pt x="87" y="202"/>
                </a:lnTo>
                <a:lnTo>
                  <a:pt x="153" y="148"/>
                </a:lnTo>
                <a:lnTo>
                  <a:pt x="186" y="123"/>
                </a:lnTo>
                <a:lnTo>
                  <a:pt x="221" y="99"/>
                </a:lnTo>
                <a:lnTo>
                  <a:pt x="259" y="77"/>
                </a:lnTo>
                <a:lnTo>
                  <a:pt x="299" y="57"/>
                </a:lnTo>
                <a:lnTo>
                  <a:pt x="343" y="41"/>
                </a:lnTo>
                <a:lnTo>
                  <a:pt x="366" y="35"/>
                </a:lnTo>
                <a:lnTo>
                  <a:pt x="391" y="29"/>
                </a:lnTo>
                <a:lnTo>
                  <a:pt x="431" y="22"/>
                </a:lnTo>
                <a:lnTo>
                  <a:pt x="470" y="18"/>
                </a:lnTo>
                <a:lnTo>
                  <a:pt x="547" y="15"/>
                </a:lnTo>
                <a:lnTo>
                  <a:pt x="621" y="11"/>
                </a:lnTo>
                <a:lnTo>
                  <a:pt x="658" y="7"/>
                </a:lnTo>
                <a:lnTo>
                  <a:pt x="695" y="0"/>
                </a:lnTo>
                <a:lnTo>
                  <a:pt x="698" y="18"/>
                </a:lnTo>
                <a:lnTo>
                  <a:pt x="758" y="47"/>
                </a:lnTo>
                <a:lnTo>
                  <a:pt x="764" y="68"/>
                </a:lnTo>
                <a:lnTo>
                  <a:pt x="770" y="89"/>
                </a:lnTo>
                <a:lnTo>
                  <a:pt x="770" y="91"/>
                </a:lnTo>
                <a:lnTo>
                  <a:pt x="770" y="92"/>
                </a:lnTo>
                <a:lnTo>
                  <a:pt x="770" y="93"/>
                </a:lnTo>
                <a:lnTo>
                  <a:pt x="770" y="94"/>
                </a:lnTo>
                <a:lnTo>
                  <a:pt x="771" y="95"/>
                </a:lnTo>
                <a:lnTo>
                  <a:pt x="771" y="96"/>
                </a:lnTo>
                <a:lnTo>
                  <a:pt x="783" y="183"/>
                </a:lnTo>
                <a:lnTo>
                  <a:pt x="783" y="185"/>
                </a:lnTo>
                <a:lnTo>
                  <a:pt x="783" y="186"/>
                </a:lnTo>
                <a:lnTo>
                  <a:pt x="783" y="187"/>
                </a:lnTo>
                <a:lnTo>
                  <a:pt x="783" y="188"/>
                </a:lnTo>
                <a:lnTo>
                  <a:pt x="784" y="188"/>
                </a:lnTo>
                <a:lnTo>
                  <a:pt x="784" y="189"/>
                </a:lnTo>
                <a:lnTo>
                  <a:pt x="784" y="233"/>
                </a:lnTo>
                <a:lnTo>
                  <a:pt x="785" y="239"/>
                </a:lnTo>
                <a:lnTo>
                  <a:pt x="785" y="244"/>
                </a:lnTo>
                <a:lnTo>
                  <a:pt x="785" y="255"/>
                </a:lnTo>
                <a:lnTo>
                  <a:pt x="786" y="261"/>
                </a:lnTo>
                <a:lnTo>
                  <a:pt x="786" y="267"/>
                </a:lnTo>
                <a:lnTo>
                  <a:pt x="786" y="278"/>
                </a:lnTo>
                <a:lnTo>
                  <a:pt x="786" y="282"/>
                </a:lnTo>
                <a:lnTo>
                  <a:pt x="782" y="373"/>
                </a:lnTo>
                <a:lnTo>
                  <a:pt x="782" y="376"/>
                </a:lnTo>
                <a:lnTo>
                  <a:pt x="762" y="559"/>
                </a:lnTo>
                <a:lnTo>
                  <a:pt x="744" y="737"/>
                </a:lnTo>
                <a:lnTo>
                  <a:pt x="740" y="820"/>
                </a:lnTo>
                <a:lnTo>
                  <a:pt x="744" y="897"/>
                </a:lnTo>
                <a:lnTo>
                  <a:pt x="745" y="902"/>
                </a:lnTo>
                <a:lnTo>
                  <a:pt x="746" y="906"/>
                </a:lnTo>
                <a:lnTo>
                  <a:pt x="747" y="915"/>
                </a:lnTo>
                <a:lnTo>
                  <a:pt x="748" y="924"/>
                </a:lnTo>
                <a:lnTo>
                  <a:pt x="749" y="933"/>
                </a:lnTo>
                <a:lnTo>
                  <a:pt x="752" y="951"/>
                </a:lnTo>
                <a:lnTo>
                  <a:pt x="755" y="970"/>
                </a:lnTo>
                <a:lnTo>
                  <a:pt x="756" y="973"/>
                </a:lnTo>
                <a:lnTo>
                  <a:pt x="757" y="975"/>
                </a:lnTo>
                <a:lnTo>
                  <a:pt x="758" y="977"/>
                </a:lnTo>
                <a:lnTo>
                  <a:pt x="758" y="979"/>
                </a:lnTo>
                <a:lnTo>
                  <a:pt x="759" y="983"/>
                </a:lnTo>
                <a:lnTo>
                  <a:pt x="760" y="987"/>
                </a:lnTo>
                <a:lnTo>
                  <a:pt x="761" y="988"/>
                </a:lnTo>
                <a:lnTo>
                  <a:pt x="761" y="990"/>
                </a:lnTo>
                <a:lnTo>
                  <a:pt x="762" y="991"/>
                </a:lnTo>
                <a:lnTo>
                  <a:pt x="762" y="992"/>
                </a:lnTo>
                <a:lnTo>
                  <a:pt x="762" y="993"/>
                </a:lnTo>
                <a:lnTo>
                  <a:pt x="762" y="995"/>
                </a:lnTo>
                <a:lnTo>
                  <a:pt x="762" y="996"/>
                </a:lnTo>
                <a:lnTo>
                  <a:pt x="763" y="998"/>
                </a:lnTo>
                <a:lnTo>
                  <a:pt x="763" y="999"/>
                </a:lnTo>
                <a:lnTo>
                  <a:pt x="764" y="1000"/>
                </a:lnTo>
                <a:lnTo>
                  <a:pt x="764" y="1001"/>
                </a:lnTo>
                <a:lnTo>
                  <a:pt x="765" y="1003"/>
                </a:lnTo>
                <a:lnTo>
                  <a:pt x="771" y="1018"/>
                </a:lnTo>
                <a:lnTo>
                  <a:pt x="771" y="1019"/>
                </a:lnTo>
                <a:lnTo>
                  <a:pt x="772" y="1021"/>
                </a:lnTo>
                <a:lnTo>
                  <a:pt x="772" y="1022"/>
                </a:lnTo>
                <a:lnTo>
                  <a:pt x="773" y="1023"/>
                </a:lnTo>
                <a:lnTo>
                  <a:pt x="773" y="1024"/>
                </a:lnTo>
                <a:lnTo>
                  <a:pt x="774" y="1026"/>
                </a:lnTo>
                <a:lnTo>
                  <a:pt x="777" y="1035"/>
                </a:lnTo>
                <a:lnTo>
                  <a:pt x="792" y="1065"/>
                </a:lnTo>
                <a:lnTo>
                  <a:pt x="793" y="1067"/>
                </a:lnTo>
                <a:lnTo>
                  <a:pt x="794" y="1069"/>
                </a:lnTo>
                <a:lnTo>
                  <a:pt x="797" y="1073"/>
                </a:lnTo>
                <a:lnTo>
                  <a:pt x="799" y="1076"/>
                </a:lnTo>
                <a:lnTo>
                  <a:pt x="801" y="1079"/>
                </a:lnTo>
                <a:lnTo>
                  <a:pt x="802" y="1080"/>
                </a:lnTo>
                <a:lnTo>
                  <a:pt x="803" y="1081"/>
                </a:lnTo>
                <a:lnTo>
                  <a:pt x="804" y="1082"/>
                </a:lnTo>
                <a:lnTo>
                  <a:pt x="804" y="1083"/>
                </a:lnTo>
                <a:lnTo>
                  <a:pt x="805" y="1084"/>
                </a:lnTo>
                <a:lnTo>
                  <a:pt x="806" y="1086"/>
                </a:lnTo>
                <a:lnTo>
                  <a:pt x="810" y="1094"/>
                </a:lnTo>
                <a:lnTo>
                  <a:pt x="831" y="1121"/>
                </a:lnTo>
                <a:lnTo>
                  <a:pt x="856" y="1147"/>
                </a:lnTo>
                <a:lnTo>
                  <a:pt x="918" y="1197"/>
                </a:lnTo>
                <a:lnTo>
                  <a:pt x="989" y="1242"/>
                </a:lnTo>
                <a:lnTo>
                  <a:pt x="1156" y="1327"/>
                </a:lnTo>
                <a:lnTo>
                  <a:pt x="1382" y="1431"/>
                </a:lnTo>
                <a:lnTo>
                  <a:pt x="1270" y="1564"/>
                </a:lnTo>
              </a:path>
            </a:pathLst>
          </a:custGeom>
          <a:solidFill>
            <a:srgbClr val="4C4C4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6" name="Freeform 42"/>
          <p:cNvSpPr>
            <a:spLocks noChangeArrowheads="1"/>
          </p:cNvSpPr>
          <p:nvPr/>
        </p:nvSpPr>
        <p:spPr bwMode="auto">
          <a:xfrm>
            <a:off x="6477120" y="2959511"/>
            <a:ext cx="400320" cy="529976"/>
          </a:xfrm>
          <a:custGeom>
            <a:avLst/>
            <a:gdLst/>
            <a:ahLst/>
            <a:cxnLst>
              <a:cxn ang="0">
                <a:pos x="485" y="15"/>
              </a:cxn>
              <a:cxn ang="0">
                <a:pos x="614" y="4"/>
              </a:cxn>
              <a:cxn ang="0">
                <a:pos x="691" y="26"/>
              </a:cxn>
              <a:cxn ang="0">
                <a:pos x="708" y="92"/>
              </a:cxn>
              <a:cxn ang="0">
                <a:pos x="721" y="183"/>
              </a:cxn>
              <a:cxn ang="0">
                <a:pos x="722" y="188"/>
              </a:cxn>
              <a:cxn ang="0">
                <a:pos x="723" y="255"/>
              </a:cxn>
              <a:cxn ang="0">
                <a:pos x="720" y="373"/>
              </a:cxn>
              <a:cxn ang="0">
                <a:pos x="682" y="897"/>
              </a:cxn>
              <a:cxn ang="0">
                <a:pos x="687" y="933"/>
              </a:cxn>
              <a:cxn ang="0">
                <a:pos x="696" y="977"/>
              </a:cxn>
              <a:cxn ang="0">
                <a:pos x="699" y="990"/>
              </a:cxn>
              <a:cxn ang="0">
                <a:pos x="700" y="995"/>
              </a:cxn>
              <a:cxn ang="0">
                <a:pos x="702" y="1001"/>
              </a:cxn>
              <a:cxn ang="0">
                <a:pos x="710" y="1022"/>
              </a:cxn>
              <a:cxn ang="0">
                <a:pos x="730" y="1065"/>
              </a:cxn>
              <a:cxn ang="0">
                <a:pos x="739" y="1079"/>
              </a:cxn>
              <a:cxn ang="0">
                <a:pos x="743" y="1084"/>
              </a:cxn>
              <a:cxn ang="0">
                <a:pos x="794" y="1147"/>
              </a:cxn>
              <a:cxn ang="0">
                <a:pos x="1097" y="1542"/>
              </a:cxn>
              <a:cxn ang="0">
                <a:pos x="997" y="1620"/>
              </a:cxn>
              <a:cxn ang="0">
                <a:pos x="954" y="1612"/>
              </a:cxn>
              <a:cxn ang="0">
                <a:pos x="940" y="1608"/>
              </a:cxn>
              <a:cxn ang="0">
                <a:pos x="905" y="1594"/>
              </a:cxn>
              <a:cxn ang="0">
                <a:pos x="861" y="1563"/>
              </a:cxn>
              <a:cxn ang="0">
                <a:pos x="842" y="1539"/>
              </a:cxn>
              <a:cxn ang="0">
                <a:pos x="807" y="1498"/>
              </a:cxn>
              <a:cxn ang="0">
                <a:pos x="775" y="1478"/>
              </a:cxn>
              <a:cxn ang="0">
                <a:pos x="728" y="1465"/>
              </a:cxn>
              <a:cxn ang="0">
                <a:pos x="710" y="1464"/>
              </a:cxn>
              <a:cxn ang="0">
                <a:pos x="679" y="1464"/>
              </a:cxn>
              <a:cxn ang="0">
                <a:pos x="662" y="1466"/>
              </a:cxn>
              <a:cxn ang="0">
                <a:pos x="552" y="1492"/>
              </a:cxn>
              <a:cxn ang="0">
                <a:pos x="408" y="1530"/>
              </a:cxn>
              <a:cxn ang="0">
                <a:pos x="345" y="1539"/>
              </a:cxn>
              <a:cxn ang="0">
                <a:pos x="238" y="1541"/>
              </a:cxn>
              <a:cxn ang="0">
                <a:pos x="173" y="1535"/>
              </a:cxn>
              <a:cxn ang="0">
                <a:pos x="112" y="1519"/>
              </a:cxn>
              <a:cxn ang="0">
                <a:pos x="69" y="1493"/>
              </a:cxn>
              <a:cxn ang="0">
                <a:pos x="41" y="1467"/>
              </a:cxn>
              <a:cxn ang="0">
                <a:pos x="33" y="1455"/>
              </a:cxn>
              <a:cxn ang="0">
                <a:pos x="20" y="1435"/>
              </a:cxn>
              <a:cxn ang="0">
                <a:pos x="6" y="1401"/>
              </a:cxn>
              <a:cxn ang="0">
                <a:pos x="0" y="1374"/>
              </a:cxn>
              <a:cxn ang="0">
                <a:pos x="5" y="1326"/>
              </a:cxn>
              <a:cxn ang="0">
                <a:pos x="18" y="1289"/>
              </a:cxn>
              <a:cxn ang="0">
                <a:pos x="54" y="1153"/>
              </a:cxn>
              <a:cxn ang="0">
                <a:pos x="99" y="987"/>
              </a:cxn>
              <a:cxn ang="0">
                <a:pos x="128" y="881"/>
              </a:cxn>
              <a:cxn ang="0">
                <a:pos x="133" y="829"/>
              </a:cxn>
              <a:cxn ang="0">
                <a:pos x="132" y="750"/>
              </a:cxn>
              <a:cxn ang="0">
                <a:pos x="128" y="725"/>
              </a:cxn>
              <a:cxn ang="0">
                <a:pos x="122" y="702"/>
              </a:cxn>
              <a:cxn ang="0">
                <a:pos x="118" y="688"/>
              </a:cxn>
              <a:cxn ang="0">
                <a:pos x="103" y="654"/>
              </a:cxn>
              <a:cxn ang="0">
                <a:pos x="96" y="640"/>
              </a:cxn>
              <a:cxn ang="0">
                <a:pos x="53" y="574"/>
              </a:cxn>
            </a:cxnLst>
            <a:rect l="0" t="0" r="r" b="b"/>
            <a:pathLst>
              <a:path w="1227" h="1622">
                <a:moveTo>
                  <a:pt x="273" y="221"/>
                </a:moveTo>
                <a:lnTo>
                  <a:pt x="444" y="17"/>
                </a:lnTo>
                <a:lnTo>
                  <a:pt x="464" y="17"/>
                </a:lnTo>
                <a:lnTo>
                  <a:pt x="474" y="16"/>
                </a:lnTo>
                <a:lnTo>
                  <a:pt x="485" y="15"/>
                </a:lnTo>
                <a:lnTo>
                  <a:pt x="559" y="11"/>
                </a:lnTo>
                <a:lnTo>
                  <a:pt x="577" y="9"/>
                </a:lnTo>
                <a:lnTo>
                  <a:pt x="586" y="8"/>
                </a:lnTo>
                <a:lnTo>
                  <a:pt x="596" y="7"/>
                </a:lnTo>
                <a:lnTo>
                  <a:pt x="614" y="4"/>
                </a:lnTo>
                <a:lnTo>
                  <a:pt x="623" y="2"/>
                </a:lnTo>
                <a:lnTo>
                  <a:pt x="633" y="0"/>
                </a:lnTo>
                <a:lnTo>
                  <a:pt x="636" y="18"/>
                </a:lnTo>
                <a:lnTo>
                  <a:pt x="688" y="16"/>
                </a:lnTo>
                <a:lnTo>
                  <a:pt x="691" y="26"/>
                </a:lnTo>
                <a:lnTo>
                  <a:pt x="696" y="47"/>
                </a:lnTo>
                <a:lnTo>
                  <a:pt x="702" y="68"/>
                </a:lnTo>
                <a:lnTo>
                  <a:pt x="708" y="89"/>
                </a:lnTo>
                <a:lnTo>
                  <a:pt x="708" y="91"/>
                </a:lnTo>
                <a:lnTo>
                  <a:pt x="708" y="92"/>
                </a:lnTo>
                <a:lnTo>
                  <a:pt x="708" y="93"/>
                </a:lnTo>
                <a:lnTo>
                  <a:pt x="708" y="94"/>
                </a:lnTo>
                <a:lnTo>
                  <a:pt x="709" y="95"/>
                </a:lnTo>
                <a:lnTo>
                  <a:pt x="709" y="96"/>
                </a:lnTo>
                <a:lnTo>
                  <a:pt x="721" y="183"/>
                </a:lnTo>
                <a:lnTo>
                  <a:pt x="721" y="185"/>
                </a:lnTo>
                <a:lnTo>
                  <a:pt x="721" y="186"/>
                </a:lnTo>
                <a:lnTo>
                  <a:pt x="721" y="187"/>
                </a:lnTo>
                <a:lnTo>
                  <a:pt x="721" y="188"/>
                </a:lnTo>
                <a:lnTo>
                  <a:pt x="722" y="188"/>
                </a:lnTo>
                <a:lnTo>
                  <a:pt x="722" y="189"/>
                </a:lnTo>
                <a:lnTo>
                  <a:pt x="722" y="233"/>
                </a:lnTo>
                <a:lnTo>
                  <a:pt x="723" y="239"/>
                </a:lnTo>
                <a:lnTo>
                  <a:pt x="723" y="244"/>
                </a:lnTo>
                <a:lnTo>
                  <a:pt x="723" y="255"/>
                </a:lnTo>
                <a:lnTo>
                  <a:pt x="724" y="261"/>
                </a:lnTo>
                <a:lnTo>
                  <a:pt x="724" y="267"/>
                </a:lnTo>
                <a:lnTo>
                  <a:pt x="724" y="278"/>
                </a:lnTo>
                <a:lnTo>
                  <a:pt x="724" y="282"/>
                </a:lnTo>
                <a:lnTo>
                  <a:pt x="720" y="373"/>
                </a:lnTo>
                <a:lnTo>
                  <a:pt x="720" y="376"/>
                </a:lnTo>
                <a:lnTo>
                  <a:pt x="700" y="559"/>
                </a:lnTo>
                <a:lnTo>
                  <a:pt x="682" y="737"/>
                </a:lnTo>
                <a:lnTo>
                  <a:pt x="678" y="820"/>
                </a:lnTo>
                <a:lnTo>
                  <a:pt x="682" y="897"/>
                </a:lnTo>
                <a:lnTo>
                  <a:pt x="683" y="902"/>
                </a:lnTo>
                <a:lnTo>
                  <a:pt x="684" y="906"/>
                </a:lnTo>
                <a:lnTo>
                  <a:pt x="685" y="915"/>
                </a:lnTo>
                <a:lnTo>
                  <a:pt x="686" y="924"/>
                </a:lnTo>
                <a:lnTo>
                  <a:pt x="687" y="933"/>
                </a:lnTo>
                <a:lnTo>
                  <a:pt x="690" y="951"/>
                </a:lnTo>
                <a:lnTo>
                  <a:pt x="693" y="970"/>
                </a:lnTo>
                <a:lnTo>
                  <a:pt x="694" y="973"/>
                </a:lnTo>
                <a:lnTo>
                  <a:pt x="695" y="975"/>
                </a:lnTo>
                <a:lnTo>
                  <a:pt x="696" y="977"/>
                </a:lnTo>
                <a:lnTo>
                  <a:pt x="696" y="979"/>
                </a:lnTo>
                <a:lnTo>
                  <a:pt x="697" y="983"/>
                </a:lnTo>
                <a:lnTo>
                  <a:pt x="698" y="987"/>
                </a:lnTo>
                <a:lnTo>
                  <a:pt x="699" y="988"/>
                </a:lnTo>
                <a:lnTo>
                  <a:pt x="699" y="990"/>
                </a:lnTo>
                <a:lnTo>
                  <a:pt x="700" y="991"/>
                </a:lnTo>
                <a:lnTo>
                  <a:pt x="700" y="992"/>
                </a:lnTo>
                <a:lnTo>
                  <a:pt x="700" y="993"/>
                </a:lnTo>
                <a:lnTo>
                  <a:pt x="700" y="995"/>
                </a:lnTo>
                <a:lnTo>
                  <a:pt x="700" y="996"/>
                </a:lnTo>
                <a:lnTo>
                  <a:pt x="701" y="998"/>
                </a:lnTo>
                <a:lnTo>
                  <a:pt x="701" y="999"/>
                </a:lnTo>
                <a:lnTo>
                  <a:pt x="702" y="1000"/>
                </a:lnTo>
                <a:lnTo>
                  <a:pt x="702" y="1001"/>
                </a:lnTo>
                <a:lnTo>
                  <a:pt x="703" y="1003"/>
                </a:lnTo>
                <a:lnTo>
                  <a:pt x="709" y="1018"/>
                </a:lnTo>
                <a:lnTo>
                  <a:pt x="709" y="1019"/>
                </a:lnTo>
                <a:lnTo>
                  <a:pt x="710" y="1021"/>
                </a:lnTo>
                <a:lnTo>
                  <a:pt x="710" y="1022"/>
                </a:lnTo>
                <a:lnTo>
                  <a:pt x="711" y="1023"/>
                </a:lnTo>
                <a:lnTo>
                  <a:pt x="711" y="1024"/>
                </a:lnTo>
                <a:lnTo>
                  <a:pt x="712" y="1026"/>
                </a:lnTo>
                <a:lnTo>
                  <a:pt x="715" y="1035"/>
                </a:lnTo>
                <a:lnTo>
                  <a:pt x="730" y="1065"/>
                </a:lnTo>
                <a:lnTo>
                  <a:pt x="731" y="1067"/>
                </a:lnTo>
                <a:lnTo>
                  <a:pt x="732" y="1069"/>
                </a:lnTo>
                <a:lnTo>
                  <a:pt x="735" y="1073"/>
                </a:lnTo>
                <a:lnTo>
                  <a:pt x="737" y="1076"/>
                </a:lnTo>
                <a:lnTo>
                  <a:pt x="739" y="1079"/>
                </a:lnTo>
                <a:lnTo>
                  <a:pt x="740" y="1080"/>
                </a:lnTo>
                <a:lnTo>
                  <a:pt x="741" y="1081"/>
                </a:lnTo>
                <a:lnTo>
                  <a:pt x="742" y="1082"/>
                </a:lnTo>
                <a:lnTo>
                  <a:pt x="742" y="1083"/>
                </a:lnTo>
                <a:lnTo>
                  <a:pt x="743" y="1084"/>
                </a:lnTo>
                <a:lnTo>
                  <a:pt x="744" y="1086"/>
                </a:lnTo>
                <a:lnTo>
                  <a:pt x="748" y="1094"/>
                </a:lnTo>
                <a:lnTo>
                  <a:pt x="769" y="1121"/>
                </a:lnTo>
                <a:lnTo>
                  <a:pt x="794" y="1147"/>
                </a:lnTo>
                <a:lnTo>
                  <a:pt x="856" y="1197"/>
                </a:lnTo>
                <a:lnTo>
                  <a:pt x="927" y="1242"/>
                </a:lnTo>
                <a:lnTo>
                  <a:pt x="1094" y="1327"/>
                </a:lnTo>
                <a:lnTo>
                  <a:pt x="1226" y="1388"/>
                </a:lnTo>
                <a:lnTo>
                  <a:pt x="1097" y="1542"/>
                </a:lnTo>
                <a:lnTo>
                  <a:pt x="1023" y="1621"/>
                </a:lnTo>
                <a:lnTo>
                  <a:pt x="1017" y="1621"/>
                </a:lnTo>
                <a:lnTo>
                  <a:pt x="1008" y="1621"/>
                </a:lnTo>
                <a:lnTo>
                  <a:pt x="1003" y="1621"/>
                </a:lnTo>
                <a:lnTo>
                  <a:pt x="997" y="1620"/>
                </a:lnTo>
                <a:lnTo>
                  <a:pt x="977" y="1617"/>
                </a:lnTo>
                <a:lnTo>
                  <a:pt x="968" y="1615"/>
                </a:lnTo>
                <a:lnTo>
                  <a:pt x="963" y="1614"/>
                </a:lnTo>
                <a:lnTo>
                  <a:pt x="958" y="1613"/>
                </a:lnTo>
                <a:lnTo>
                  <a:pt x="954" y="1612"/>
                </a:lnTo>
                <a:lnTo>
                  <a:pt x="949" y="1611"/>
                </a:lnTo>
                <a:lnTo>
                  <a:pt x="947" y="1611"/>
                </a:lnTo>
                <a:lnTo>
                  <a:pt x="945" y="1610"/>
                </a:lnTo>
                <a:lnTo>
                  <a:pt x="942" y="1609"/>
                </a:lnTo>
                <a:lnTo>
                  <a:pt x="940" y="1608"/>
                </a:lnTo>
                <a:lnTo>
                  <a:pt x="922" y="1602"/>
                </a:lnTo>
                <a:lnTo>
                  <a:pt x="918" y="1600"/>
                </a:lnTo>
                <a:lnTo>
                  <a:pt x="914" y="1599"/>
                </a:lnTo>
                <a:lnTo>
                  <a:pt x="910" y="1597"/>
                </a:lnTo>
                <a:lnTo>
                  <a:pt x="905" y="1594"/>
                </a:lnTo>
                <a:lnTo>
                  <a:pt x="897" y="1590"/>
                </a:lnTo>
                <a:lnTo>
                  <a:pt x="893" y="1587"/>
                </a:lnTo>
                <a:lnTo>
                  <a:pt x="889" y="1585"/>
                </a:lnTo>
                <a:lnTo>
                  <a:pt x="875" y="1574"/>
                </a:lnTo>
                <a:lnTo>
                  <a:pt x="861" y="1563"/>
                </a:lnTo>
                <a:lnTo>
                  <a:pt x="855" y="1557"/>
                </a:lnTo>
                <a:lnTo>
                  <a:pt x="852" y="1554"/>
                </a:lnTo>
                <a:lnTo>
                  <a:pt x="849" y="1550"/>
                </a:lnTo>
                <a:lnTo>
                  <a:pt x="844" y="1543"/>
                </a:lnTo>
                <a:lnTo>
                  <a:pt x="842" y="1539"/>
                </a:lnTo>
                <a:lnTo>
                  <a:pt x="839" y="1535"/>
                </a:lnTo>
                <a:lnTo>
                  <a:pt x="832" y="1526"/>
                </a:lnTo>
                <a:lnTo>
                  <a:pt x="828" y="1521"/>
                </a:lnTo>
                <a:lnTo>
                  <a:pt x="824" y="1515"/>
                </a:lnTo>
                <a:lnTo>
                  <a:pt x="807" y="1498"/>
                </a:lnTo>
                <a:lnTo>
                  <a:pt x="798" y="1492"/>
                </a:lnTo>
                <a:lnTo>
                  <a:pt x="794" y="1489"/>
                </a:lnTo>
                <a:lnTo>
                  <a:pt x="789" y="1485"/>
                </a:lnTo>
                <a:lnTo>
                  <a:pt x="780" y="1481"/>
                </a:lnTo>
                <a:lnTo>
                  <a:pt x="775" y="1478"/>
                </a:lnTo>
                <a:lnTo>
                  <a:pt x="770" y="1476"/>
                </a:lnTo>
                <a:lnTo>
                  <a:pt x="750" y="1469"/>
                </a:lnTo>
                <a:lnTo>
                  <a:pt x="739" y="1467"/>
                </a:lnTo>
                <a:lnTo>
                  <a:pt x="734" y="1466"/>
                </a:lnTo>
                <a:lnTo>
                  <a:pt x="728" y="1465"/>
                </a:lnTo>
                <a:lnTo>
                  <a:pt x="723" y="1465"/>
                </a:lnTo>
                <a:lnTo>
                  <a:pt x="718" y="1465"/>
                </a:lnTo>
                <a:lnTo>
                  <a:pt x="715" y="1465"/>
                </a:lnTo>
                <a:lnTo>
                  <a:pt x="712" y="1464"/>
                </a:lnTo>
                <a:lnTo>
                  <a:pt x="710" y="1464"/>
                </a:lnTo>
                <a:lnTo>
                  <a:pt x="707" y="1463"/>
                </a:lnTo>
                <a:lnTo>
                  <a:pt x="696" y="1463"/>
                </a:lnTo>
                <a:lnTo>
                  <a:pt x="690" y="1463"/>
                </a:lnTo>
                <a:lnTo>
                  <a:pt x="684" y="1464"/>
                </a:lnTo>
                <a:lnTo>
                  <a:pt x="679" y="1464"/>
                </a:lnTo>
                <a:lnTo>
                  <a:pt x="673" y="1464"/>
                </a:lnTo>
                <a:lnTo>
                  <a:pt x="671" y="1464"/>
                </a:lnTo>
                <a:lnTo>
                  <a:pt x="668" y="1465"/>
                </a:lnTo>
                <a:lnTo>
                  <a:pt x="665" y="1465"/>
                </a:lnTo>
                <a:lnTo>
                  <a:pt x="662" y="1466"/>
                </a:lnTo>
                <a:lnTo>
                  <a:pt x="639" y="1469"/>
                </a:lnTo>
                <a:lnTo>
                  <a:pt x="617" y="1474"/>
                </a:lnTo>
                <a:lnTo>
                  <a:pt x="605" y="1477"/>
                </a:lnTo>
                <a:lnTo>
                  <a:pt x="594" y="1480"/>
                </a:lnTo>
                <a:lnTo>
                  <a:pt x="552" y="1492"/>
                </a:lnTo>
                <a:lnTo>
                  <a:pt x="531" y="1499"/>
                </a:lnTo>
                <a:lnTo>
                  <a:pt x="510" y="1506"/>
                </a:lnTo>
                <a:lnTo>
                  <a:pt x="470" y="1518"/>
                </a:lnTo>
                <a:lnTo>
                  <a:pt x="429" y="1527"/>
                </a:lnTo>
                <a:lnTo>
                  <a:pt x="408" y="1530"/>
                </a:lnTo>
                <a:lnTo>
                  <a:pt x="398" y="1532"/>
                </a:lnTo>
                <a:lnTo>
                  <a:pt x="387" y="1534"/>
                </a:lnTo>
                <a:lnTo>
                  <a:pt x="366" y="1536"/>
                </a:lnTo>
                <a:lnTo>
                  <a:pt x="356" y="1537"/>
                </a:lnTo>
                <a:lnTo>
                  <a:pt x="345" y="1539"/>
                </a:lnTo>
                <a:lnTo>
                  <a:pt x="324" y="1539"/>
                </a:lnTo>
                <a:lnTo>
                  <a:pt x="313" y="1540"/>
                </a:lnTo>
                <a:lnTo>
                  <a:pt x="302" y="1541"/>
                </a:lnTo>
                <a:lnTo>
                  <a:pt x="259" y="1541"/>
                </a:lnTo>
                <a:lnTo>
                  <a:pt x="238" y="1541"/>
                </a:lnTo>
                <a:lnTo>
                  <a:pt x="227" y="1540"/>
                </a:lnTo>
                <a:lnTo>
                  <a:pt x="216" y="1539"/>
                </a:lnTo>
                <a:lnTo>
                  <a:pt x="195" y="1537"/>
                </a:lnTo>
                <a:lnTo>
                  <a:pt x="184" y="1536"/>
                </a:lnTo>
                <a:lnTo>
                  <a:pt x="173" y="1535"/>
                </a:lnTo>
                <a:lnTo>
                  <a:pt x="152" y="1532"/>
                </a:lnTo>
                <a:lnTo>
                  <a:pt x="143" y="1529"/>
                </a:lnTo>
                <a:lnTo>
                  <a:pt x="138" y="1528"/>
                </a:lnTo>
                <a:lnTo>
                  <a:pt x="132" y="1526"/>
                </a:lnTo>
                <a:lnTo>
                  <a:pt x="112" y="1519"/>
                </a:lnTo>
                <a:lnTo>
                  <a:pt x="94" y="1510"/>
                </a:lnTo>
                <a:lnTo>
                  <a:pt x="86" y="1505"/>
                </a:lnTo>
                <a:lnTo>
                  <a:pt x="82" y="1502"/>
                </a:lnTo>
                <a:lnTo>
                  <a:pt x="77" y="1499"/>
                </a:lnTo>
                <a:lnTo>
                  <a:pt x="69" y="1493"/>
                </a:lnTo>
                <a:lnTo>
                  <a:pt x="65" y="1490"/>
                </a:lnTo>
                <a:lnTo>
                  <a:pt x="61" y="1487"/>
                </a:lnTo>
                <a:lnTo>
                  <a:pt x="47" y="1473"/>
                </a:lnTo>
                <a:lnTo>
                  <a:pt x="44" y="1470"/>
                </a:lnTo>
                <a:lnTo>
                  <a:pt x="41" y="1467"/>
                </a:lnTo>
                <a:lnTo>
                  <a:pt x="40" y="1465"/>
                </a:lnTo>
                <a:lnTo>
                  <a:pt x="38" y="1463"/>
                </a:lnTo>
                <a:lnTo>
                  <a:pt x="37" y="1461"/>
                </a:lnTo>
                <a:lnTo>
                  <a:pt x="35" y="1459"/>
                </a:lnTo>
                <a:lnTo>
                  <a:pt x="33" y="1455"/>
                </a:lnTo>
                <a:lnTo>
                  <a:pt x="30" y="1451"/>
                </a:lnTo>
                <a:lnTo>
                  <a:pt x="27" y="1447"/>
                </a:lnTo>
                <a:lnTo>
                  <a:pt x="24" y="1443"/>
                </a:lnTo>
                <a:lnTo>
                  <a:pt x="22" y="1439"/>
                </a:lnTo>
                <a:lnTo>
                  <a:pt x="20" y="1435"/>
                </a:lnTo>
                <a:lnTo>
                  <a:pt x="17" y="1431"/>
                </a:lnTo>
                <a:lnTo>
                  <a:pt x="15" y="1426"/>
                </a:lnTo>
                <a:lnTo>
                  <a:pt x="8" y="1409"/>
                </a:lnTo>
                <a:lnTo>
                  <a:pt x="7" y="1405"/>
                </a:lnTo>
                <a:lnTo>
                  <a:pt x="6" y="1401"/>
                </a:lnTo>
                <a:lnTo>
                  <a:pt x="6" y="1399"/>
                </a:lnTo>
                <a:lnTo>
                  <a:pt x="5" y="1397"/>
                </a:lnTo>
                <a:lnTo>
                  <a:pt x="4" y="1395"/>
                </a:lnTo>
                <a:lnTo>
                  <a:pt x="3" y="1392"/>
                </a:lnTo>
                <a:lnTo>
                  <a:pt x="0" y="1374"/>
                </a:lnTo>
                <a:lnTo>
                  <a:pt x="0" y="1355"/>
                </a:lnTo>
                <a:lnTo>
                  <a:pt x="3" y="1337"/>
                </a:lnTo>
                <a:lnTo>
                  <a:pt x="4" y="1333"/>
                </a:lnTo>
                <a:lnTo>
                  <a:pt x="5" y="1328"/>
                </a:lnTo>
                <a:lnTo>
                  <a:pt x="5" y="1326"/>
                </a:lnTo>
                <a:lnTo>
                  <a:pt x="6" y="1324"/>
                </a:lnTo>
                <a:lnTo>
                  <a:pt x="7" y="1321"/>
                </a:lnTo>
                <a:lnTo>
                  <a:pt x="8" y="1319"/>
                </a:lnTo>
                <a:lnTo>
                  <a:pt x="14" y="1299"/>
                </a:lnTo>
                <a:lnTo>
                  <a:pt x="18" y="1289"/>
                </a:lnTo>
                <a:lnTo>
                  <a:pt x="22" y="1278"/>
                </a:lnTo>
                <a:lnTo>
                  <a:pt x="34" y="1237"/>
                </a:lnTo>
                <a:lnTo>
                  <a:pt x="43" y="1195"/>
                </a:lnTo>
                <a:lnTo>
                  <a:pt x="48" y="1174"/>
                </a:lnTo>
                <a:lnTo>
                  <a:pt x="54" y="1153"/>
                </a:lnTo>
                <a:lnTo>
                  <a:pt x="63" y="1111"/>
                </a:lnTo>
                <a:lnTo>
                  <a:pt x="68" y="1090"/>
                </a:lnTo>
                <a:lnTo>
                  <a:pt x="74" y="1069"/>
                </a:lnTo>
                <a:lnTo>
                  <a:pt x="86" y="1028"/>
                </a:lnTo>
                <a:lnTo>
                  <a:pt x="99" y="987"/>
                </a:lnTo>
                <a:lnTo>
                  <a:pt x="111" y="952"/>
                </a:lnTo>
                <a:lnTo>
                  <a:pt x="116" y="934"/>
                </a:lnTo>
                <a:lnTo>
                  <a:pt x="118" y="925"/>
                </a:lnTo>
                <a:lnTo>
                  <a:pt x="121" y="916"/>
                </a:lnTo>
                <a:lnTo>
                  <a:pt x="128" y="881"/>
                </a:lnTo>
                <a:lnTo>
                  <a:pt x="130" y="864"/>
                </a:lnTo>
                <a:lnTo>
                  <a:pt x="131" y="855"/>
                </a:lnTo>
                <a:lnTo>
                  <a:pt x="133" y="846"/>
                </a:lnTo>
                <a:lnTo>
                  <a:pt x="133" y="838"/>
                </a:lnTo>
                <a:lnTo>
                  <a:pt x="133" y="829"/>
                </a:lnTo>
                <a:lnTo>
                  <a:pt x="134" y="820"/>
                </a:lnTo>
                <a:lnTo>
                  <a:pt x="135" y="811"/>
                </a:lnTo>
                <a:lnTo>
                  <a:pt x="135" y="776"/>
                </a:lnTo>
                <a:lnTo>
                  <a:pt x="133" y="759"/>
                </a:lnTo>
                <a:lnTo>
                  <a:pt x="132" y="750"/>
                </a:lnTo>
                <a:lnTo>
                  <a:pt x="131" y="741"/>
                </a:lnTo>
                <a:lnTo>
                  <a:pt x="130" y="737"/>
                </a:lnTo>
                <a:lnTo>
                  <a:pt x="129" y="732"/>
                </a:lnTo>
                <a:lnTo>
                  <a:pt x="128" y="728"/>
                </a:lnTo>
                <a:lnTo>
                  <a:pt x="128" y="725"/>
                </a:lnTo>
                <a:lnTo>
                  <a:pt x="127" y="723"/>
                </a:lnTo>
                <a:lnTo>
                  <a:pt x="125" y="715"/>
                </a:lnTo>
                <a:lnTo>
                  <a:pt x="124" y="711"/>
                </a:lnTo>
                <a:lnTo>
                  <a:pt x="123" y="706"/>
                </a:lnTo>
                <a:lnTo>
                  <a:pt x="122" y="702"/>
                </a:lnTo>
                <a:lnTo>
                  <a:pt x="121" y="697"/>
                </a:lnTo>
                <a:lnTo>
                  <a:pt x="121" y="695"/>
                </a:lnTo>
                <a:lnTo>
                  <a:pt x="120" y="693"/>
                </a:lnTo>
                <a:lnTo>
                  <a:pt x="119" y="690"/>
                </a:lnTo>
                <a:lnTo>
                  <a:pt x="118" y="688"/>
                </a:lnTo>
                <a:lnTo>
                  <a:pt x="111" y="671"/>
                </a:lnTo>
                <a:lnTo>
                  <a:pt x="109" y="667"/>
                </a:lnTo>
                <a:lnTo>
                  <a:pt x="108" y="663"/>
                </a:lnTo>
                <a:lnTo>
                  <a:pt x="106" y="659"/>
                </a:lnTo>
                <a:lnTo>
                  <a:pt x="103" y="654"/>
                </a:lnTo>
                <a:lnTo>
                  <a:pt x="101" y="650"/>
                </a:lnTo>
                <a:lnTo>
                  <a:pt x="100" y="646"/>
                </a:lnTo>
                <a:lnTo>
                  <a:pt x="99" y="644"/>
                </a:lnTo>
                <a:lnTo>
                  <a:pt x="98" y="642"/>
                </a:lnTo>
                <a:lnTo>
                  <a:pt x="96" y="640"/>
                </a:lnTo>
                <a:lnTo>
                  <a:pt x="95" y="638"/>
                </a:lnTo>
                <a:lnTo>
                  <a:pt x="86" y="622"/>
                </a:lnTo>
                <a:lnTo>
                  <a:pt x="81" y="613"/>
                </a:lnTo>
                <a:lnTo>
                  <a:pt x="75" y="605"/>
                </a:lnTo>
                <a:lnTo>
                  <a:pt x="53" y="574"/>
                </a:lnTo>
                <a:lnTo>
                  <a:pt x="32" y="546"/>
                </a:lnTo>
                <a:lnTo>
                  <a:pt x="273" y="221"/>
                </a:lnTo>
              </a:path>
            </a:pathLst>
          </a:custGeom>
          <a:solidFill>
            <a:srgbClr val="66666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7" name="Freeform 43"/>
          <p:cNvSpPr>
            <a:spLocks noChangeArrowheads="1"/>
          </p:cNvSpPr>
          <p:nvPr/>
        </p:nvSpPr>
        <p:spPr bwMode="auto">
          <a:xfrm>
            <a:off x="6477120" y="2983993"/>
            <a:ext cx="312480" cy="478130"/>
          </a:xfrm>
          <a:custGeom>
            <a:avLst/>
            <a:gdLst/>
            <a:ahLst/>
            <a:cxnLst>
              <a:cxn ang="0">
                <a:pos x="705" y="0"/>
              </a:cxn>
              <a:cxn ang="0">
                <a:pos x="708" y="15"/>
              </a:cxn>
              <a:cxn ang="0">
                <a:pos x="721" y="105"/>
              </a:cxn>
              <a:cxn ang="0">
                <a:pos x="721" y="110"/>
              </a:cxn>
              <a:cxn ang="0">
                <a:pos x="723" y="161"/>
              </a:cxn>
              <a:cxn ang="0">
                <a:pos x="724" y="189"/>
              </a:cxn>
              <a:cxn ang="0">
                <a:pos x="720" y="298"/>
              </a:cxn>
              <a:cxn ang="0">
                <a:pos x="682" y="819"/>
              </a:cxn>
              <a:cxn ang="0">
                <a:pos x="686" y="846"/>
              </a:cxn>
              <a:cxn ang="0">
                <a:pos x="694" y="895"/>
              </a:cxn>
              <a:cxn ang="0">
                <a:pos x="697" y="905"/>
              </a:cxn>
              <a:cxn ang="0">
                <a:pos x="700" y="913"/>
              </a:cxn>
              <a:cxn ang="0">
                <a:pos x="700" y="917"/>
              </a:cxn>
              <a:cxn ang="0">
                <a:pos x="702" y="922"/>
              </a:cxn>
              <a:cxn ang="0">
                <a:pos x="709" y="941"/>
              </a:cxn>
              <a:cxn ang="0">
                <a:pos x="711" y="946"/>
              </a:cxn>
              <a:cxn ang="0">
                <a:pos x="731" y="989"/>
              </a:cxn>
              <a:cxn ang="0">
                <a:pos x="739" y="1001"/>
              </a:cxn>
              <a:cxn ang="0">
                <a:pos x="742" y="1005"/>
              </a:cxn>
              <a:cxn ang="0">
                <a:pos x="748" y="1016"/>
              </a:cxn>
              <a:cxn ang="0">
                <a:pos x="927" y="1164"/>
              </a:cxn>
              <a:cxn ang="0">
                <a:pos x="762" y="1380"/>
              </a:cxn>
              <a:cxn ang="0">
                <a:pos x="739" y="1389"/>
              </a:cxn>
              <a:cxn ang="0">
                <a:pos x="718" y="1387"/>
              </a:cxn>
              <a:cxn ang="0">
                <a:pos x="707" y="1385"/>
              </a:cxn>
              <a:cxn ang="0">
                <a:pos x="679" y="1386"/>
              </a:cxn>
              <a:cxn ang="0">
                <a:pos x="665" y="1387"/>
              </a:cxn>
              <a:cxn ang="0">
                <a:pos x="605" y="1399"/>
              </a:cxn>
              <a:cxn ang="0">
                <a:pos x="510" y="1428"/>
              </a:cxn>
              <a:cxn ang="0">
                <a:pos x="398" y="1454"/>
              </a:cxn>
              <a:cxn ang="0">
                <a:pos x="345" y="1461"/>
              </a:cxn>
              <a:cxn ang="0">
                <a:pos x="259" y="1463"/>
              </a:cxn>
              <a:cxn ang="0">
                <a:pos x="195" y="1459"/>
              </a:cxn>
              <a:cxn ang="0">
                <a:pos x="143" y="1451"/>
              </a:cxn>
              <a:cxn ang="0">
                <a:pos x="94" y="1432"/>
              </a:cxn>
              <a:cxn ang="0">
                <a:pos x="69" y="1415"/>
              </a:cxn>
              <a:cxn ang="0">
                <a:pos x="44" y="1392"/>
              </a:cxn>
              <a:cxn ang="0">
                <a:pos x="37" y="1383"/>
              </a:cxn>
              <a:cxn ang="0">
                <a:pos x="27" y="1369"/>
              </a:cxn>
              <a:cxn ang="0">
                <a:pos x="17" y="1353"/>
              </a:cxn>
              <a:cxn ang="0">
                <a:pos x="6" y="1323"/>
              </a:cxn>
              <a:cxn ang="0">
                <a:pos x="3" y="1314"/>
              </a:cxn>
              <a:cxn ang="0">
                <a:pos x="4" y="1255"/>
              </a:cxn>
              <a:cxn ang="0">
                <a:pos x="7" y="1243"/>
              </a:cxn>
              <a:cxn ang="0">
                <a:pos x="22" y="1200"/>
              </a:cxn>
              <a:cxn ang="0">
                <a:pos x="54" y="1075"/>
              </a:cxn>
              <a:cxn ang="0">
                <a:pos x="86" y="950"/>
              </a:cxn>
              <a:cxn ang="0">
                <a:pos x="118" y="847"/>
              </a:cxn>
              <a:cxn ang="0">
                <a:pos x="131" y="777"/>
              </a:cxn>
              <a:cxn ang="0">
                <a:pos x="133" y="756"/>
              </a:cxn>
            </a:cxnLst>
            <a:rect l="0" t="0" r="r" b="b"/>
            <a:pathLst>
              <a:path w="955" h="1464">
                <a:moveTo>
                  <a:pt x="257" y="563"/>
                </a:moveTo>
                <a:lnTo>
                  <a:pt x="460" y="291"/>
                </a:lnTo>
                <a:lnTo>
                  <a:pt x="677" y="30"/>
                </a:lnTo>
                <a:lnTo>
                  <a:pt x="705" y="0"/>
                </a:lnTo>
                <a:lnTo>
                  <a:pt x="708" y="11"/>
                </a:lnTo>
                <a:lnTo>
                  <a:pt x="708" y="13"/>
                </a:lnTo>
                <a:lnTo>
                  <a:pt x="708" y="14"/>
                </a:lnTo>
                <a:lnTo>
                  <a:pt x="708" y="15"/>
                </a:lnTo>
                <a:lnTo>
                  <a:pt x="708" y="16"/>
                </a:lnTo>
                <a:lnTo>
                  <a:pt x="709" y="17"/>
                </a:lnTo>
                <a:lnTo>
                  <a:pt x="709" y="18"/>
                </a:lnTo>
                <a:lnTo>
                  <a:pt x="721" y="105"/>
                </a:lnTo>
                <a:lnTo>
                  <a:pt x="721" y="107"/>
                </a:lnTo>
                <a:lnTo>
                  <a:pt x="721" y="108"/>
                </a:lnTo>
                <a:lnTo>
                  <a:pt x="721" y="109"/>
                </a:lnTo>
                <a:lnTo>
                  <a:pt x="721" y="110"/>
                </a:lnTo>
                <a:lnTo>
                  <a:pt x="722" y="110"/>
                </a:lnTo>
                <a:lnTo>
                  <a:pt x="722" y="111"/>
                </a:lnTo>
                <a:lnTo>
                  <a:pt x="722" y="155"/>
                </a:lnTo>
                <a:lnTo>
                  <a:pt x="723" y="161"/>
                </a:lnTo>
                <a:lnTo>
                  <a:pt x="723" y="166"/>
                </a:lnTo>
                <a:lnTo>
                  <a:pt x="723" y="177"/>
                </a:lnTo>
                <a:lnTo>
                  <a:pt x="724" y="183"/>
                </a:lnTo>
                <a:lnTo>
                  <a:pt x="724" y="189"/>
                </a:lnTo>
                <a:lnTo>
                  <a:pt x="724" y="200"/>
                </a:lnTo>
                <a:lnTo>
                  <a:pt x="724" y="204"/>
                </a:lnTo>
                <a:lnTo>
                  <a:pt x="720" y="295"/>
                </a:lnTo>
                <a:lnTo>
                  <a:pt x="720" y="298"/>
                </a:lnTo>
                <a:lnTo>
                  <a:pt x="700" y="481"/>
                </a:lnTo>
                <a:lnTo>
                  <a:pt x="682" y="659"/>
                </a:lnTo>
                <a:lnTo>
                  <a:pt x="678" y="742"/>
                </a:lnTo>
                <a:lnTo>
                  <a:pt x="682" y="819"/>
                </a:lnTo>
                <a:lnTo>
                  <a:pt x="683" y="824"/>
                </a:lnTo>
                <a:lnTo>
                  <a:pt x="684" y="828"/>
                </a:lnTo>
                <a:lnTo>
                  <a:pt x="685" y="837"/>
                </a:lnTo>
                <a:lnTo>
                  <a:pt x="686" y="846"/>
                </a:lnTo>
                <a:lnTo>
                  <a:pt x="687" y="855"/>
                </a:lnTo>
                <a:lnTo>
                  <a:pt x="690" y="873"/>
                </a:lnTo>
                <a:lnTo>
                  <a:pt x="693" y="892"/>
                </a:lnTo>
                <a:lnTo>
                  <a:pt x="694" y="895"/>
                </a:lnTo>
                <a:lnTo>
                  <a:pt x="695" y="897"/>
                </a:lnTo>
                <a:lnTo>
                  <a:pt x="696" y="899"/>
                </a:lnTo>
                <a:lnTo>
                  <a:pt x="696" y="901"/>
                </a:lnTo>
                <a:lnTo>
                  <a:pt x="697" y="905"/>
                </a:lnTo>
                <a:lnTo>
                  <a:pt x="698" y="909"/>
                </a:lnTo>
                <a:lnTo>
                  <a:pt x="699" y="910"/>
                </a:lnTo>
                <a:lnTo>
                  <a:pt x="699" y="912"/>
                </a:lnTo>
                <a:lnTo>
                  <a:pt x="700" y="913"/>
                </a:lnTo>
                <a:lnTo>
                  <a:pt x="700" y="914"/>
                </a:lnTo>
                <a:lnTo>
                  <a:pt x="700" y="915"/>
                </a:lnTo>
                <a:lnTo>
                  <a:pt x="700" y="917"/>
                </a:lnTo>
                <a:lnTo>
                  <a:pt x="700" y="918"/>
                </a:lnTo>
                <a:lnTo>
                  <a:pt x="701" y="920"/>
                </a:lnTo>
                <a:lnTo>
                  <a:pt x="701" y="921"/>
                </a:lnTo>
                <a:lnTo>
                  <a:pt x="702" y="922"/>
                </a:lnTo>
                <a:lnTo>
                  <a:pt x="702" y="923"/>
                </a:lnTo>
                <a:lnTo>
                  <a:pt x="703" y="925"/>
                </a:lnTo>
                <a:lnTo>
                  <a:pt x="709" y="940"/>
                </a:lnTo>
                <a:lnTo>
                  <a:pt x="709" y="941"/>
                </a:lnTo>
                <a:lnTo>
                  <a:pt x="710" y="943"/>
                </a:lnTo>
                <a:lnTo>
                  <a:pt x="710" y="944"/>
                </a:lnTo>
                <a:lnTo>
                  <a:pt x="711" y="945"/>
                </a:lnTo>
                <a:lnTo>
                  <a:pt x="711" y="946"/>
                </a:lnTo>
                <a:lnTo>
                  <a:pt x="712" y="948"/>
                </a:lnTo>
                <a:lnTo>
                  <a:pt x="715" y="957"/>
                </a:lnTo>
                <a:lnTo>
                  <a:pt x="730" y="987"/>
                </a:lnTo>
                <a:lnTo>
                  <a:pt x="731" y="989"/>
                </a:lnTo>
                <a:lnTo>
                  <a:pt x="732" y="991"/>
                </a:lnTo>
                <a:lnTo>
                  <a:pt x="735" y="995"/>
                </a:lnTo>
                <a:lnTo>
                  <a:pt x="737" y="998"/>
                </a:lnTo>
                <a:lnTo>
                  <a:pt x="739" y="1001"/>
                </a:lnTo>
                <a:lnTo>
                  <a:pt x="740" y="1002"/>
                </a:lnTo>
                <a:lnTo>
                  <a:pt x="741" y="1003"/>
                </a:lnTo>
                <a:lnTo>
                  <a:pt x="742" y="1004"/>
                </a:lnTo>
                <a:lnTo>
                  <a:pt x="742" y="1005"/>
                </a:lnTo>
                <a:lnTo>
                  <a:pt x="743" y="1006"/>
                </a:lnTo>
                <a:lnTo>
                  <a:pt x="744" y="1008"/>
                </a:lnTo>
                <a:lnTo>
                  <a:pt x="748" y="1016"/>
                </a:lnTo>
                <a:lnTo>
                  <a:pt x="769" y="1043"/>
                </a:lnTo>
                <a:lnTo>
                  <a:pt x="794" y="1069"/>
                </a:lnTo>
                <a:lnTo>
                  <a:pt x="856" y="1119"/>
                </a:lnTo>
                <a:lnTo>
                  <a:pt x="927" y="1164"/>
                </a:lnTo>
                <a:lnTo>
                  <a:pt x="954" y="1178"/>
                </a:lnTo>
                <a:lnTo>
                  <a:pt x="772" y="1371"/>
                </a:lnTo>
                <a:lnTo>
                  <a:pt x="767" y="1376"/>
                </a:lnTo>
                <a:lnTo>
                  <a:pt x="762" y="1380"/>
                </a:lnTo>
                <a:lnTo>
                  <a:pt x="756" y="1385"/>
                </a:lnTo>
                <a:lnTo>
                  <a:pt x="751" y="1391"/>
                </a:lnTo>
                <a:lnTo>
                  <a:pt x="750" y="1391"/>
                </a:lnTo>
                <a:lnTo>
                  <a:pt x="739" y="1389"/>
                </a:lnTo>
                <a:lnTo>
                  <a:pt x="734" y="1388"/>
                </a:lnTo>
                <a:lnTo>
                  <a:pt x="728" y="1387"/>
                </a:lnTo>
                <a:lnTo>
                  <a:pt x="723" y="1387"/>
                </a:lnTo>
                <a:lnTo>
                  <a:pt x="718" y="1387"/>
                </a:lnTo>
                <a:lnTo>
                  <a:pt x="715" y="1387"/>
                </a:lnTo>
                <a:lnTo>
                  <a:pt x="712" y="1386"/>
                </a:lnTo>
                <a:lnTo>
                  <a:pt x="710" y="1386"/>
                </a:lnTo>
                <a:lnTo>
                  <a:pt x="707" y="1385"/>
                </a:lnTo>
                <a:lnTo>
                  <a:pt x="696" y="1385"/>
                </a:lnTo>
                <a:lnTo>
                  <a:pt x="690" y="1385"/>
                </a:lnTo>
                <a:lnTo>
                  <a:pt x="684" y="1386"/>
                </a:lnTo>
                <a:lnTo>
                  <a:pt x="679" y="1386"/>
                </a:lnTo>
                <a:lnTo>
                  <a:pt x="673" y="1386"/>
                </a:lnTo>
                <a:lnTo>
                  <a:pt x="671" y="1386"/>
                </a:lnTo>
                <a:lnTo>
                  <a:pt x="668" y="1387"/>
                </a:lnTo>
                <a:lnTo>
                  <a:pt x="665" y="1387"/>
                </a:lnTo>
                <a:lnTo>
                  <a:pt x="662" y="1388"/>
                </a:lnTo>
                <a:lnTo>
                  <a:pt x="639" y="1391"/>
                </a:lnTo>
                <a:lnTo>
                  <a:pt x="617" y="1396"/>
                </a:lnTo>
                <a:lnTo>
                  <a:pt x="605" y="1399"/>
                </a:lnTo>
                <a:lnTo>
                  <a:pt x="594" y="1402"/>
                </a:lnTo>
                <a:lnTo>
                  <a:pt x="552" y="1414"/>
                </a:lnTo>
                <a:lnTo>
                  <a:pt x="531" y="1421"/>
                </a:lnTo>
                <a:lnTo>
                  <a:pt x="510" y="1428"/>
                </a:lnTo>
                <a:lnTo>
                  <a:pt x="470" y="1440"/>
                </a:lnTo>
                <a:lnTo>
                  <a:pt x="429" y="1449"/>
                </a:lnTo>
                <a:lnTo>
                  <a:pt x="408" y="1452"/>
                </a:lnTo>
                <a:lnTo>
                  <a:pt x="398" y="1454"/>
                </a:lnTo>
                <a:lnTo>
                  <a:pt x="387" y="1456"/>
                </a:lnTo>
                <a:lnTo>
                  <a:pt x="366" y="1458"/>
                </a:lnTo>
                <a:lnTo>
                  <a:pt x="356" y="1459"/>
                </a:lnTo>
                <a:lnTo>
                  <a:pt x="345" y="1461"/>
                </a:lnTo>
                <a:lnTo>
                  <a:pt x="324" y="1461"/>
                </a:lnTo>
                <a:lnTo>
                  <a:pt x="313" y="1462"/>
                </a:lnTo>
                <a:lnTo>
                  <a:pt x="302" y="1463"/>
                </a:lnTo>
                <a:lnTo>
                  <a:pt x="259" y="1463"/>
                </a:lnTo>
                <a:lnTo>
                  <a:pt x="238" y="1463"/>
                </a:lnTo>
                <a:lnTo>
                  <a:pt x="227" y="1462"/>
                </a:lnTo>
                <a:lnTo>
                  <a:pt x="216" y="1461"/>
                </a:lnTo>
                <a:lnTo>
                  <a:pt x="195" y="1459"/>
                </a:lnTo>
                <a:lnTo>
                  <a:pt x="184" y="1458"/>
                </a:lnTo>
                <a:lnTo>
                  <a:pt x="173" y="1457"/>
                </a:lnTo>
                <a:lnTo>
                  <a:pt x="152" y="1454"/>
                </a:lnTo>
                <a:lnTo>
                  <a:pt x="143" y="1451"/>
                </a:lnTo>
                <a:lnTo>
                  <a:pt x="138" y="1450"/>
                </a:lnTo>
                <a:lnTo>
                  <a:pt x="132" y="1448"/>
                </a:lnTo>
                <a:lnTo>
                  <a:pt x="112" y="1441"/>
                </a:lnTo>
                <a:lnTo>
                  <a:pt x="94" y="1432"/>
                </a:lnTo>
                <a:lnTo>
                  <a:pt x="86" y="1427"/>
                </a:lnTo>
                <a:lnTo>
                  <a:pt x="82" y="1424"/>
                </a:lnTo>
                <a:lnTo>
                  <a:pt x="77" y="1421"/>
                </a:lnTo>
                <a:lnTo>
                  <a:pt x="69" y="1415"/>
                </a:lnTo>
                <a:lnTo>
                  <a:pt x="65" y="1412"/>
                </a:lnTo>
                <a:lnTo>
                  <a:pt x="61" y="1409"/>
                </a:lnTo>
                <a:lnTo>
                  <a:pt x="47" y="1395"/>
                </a:lnTo>
                <a:lnTo>
                  <a:pt x="44" y="1392"/>
                </a:lnTo>
                <a:lnTo>
                  <a:pt x="41" y="1389"/>
                </a:lnTo>
                <a:lnTo>
                  <a:pt x="40" y="1387"/>
                </a:lnTo>
                <a:lnTo>
                  <a:pt x="38" y="1385"/>
                </a:lnTo>
                <a:lnTo>
                  <a:pt x="37" y="1383"/>
                </a:lnTo>
                <a:lnTo>
                  <a:pt x="35" y="1381"/>
                </a:lnTo>
                <a:lnTo>
                  <a:pt x="33" y="1377"/>
                </a:lnTo>
                <a:lnTo>
                  <a:pt x="30" y="1373"/>
                </a:lnTo>
                <a:lnTo>
                  <a:pt x="27" y="1369"/>
                </a:lnTo>
                <a:lnTo>
                  <a:pt x="24" y="1365"/>
                </a:lnTo>
                <a:lnTo>
                  <a:pt x="22" y="1361"/>
                </a:lnTo>
                <a:lnTo>
                  <a:pt x="20" y="1357"/>
                </a:lnTo>
                <a:lnTo>
                  <a:pt x="17" y="1353"/>
                </a:lnTo>
                <a:lnTo>
                  <a:pt x="15" y="1348"/>
                </a:lnTo>
                <a:lnTo>
                  <a:pt x="8" y="1331"/>
                </a:lnTo>
                <a:lnTo>
                  <a:pt x="7" y="1327"/>
                </a:lnTo>
                <a:lnTo>
                  <a:pt x="6" y="1323"/>
                </a:lnTo>
                <a:lnTo>
                  <a:pt x="6" y="1321"/>
                </a:lnTo>
                <a:lnTo>
                  <a:pt x="5" y="1319"/>
                </a:lnTo>
                <a:lnTo>
                  <a:pt x="4" y="1317"/>
                </a:lnTo>
                <a:lnTo>
                  <a:pt x="3" y="1314"/>
                </a:lnTo>
                <a:lnTo>
                  <a:pt x="0" y="1296"/>
                </a:lnTo>
                <a:lnTo>
                  <a:pt x="0" y="1277"/>
                </a:lnTo>
                <a:lnTo>
                  <a:pt x="3" y="1259"/>
                </a:lnTo>
                <a:lnTo>
                  <a:pt x="4" y="1255"/>
                </a:lnTo>
                <a:lnTo>
                  <a:pt x="5" y="1250"/>
                </a:lnTo>
                <a:lnTo>
                  <a:pt x="5" y="1248"/>
                </a:lnTo>
                <a:lnTo>
                  <a:pt x="6" y="1246"/>
                </a:lnTo>
                <a:lnTo>
                  <a:pt x="7" y="1243"/>
                </a:lnTo>
                <a:lnTo>
                  <a:pt x="8" y="1241"/>
                </a:lnTo>
                <a:lnTo>
                  <a:pt x="14" y="1221"/>
                </a:lnTo>
                <a:lnTo>
                  <a:pt x="18" y="1211"/>
                </a:lnTo>
                <a:lnTo>
                  <a:pt x="22" y="1200"/>
                </a:lnTo>
                <a:lnTo>
                  <a:pt x="34" y="1159"/>
                </a:lnTo>
                <a:lnTo>
                  <a:pt x="43" y="1117"/>
                </a:lnTo>
                <a:lnTo>
                  <a:pt x="48" y="1096"/>
                </a:lnTo>
                <a:lnTo>
                  <a:pt x="54" y="1075"/>
                </a:lnTo>
                <a:lnTo>
                  <a:pt x="63" y="1033"/>
                </a:lnTo>
                <a:lnTo>
                  <a:pt x="68" y="1012"/>
                </a:lnTo>
                <a:lnTo>
                  <a:pt x="74" y="991"/>
                </a:lnTo>
                <a:lnTo>
                  <a:pt x="86" y="950"/>
                </a:lnTo>
                <a:lnTo>
                  <a:pt x="99" y="909"/>
                </a:lnTo>
                <a:lnTo>
                  <a:pt x="111" y="874"/>
                </a:lnTo>
                <a:lnTo>
                  <a:pt x="116" y="856"/>
                </a:lnTo>
                <a:lnTo>
                  <a:pt x="118" y="847"/>
                </a:lnTo>
                <a:lnTo>
                  <a:pt x="121" y="838"/>
                </a:lnTo>
                <a:lnTo>
                  <a:pt x="128" y="803"/>
                </a:lnTo>
                <a:lnTo>
                  <a:pt x="130" y="786"/>
                </a:lnTo>
                <a:lnTo>
                  <a:pt x="131" y="777"/>
                </a:lnTo>
                <a:lnTo>
                  <a:pt x="133" y="768"/>
                </a:lnTo>
                <a:lnTo>
                  <a:pt x="133" y="764"/>
                </a:lnTo>
                <a:lnTo>
                  <a:pt x="133" y="760"/>
                </a:lnTo>
                <a:lnTo>
                  <a:pt x="133" y="756"/>
                </a:lnTo>
                <a:lnTo>
                  <a:pt x="134" y="754"/>
                </a:lnTo>
                <a:lnTo>
                  <a:pt x="134" y="752"/>
                </a:lnTo>
                <a:lnTo>
                  <a:pt x="257" y="563"/>
                </a:ln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8" name="Freeform 44"/>
          <p:cNvSpPr>
            <a:spLocks noChangeArrowheads="1"/>
          </p:cNvSpPr>
          <p:nvPr/>
        </p:nvSpPr>
        <p:spPr bwMode="auto">
          <a:xfrm>
            <a:off x="6577920" y="3112168"/>
            <a:ext cx="145440" cy="277949"/>
          </a:xfrm>
          <a:custGeom>
            <a:avLst/>
            <a:gdLst/>
            <a:ahLst/>
            <a:cxnLst>
              <a:cxn ang="0">
                <a:pos x="28" y="834"/>
              </a:cxn>
              <a:cxn ang="0">
                <a:pos x="24" y="831"/>
              </a:cxn>
              <a:cxn ang="0">
                <a:pos x="15" y="818"/>
              </a:cxn>
              <a:cxn ang="0">
                <a:pos x="11" y="812"/>
              </a:cxn>
              <a:cxn ang="0">
                <a:pos x="9" y="807"/>
              </a:cxn>
              <a:cxn ang="0">
                <a:pos x="7" y="800"/>
              </a:cxn>
              <a:cxn ang="0">
                <a:pos x="5" y="795"/>
              </a:cxn>
              <a:cxn ang="0">
                <a:pos x="2" y="781"/>
              </a:cxn>
              <a:cxn ang="0">
                <a:pos x="2" y="773"/>
              </a:cxn>
              <a:cxn ang="0">
                <a:pos x="1" y="767"/>
              </a:cxn>
              <a:cxn ang="0">
                <a:pos x="0" y="740"/>
              </a:cxn>
              <a:cxn ang="0">
                <a:pos x="4" y="701"/>
              </a:cxn>
              <a:cxn ang="0">
                <a:pos x="31" y="600"/>
              </a:cxn>
              <a:cxn ang="0">
                <a:pos x="51" y="549"/>
              </a:cxn>
              <a:cxn ang="0">
                <a:pos x="256" y="188"/>
              </a:cxn>
              <a:cxn ang="0">
                <a:pos x="391" y="89"/>
              </a:cxn>
              <a:cxn ang="0">
                <a:pos x="373" y="427"/>
              </a:cxn>
              <a:cxn ang="0">
                <a:pos x="376" y="445"/>
              </a:cxn>
              <a:cxn ang="0">
                <a:pos x="381" y="481"/>
              </a:cxn>
              <a:cxn ang="0">
                <a:pos x="386" y="505"/>
              </a:cxn>
              <a:cxn ang="0">
                <a:pos x="388" y="513"/>
              </a:cxn>
              <a:cxn ang="0">
                <a:pos x="390" y="520"/>
              </a:cxn>
              <a:cxn ang="0">
                <a:pos x="391" y="523"/>
              </a:cxn>
              <a:cxn ang="0">
                <a:pos x="391" y="526"/>
              </a:cxn>
              <a:cxn ang="0">
                <a:pos x="393" y="530"/>
              </a:cxn>
              <a:cxn ang="0">
                <a:pos x="400" y="548"/>
              </a:cxn>
              <a:cxn ang="0">
                <a:pos x="401" y="552"/>
              </a:cxn>
              <a:cxn ang="0">
                <a:pos x="403" y="556"/>
              </a:cxn>
              <a:cxn ang="0">
                <a:pos x="422" y="597"/>
              </a:cxn>
              <a:cxn ang="0">
                <a:pos x="428" y="606"/>
              </a:cxn>
              <a:cxn ang="0">
                <a:pos x="432" y="611"/>
              </a:cxn>
              <a:cxn ang="0">
                <a:pos x="434" y="614"/>
              </a:cxn>
              <a:cxn ang="0">
                <a:pos x="439" y="624"/>
              </a:cxn>
              <a:cxn ang="0">
                <a:pos x="305" y="749"/>
              </a:cxn>
              <a:cxn ang="0">
                <a:pos x="228" y="799"/>
              </a:cxn>
              <a:cxn ang="0">
                <a:pos x="187" y="820"/>
              </a:cxn>
              <a:cxn ang="0">
                <a:pos x="132" y="843"/>
              </a:cxn>
              <a:cxn ang="0">
                <a:pos x="111" y="848"/>
              </a:cxn>
              <a:cxn ang="0">
                <a:pos x="101" y="849"/>
              </a:cxn>
              <a:cxn ang="0">
                <a:pos x="95" y="850"/>
              </a:cxn>
              <a:cxn ang="0">
                <a:pos x="88" y="851"/>
              </a:cxn>
              <a:cxn ang="0">
                <a:pos x="77" y="852"/>
              </a:cxn>
              <a:cxn ang="0">
                <a:pos x="71" y="852"/>
              </a:cxn>
              <a:cxn ang="0">
                <a:pos x="66" y="851"/>
              </a:cxn>
              <a:cxn ang="0">
                <a:pos x="50" y="846"/>
              </a:cxn>
              <a:cxn ang="0">
                <a:pos x="44" y="844"/>
              </a:cxn>
              <a:cxn ang="0">
                <a:pos x="36" y="839"/>
              </a:cxn>
            </a:cxnLst>
            <a:rect l="0" t="0" r="r" b="b"/>
            <a:pathLst>
              <a:path w="446" h="853">
                <a:moveTo>
                  <a:pt x="31" y="836"/>
                </a:moveTo>
                <a:lnTo>
                  <a:pt x="29" y="834"/>
                </a:lnTo>
                <a:lnTo>
                  <a:pt x="28" y="834"/>
                </a:lnTo>
                <a:lnTo>
                  <a:pt x="27" y="833"/>
                </a:lnTo>
                <a:lnTo>
                  <a:pt x="25" y="832"/>
                </a:lnTo>
                <a:lnTo>
                  <a:pt x="24" y="831"/>
                </a:lnTo>
                <a:lnTo>
                  <a:pt x="23" y="829"/>
                </a:lnTo>
                <a:lnTo>
                  <a:pt x="22" y="828"/>
                </a:lnTo>
                <a:lnTo>
                  <a:pt x="15" y="818"/>
                </a:lnTo>
                <a:lnTo>
                  <a:pt x="14" y="816"/>
                </a:lnTo>
                <a:lnTo>
                  <a:pt x="12" y="813"/>
                </a:lnTo>
                <a:lnTo>
                  <a:pt x="11" y="812"/>
                </a:lnTo>
                <a:lnTo>
                  <a:pt x="11" y="810"/>
                </a:lnTo>
                <a:lnTo>
                  <a:pt x="10" y="809"/>
                </a:lnTo>
                <a:lnTo>
                  <a:pt x="9" y="807"/>
                </a:lnTo>
                <a:lnTo>
                  <a:pt x="8" y="804"/>
                </a:lnTo>
                <a:lnTo>
                  <a:pt x="7" y="801"/>
                </a:lnTo>
                <a:lnTo>
                  <a:pt x="7" y="800"/>
                </a:lnTo>
                <a:lnTo>
                  <a:pt x="6" y="798"/>
                </a:lnTo>
                <a:lnTo>
                  <a:pt x="6" y="797"/>
                </a:lnTo>
                <a:lnTo>
                  <a:pt x="5" y="795"/>
                </a:lnTo>
                <a:lnTo>
                  <a:pt x="4" y="789"/>
                </a:lnTo>
                <a:lnTo>
                  <a:pt x="3" y="785"/>
                </a:lnTo>
                <a:lnTo>
                  <a:pt x="2" y="781"/>
                </a:lnTo>
                <a:lnTo>
                  <a:pt x="2" y="777"/>
                </a:lnTo>
                <a:lnTo>
                  <a:pt x="2" y="775"/>
                </a:lnTo>
                <a:lnTo>
                  <a:pt x="2" y="773"/>
                </a:lnTo>
                <a:lnTo>
                  <a:pt x="2" y="771"/>
                </a:lnTo>
                <a:lnTo>
                  <a:pt x="1" y="769"/>
                </a:lnTo>
                <a:lnTo>
                  <a:pt x="1" y="767"/>
                </a:lnTo>
                <a:lnTo>
                  <a:pt x="0" y="765"/>
                </a:lnTo>
                <a:lnTo>
                  <a:pt x="0" y="748"/>
                </a:lnTo>
                <a:lnTo>
                  <a:pt x="0" y="740"/>
                </a:lnTo>
                <a:lnTo>
                  <a:pt x="1" y="731"/>
                </a:lnTo>
                <a:lnTo>
                  <a:pt x="3" y="711"/>
                </a:lnTo>
                <a:lnTo>
                  <a:pt x="4" y="701"/>
                </a:lnTo>
                <a:lnTo>
                  <a:pt x="6" y="691"/>
                </a:lnTo>
                <a:lnTo>
                  <a:pt x="16" y="648"/>
                </a:lnTo>
                <a:lnTo>
                  <a:pt x="31" y="600"/>
                </a:lnTo>
                <a:lnTo>
                  <a:pt x="40" y="575"/>
                </a:lnTo>
                <a:lnTo>
                  <a:pt x="45" y="562"/>
                </a:lnTo>
                <a:lnTo>
                  <a:pt x="51" y="549"/>
                </a:lnTo>
                <a:lnTo>
                  <a:pt x="103" y="437"/>
                </a:lnTo>
                <a:lnTo>
                  <a:pt x="172" y="316"/>
                </a:lnTo>
                <a:lnTo>
                  <a:pt x="256" y="188"/>
                </a:lnTo>
                <a:lnTo>
                  <a:pt x="353" y="57"/>
                </a:lnTo>
                <a:lnTo>
                  <a:pt x="401" y="0"/>
                </a:lnTo>
                <a:lnTo>
                  <a:pt x="391" y="89"/>
                </a:lnTo>
                <a:lnTo>
                  <a:pt x="373" y="267"/>
                </a:lnTo>
                <a:lnTo>
                  <a:pt x="369" y="350"/>
                </a:lnTo>
                <a:lnTo>
                  <a:pt x="373" y="427"/>
                </a:lnTo>
                <a:lnTo>
                  <a:pt x="374" y="432"/>
                </a:lnTo>
                <a:lnTo>
                  <a:pt x="375" y="436"/>
                </a:lnTo>
                <a:lnTo>
                  <a:pt x="376" y="445"/>
                </a:lnTo>
                <a:lnTo>
                  <a:pt x="377" y="454"/>
                </a:lnTo>
                <a:lnTo>
                  <a:pt x="378" y="463"/>
                </a:lnTo>
                <a:lnTo>
                  <a:pt x="381" y="481"/>
                </a:lnTo>
                <a:lnTo>
                  <a:pt x="384" y="500"/>
                </a:lnTo>
                <a:lnTo>
                  <a:pt x="385" y="503"/>
                </a:lnTo>
                <a:lnTo>
                  <a:pt x="386" y="505"/>
                </a:lnTo>
                <a:lnTo>
                  <a:pt x="387" y="507"/>
                </a:lnTo>
                <a:lnTo>
                  <a:pt x="387" y="509"/>
                </a:lnTo>
                <a:lnTo>
                  <a:pt x="388" y="513"/>
                </a:lnTo>
                <a:lnTo>
                  <a:pt x="389" y="517"/>
                </a:lnTo>
                <a:lnTo>
                  <a:pt x="390" y="518"/>
                </a:lnTo>
                <a:lnTo>
                  <a:pt x="390" y="520"/>
                </a:lnTo>
                <a:lnTo>
                  <a:pt x="391" y="521"/>
                </a:lnTo>
                <a:lnTo>
                  <a:pt x="391" y="522"/>
                </a:lnTo>
                <a:lnTo>
                  <a:pt x="391" y="523"/>
                </a:lnTo>
                <a:lnTo>
                  <a:pt x="391" y="525"/>
                </a:lnTo>
                <a:lnTo>
                  <a:pt x="391" y="526"/>
                </a:lnTo>
                <a:lnTo>
                  <a:pt x="392" y="528"/>
                </a:lnTo>
                <a:lnTo>
                  <a:pt x="392" y="529"/>
                </a:lnTo>
                <a:lnTo>
                  <a:pt x="393" y="530"/>
                </a:lnTo>
                <a:lnTo>
                  <a:pt x="393" y="531"/>
                </a:lnTo>
                <a:lnTo>
                  <a:pt x="394" y="533"/>
                </a:lnTo>
                <a:lnTo>
                  <a:pt x="400" y="548"/>
                </a:lnTo>
                <a:lnTo>
                  <a:pt x="400" y="549"/>
                </a:lnTo>
                <a:lnTo>
                  <a:pt x="401" y="551"/>
                </a:lnTo>
                <a:lnTo>
                  <a:pt x="401" y="552"/>
                </a:lnTo>
                <a:lnTo>
                  <a:pt x="402" y="553"/>
                </a:lnTo>
                <a:lnTo>
                  <a:pt x="402" y="554"/>
                </a:lnTo>
                <a:lnTo>
                  <a:pt x="403" y="556"/>
                </a:lnTo>
                <a:lnTo>
                  <a:pt x="406" y="565"/>
                </a:lnTo>
                <a:lnTo>
                  <a:pt x="421" y="595"/>
                </a:lnTo>
                <a:lnTo>
                  <a:pt x="422" y="597"/>
                </a:lnTo>
                <a:lnTo>
                  <a:pt x="423" y="599"/>
                </a:lnTo>
                <a:lnTo>
                  <a:pt x="426" y="603"/>
                </a:lnTo>
                <a:lnTo>
                  <a:pt x="428" y="606"/>
                </a:lnTo>
                <a:lnTo>
                  <a:pt x="430" y="609"/>
                </a:lnTo>
                <a:lnTo>
                  <a:pt x="431" y="610"/>
                </a:lnTo>
                <a:lnTo>
                  <a:pt x="432" y="611"/>
                </a:lnTo>
                <a:lnTo>
                  <a:pt x="433" y="612"/>
                </a:lnTo>
                <a:lnTo>
                  <a:pt x="433" y="613"/>
                </a:lnTo>
                <a:lnTo>
                  <a:pt x="434" y="614"/>
                </a:lnTo>
                <a:lnTo>
                  <a:pt x="435" y="616"/>
                </a:lnTo>
                <a:lnTo>
                  <a:pt x="439" y="624"/>
                </a:lnTo>
                <a:lnTo>
                  <a:pt x="445" y="631"/>
                </a:lnTo>
                <a:lnTo>
                  <a:pt x="401" y="672"/>
                </a:lnTo>
                <a:lnTo>
                  <a:pt x="305" y="749"/>
                </a:lnTo>
                <a:lnTo>
                  <a:pt x="260" y="780"/>
                </a:lnTo>
                <a:lnTo>
                  <a:pt x="239" y="792"/>
                </a:lnTo>
                <a:lnTo>
                  <a:pt x="228" y="799"/>
                </a:lnTo>
                <a:lnTo>
                  <a:pt x="217" y="806"/>
                </a:lnTo>
                <a:lnTo>
                  <a:pt x="197" y="815"/>
                </a:lnTo>
                <a:lnTo>
                  <a:pt x="187" y="820"/>
                </a:lnTo>
                <a:lnTo>
                  <a:pt x="177" y="826"/>
                </a:lnTo>
                <a:lnTo>
                  <a:pt x="140" y="841"/>
                </a:lnTo>
                <a:lnTo>
                  <a:pt x="132" y="843"/>
                </a:lnTo>
                <a:lnTo>
                  <a:pt x="124" y="844"/>
                </a:lnTo>
                <a:lnTo>
                  <a:pt x="115" y="846"/>
                </a:lnTo>
                <a:lnTo>
                  <a:pt x="111" y="848"/>
                </a:lnTo>
                <a:lnTo>
                  <a:pt x="107" y="849"/>
                </a:lnTo>
                <a:lnTo>
                  <a:pt x="103" y="849"/>
                </a:lnTo>
                <a:lnTo>
                  <a:pt x="101" y="849"/>
                </a:lnTo>
                <a:lnTo>
                  <a:pt x="99" y="849"/>
                </a:lnTo>
                <a:lnTo>
                  <a:pt x="97" y="849"/>
                </a:lnTo>
                <a:lnTo>
                  <a:pt x="95" y="850"/>
                </a:lnTo>
                <a:lnTo>
                  <a:pt x="93" y="850"/>
                </a:lnTo>
                <a:lnTo>
                  <a:pt x="91" y="851"/>
                </a:lnTo>
                <a:lnTo>
                  <a:pt x="88" y="851"/>
                </a:lnTo>
                <a:lnTo>
                  <a:pt x="85" y="851"/>
                </a:lnTo>
                <a:lnTo>
                  <a:pt x="81" y="851"/>
                </a:lnTo>
                <a:lnTo>
                  <a:pt x="77" y="852"/>
                </a:lnTo>
                <a:lnTo>
                  <a:pt x="74" y="852"/>
                </a:lnTo>
                <a:lnTo>
                  <a:pt x="72" y="852"/>
                </a:lnTo>
                <a:lnTo>
                  <a:pt x="71" y="852"/>
                </a:lnTo>
                <a:lnTo>
                  <a:pt x="69" y="852"/>
                </a:lnTo>
                <a:lnTo>
                  <a:pt x="68" y="851"/>
                </a:lnTo>
                <a:lnTo>
                  <a:pt x="66" y="851"/>
                </a:lnTo>
                <a:lnTo>
                  <a:pt x="64" y="850"/>
                </a:lnTo>
                <a:lnTo>
                  <a:pt x="52" y="847"/>
                </a:lnTo>
                <a:lnTo>
                  <a:pt x="50" y="846"/>
                </a:lnTo>
                <a:lnTo>
                  <a:pt x="47" y="845"/>
                </a:lnTo>
                <a:lnTo>
                  <a:pt x="46" y="845"/>
                </a:lnTo>
                <a:lnTo>
                  <a:pt x="44" y="844"/>
                </a:lnTo>
                <a:lnTo>
                  <a:pt x="43" y="843"/>
                </a:lnTo>
                <a:lnTo>
                  <a:pt x="41" y="842"/>
                </a:lnTo>
                <a:lnTo>
                  <a:pt x="36" y="839"/>
                </a:lnTo>
                <a:lnTo>
                  <a:pt x="34" y="838"/>
                </a:lnTo>
                <a:lnTo>
                  <a:pt x="31" y="836"/>
                </a:ln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9" name="Freeform 45"/>
          <p:cNvSpPr>
            <a:spLocks noChangeArrowheads="1"/>
          </p:cNvSpPr>
          <p:nvPr/>
        </p:nvSpPr>
        <p:spPr bwMode="auto">
          <a:xfrm>
            <a:off x="6648481" y="3198577"/>
            <a:ext cx="53280" cy="100811"/>
          </a:xfrm>
          <a:custGeom>
            <a:avLst/>
            <a:gdLst/>
            <a:ahLst/>
            <a:cxnLst>
              <a:cxn ang="0">
                <a:pos x="5" y="306"/>
              </a:cxn>
              <a:cxn ang="0">
                <a:pos x="4" y="305"/>
              </a:cxn>
              <a:cxn ang="0">
                <a:pos x="3" y="303"/>
              </a:cxn>
              <a:cxn ang="0">
                <a:pos x="2" y="301"/>
              </a:cxn>
              <a:cxn ang="0">
                <a:pos x="1" y="299"/>
              </a:cxn>
              <a:cxn ang="0">
                <a:pos x="0" y="295"/>
              </a:cxn>
              <a:cxn ang="0">
                <a:pos x="0" y="289"/>
              </a:cxn>
              <a:cxn ang="0">
                <a:pos x="1" y="282"/>
              </a:cxn>
              <a:cxn ang="0">
                <a:pos x="2" y="275"/>
              </a:cxn>
              <a:cxn ang="0">
                <a:pos x="7" y="258"/>
              </a:cxn>
              <a:cxn ang="0">
                <a:pos x="15" y="238"/>
              </a:cxn>
              <a:cxn ang="0">
                <a:pos x="26" y="215"/>
              </a:cxn>
              <a:cxn ang="0">
                <a:pos x="54" y="161"/>
              </a:cxn>
              <a:cxn ang="0">
                <a:pos x="93" y="98"/>
              </a:cxn>
              <a:cxn ang="0">
                <a:pos x="139" y="28"/>
              </a:cxn>
              <a:cxn ang="0">
                <a:pos x="159" y="0"/>
              </a:cxn>
              <a:cxn ang="0">
                <a:pos x="159" y="1"/>
              </a:cxn>
              <a:cxn ang="0">
                <a:pos x="155" y="84"/>
              </a:cxn>
              <a:cxn ang="0">
                <a:pos x="159" y="161"/>
              </a:cxn>
              <a:cxn ang="0">
                <a:pos x="160" y="166"/>
              </a:cxn>
              <a:cxn ang="0">
                <a:pos x="161" y="170"/>
              </a:cxn>
              <a:cxn ang="0">
                <a:pos x="162" y="179"/>
              </a:cxn>
              <a:cxn ang="0">
                <a:pos x="163" y="188"/>
              </a:cxn>
              <a:cxn ang="0">
                <a:pos x="164" y="194"/>
              </a:cxn>
              <a:cxn ang="0">
                <a:pos x="134" y="224"/>
              </a:cxn>
              <a:cxn ang="0">
                <a:pos x="89" y="264"/>
              </a:cxn>
              <a:cxn ang="0">
                <a:pos x="69" y="280"/>
              </a:cxn>
              <a:cxn ang="0">
                <a:pos x="51" y="293"/>
              </a:cxn>
              <a:cxn ang="0">
                <a:pos x="35" y="302"/>
              </a:cxn>
              <a:cxn ang="0">
                <a:pos x="29" y="305"/>
              </a:cxn>
              <a:cxn ang="0">
                <a:pos x="23" y="307"/>
              </a:cxn>
              <a:cxn ang="0">
                <a:pos x="17" y="308"/>
              </a:cxn>
              <a:cxn ang="0">
                <a:pos x="12" y="308"/>
              </a:cxn>
              <a:cxn ang="0">
                <a:pos x="10" y="308"/>
              </a:cxn>
              <a:cxn ang="0">
                <a:pos x="8" y="308"/>
              </a:cxn>
              <a:cxn ang="0">
                <a:pos x="7" y="307"/>
              </a:cxn>
              <a:cxn ang="0">
                <a:pos x="5" y="306"/>
              </a:cxn>
            </a:cxnLst>
            <a:rect l="0" t="0" r="r" b="b"/>
            <a:pathLst>
              <a:path w="165" h="309">
                <a:moveTo>
                  <a:pt x="5" y="306"/>
                </a:moveTo>
                <a:lnTo>
                  <a:pt x="4" y="305"/>
                </a:lnTo>
                <a:lnTo>
                  <a:pt x="3" y="303"/>
                </a:lnTo>
                <a:lnTo>
                  <a:pt x="2" y="301"/>
                </a:lnTo>
                <a:lnTo>
                  <a:pt x="1" y="299"/>
                </a:lnTo>
                <a:lnTo>
                  <a:pt x="0" y="295"/>
                </a:lnTo>
                <a:lnTo>
                  <a:pt x="0" y="289"/>
                </a:lnTo>
                <a:lnTo>
                  <a:pt x="1" y="282"/>
                </a:lnTo>
                <a:lnTo>
                  <a:pt x="2" y="275"/>
                </a:lnTo>
                <a:lnTo>
                  <a:pt x="7" y="258"/>
                </a:lnTo>
                <a:lnTo>
                  <a:pt x="15" y="238"/>
                </a:lnTo>
                <a:lnTo>
                  <a:pt x="26" y="215"/>
                </a:lnTo>
                <a:lnTo>
                  <a:pt x="54" y="161"/>
                </a:lnTo>
                <a:lnTo>
                  <a:pt x="93" y="98"/>
                </a:lnTo>
                <a:lnTo>
                  <a:pt x="139" y="28"/>
                </a:lnTo>
                <a:lnTo>
                  <a:pt x="159" y="0"/>
                </a:lnTo>
                <a:lnTo>
                  <a:pt x="159" y="1"/>
                </a:lnTo>
                <a:lnTo>
                  <a:pt x="155" y="84"/>
                </a:lnTo>
                <a:lnTo>
                  <a:pt x="159" y="161"/>
                </a:lnTo>
                <a:lnTo>
                  <a:pt x="160" y="166"/>
                </a:lnTo>
                <a:lnTo>
                  <a:pt x="161" y="170"/>
                </a:lnTo>
                <a:lnTo>
                  <a:pt x="162" y="179"/>
                </a:lnTo>
                <a:lnTo>
                  <a:pt x="163" y="188"/>
                </a:lnTo>
                <a:lnTo>
                  <a:pt x="164" y="194"/>
                </a:lnTo>
                <a:lnTo>
                  <a:pt x="134" y="224"/>
                </a:lnTo>
                <a:lnTo>
                  <a:pt x="89" y="264"/>
                </a:lnTo>
                <a:lnTo>
                  <a:pt x="69" y="280"/>
                </a:lnTo>
                <a:lnTo>
                  <a:pt x="51" y="293"/>
                </a:lnTo>
                <a:lnTo>
                  <a:pt x="35" y="302"/>
                </a:lnTo>
                <a:lnTo>
                  <a:pt x="29" y="305"/>
                </a:lnTo>
                <a:lnTo>
                  <a:pt x="23" y="307"/>
                </a:lnTo>
                <a:lnTo>
                  <a:pt x="17" y="308"/>
                </a:lnTo>
                <a:lnTo>
                  <a:pt x="12" y="308"/>
                </a:lnTo>
                <a:lnTo>
                  <a:pt x="10" y="308"/>
                </a:lnTo>
                <a:lnTo>
                  <a:pt x="8" y="308"/>
                </a:lnTo>
                <a:lnTo>
                  <a:pt x="7" y="307"/>
                </a:lnTo>
                <a:lnTo>
                  <a:pt x="5" y="306"/>
                </a:lnTo>
              </a:path>
            </a:pathLst>
          </a:cu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0" name="Line 46"/>
          <p:cNvSpPr>
            <a:spLocks noChangeShapeType="1"/>
          </p:cNvSpPr>
          <p:nvPr/>
        </p:nvSpPr>
        <p:spPr bwMode="auto">
          <a:xfrm>
            <a:off x="2488320" y="5216228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1" name="Freeform 47"/>
          <p:cNvSpPr>
            <a:spLocks/>
          </p:cNvSpPr>
          <p:nvPr/>
        </p:nvSpPr>
        <p:spPr bwMode="auto">
          <a:xfrm>
            <a:off x="1212480" y="4172119"/>
            <a:ext cx="1211040" cy="1798748"/>
          </a:xfrm>
          <a:custGeom>
            <a:avLst/>
            <a:gdLst/>
            <a:ahLst/>
            <a:cxnLst>
              <a:cxn ang="0">
                <a:pos x="0" y="3199"/>
              </a:cxn>
              <a:cxn ang="0">
                <a:pos x="427" y="3838"/>
              </a:cxn>
              <a:cxn ang="0">
                <a:pos x="3071" y="378"/>
              </a:cxn>
              <a:cxn ang="0">
                <a:pos x="3706" y="1895"/>
              </a:cxn>
            </a:cxnLst>
            <a:rect l="0" t="0" r="r" b="b"/>
            <a:pathLst>
              <a:path w="3707" h="5509">
                <a:moveTo>
                  <a:pt x="0" y="3199"/>
                </a:moveTo>
                <a:cubicBezTo>
                  <a:pt x="184" y="3564"/>
                  <a:pt x="128" y="3494"/>
                  <a:pt x="427" y="3838"/>
                </a:cubicBezTo>
                <a:cubicBezTo>
                  <a:pt x="1893" y="5508"/>
                  <a:pt x="2052" y="1360"/>
                  <a:pt x="3071" y="378"/>
                </a:cubicBezTo>
                <a:cubicBezTo>
                  <a:pt x="3465" y="0"/>
                  <a:pt x="3493" y="1388"/>
                  <a:pt x="3706" y="1895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2" name="Line 48"/>
          <p:cNvSpPr>
            <a:spLocks noChangeShapeType="1"/>
          </p:cNvSpPr>
          <p:nvPr/>
        </p:nvSpPr>
        <p:spPr bwMode="auto">
          <a:xfrm flipH="1">
            <a:off x="2550240" y="4082829"/>
            <a:ext cx="810720" cy="7085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3" name="AutoShape 49"/>
          <p:cNvSpPr>
            <a:spLocks noChangeArrowheads="1"/>
          </p:cNvSpPr>
          <p:nvPr/>
        </p:nvSpPr>
        <p:spPr bwMode="auto">
          <a:xfrm>
            <a:off x="2280960" y="4791383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+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715840" y="4026663"/>
            <a:ext cx="658080" cy="692713"/>
            <a:chOff x="1886" y="2796"/>
            <a:chExt cx="457" cy="481"/>
          </a:xfrm>
        </p:grpSpPr>
        <p:sp>
          <p:nvSpPr>
            <p:cNvPr id="36915" name="Freeform 51"/>
            <p:cNvSpPr>
              <a:spLocks noChangeArrowheads="1"/>
            </p:cNvSpPr>
            <p:nvPr/>
          </p:nvSpPr>
          <p:spPr bwMode="auto">
            <a:xfrm>
              <a:off x="1886" y="2796"/>
              <a:ext cx="458" cy="482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E6E6E6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16" name="Text Box 52"/>
            <p:cNvSpPr txBox="1">
              <a:spLocks noChangeArrowheads="1"/>
            </p:cNvSpPr>
            <p:nvPr/>
          </p:nvSpPr>
          <p:spPr bwMode="auto">
            <a:xfrm>
              <a:off x="1886" y="2796"/>
              <a:ext cx="458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90324" rIns="90000" bIns="45000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7</a:t>
              </a:r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775521" y="4026663"/>
            <a:ext cx="658080" cy="692713"/>
            <a:chOff x="1233" y="2796"/>
            <a:chExt cx="457" cy="481"/>
          </a:xfrm>
        </p:grpSpPr>
        <p:sp>
          <p:nvSpPr>
            <p:cNvPr id="36918" name="Freeform 54"/>
            <p:cNvSpPr>
              <a:spLocks noChangeArrowheads="1"/>
            </p:cNvSpPr>
            <p:nvPr/>
          </p:nvSpPr>
          <p:spPr bwMode="auto">
            <a:xfrm>
              <a:off x="1233" y="2796"/>
              <a:ext cx="458" cy="482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9999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19" name="Text Box 55"/>
            <p:cNvSpPr txBox="1">
              <a:spLocks noChangeArrowheads="1"/>
            </p:cNvSpPr>
            <p:nvPr/>
          </p:nvSpPr>
          <p:spPr bwMode="auto">
            <a:xfrm>
              <a:off x="1233" y="2796"/>
              <a:ext cx="458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90324" rIns="90000" bIns="45000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41</a:t>
              </a:r>
            </a:p>
          </p:txBody>
        </p:sp>
      </p:grpSp>
      <p:sp>
        <p:nvSpPr>
          <p:cNvPr id="36920" name="AutoShape 56"/>
          <p:cNvSpPr>
            <a:spLocks noChangeArrowheads="1"/>
          </p:cNvSpPr>
          <p:nvPr/>
        </p:nvSpPr>
        <p:spPr bwMode="auto">
          <a:xfrm>
            <a:off x="876961" y="4791383"/>
            <a:ext cx="83808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delay</a:t>
            </a:r>
          </a:p>
        </p:txBody>
      </p:sp>
      <p:sp>
        <p:nvSpPr>
          <p:cNvPr id="36921" name="Freeform 57"/>
          <p:cNvSpPr>
            <a:spLocks/>
          </p:cNvSpPr>
          <p:nvPr/>
        </p:nvSpPr>
        <p:spPr bwMode="auto">
          <a:xfrm>
            <a:off x="504001" y="4475990"/>
            <a:ext cx="1991520" cy="1480475"/>
          </a:xfrm>
          <a:custGeom>
            <a:avLst/>
            <a:gdLst/>
            <a:ahLst/>
            <a:cxnLst>
              <a:cxn ang="0">
                <a:pos x="6097" y="3288"/>
              </a:cxn>
              <a:cxn ang="0">
                <a:pos x="2255" y="4268"/>
              </a:cxn>
              <a:cxn ang="0">
                <a:pos x="377" y="2434"/>
              </a:cxn>
              <a:cxn ang="0">
                <a:pos x="891" y="258"/>
              </a:cxn>
              <a:cxn ang="0">
                <a:pos x="2084" y="1024"/>
              </a:cxn>
            </a:cxnLst>
            <a:rect l="0" t="0" r="r" b="b"/>
            <a:pathLst>
              <a:path w="6098" h="4531">
                <a:moveTo>
                  <a:pt x="6097" y="3288"/>
                </a:moveTo>
                <a:lnTo>
                  <a:pt x="2255" y="4268"/>
                </a:lnTo>
                <a:cubicBezTo>
                  <a:pt x="1230" y="4530"/>
                  <a:pt x="596" y="3473"/>
                  <a:pt x="377" y="2434"/>
                </a:cubicBezTo>
                <a:cubicBezTo>
                  <a:pt x="172" y="1450"/>
                  <a:pt x="0" y="728"/>
                  <a:pt x="891" y="258"/>
                </a:cubicBezTo>
                <a:cubicBezTo>
                  <a:pt x="1378" y="0"/>
                  <a:pt x="1815" y="539"/>
                  <a:pt x="2084" y="102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2268001" y="5282475"/>
            <a:ext cx="658080" cy="692713"/>
            <a:chOff x="1575" y="3668"/>
            <a:chExt cx="457" cy="481"/>
          </a:xfrm>
        </p:grpSpPr>
        <p:sp>
          <p:nvSpPr>
            <p:cNvPr id="36923" name="Freeform 59"/>
            <p:cNvSpPr>
              <a:spLocks noChangeArrowheads="1"/>
            </p:cNvSpPr>
            <p:nvPr/>
          </p:nvSpPr>
          <p:spPr bwMode="auto">
            <a:xfrm>
              <a:off x="1575" y="3668"/>
              <a:ext cx="458" cy="482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24" name="Text Box 60"/>
            <p:cNvSpPr txBox="1">
              <a:spLocks noChangeArrowheads="1"/>
            </p:cNvSpPr>
            <p:nvPr/>
          </p:nvSpPr>
          <p:spPr bwMode="auto">
            <a:xfrm>
              <a:off x="1575" y="3668"/>
              <a:ext cx="458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90324" rIns="90000" bIns="45000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48</a:t>
              </a:r>
            </a:p>
          </p:txBody>
        </p:sp>
      </p:grpSp>
      <p:sp>
        <p:nvSpPr>
          <p:cNvPr id="36925" name="AutoShape 61"/>
          <p:cNvSpPr>
            <a:spLocks noChangeArrowheads="1"/>
          </p:cNvSpPr>
          <p:nvPr/>
        </p:nvSpPr>
        <p:spPr bwMode="auto">
          <a:xfrm>
            <a:off x="6960960" y="4870202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any-hood</a:t>
            </a:r>
          </a:p>
        </p:txBody>
      </p:sp>
      <p:sp>
        <p:nvSpPr>
          <p:cNvPr id="36926" name="Line 62"/>
          <p:cNvSpPr>
            <a:spLocks noChangeShapeType="1"/>
          </p:cNvSpPr>
          <p:nvPr/>
        </p:nvSpPr>
        <p:spPr bwMode="auto">
          <a:xfrm>
            <a:off x="7583040" y="5305128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27" name="AutoShape 63"/>
          <p:cNvSpPr>
            <a:spLocks noChangeArrowheads="1"/>
          </p:cNvSpPr>
          <p:nvPr/>
        </p:nvSpPr>
        <p:spPr bwMode="auto">
          <a:xfrm>
            <a:off x="5546880" y="4880283"/>
            <a:ext cx="83808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 err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nbr</a:t>
            </a:r>
            <a:endParaRPr lang="en-US" b="1" dirty="0">
              <a:solidFill>
                <a:srgbClr val="000000"/>
              </a:solidFill>
              <a:latin typeface="Courier 10" charset="0"/>
              <a:ea typeface="MS Gothic" charset="0"/>
              <a:cs typeface="MS Gothic" charset="0"/>
            </a:endParaRPr>
          </a:p>
        </p:txBody>
      </p:sp>
      <p:sp>
        <p:nvSpPr>
          <p:cNvPr id="36928" name="Freeform 64"/>
          <p:cNvSpPr>
            <a:spLocks/>
          </p:cNvSpPr>
          <p:nvPr/>
        </p:nvSpPr>
        <p:spPr bwMode="auto">
          <a:xfrm>
            <a:off x="5980321" y="4261019"/>
            <a:ext cx="1614240" cy="1798748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427" y="3835"/>
              </a:cxn>
              <a:cxn ang="0">
                <a:pos x="3072" y="378"/>
              </a:cxn>
              <a:cxn ang="0">
                <a:pos x="4944" y="1914"/>
              </a:cxn>
            </a:cxnLst>
            <a:rect l="0" t="0" r="r" b="b"/>
            <a:pathLst>
              <a:path w="4945" h="5509">
                <a:moveTo>
                  <a:pt x="0" y="3195"/>
                </a:moveTo>
                <a:cubicBezTo>
                  <a:pt x="185" y="3564"/>
                  <a:pt x="128" y="3494"/>
                  <a:pt x="427" y="3835"/>
                </a:cubicBezTo>
                <a:cubicBezTo>
                  <a:pt x="1892" y="5508"/>
                  <a:pt x="2052" y="1356"/>
                  <a:pt x="3072" y="378"/>
                </a:cubicBezTo>
                <a:cubicBezTo>
                  <a:pt x="3466" y="0"/>
                  <a:pt x="4731" y="1408"/>
                  <a:pt x="4944" y="191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29" name="Line 65"/>
          <p:cNvSpPr>
            <a:spLocks noChangeShapeType="1"/>
          </p:cNvSpPr>
          <p:nvPr/>
        </p:nvSpPr>
        <p:spPr bwMode="auto">
          <a:xfrm>
            <a:off x="5950080" y="4119884"/>
            <a:ext cx="1440" cy="79784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0" name="Freeform 66"/>
          <p:cNvSpPr>
            <a:spLocks noChangeArrowheads="1"/>
          </p:cNvSpPr>
          <p:nvPr/>
        </p:nvSpPr>
        <p:spPr bwMode="auto">
          <a:xfrm>
            <a:off x="5767201" y="4052196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1" name="Freeform 67"/>
          <p:cNvSpPr>
            <a:spLocks noChangeArrowheads="1"/>
          </p:cNvSpPr>
          <p:nvPr/>
        </p:nvSpPr>
        <p:spPr bwMode="auto">
          <a:xfrm>
            <a:off x="5775841" y="4206293"/>
            <a:ext cx="450720" cy="534296"/>
          </a:xfrm>
          <a:custGeom>
            <a:avLst/>
            <a:gdLst/>
            <a:ahLst/>
            <a:cxnLst>
              <a:cxn ang="0">
                <a:pos x="1352" y="1494"/>
              </a:cxn>
              <a:cxn ang="0">
                <a:pos x="1307" y="1547"/>
              </a:cxn>
              <a:cxn ang="0">
                <a:pos x="1249" y="1590"/>
              </a:cxn>
              <a:cxn ang="0">
                <a:pos x="1180" y="1620"/>
              </a:cxn>
              <a:cxn ang="0">
                <a:pos x="1120" y="1632"/>
              </a:cxn>
              <a:cxn ang="0">
                <a:pos x="1059" y="1633"/>
              </a:cxn>
              <a:cxn ang="0">
                <a:pos x="1002" y="1621"/>
              </a:cxn>
              <a:cxn ang="0">
                <a:pos x="951" y="1598"/>
              </a:cxn>
              <a:cxn ang="0">
                <a:pos x="911" y="1563"/>
              </a:cxn>
              <a:cxn ang="0">
                <a:pos x="869" y="1511"/>
              </a:cxn>
              <a:cxn ang="0">
                <a:pos x="812" y="1482"/>
              </a:cxn>
              <a:cxn ang="0">
                <a:pos x="746" y="1477"/>
              </a:cxn>
              <a:cxn ang="0">
                <a:pos x="656" y="1493"/>
              </a:cxn>
              <a:cxn ang="0">
                <a:pos x="491" y="1540"/>
              </a:cxn>
              <a:cxn ang="0">
                <a:pos x="364" y="1554"/>
              </a:cxn>
              <a:cxn ang="0">
                <a:pos x="235" y="1548"/>
              </a:cxn>
              <a:cxn ang="0">
                <a:pos x="174" y="1532"/>
              </a:cxn>
              <a:cxn ang="0">
                <a:pos x="123" y="1500"/>
              </a:cxn>
              <a:cxn ang="0">
                <a:pos x="86" y="1456"/>
              </a:cxn>
              <a:cxn ang="0">
                <a:pos x="65" y="1405"/>
              </a:cxn>
              <a:cxn ang="0">
                <a:pos x="65" y="1350"/>
              </a:cxn>
              <a:cxn ang="0">
                <a:pos x="96" y="1250"/>
              </a:cxn>
              <a:cxn ang="0">
                <a:pos x="148" y="1041"/>
              </a:cxn>
              <a:cxn ang="0">
                <a:pos x="183" y="929"/>
              </a:cxn>
              <a:cxn ang="0">
                <a:pos x="197" y="824"/>
              </a:cxn>
              <a:cxn ang="0">
                <a:pos x="189" y="736"/>
              </a:cxn>
              <a:cxn ang="0">
                <a:pos x="173" y="684"/>
              </a:cxn>
              <a:cxn ang="0">
                <a:pos x="137" y="618"/>
              </a:cxn>
              <a:cxn ang="0">
                <a:pos x="43" y="493"/>
              </a:cxn>
              <a:cxn ang="0">
                <a:pos x="7" y="430"/>
              </a:cxn>
              <a:cxn ang="0">
                <a:pos x="0" y="382"/>
              </a:cxn>
              <a:cxn ang="0">
                <a:pos x="7" y="333"/>
              </a:cxn>
              <a:cxn ang="0">
                <a:pos x="28" y="284"/>
              </a:cxn>
              <a:cxn ang="0">
                <a:pos x="60" y="240"/>
              </a:cxn>
              <a:cxn ang="0">
                <a:pos x="153" y="161"/>
              </a:cxn>
              <a:cxn ang="0">
                <a:pos x="259" y="90"/>
              </a:cxn>
              <a:cxn ang="0">
                <a:pos x="366" y="48"/>
              </a:cxn>
              <a:cxn ang="0">
                <a:pos x="470" y="31"/>
              </a:cxn>
              <a:cxn ang="0">
                <a:pos x="658" y="20"/>
              </a:cxn>
              <a:cxn ang="0">
                <a:pos x="726" y="3"/>
              </a:cxn>
              <a:cxn ang="0">
                <a:pos x="691" y="33"/>
              </a:cxn>
              <a:cxn ang="0">
                <a:pos x="764" y="111"/>
              </a:cxn>
              <a:cxn ang="0">
                <a:pos x="779" y="293"/>
              </a:cxn>
              <a:cxn ang="0">
                <a:pos x="775" y="391"/>
              </a:cxn>
              <a:cxn ang="0">
                <a:pos x="733" y="835"/>
              </a:cxn>
              <a:cxn ang="0">
                <a:pos x="758" y="1018"/>
              </a:cxn>
              <a:cxn ang="0">
                <a:pos x="803" y="1109"/>
              </a:cxn>
              <a:cxn ang="0">
                <a:pos x="911" y="1212"/>
              </a:cxn>
              <a:cxn ang="0">
                <a:pos x="1380" y="1448"/>
              </a:cxn>
            </a:cxnLst>
            <a:rect l="0" t="0" r="r" b="b"/>
            <a:pathLst>
              <a:path w="1381" h="1635">
                <a:moveTo>
                  <a:pt x="1376" y="1455"/>
                </a:moveTo>
                <a:lnTo>
                  <a:pt x="1365" y="1475"/>
                </a:lnTo>
                <a:lnTo>
                  <a:pt x="1352" y="1494"/>
                </a:lnTo>
                <a:lnTo>
                  <a:pt x="1339" y="1513"/>
                </a:lnTo>
                <a:lnTo>
                  <a:pt x="1323" y="1530"/>
                </a:lnTo>
                <a:lnTo>
                  <a:pt x="1307" y="1547"/>
                </a:lnTo>
                <a:lnTo>
                  <a:pt x="1289" y="1562"/>
                </a:lnTo>
                <a:lnTo>
                  <a:pt x="1270" y="1577"/>
                </a:lnTo>
                <a:lnTo>
                  <a:pt x="1249" y="1590"/>
                </a:lnTo>
                <a:lnTo>
                  <a:pt x="1228" y="1602"/>
                </a:lnTo>
                <a:lnTo>
                  <a:pt x="1204" y="1612"/>
                </a:lnTo>
                <a:lnTo>
                  <a:pt x="1180" y="1620"/>
                </a:lnTo>
                <a:lnTo>
                  <a:pt x="1160" y="1625"/>
                </a:lnTo>
                <a:lnTo>
                  <a:pt x="1140" y="1629"/>
                </a:lnTo>
                <a:lnTo>
                  <a:pt x="1120" y="1632"/>
                </a:lnTo>
                <a:lnTo>
                  <a:pt x="1099" y="1634"/>
                </a:lnTo>
                <a:lnTo>
                  <a:pt x="1079" y="1634"/>
                </a:lnTo>
                <a:lnTo>
                  <a:pt x="1059" y="1633"/>
                </a:lnTo>
                <a:lnTo>
                  <a:pt x="1039" y="1630"/>
                </a:lnTo>
                <a:lnTo>
                  <a:pt x="1020" y="1626"/>
                </a:lnTo>
                <a:lnTo>
                  <a:pt x="1002" y="1621"/>
                </a:lnTo>
                <a:lnTo>
                  <a:pt x="984" y="1615"/>
                </a:lnTo>
                <a:lnTo>
                  <a:pt x="967" y="1607"/>
                </a:lnTo>
                <a:lnTo>
                  <a:pt x="951" y="1598"/>
                </a:lnTo>
                <a:lnTo>
                  <a:pt x="937" y="1587"/>
                </a:lnTo>
                <a:lnTo>
                  <a:pt x="923" y="1576"/>
                </a:lnTo>
                <a:lnTo>
                  <a:pt x="911" y="1563"/>
                </a:lnTo>
                <a:lnTo>
                  <a:pt x="901" y="1548"/>
                </a:lnTo>
                <a:lnTo>
                  <a:pt x="886" y="1528"/>
                </a:lnTo>
                <a:lnTo>
                  <a:pt x="869" y="1511"/>
                </a:lnTo>
                <a:lnTo>
                  <a:pt x="851" y="1498"/>
                </a:lnTo>
                <a:lnTo>
                  <a:pt x="832" y="1489"/>
                </a:lnTo>
                <a:lnTo>
                  <a:pt x="812" y="1482"/>
                </a:lnTo>
                <a:lnTo>
                  <a:pt x="790" y="1478"/>
                </a:lnTo>
                <a:lnTo>
                  <a:pt x="769" y="1476"/>
                </a:lnTo>
                <a:lnTo>
                  <a:pt x="746" y="1477"/>
                </a:lnTo>
                <a:lnTo>
                  <a:pt x="724" y="1479"/>
                </a:lnTo>
                <a:lnTo>
                  <a:pt x="701" y="1482"/>
                </a:lnTo>
                <a:lnTo>
                  <a:pt x="656" y="1493"/>
                </a:lnTo>
                <a:lnTo>
                  <a:pt x="572" y="1519"/>
                </a:lnTo>
                <a:lnTo>
                  <a:pt x="532" y="1531"/>
                </a:lnTo>
                <a:lnTo>
                  <a:pt x="491" y="1540"/>
                </a:lnTo>
                <a:lnTo>
                  <a:pt x="449" y="1547"/>
                </a:lnTo>
                <a:lnTo>
                  <a:pt x="407" y="1552"/>
                </a:lnTo>
                <a:lnTo>
                  <a:pt x="364" y="1554"/>
                </a:lnTo>
                <a:lnTo>
                  <a:pt x="321" y="1554"/>
                </a:lnTo>
                <a:lnTo>
                  <a:pt x="278" y="1552"/>
                </a:lnTo>
                <a:lnTo>
                  <a:pt x="235" y="1548"/>
                </a:lnTo>
                <a:lnTo>
                  <a:pt x="214" y="1545"/>
                </a:lnTo>
                <a:lnTo>
                  <a:pt x="194" y="1539"/>
                </a:lnTo>
                <a:lnTo>
                  <a:pt x="174" y="1532"/>
                </a:lnTo>
                <a:lnTo>
                  <a:pt x="156" y="1523"/>
                </a:lnTo>
                <a:lnTo>
                  <a:pt x="139" y="1512"/>
                </a:lnTo>
                <a:lnTo>
                  <a:pt x="123" y="1500"/>
                </a:lnTo>
                <a:lnTo>
                  <a:pt x="109" y="1486"/>
                </a:lnTo>
                <a:lnTo>
                  <a:pt x="97" y="1472"/>
                </a:lnTo>
                <a:lnTo>
                  <a:pt x="86" y="1456"/>
                </a:lnTo>
                <a:lnTo>
                  <a:pt x="77" y="1439"/>
                </a:lnTo>
                <a:lnTo>
                  <a:pt x="70" y="1422"/>
                </a:lnTo>
                <a:lnTo>
                  <a:pt x="65" y="1405"/>
                </a:lnTo>
                <a:lnTo>
                  <a:pt x="62" y="1387"/>
                </a:lnTo>
                <a:lnTo>
                  <a:pt x="62" y="1368"/>
                </a:lnTo>
                <a:lnTo>
                  <a:pt x="65" y="1350"/>
                </a:lnTo>
                <a:lnTo>
                  <a:pt x="70" y="1332"/>
                </a:lnTo>
                <a:lnTo>
                  <a:pt x="84" y="1291"/>
                </a:lnTo>
                <a:lnTo>
                  <a:pt x="96" y="1250"/>
                </a:lnTo>
                <a:lnTo>
                  <a:pt x="116" y="1166"/>
                </a:lnTo>
                <a:lnTo>
                  <a:pt x="136" y="1082"/>
                </a:lnTo>
                <a:lnTo>
                  <a:pt x="148" y="1041"/>
                </a:lnTo>
                <a:lnTo>
                  <a:pt x="161" y="1000"/>
                </a:lnTo>
                <a:lnTo>
                  <a:pt x="173" y="965"/>
                </a:lnTo>
                <a:lnTo>
                  <a:pt x="183" y="929"/>
                </a:lnTo>
                <a:lnTo>
                  <a:pt x="190" y="894"/>
                </a:lnTo>
                <a:lnTo>
                  <a:pt x="195" y="859"/>
                </a:lnTo>
                <a:lnTo>
                  <a:pt x="197" y="824"/>
                </a:lnTo>
                <a:lnTo>
                  <a:pt x="197" y="789"/>
                </a:lnTo>
                <a:lnTo>
                  <a:pt x="193" y="754"/>
                </a:lnTo>
                <a:lnTo>
                  <a:pt x="189" y="736"/>
                </a:lnTo>
                <a:lnTo>
                  <a:pt x="185" y="719"/>
                </a:lnTo>
                <a:lnTo>
                  <a:pt x="180" y="701"/>
                </a:lnTo>
                <a:lnTo>
                  <a:pt x="173" y="684"/>
                </a:lnTo>
                <a:lnTo>
                  <a:pt x="165" y="667"/>
                </a:lnTo>
                <a:lnTo>
                  <a:pt x="157" y="651"/>
                </a:lnTo>
                <a:lnTo>
                  <a:pt x="137" y="618"/>
                </a:lnTo>
                <a:lnTo>
                  <a:pt x="115" y="587"/>
                </a:lnTo>
                <a:lnTo>
                  <a:pt x="67" y="525"/>
                </a:lnTo>
                <a:lnTo>
                  <a:pt x="43" y="493"/>
                </a:lnTo>
                <a:lnTo>
                  <a:pt x="21" y="460"/>
                </a:lnTo>
                <a:lnTo>
                  <a:pt x="13" y="446"/>
                </a:lnTo>
                <a:lnTo>
                  <a:pt x="7" y="430"/>
                </a:lnTo>
                <a:lnTo>
                  <a:pt x="3" y="415"/>
                </a:lnTo>
                <a:lnTo>
                  <a:pt x="0" y="399"/>
                </a:lnTo>
                <a:lnTo>
                  <a:pt x="0" y="382"/>
                </a:lnTo>
                <a:lnTo>
                  <a:pt x="0" y="366"/>
                </a:lnTo>
                <a:lnTo>
                  <a:pt x="3" y="349"/>
                </a:lnTo>
                <a:lnTo>
                  <a:pt x="7" y="333"/>
                </a:lnTo>
                <a:lnTo>
                  <a:pt x="13" y="316"/>
                </a:lnTo>
                <a:lnTo>
                  <a:pt x="20" y="300"/>
                </a:lnTo>
                <a:lnTo>
                  <a:pt x="28" y="284"/>
                </a:lnTo>
                <a:lnTo>
                  <a:pt x="37" y="269"/>
                </a:lnTo>
                <a:lnTo>
                  <a:pt x="48" y="254"/>
                </a:lnTo>
                <a:lnTo>
                  <a:pt x="60" y="240"/>
                </a:lnTo>
                <a:lnTo>
                  <a:pt x="73" y="227"/>
                </a:lnTo>
                <a:lnTo>
                  <a:pt x="87" y="215"/>
                </a:lnTo>
                <a:lnTo>
                  <a:pt x="153" y="161"/>
                </a:lnTo>
                <a:lnTo>
                  <a:pt x="186" y="136"/>
                </a:lnTo>
                <a:lnTo>
                  <a:pt x="221" y="112"/>
                </a:lnTo>
                <a:lnTo>
                  <a:pt x="259" y="90"/>
                </a:lnTo>
                <a:lnTo>
                  <a:pt x="299" y="70"/>
                </a:lnTo>
                <a:lnTo>
                  <a:pt x="343" y="54"/>
                </a:lnTo>
                <a:lnTo>
                  <a:pt x="366" y="48"/>
                </a:lnTo>
                <a:lnTo>
                  <a:pt x="391" y="42"/>
                </a:lnTo>
                <a:lnTo>
                  <a:pt x="431" y="35"/>
                </a:lnTo>
                <a:lnTo>
                  <a:pt x="470" y="31"/>
                </a:lnTo>
                <a:lnTo>
                  <a:pt x="547" y="28"/>
                </a:lnTo>
                <a:lnTo>
                  <a:pt x="621" y="24"/>
                </a:lnTo>
                <a:lnTo>
                  <a:pt x="658" y="20"/>
                </a:lnTo>
                <a:lnTo>
                  <a:pt x="695" y="13"/>
                </a:lnTo>
                <a:lnTo>
                  <a:pt x="717" y="7"/>
                </a:lnTo>
                <a:lnTo>
                  <a:pt x="726" y="3"/>
                </a:lnTo>
                <a:lnTo>
                  <a:pt x="732" y="0"/>
                </a:lnTo>
                <a:lnTo>
                  <a:pt x="738" y="14"/>
                </a:lnTo>
                <a:lnTo>
                  <a:pt x="691" y="33"/>
                </a:lnTo>
                <a:lnTo>
                  <a:pt x="740" y="20"/>
                </a:lnTo>
                <a:lnTo>
                  <a:pt x="763" y="104"/>
                </a:lnTo>
                <a:lnTo>
                  <a:pt x="764" y="111"/>
                </a:lnTo>
                <a:lnTo>
                  <a:pt x="776" y="198"/>
                </a:lnTo>
                <a:lnTo>
                  <a:pt x="777" y="204"/>
                </a:lnTo>
                <a:lnTo>
                  <a:pt x="779" y="293"/>
                </a:lnTo>
                <a:lnTo>
                  <a:pt x="779" y="297"/>
                </a:lnTo>
                <a:lnTo>
                  <a:pt x="775" y="388"/>
                </a:lnTo>
                <a:lnTo>
                  <a:pt x="775" y="391"/>
                </a:lnTo>
                <a:lnTo>
                  <a:pt x="755" y="574"/>
                </a:lnTo>
                <a:lnTo>
                  <a:pt x="737" y="752"/>
                </a:lnTo>
                <a:lnTo>
                  <a:pt x="733" y="835"/>
                </a:lnTo>
                <a:lnTo>
                  <a:pt x="737" y="912"/>
                </a:lnTo>
                <a:lnTo>
                  <a:pt x="748" y="985"/>
                </a:lnTo>
                <a:lnTo>
                  <a:pt x="758" y="1018"/>
                </a:lnTo>
                <a:lnTo>
                  <a:pt x="770" y="1050"/>
                </a:lnTo>
                <a:lnTo>
                  <a:pt x="785" y="1080"/>
                </a:lnTo>
                <a:lnTo>
                  <a:pt x="803" y="1109"/>
                </a:lnTo>
                <a:lnTo>
                  <a:pt x="824" y="1136"/>
                </a:lnTo>
                <a:lnTo>
                  <a:pt x="849" y="1162"/>
                </a:lnTo>
                <a:lnTo>
                  <a:pt x="911" y="1212"/>
                </a:lnTo>
                <a:lnTo>
                  <a:pt x="982" y="1257"/>
                </a:lnTo>
                <a:lnTo>
                  <a:pt x="1149" y="1342"/>
                </a:lnTo>
                <a:lnTo>
                  <a:pt x="1380" y="1448"/>
                </a:lnTo>
                <a:lnTo>
                  <a:pt x="1376" y="1455"/>
                </a:ln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2" name="Freeform 68"/>
          <p:cNvSpPr>
            <a:spLocks noChangeArrowheads="1"/>
          </p:cNvSpPr>
          <p:nvPr/>
        </p:nvSpPr>
        <p:spPr bwMode="auto">
          <a:xfrm>
            <a:off x="7398720" y="5358414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3" name="Freeform 69"/>
          <p:cNvSpPr>
            <a:spLocks noChangeArrowheads="1"/>
          </p:cNvSpPr>
          <p:nvPr/>
        </p:nvSpPr>
        <p:spPr bwMode="auto">
          <a:xfrm>
            <a:off x="7407360" y="5368495"/>
            <a:ext cx="463680" cy="678312"/>
          </a:xfrm>
          <a:custGeom>
            <a:avLst/>
            <a:gdLst/>
            <a:ahLst/>
            <a:cxnLst>
              <a:cxn ang="0">
                <a:pos x="1023" y="183"/>
              </a:cxn>
              <a:cxn ang="0">
                <a:pos x="1062" y="272"/>
              </a:cxn>
              <a:cxn ang="0">
                <a:pos x="1088" y="366"/>
              </a:cxn>
              <a:cxn ang="0">
                <a:pos x="1101" y="465"/>
              </a:cxn>
              <a:cxn ang="0">
                <a:pos x="1099" y="566"/>
              </a:cxn>
              <a:cxn ang="0">
                <a:pos x="1138" y="876"/>
              </a:cxn>
              <a:cxn ang="0">
                <a:pos x="1158" y="1001"/>
              </a:cxn>
              <a:cxn ang="0">
                <a:pos x="1162" y="1086"/>
              </a:cxn>
              <a:cxn ang="0">
                <a:pos x="1152" y="1173"/>
              </a:cxn>
              <a:cxn ang="0">
                <a:pos x="1111" y="1340"/>
              </a:cxn>
              <a:cxn ang="0">
                <a:pos x="1117" y="1389"/>
              </a:cxn>
              <a:cxn ang="0">
                <a:pos x="1138" y="1407"/>
              </a:cxn>
              <a:cxn ang="0">
                <a:pos x="1279" y="1435"/>
              </a:cxn>
              <a:cxn ang="0">
                <a:pos x="1376" y="1460"/>
              </a:cxn>
              <a:cxn ang="0">
                <a:pos x="1386" y="1507"/>
              </a:cxn>
              <a:cxn ang="0">
                <a:pos x="1418" y="1649"/>
              </a:cxn>
              <a:cxn ang="0">
                <a:pos x="1411" y="1796"/>
              </a:cxn>
              <a:cxn ang="0">
                <a:pos x="1386" y="1878"/>
              </a:cxn>
              <a:cxn ang="0">
                <a:pos x="1339" y="1955"/>
              </a:cxn>
              <a:cxn ang="0">
                <a:pos x="1270" y="2019"/>
              </a:cxn>
              <a:cxn ang="0">
                <a:pos x="1180" y="2062"/>
              </a:cxn>
              <a:cxn ang="0">
                <a:pos x="1099" y="2076"/>
              </a:cxn>
              <a:cxn ang="0">
                <a:pos x="1020" y="2068"/>
              </a:cxn>
              <a:cxn ang="0">
                <a:pos x="951" y="2040"/>
              </a:cxn>
              <a:cxn ang="0">
                <a:pos x="901" y="1990"/>
              </a:cxn>
              <a:cxn ang="0">
                <a:pos x="832" y="1931"/>
              </a:cxn>
              <a:cxn ang="0">
                <a:pos x="746" y="1919"/>
              </a:cxn>
              <a:cxn ang="0">
                <a:pos x="572" y="1961"/>
              </a:cxn>
              <a:cxn ang="0">
                <a:pos x="407" y="1994"/>
              </a:cxn>
              <a:cxn ang="0">
                <a:pos x="235" y="1990"/>
              </a:cxn>
              <a:cxn ang="0">
                <a:pos x="156" y="1965"/>
              </a:cxn>
              <a:cxn ang="0">
                <a:pos x="97" y="1914"/>
              </a:cxn>
              <a:cxn ang="0">
                <a:pos x="65" y="1847"/>
              </a:cxn>
              <a:cxn ang="0">
                <a:pos x="70" y="1774"/>
              </a:cxn>
              <a:cxn ang="0">
                <a:pos x="136" y="1524"/>
              </a:cxn>
              <a:cxn ang="0">
                <a:pos x="183" y="1371"/>
              </a:cxn>
              <a:cxn ang="0">
                <a:pos x="197" y="1231"/>
              </a:cxn>
              <a:cxn ang="0">
                <a:pos x="180" y="1143"/>
              </a:cxn>
              <a:cxn ang="0">
                <a:pos x="137" y="1060"/>
              </a:cxn>
              <a:cxn ang="0">
                <a:pos x="21" y="902"/>
              </a:cxn>
              <a:cxn ang="0">
                <a:pos x="0" y="841"/>
              </a:cxn>
              <a:cxn ang="0">
                <a:pos x="7" y="775"/>
              </a:cxn>
              <a:cxn ang="0">
                <a:pos x="37" y="711"/>
              </a:cxn>
              <a:cxn ang="0">
                <a:pos x="87" y="657"/>
              </a:cxn>
              <a:cxn ang="0">
                <a:pos x="259" y="532"/>
              </a:cxn>
              <a:cxn ang="0">
                <a:pos x="391" y="484"/>
              </a:cxn>
              <a:cxn ang="0">
                <a:pos x="621" y="466"/>
              </a:cxn>
              <a:cxn ang="0">
                <a:pos x="726" y="445"/>
              </a:cxn>
              <a:cxn ang="0">
                <a:pos x="755" y="425"/>
              </a:cxn>
              <a:cxn ang="0">
                <a:pos x="771" y="399"/>
              </a:cxn>
              <a:cxn ang="0">
                <a:pos x="769" y="232"/>
              </a:cxn>
              <a:cxn ang="0">
                <a:pos x="783" y="106"/>
              </a:cxn>
              <a:cxn ang="0">
                <a:pos x="813" y="42"/>
              </a:cxn>
              <a:cxn ang="0">
                <a:pos x="872" y="0"/>
              </a:cxn>
              <a:cxn ang="0">
                <a:pos x="943" y="66"/>
              </a:cxn>
            </a:cxnLst>
            <a:rect l="0" t="0" r="r" b="b"/>
            <a:pathLst>
              <a:path w="1421" h="2077">
                <a:moveTo>
                  <a:pt x="973" y="104"/>
                </a:moveTo>
                <a:lnTo>
                  <a:pt x="998" y="141"/>
                </a:lnTo>
                <a:lnTo>
                  <a:pt x="1000" y="144"/>
                </a:lnTo>
                <a:lnTo>
                  <a:pt x="1023" y="183"/>
                </a:lnTo>
                <a:lnTo>
                  <a:pt x="1024" y="186"/>
                </a:lnTo>
                <a:lnTo>
                  <a:pt x="1044" y="226"/>
                </a:lnTo>
                <a:lnTo>
                  <a:pt x="1045" y="230"/>
                </a:lnTo>
                <a:lnTo>
                  <a:pt x="1062" y="272"/>
                </a:lnTo>
                <a:lnTo>
                  <a:pt x="1063" y="275"/>
                </a:lnTo>
                <a:lnTo>
                  <a:pt x="1077" y="318"/>
                </a:lnTo>
                <a:lnTo>
                  <a:pt x="1078" y="322"/>
                </a:lnTo>
                <a:lnTo>
                  <a:pt x="1088" y="366"/>
                </a:lnTo>
                <a:lnTo>
                  <a:pt x="1089" y="370"/>
                </a:lnTo>
                <a:lnTo>
                  <a:pt x="1096" y="415"/>
                </a:lnTo>
                <a:lnTo>
                  <a:pt x="1097" y="419"/>
                </a:lnTo>
                <a:lnTo>
                  <a:pt x="1101" y="465"/>
                </a:lnTo>
                <a:lnTo>
                  <a:pt x="1101" y="469"/>
                </a:lnTo>
                <a:lnTo>
                  <a:pt x="1102" y="515"/>
                </a:lnTo>
                <a:lnTo>
                  <a:pt x="1102" y="519"/>
                </a:lnTo>
                <a:lnTo>
                  <a:pt x="1099" y="566"/>
                </a:lnTo>
                <a:lnTo>
                  <a:pt x="1097" y="604"/>
                </a:lnTo>
                <a:lnTo>
                  <a:pt x="1098" y="639"/>
                </a:lnTo>
                <a:lnTo>
                  <a:pt x="1106" y="716"/>
                </a:lnTo>
                <a:lnTo>
                  <a:pt x="1138" y="876"/>
                </a:lnTo>
                <a:lnTo>
                  <a:pt x="1138" y="877"/>
                </a:lnTo>
                <a:lnTo>
                  <a:pt x="1152" y="958"/>
                </a:lnTo>
                <a:lnTo>
                  <a:pt x="1153" y="960"/>
                </a:lnTo>
                <a:lnTo>
                  <a:pt x="1158" y="1001"/>
                </a:lnTo>
                <a:lnTo>
                  <a:pt x="1158" y="1003"/>
                </a:lnTo>
                <a:lnTo>
                  <a:pt x="1161" y="1043"/>
                </a:lnTo>
                <a:lnTo>
                  <a:pt x="1161" y="1046"/>
                </a:lnTo>
                <a:lnTo>
                  <a:pt x="1162" y="1086"/>
                </a:lnTo>
                <a:lnTo>
                  <a:pt x="1162" y="1090"/>
                </a:lnTo>
                <a:lnTo>
                  <a:pt x="1159" y="1129"/>
                </a:lnTo>
                <a:lnTo>
                  <a:pt x="1158" y="1134"/>
                </a:lnTo>
                <a:lnTo>
                  <a:pt x="1152" y="1173"/>
                </a:lnTo>
                <a:lnTo>
                  <a:pt x="1151" y="1178"/>
                </a:lnTo>
                <a:lnTo>
                  <a:pt x="1140" y="1217"/>
                </a:lnTo>
                <a:lnTo>
                  <a:pt x="1119" y="1288"/>
                </a:lnTo>
                <a:lnTo>
                  <a:pt x="1111" y="1340"/>
                </a:lnTo>
                <a:lnTo>
                  <a:pt x="1110" y="1358"/>
                </a:lnTo>
                <a:lnTo>
                  <a:pt x="1111" y="1372"/>
                </a:lnTo>
                <a:lnTo>
                  <a:pt x="1114" y="1382"/>
                </a:lnTo>
                <a:lnTo>
                  <a:pt x="1117" y="1389"/>
                </a:lnTo>
                <a:lnTo>
                  <a:pt x="1120" y="1394"/>
                </a:lnTo>
                <a:lnTo>
                  <a:pt x="1124" y="1399"/>
                </a:lnTo>
                <a:lnTo>
                  <a:pt x="1130" y="1403"/>
                </a:lnTo>
                <a:lnTo>
                  <a:pt x="1138" y="1407"/>
                </a:lnTo>
                <a:lnTo>
                  <a:pt x="1149" y="1412"/>
                </a:lnTo>
                <a:lnTo>
                  <a:pt x="1162" y="1415"/>
                </a:lnTo>
                <a:lnTo>
                  <a:pt x="1196" y="1422"/>
                </a:lnTo>
                <a:lnTo>
                  <a:pt x="1279" y="1435"/>
                </a:lnTo>
                <a:lnTo>
                  <a:pt x="1282" y="1435"/>
                </a:lnTo>
                <a:lnTo>
                  <a:pt x="1326" y="1445"/>
                </a:lnTo>
                <a:lnTo>
                  <a:pt x="1331" y="1446"/>
                </a:lnTo>
                <a:lnTo>
                  <a:pt x="1376" y="1460"/>
                </a:lnTo>
                <a:lnTo>
                  <a:pt x="1378" y="1471"/>
                </a:lnTo>
                <a:lnTo>
                  <a:pt x="1378" y="1474"/>
                </a:lnTo>
                <a:lnTo>
                  <a:pt x="1380" y="1484"/>
                </a:lnTo>
                <a:lnTo>
                  <a:pt x="1386" y="1507"/>
                </a:lnTo>
                <a:lnTo>
                  <a:pt x="1398" y="1542"/>
                </a:lnTo>
                <a:lnTo>
                  <a:pt x="1407" y="1577"/>
                </a:lnTo>
                <a:lnTo>
                  <a:pt x="1413" y="1613"/>
                </a:lnTo>
                <a:lnTo>
                  <a:pt x="1418" y="1649"/>
                </a:lnTo>
                <a:lnTo>
                  <a:pt x="1420" y="1686"/>
                </a:lnTo>
                <a:lnTo>
                  <a:pt x="1419" y="1722"/>
                </a:lnTo>
                <a:lnTo>
                  <a:pt x="1416" y="1759"/>
                </a:lnTo>
                <a:lnTo>
                  <a:pt x="1411" y="1796"/>
                </a:lnTo>
                <a:lnTo>
                  <a:pt x="1407" y="1816"/>
                </a:lnTo>
                <a:lnTo>
                  <a:pt x="1401" y="1837"/>
                </a:lnTo>
                <a:lnTo>
                  <a:pt x="1394" y="1857"/>
                </a:lnTo>
                <a:lnTo>
                  <a:pt x="1386" y="1878"/>
                </a:lnTo>
                <a:lnTo>
                  <a:pt x="1376" y="1897"/>
                </a:lnTo>
                <a:lnTo>
                  <a:pt x="1365" y="1917"/>
                </a:lnTo>
                <a:lnTo>
                  <a:pt x="1352" y="1936"/>
                </a:lnTo>
                <a:lnTo>
                  <a:pt x="1339" y="1955"/>
                </a:lnTo>
                <a:lnTo>
                  <a:pt x="1323" y="1972"/>
                </a:lnTo>
                <a:lnTo>
                  <a:pt x="1307" y="1989"/>
                </a:lnTo>
                <a:lnTo>
                  <a:pt x="1289" y="2004"/>
                </a:lnTo>
                <a:lnTo>
                  <a:pt x="1270" y="2019"/>
                </a:lnTo>
                <a:lnTo>
                  <a:pt x="1249" y="2032"/>
                </a:lnTo>
                <a:lnTo>
                  <a:pt x="1228" y="2044"/>
                </a:lnTo>
                <a:lnTo>
                  <a:pt x="1204" y="2054"/>
                </a:lnTo>
                <a:lnTo>
                  <a:pt x="1180" y="2062"/>
                </a:lnTo>
                <a:lnTo>
                  <a:pt x="1160" y="2067"/>
                </a:lnTo>
                <a:lnTo>
                  <a:pt x="1140" y="2071"/>
                </a:lnTo>
                <a:lnTo>
                  <a:pt x="1120" y="2074"/>
                </a:lnTo>
                <a:lnTo>
                  <a:pt x="1099" y="2076"/>
                </a:lnTo>
                <a:lnTo>
                  <a:pt x="1079" y="2076"/>
                </a:lnTo>
                <a:lnTo>
                  <a:pt x="1059" y="2075"/>
                </a:lnTo>
                <a:lnTo>
                  <a:pt x="1039" y="2072"/>
                </a:lnTo>
                <a:lnTo>
                  <a:pt x="1020" y="2068"/>
                </a:lnTo>
                <a:lnTo>
                  <a:pt x="1002" y="2063"/>
                </a:lnTo>
                <a:lnTo>
                  <a:pt x="984" y="2057"/>
                </a:lnTo>
                <a:lnTo>
                  <a:pt x="967" y="2049"/>
                </a:lnTo>
                <a:lnTo>
                  <a:pt x="951" y="2040"/>
                </a:lnTo>
                <a:lnTo>
                  <a:pt x="937" y="2029"/>
                </a:lnTo>
                <a:lnTo>
                  <a:pt x="923" y="2018"/>
                </a:lnTo>
                <a:lnTo>
                  <a:pt x="911" y="2005"/>
                </a:lnTo>
                <a:lnTo>
                  <a:pt x="901" y="1990"/>
                </a:lnTo>
                <a:lnTo>
                  <a:pt x="886" y="1970"/>
                </a:lnTo>
                <a:lnTo>
                  <a:pt x="869" y="1953"/>
                </a:lnTo>
                <a:lnTo>
                  <a:pt x="851" y="1940"/>
                </a:lnTo>
                <a:lnTo>
                  <a:pt x="832" y="1931"/>
                </a:lnTo>
                <a:lnTo>
                  <a:pt x="812" y="1924"/>
                </a:lnTo>
                <a:lnTo>
                  <a:pt x="790" y="1920"/>
                </a:lnTo>
                <a:lnTo>
                  <a:pt x="769" y="1918"/>
                </a:lnTo>
                <a:lnTo>
                  <a:pt x="746" y="1919"/>
                </a:lnTo>
                <a:lnTo>
                  <a:pt x="724" y="1921"/>
                </a:lnTo>
                <a:lnTo>
                  <a:pt x="701" y="1924"/>
                </a:lnTo>
                <a:lnTo>
                  <a:pt x="656" y="1935"/>
                </a:lnTo>
                <a:lnTo>
                  <a:pt x="572" y="1961"/>
                </a:lnTo>
                <a:lnTo>
                  <a:pt x="532" y="1973"/>
                </a:lnTo>
                <a:lnTo>
                  <a:pt x="491" y="1982"/>
                </a:lnTo>
                <a:lnTo>
                  <a:pt x="449" y="1989"/>
                </a:lnTo>
                <a:lnTo>
                  <a:pt x="407" y="1994"/>
                </a:lnTo>
                <a:lnTo>
                  <a:pt x="364" y="1996"/>
                </a:lnTo>
                <a:lnTo>
                  <a:pt x="321" y="1996"/>
                </a:lnTo>
                <a:lnTo>
                  <a:pt x="278" y="1994"/>
                </a:lnTo>
                <a:lnTo>
                  <a:pt x="235" y="1990"/>
                </a:lnTo>
                <a:lnTo>
                  <a:pt x="214" y="1987"/>
                </a:lnTo>
                <a:lnTo>
                  <a:pt x="194" y="1981"/>
                </a:lnTo>
                <a:lnTo>
                  <a:pt x="174" y="1974"/>
                </a:lnTo>
                <a:lnTo>
                  <a:pt x="156" y="1965"/>
                </a:lnTo>
                <a:lnTo>
                  <a:pt x="139" y="1954"/>
                </a:lnTo>
                <a:lnTo>
                  <a:pt x="123" y="1942"/>
                </a:lnTo>
                <a:lnTo>
                  <a:pt x="109" y="1928"/>
                </a:lnTo>
                <a:lnTo>
                  <a:pt x="97" y="1914"/>
                </a:lnTo>
                <a:lnTo>
                  <a:pt x="86" y="1898"/>
                </a:lnTo>
                <a:lnTo>
                  <a:pt x="77" y="1881"/>
                </a:lnTo>
                <a:lnTo>
                  <a:pt x="70" y="1864"/>
                </a:lnTo>
                <a:lnTo>
                  <a:pt x="65" y="1847"/>
                </a:lnTo>
                <a:lnTo>
                  <a:pt x="62" y="1829"/>
                </a:lnTo>
                <a:lnTo>
                  <a:pt x="62" y="1810"/>
                </a:lnTo>
                <a:lnTo>
                  <a:pt x="65" y="1792"/>
                </a:lnTo>
                <a:lnTo>
                  <a:pt x="70" y="1774"/>
                </a:lnTo>
                <a:lnTo>
                  <a:pt x="84" y="1733"/>
                </a:lnTo>
                <a:lnTo>
                  <a:pt x="96" y="1692"/>
                </a:lnTo>
                <a:lnTo>
                  <a:pt x="116" y="1608"/>
                </a:lnTo>
                <a:lnTo>
                  <a:pt x="136" y="1524"/>
                </a:lnTo>
                <a:lnTo>
                  <a:pt x="148" y="1483"/>
                </a:lnTo>
                <a:lnTo>
                  <a:pt x="161" y="1442"/>
                </a:lnTo>
                <a:lnTo>
                  <a:pt x="173" y="1407"/>
                </a:lnTo>
                <a:lnTo>
                  <a:pt x="183" y="1371"/>
                </a:lnTo>
                <a:lnTo>
                  <a:pt x="190" y="1336"/>
                </a:lnTo>
                <a:lnTo>
                  <a:pt x="195" y="1301"/>
                </a:lnTo>
                <a:lnTo>
                  <a:pt x="197" y="1266"/>
                </a:lnTo>
                <a:lnTo>
                  <a:pt x="197" y="1231"/>
                </a:lnTo>
                <a:lnTo>
                  <a:pt x="193" y="1196"/>
                </a:lnTo>
                <a:lnTo>
                  <a:pt x="189" y="1178"/>
                </a:lnTo>
                <a:lnTo>
                  <a:pt x="185" y="1161"/>
                </a:lnTo>
                <a:lnTo>
                  <a:pt x="180" y="1143"/>
                </a:lnTo>
                <a:lnTo>
                  <a:pt x="173" y="1126"/>
                </a:lnTo>
                <a:lnTo>
                  <a:pt x="165" y="1109"/>
                </a:lnTo>
                <a:lnTo>
                  <a:pt x="157" y="1093"/>
                </a:lnTo>
                <a:lnTo>
                  <a:pt x="137" y="1060"/>
                </a:lnTo>
                <a:lnTo>
                  <a:pt x="115" y="1029"/>
                </a:lnTo>
                <a:lnTo>
                  <a:pt x="67" y="967"/>
                </a:lnTo>
                <a:lnTo>
                  <a:pt x="43" y="935"/>
                </a:lnTo>
                <a:lnTo>
                  <a:pt x="21" y="902"/>
                </a:lnTo>
                <a:lnTo>
                  <a:pt x="13" y="888"/>
                </a:lnTo>
                <a:lnTo>
                  <a:pt x="7" y="872"/>
                </a:lnTo>
                <a:lnTo>
                  <a:pt x="3" y="857"/>
                </a:lnTo>
                <a:lnTo>
                  <a:pt x="0" y="841"/>
                </a:lnTo>
                <a:lnTo>
                  <a:pt x="0" y="824"/>
                </a:lnTo>
                <a:lnTo>
                  <a:pt x="0" y="808"/>
                </a:lnTo>
                <a:lnTo>
                  <a:pt x="3" y="791"/>
                </a:lnTo>
                <a:lnTo>
                  <a:pt x="7" y="775"/>
                </a:lnTo>
                <a:lnTo>
                  <a:pt x="13" y="758"/>
                </a:lnTo>
                <a:lnTo>
                  <a:pt x="20" y="742"/>
                </a:lnTo>
                <a:lnTo>
                  <a:pt x="28" y="726"/>
                </a:lnTo>
                <a:lnTo>
                  <a:pt x="37" y="711"/>
                </a:lnTo>
                <a:lnTo>
                  <a:pt x="48" y="696"/>
                </a:lnTo>
                <a:lnTo>
                  <a:pt x="60" y="682"/>
                </a:lnTo>
                <a:lnTo>
                  <a:pt x="73" y="669"/>
                </a:lnTo>
                <a:lnTo>
                  <a:pt x="87" y="657"/>
                </a:lnTo>
                <a:lnTo>
                  <a:pt x="153" y="603"/>
                </a:lnTo>
                <a:lnTo>
                  <a:pt x="186" y="578"/>
                </a:lnTo>
                <a:lnTo>
                  <a:pt x="221" y="554"/>
                </a:lnTo>
                <a:lnTo>
                  <a:pt x="259" y="532"/>
                </a:lnTo>
                <a:lnTo>
                  <a:pt x="299" y="512"/>
                </a:lnTo>
                <a:lnTo>
                  <a:pt x="343" y="496"/>
                </a:lnTo>
                <a:lnTo>
                  <a:pt x="366" y="490"/>
                </a:lnTo>
                <a:lnTo>
                  <a:pt x="391" y="484"/>
                </a:lnTo>
                <a:lnTo>
                  <a:pt x="431" y="477"/>
                </a:lnTo>
                <a:lnTo>
                  <a:pt x="470" y="473"/>
                </a:lnTo>
                <a:lnTo>
                  <a:pt x="547" y="470"/>
                </a:lnTo>
                <a:lnTo>
                  <a:pt x="621" y="466"/>
                </a:lnTo>
                <a:lnTo>
                  <a:pt x="658" y="462"/>
                </a:lnTo>
                <a:lnTo>
                  <a:pt x="695" y="455"/>
                </a:lnTo>
                <a:lnTo>
                  <a:pt x="717" y="449"/>
                </a:lnTo>
                <a:lnTo>
                  <a:pt x="726" y="445"/>
                </a:lnTo>
                <a:lnTo>
                  <a:pt x="735" y="440"/>
                </a:lnTo>
                <a:lnTo>
                  <a:pt x="742" y="436"/>
                </a:lnTo>
                <a:lnTo>
                  <a:pt x="749" y="430"/>
                </a:lnTo>
                <a:lnTo>
                  <a:pt x="755" y="425"/>
                </a:lnTo>
                <a:lnTo>
                  <a:pt x="760" y="419"/>
                </a:lnTo>
                <a:lnTo>
                  <a:pt x="764" y="413"/>
                </a:lnTo>
                <a:lnTo>
                  <a:pt x="768" y="406"/>
                </a:lnTo>
                <a:lnTo>
                  <a:pt x="771" y="399"/>
                </a:lnTo>
                <a:lnTo>
                  <a:pt x="774" y="392"/>
                </a:lnTo>
                <a:lnTo>
                  <a:pt x="777" y="377"/>
                </a:lnTo>
                <a:lnTo>
                  <a:pt x="779" y="362"/>
                </a:lnTo>
                <a:lnTo>
                  <a:pt x="769" y="232"/>
                </a:lnTo>
                <a:lnTo>
                  <a:pt x="771" y="197"/>
                </a:lnTo>
                <a:lnTo>
                  <a:pt x="774" y="161"/>
                </a:lnTo>
                <a:lnTo>
                  <a:pt x="779" y="124"/>
                </a:lnTo>
                <a:lnTo>
                  <a:pt x="783" y="106"/>
                </a:lnTo>
                <a:lnTo>
                  <a:pt x="789" y="89"/>
                </a:lnTo>
                <a:lnTo>
                  <a:pt x="795" y="72"/>
                </a:lnTo>
                <a:lnTo>
                  <a:pt x="803" y="57"/>
                </a:lnTo>
                <a:lnTo>
                  <a:pt x="813" y="42"/>
                </a:lnTo>
                <a:lnTo>
                  <a:pt x="825" y="29"/>
                </a:lnTo>
                <a:lnTo>
                  <a:pt x="838" y="18"/>
                </a:lnTo>
                <a:lnTo>
                  <a:pt x="854" y="8"/>
                </a:lnTo>
                <a:lnTo>
                  <a:pt x="872" y="0"/>
                </a:lnTo>
                <a:lnTo>
                  <a:pt x="907" y="28"/>
                </a:lnTo>
                <a:lnTo>
                  <a:pt x="910" y="31"/>
                </a:lnTo>
                <a:lnTo>
                  <a:pt x="940" y="63"/>
                </a:lnTo>
                <a:lnTo>
                  <a:pt x="943" y="66"/>
                </a:lnTo>
                <a:lnTo>
                  <a:pt x="971" y="101"/>
                </a:lnTo>
                <a:lnTo>
                  <a:pt x="973" y="104"/>
                </a:ln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4" name="Freeform 70"/>
          <p:cNvSpPr>
            <a:spLocks noChangeArrowheads="1"/>
          </p:cNvSpPr>
          <p:nvPr/>
        </p:nvSpPr>
        <p:spPr bwMode="auto">
          <a:xfrm>
            <a:off x="6027840" y="5326731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44794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5" name="Freeform 71"/>
          <p:cNvSpPr>
            <a:spLocks noChangeArrowheads="1"/>
          </p:cNvSpPr>
          <p:nvPr/>
        </p:nvSpPr>
        <p:spPr bwMode="auto">
          <a:xfrm>
            <a:off x="5731200" y="5719891"/>
            <a:ext cx="243360" cy="226104"/>
          </a:xfrm>
          <a:custGeom>
            <a:avLst/>
            <a:gdLst/>
            <a:ahLst/>
            <a:cxnLst>
              <a:cxn ang="0">
                <a:pos x="531" y="509"/>
              </a:cxn>
              <a:cxn ang="0">
                <a:pos x="458" y="161"/>
              </a:cxn>
              <a:cxn ang="0">
                <a:pos x="37" y="417"/>
              </a:cxn>
              <a:cxn ang="0">
                <a:pos x="147" y="674"/>
              </a:cxn>
              <a:cxn ang="0">
                <a:pos x="348" y="637"/>
              </a:cxn>
              <a:cxn ang="0">
                <a:pos x="531" y="509"/>
              </a:cxn>
            </a:cxnLst>
            <a:rect l="0" t="0" r="r" b="b"/>
            <a:pathLst>
              <a:path w="746" h="693">
                <a:moveTo>
                  <a:pt x="531" y="509"/>
                </a:moveTo>
                <a:cubicBezTo>
                  <a:pt x="639" y="434"/>
                  <a:pt x="745" y="307"/>
                  <a:pt x="458" y="161"/>
                </a:cubicBezTo>
                <a:cubicBezTo>
                  <a:pt x="141" y="0"/>
                  <a:pt x="26" y="271"/>
                  <a:pt x="37" y="417"/>
                </a:cubicBezTo>
                <a:cubicBezTo>
                  <a:pt x="73" y="503"/>
                  <a:pt x="0" y="655"/>
                  <a:pt x="147" y="674"/>
                </a:cubicBezTo>
                <a:cubicBezTo>
                  <a:pt x="275" y="692"/>
                  <a:pt x="281" y="650"/>
                  <a:pt x="348" y="637"/>
                </a:cubicBezTo>
                <a:cubicBezTo>
                  <a:pt x="409" y="595"/>
                  <a:pt x="424" y="583"/>
                  <a:pt x="531" y="509"/>
                </a:cubicBez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6" name="Freeform 72"/>
          <p:cNvSpPr>
            <a:spLocks noChangeArrowheads="1"/>
          </p:cNvSpPr>
          <p:nvPr/>
        </p:nvSpPr>
        <p:spPr bwMode="auto">
          <a:xfrm>
            <a:off x="6573600" y="5848065"/>
            <a:ext cx="228960" cy="266428"/>
          </a:xfrm>
          <a:custGeom>
            <a:avLst/>
            <a:gdLst/>
            <a:ahLst/>
            <a:cxnLst>
              <a:cxn ang="0">
                <a:pos x="91" y="548"/>
              </a:cxn>
              <a:cxn ang="0">
                <a:pos x="445" y="594"/>
              </a:cxn>
              <a:cxn ang="0">
                <a:pos x="338" y="110"/>
              </a:cxn>
              <a:cxn ang="0">
                <a:pos x="61" y="133"/>
              </a:cxn>
              <a:cxn ang="0">
                <a:pos x="27" y="336"/>
              </a:cxn>
              <a:cxn ang="0">
                <a:pos x="91" y="548"/>
              </a:cxn>
            </a:cxnLst>
            <a:rect l="0" t="0" r="r" b="b"/>
            <a:pathLst>
              <a:path w="699" h="818">
                <a:moveTo>
                  <a:pt x="91" y="548"/>
                </a:moveTo>
                <a:cubicBezTo>
                  <a:pt x="127" y="674"/>
                  <a:pt x="212" y="817"/>
                  <a:pt x="445" y="594"/>
                </a:cubicBezTo>
                <a:cubicBezTo>
                  <a:pt x="698" y="344"/>
                  <a:pt x="479" y="147"/>
                  <a:pt x="338" y="110"/>
                </a:cubicBezTo>
                <a:cubicBezTo>
                  <a:pt x="245" y="116"/>
                  <a:pt x="126" y="0"/>
                  <a:pt x="61" y="133"/>
                </a:cubicBezTo>
                <a:cubicBezTo>
                  <a:pt x="0" y="247"/>
                  <a:pt x="39" y="266"/>
                  <a:pt x="27" y="336"/>
                </a:cubicBezTo>
                <a:cubicBezTo>
                  <a:pt x="48" y="404"/>
                  <a:pt x="57" y="424"/>
                  <a:pt x="91" y="548"/>
                </a:cubicBez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7" name="Line 73"/>
          <p:cNvSpPr>
            <a:spLocks noChangeShapeType="1"/>
          </p:cNvSpPr>
          <p:nvPr/>
        </p:nvSpPr>
        <p:spPr bwMode="auto">
          <a:xfrm>
            <a:off x="6456960" y="5830784"/>
            <a:ext cx="178560" cy="41764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8" name="Line 74"/>
          <p:cNvSpPr>
            <a:spLocks noChangeShapeType="1"/>
          </p:cNvSpPr>
          <p:nvPr/>
        </p:nvSpPr>
        <p:spPr bwMode="auto">
          <a:xfrm flipH="1" flipV="1">
            <a:off x="6456960" y="5827903"/>
            <a:ext cx="168480" cy="247706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9" name="Line 75"/>
          <p:cNvSpPr>
            <a:spLocks noChangeShapeType="1"/>
          </p:cNvSpPr>
          <p:nvPr/>
        </p:nvSpPr>
        <p:spPr bwMode="auto">
          <a:xfrm flipH="1" flipV="1">
            <a:off x="5830560" y="5754455"/>
            <a:ext cx="355680" cy="7344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40" name="Line 76"/>
          <p:cNvSpPr>
            <a:spLocks noChangeShapeType="1"/>
          </p:cNvSpPr>
          <p:nvPr/>
        </p:nvSpPr>
        <p:spPr bwMode="auto">
          <a:xfrm flipH="1">
            <a:off x="5798880" y="5825023"/>
            <a:ext cx="390240" cy="11809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41" name="Freeform 77"/>
          <p:cNvSpPr>
            <a:spLocks noChangeArrowheads="1"/>
          </p:cNvSpPr>
          <p:nvPr/>
        </p:nvSpPr>
        <p:spPr bwMode="auto">
          <a:xfrm>
            <a:off x="6582241" y="5871107"/>
            <a:ext cx="175680" cy="171378"/>
          </a:xfrm>
          <a:custGeom>
            <a:avLst/>
            <a:gdLst/>
            <a:ahLst/>
            <a:cxnLst>
              <a:cxn ang="0">
                <a:pos x="4" y="254"/>
              </a:cxn>
              <a:cxn ang="0">
                <a:pos x="4" y="222"/>
              </a:cxn>
              <a:cxn ang="0">
                <a:pos x="0" y="172"/>
              </a:cxn>
              <a:cxn ang="0">
                <a:pos x="3" y="148"/>
              </a:cxn>
              <a:cxn ang="0">
                <a:pos x="10" y="120"/>
              </a:cxn>
              <a:cxn ang="0">
                <a:pos x="34" y="64"/>
              </a:cxn>
              <a:cxn ang="0">
                <a:pos x="54" y="33"/>
              </a:cxn>
              <a:cxn ang="0">
                <a:pos x="68" y="19"/>
              </a:cxn>
              <a:cxn ang="0">
                <a:pos x="84" y="9"/>
              </a:cxn>
              <a:cxn ang="0">
                <a:pos x="100" y="3"/>
              </a:cxn>
              <a:cxn ang="0">
                <a:pos x="117" y="1"/>
              </a:cxn>
              <a:cxn ang="0">
                <a:pos x="144" y="2"/>
              </a:cxn>
              <a:cxn ang="0">
                <a:pos x="200" y="17"/>
              </a:cxn>
              <a:cxn ang="0">
                <a:pos x="257" y="36"/>
              </a:cxn>
              <a:cxn ang="0">
                <a:pos x="294" y="43"/>
              </a:cxn>
              <a:cxn ang="0">
                <a:pos x="339" y="52"/>
              </a:cxn>
              <a:cxn ang="0">
                <a:pos x="396" y="80"/>
              </a:cxn>
              <a:cxn ang="0">
                <a:pos x="451" y="121"/>
              </a:cxn>
              <a:cxn ang="0">
                <a:pos x="496" y="174"/>
              </a:cxn>
              <a:cxn ang="0">
                <a:pos x="527" y="238"/>
              </a:cxn>
              <a:cxn ang="0">
                <a:pos x="534" y="273"/>
              </a:cxn>
              <a:cxn ang="0">
                <a:pos x="535" y="311"/>
              </a:cxn>
              <a:cxn ang="0">
                <a:pos x="529" y="350"/>
              </a:cxn>
              <a:cxn ang="0">
                <a:pos x="515" y="392"/>
              </a:cxn>
              <a:cxn ang="0">
                <a:pos x="460" y="479"/>
              </a:cxn>
              <a:cxn ang="0">
                <a:pos x="419" y="521"/>
              </a:cxn>
              <a:cxn ang="0">
                <a:pos x="377" y="500"/>
              </a:cxn>
              <a:cxn ang="0">
                <a:pos x="335" y="486"/>
              </a:cxn>
              <a:cxn ang="0">
                <a:pos x="302" y="481"/>
              </a:cxn>
              <a:cxn ang="0">
                <a:pos x="280" y="480"/>
              </a:cxn>
              <a:cxn ang="0">
                <a:pos x="255" y="482"/>
              </a:cxn>
              <a:cxn ang="0">
                <a:pos x="229" y="479"/>
              </a:cxn>
              <a:cxn ang="0">
                <a:pos x="207" y="472"/>
              </a:cxn>
              <a:cxn ang="0">
                <a:pos x="177" y="456"/>
              </a:cxn>
              <a:cxn ang="0">
                <a:pos x="130" y="426"/>
              </a:cxn>
              <a:cxn ang="0">
                <a:pos x="109" y="416"/>
              </a:cxn>
              <a:cxn ang="0">
                <a:pos x="86" y="408"/>
              </a:cxn>
              <a:cxn ang="0">
                <a:pos x="62" y="396"/>
              </a:cxn>
              <a:cxn ang="0">
                <a:pos x="41" y="381"/>
              </a:cxn>
              <a:cxn ang="0">
                <a:pos x="3" y="266"/>
              </a:cxn>
            </a:cxnLst>
            <a:rect l="0" t="0" r="r" b="b"/>
            <a:pathLst>
              <a:path w="536" h="523">
                <a:moveTo>
                  <a:pt x="3" y="266"/>
                </a:moveTo>
                <a:lnTo>
                  <a:pt x="4" y="254"/>
                </a:lnTo>
                <a:lnTo>
                  <a:pt x="5" y="243"/>
                </a:lnTo>
                <a:lnTo>
                  <a:pt x="4" y="222"/>
                </a:lnTo>
                <a:lnTo>
                  <a:pt x="0" y="183"/>
                </a:lnTo>
                <a:lnTo>
                  <a:pt x="0" y="172"/>
                </a:lnTo>
                <a:lnTo>
                  <a:pt x="1" y="161"/>
                </a:lnTo>
                <a:lnTo>
                  <a:pt x="3" y="148"/>
                </a:lnTo>
                <a:lnTo>
                  <a:pt x="6" y="135"/>
                </a:lnTo>
                <a:lnTo>
                  <a:pt x="10" y="120"/>
                </a:lnTo>
                <a:lnTo>
                  <a:pt x="16" y="103"/>
                </a:lnTo>
                <a:lnTo>
                  <a:pt x="34" y="64"/>
                </a:lnTo>
                <a:lnTo>
                  <a:pt x="47" y="42"/>
                </a:lnTo>
                <a:lnTo>
                  <a:pt x="54" y="33"/>
                </a:lnTo>
                <a:lnTo>
                  <a:pt x="61" y="25"/>
                </a:lnTo>
                <a:lnTo>
                  <a:pt x="68" y="19"/>
                </a:lnTo>
                <a:lnTo>
                  <a:pt x="76" y="13"/>
                </a:lnTo>
                <a:lnTo>
                  <a:pt x="84" y="9"/>
                </a:lnTo>
                <a:lnTo>
                  <a:pt x="92" y="5"/>
                </a:lnTo>
                <a:lnTo>
                  <a:pt x="100" y="3"/>
                </a:lnTo>
                <a:lnTo>
                  <a:pt x="109" y="1"/>
                </a:lnTo>
                <a:lnTo>
                  <a:pt x="117" y="1"/>
                </a:lnTo>
                <a:lnTo>
                  <a:pt x="126" y="0"/>
                </a:lnTo>
                <a:lnTo>
                  <a:pt x="144" y="2"/>
                </a:lnTo>
                <a:lnTo>
                  <a:pt x="163" y="6"/>
                </a:lnTo>
                <a:lnTo>
                  <a:pt x="200" y="17"/>
                </a:lnTo>
                <a:lnTo>
                  <a:pt x="238" y="30"/>
                </a:lnTo>
                <a:lnTo>
                  <a:pt x="257" y="36"/>
                </a:lnTo>
                <a:lnTo>
                  <a:pt x="276" y="40"/>
                </a:lnTo>
                <a:lnTo>
                  <a:pt x="294" y="43"/>
                </a:lnTo>
                <a:lnTo>
                  <a:pt x="312" y="43"/>
                </a:lnTo>
                <a:lnTo>
                  <a:pt x="339" y="52"/>
                </a:lnTo>
                <a:lnTo>
                  <a:pt x="368" y="64"/>
                </a:lnTo>
                <a:lnTo>
                  <a:pt x="396" y="80"/>
                </a:lnTo>
                <a:lnTo>
                  <a:pt x="424" y="99"/>
                </a:lnTo>
                <a:lnTo>
                  <a:pt x="451" y="121"/>
                </a:lnTo>
                <a:lnTo>
                  <a:pt x="475" y="146"/>
                </a:lnTo>
                <a:lnTo>
                  <a:pt x="496" y="174"/>
                </a:lnTo>
                <a:lnTo>
                  <a:pt x="514" y="205"/>
                </a:lnTo>
                <a:lnTo>
                  <a:pt x="527" y="238"/>
                </a:lnTo>
                <a:lnTo>
                  <a:pt x="531" y="255"/>
                </a:lnTo>
                <a:lnTo>
                  <a:pt x="534" y="273"/>
                </a:lnTo>
                <a:lnTo>
                  <a:pt x="535" y="292"/>
                </a:lnTo>
                <a:lnTo>
                  <a:pt x="535" y="311"/>
                </a:lnTo>
                <a:lnTo>
                  <a:pt x="533" y="330"/>
                </a:lnTo>
                <a:lnTo>
                  <a:pt x="529" y="350"/>
                </a:lnTo>
                <a:lnTo>
                  <a:pt x="523" y="371"/>
                </a:lnTo>
                <a:lnTo>
                  <a:pt x="515" y="392"/>
                </a:lnTo>
                <a:lnTo>
                  <a:pt x="492" y="435"/>
                </a:lnTo>
                <a:lnTo>
                  <a:pt x="460" y="479"/>
                </a:lnTo>
                <a:lnTo>
                  <a:pt x="421" y="522"/>
                </a:lnTo>
                <a:lnTo>
                  <a:pt x="419" y="521"/>
                </a:lnTo>
                <a:lnTo>
                  <a:pt x="398" y="510"/>
                </a:lnTo>
                <a:lnTo>
                  <a:pt x="377" y="500"/>
                </a:lnTo>
                <a:lnTo>
                  <a:pt x="356" y="492"/>
                </a:lnTo>
                <a:lnTo>
                  <a:pt x="335" y="486"/>
                </a:lnTo>
                <a:lnTo>
                  <a:pt x="313" y="482"/>
                </a:lnTo>
                <a:lnTo>
                  <a:pt x="302" y="481"/>
                </a:lnTo>
                <a:lnTo>
                  <a:pt x="291" y="480"/>
                </a:lnTo>
                <a:lnTo>
                  <a:pt x="280" y="480"/>
                </a:lnTo>
                <a:lnTo>
                  <a:pt x="269" y="481"/>
                </a:lnTo>
                <a:lnTo>
                  <a:pt x="255" y="482"/>
                </a:lnTo>
                <a:lnTo>
                  <a:pt x="242" y="481"/>
                </a:lnTo>
                <a:lnTo>
                  <a:pt x="229" y="479"/>
                </a:lnTo>
                <a:lnTo>
                  <a:pt x="218" y="476"/>
                </a:lnTo>
                <a:lnTo>
                  <a:pt x="207" y="472"/>
                </a:lnTo>
                <a:lnTo>
                  <a:pt x="197" y="467"/>
                </a:lnTo>
                <a:lnTo>
                  <a:pt x="177" y="456"/>
                </a:lnTo>
                <a:lnTo>
                  <a:pt x="140" y="432"/>
                </a:lnTo>
                <a:lnTo>
                  <a:pt x="130" y="426"/>
                </a:lnTo>
                <a:lnTo>
                  <a:pt x="120" y="420"/>
                </a:lnTo>
                <a:lnTo>
                  <a:pt x="109" y="416"/>
                </a:lnTo>
                <a:lnTo>
                  <a:pt x="98" y="412"/>
                </a:lnTo>
                <a:lnTo>
                  <a:pt x="86" y="408"/>
                </a:lnTo>
                <a:lnTo>
                  <a:pt x="74" y="402"/>
                </a:lnTo>
                <a:lnTo>
                  <a:pt x="62" y="396"/>
                </a:lnTo>
                <a:lnTo>
                  <a:pt x="51" y="389"/>
                </a:lnTo>
                <a:lnTo>
                  <a:pt x="41" y="381"/>
                </a:lnTo>
                <a:lnTo>
                  <a:pt x="35" y="376"/>
                </a:lnTo>
                <a:lnTo>
                  <a:pt x="3" y="266"/>
                </a:ln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1" name="Text Box 132"/>
          <p:cNvSpPr txBox="1">
            <a:spLocks noChangeArrowheads="1"/>
          </p:cNvSpPr>
          <p:nvPr/>
        </p:nvSpPr>
        <p:spPr bwMode="auto">
          <a:xfrm>
            <a:off x="609600" y="6500982"/>
            <a:ext cx="85344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600" dirty="0">
                <a:solidFill>
                  <a:srgbClr val="595959"/>
                </a:solidFill>
                <a:ea typeface="MS Gothic" charset="0"/>
                <a:cs typeface="MS Gothic" charset="0"/>
              </a:rPr>
              <a:t>Formal semantics: [Beal, Usbeck &amp; Benyo, Comp.J. 2012], [Viroli, Beal &amp; Usbeck, Sci.Comp.Prog. 2012]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Applications</a:t>
            </a:r>
          </a:p>
        </p:txBody>
      </p:sp>
      <p:pic>
        <p:nvPicPr>
          <p:cNvPr id="4" name="Picture 3" descr="big-connec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419" y="1143001"/>
            <a:ext cx="2930800" cy="2198100"/>
          </a:xfrm>
          <a:prstGeom prst="rect">
            <a:avLst/>
          </a:prstGeom>
        </p:spPr>
      </p:pic>
      <p:pic>
        <p:nvPicPr>
          <p:cNvPr id="6" name="Picture 5" descr="deploy4-trim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30" y="3708400"/>
            <a:ext cx="4382447" cy="2269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97127" y="3306802"/>
            <a:ext cx="317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Decentralized publish/subscribe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0153" y="5917168"/>
            <a:ext cx="256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Swarm search and rescue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3186" y="5939433"/>
            <a:ext cx="311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Agent-based tactical simulation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4423" y="6260524"/>
            <a:ext cx="63295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tabLst>
                <a:tab pos="656650" algn="l"/>
                <a:tab pos="1313299" algn="l"/>
                <a:tab pos="1969949" algn="l"/>
              </a:tabLst>
            </a:pPr>
            <a:r>
              <a:rPr lang="en-US" sz="1600">
                <a:solidFill>
                  <a:srgbClr val="595959"/>
                </a:solidFill>
              </a:rPr>
              <a:t>[Beal et. al., ACS Syn.Bio. 2012] [Usbeck &amp; Beal, AGERE 2011]</a:t>
            </a:r>
          </a:p>
          <a:p>
            <a:pPr algn="r">
              <a:tabLst>
                <a:tab pos="656650" algn="l"/>
                <a:tab pos="1313299" algn="l"/>
                <a:tab pos="1969949" algn="l"/>
              </a:tabLst>
            </a:pPr>
            <a:r>
              <a:rPr lang="en-US" sz="1600">
                <a:solidFill>
                  <a:srgbClr val="595959"/>
                </a:solidFill>
              </a:rPr>
              <a:t>[Beal, Usbeck &amp; Krisler, SCW 2012]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MS Gothic" charset="0"/>
                <a:cs typeface="MS Gothic" charset="0"/>
              </a:rPr>
              <a:t>[Bachrach, Beal &amp; McLurkin,NCA 2010]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2962" y="3290300"/>
            <a:ext cx="179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Synthetic Biology</a:t>
            </a:r>
          </a:p>
        </p:txBody>
      </p:sp>
      <p:pic>
        <p:nvPicPr>
          <p:cNvPr id="14" name="Picture 13" descr="circ_58_2000Dox_(c1+c4+c6+c7)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38" y="1143000"/>
            <a:ext cx="2871724" cy="213931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2927" y="3822699"/>
            <a:ext cx="3028622" cy="21421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Engineered Self-Organization</a:t>
            </a:r>
          </a:p>
          <a:p>
            <a:r>
              <a:rPr lang="en-US"/>
              <a:t>Three techniques:</a:t>
            </a:r>
          </a:p>
          <a:p>
            <a:pPr lvl="1"/>
            <a:r>
              <a:rPr lang="en-US"/>
              <a:t>Networks as manifolds</a:t>
            </a:r>
          </a:p>
          <a:p>
            <a:pPr lvl="1"/>
            <a:r>
              <a:rPr lang="en-US" b="1">
                <a:solidFill>
                  <a:srgbClr val="C0504D"/>
                </a:solidFill>
              </a:rPr>
              <a:t>Stochastic coordination</a:t>
            </a:r>
          </a:p>
          <a:p>
            <a:pPr lvl="1"/>
            <a:r>
              <a:rPr lang="en-US"/>
              <a:t>Functional blueprints</a:t>
            </a:r>
          </a:p>
          <a:p>
            <a:r>
              <a:rPr lang="en-US"/>
              <a:t>Summary &amp; Future outlook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238"/>
            <a:ext cx="8229600" cy="682625"/>
          </a:xfrm>
        </p:spPr>
        <p:txBody>
          <a:bodyPr/>
          <a:lstStyle/>
          <a:p>
            <a:r>
              <a:rPr lang="en-US" sz="3100" dirty="0" smtClean="0"/>
              <a:t>Problem: Energy Demand Response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5232462" y="1227138"/>
            <a:ext cx="3708338" cy="2756461"/>
            <a:chOff x="5232462" y="1227138"/>
            <a:chExt cx="3708338" cy="275646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62" y="1227138"/>
              <a:ext cx="2971738" cy="1983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462" y="2278271"/>
              <a:ext cx="2971738" cy="1705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3463" y="1211190"/>
            <a:ext cx="3835599" cy="25659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300" y="4008999"/>
            <a:ext cx="3920203" cy="21171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62" y="4313799"/>
            <a:ext cx="3403600" cy="24325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614812" y="3594100"/>
            <a:ext cx="440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Why is DR important?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397500"/>
            <a:ext cx="440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Blackout Prevention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874" y="3112869"/>
            <a:ext cx="440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Pollution Reduction</a:t>
            </a:r>
            <a:endParaRPr lang="en-US" sz="3600" b="1" dirty="0">
              <a:ln w="952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8588" y="4471769"/>
            <a:ext cx="314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Peak Power </a:t>
            </a:r>
          </a:p>
          <a:p>
            <a:pPr algn="ctr"/>
            <a:r>
              <a:rPr lang="en-US" sz="36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Costs</a:t>
            </a:r>
            <a:endParaRPr lang="en-US" sz="3600" b="1" dirty="0">
              <a:ln w="952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1562" y="1624905"/>
            <a:ext cx="2971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Renewables</a:t>
            </a:r>
            <a:r>
              <a:rPr lang="en-US" sz="36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Integration</a:t>
            </a:r>
            <a:endParaRPr lang="en-US" sz="3600" b="1" dirty="0">
              <a:ln w="952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Inefficiency of Demand vs. Intention</a:t>
            </a:r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Demand/supply mismatch is extremely costly </a:t>
            </a:r>
          </a:p>
          <a:p>
            <a:pPr lvl="1"/>
            <a:r>
              <a:rPr lang="en-US" dirty="0" smtClean="0"/>
              <a:t>$ billions to utilities, local governments</a:t>
            </a:r>
          </a:p>
          <a:p>
            <a:r>
              <a:rPr lang="en-US" dirty="0" smtClean="0"/>
              <a:t>Consumers dramatically reduce demand when:</a:t>
            </a:r>
          </a:p>
          <a:p>
            <a:pPr lvl="1">
              <a:buNone/>
            </a:pPr>
            <a:r>
              <a:rPr lang="en-US" dirty="0" smtClean="0"/>
              <a:t>… aware of actual appliance energy use</a:t>
            </a:r>
          </a:p>
          <a:p>
            <a:pPr lvl="1">
              <a:buNone/>
            </a:pPr>
            <a:r>
              <a:rPr lang="en-US" dirty="0" smtClean="0"/>
              <a:t>… informed about neighbors' energy use</a:t>
            </a:r>
          </a:p>
          <a:p>
            <a:pPr lvl="1">
              <a:buNone/>
            </a:pPr>
            <a:r>
              <a:rPr lang="en-US" dirty="0" smtClean="0"/>
              <a:t>… aware of stress on power grid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i="1" dirty="0" smtClean="0">
                <a:solidFill>
                  <a:srgbClr val="000090"/>
                </a:solidFill>
              </a:rPr>
              <a:t>Coordination opportunity: peak-shaving &amp; demand management by </a:t>
            </a:r>
            <a:r>
              <a:rPr lang="en-US" b="1" i="1" u="sng" dirty="0" smtClean="0">
                <a:solidFill>
                  <a:srgbClr val="000090"/>
                </a:solidFill>
              </a:rPr>
              <a:t>automating volunteerism</a:t>
            </a:r>
            <a:endParaRPr lang="en-US" b="1" i="1" u="sng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300" y="6093767"/>
            <a:ext cx="8478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chemeClr val="accent2"/>
                </a:solidFill>
              </a:rPr>
              <a:t>Challenges: privacy, scalability, deployability, consumer interface…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Capturing User Requirements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3040" y="1398110"/>
            <a:ext cx="4285440" cy="2766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00100" y="1398110"/>
            <a:ext cx="2513880" cy="6350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Anytime Flexible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100" y="2033110"/>
            <a:ext cx="2513880" cy="6350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Peak Power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0" y="2655410"/>
            <a:ext cx="2513880" cy="6350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Emergencies Only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100" y="3290410"/>
            <a:ext cx="2513880" cy="6350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Uncontrolled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01852" y="4293710"/>
            <a:ext cx="27264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Qualitative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Energy Flexibility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4100709" y="4293710"/>
            <a:ext cx="44137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Smart plugs, new appliances,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home automation, …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197152" y="5362117"/>
            <a:ext cx="6829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</a:rPr>
              <a:t>Servitization of electricity: </a:t>
            </a:r>
          </a:p>
          <a:p>
            <a:pPr algn="ctr"/>
            <a:r>
              <a:rPr lang="en-US" sz="2800" b="1">
                <a:solidFill>
                  <a:schemeClr val="accent1"/>
                </a:solidFill>
              </a:rPr>
              <a:t>Input based </a:t>
            </a:r>
            <a:r>
              <a:rPr lang="en-US" sz="2800" b="1">
                <a:solidFill>
                  <a:schemeClr val="accent1"/>
                </a:solidFill>
                <a:sym typeface="Wingdings"/>
              </a:rPr>
              <a:t> performance based </a:t>
            </a:r>
          </a:p>
          <a:p>
            <a:pPr algn="ctr"/>
            <a:r>
              <a:rPr lang="en-US" sz="2800" b="1">
                <a:solidFill>
                  <a:schemeClr val="accent1"/>
                </a:solidFill>
                <a:sym typeface="Wingdings"/>
              </a:rPr>
              <a:t>                           (need-fulfillment)</a:t>
            </a:r>
            <a:endParaRPr lang="en-US" sz="2800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ColorPower State Transitions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025942"/>
            <a:ext cx="8229600" cy="1278021"/>
          </a:xfrm>
        </p:spPr>
        <p:txBody>
          <a:bodyPr/>
          <a:lstStyle/>
          <a:p>
            <a:r>
              <a:rPr lang="en-US"/>
              <a:t>(E)nabled vs. (D)isabled</a:t>
            </a:r>
          </a:p>
          <a:p>
            <a:r>
              <a:rPr lang="en-US"/>
              <a:t>(R)efractory vs. (F)lexible</a:t>
            </a:r>
          </a:p>
        </p:txBody>
      </p:sp>
      <p:pic>
        <p:nvPicPr>
          <p:cNvPr id="6" name="Picture 5" descr="markov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04950" y="1193800"/>
            <a:ext cx="6026150" cy="3654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1749507"/>
            <a:ext cx="8902700" cy="3046988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254000"/>
          </a:effectLst>
        </p:spPr>
        <p:txBody>
          <a:bodyPr wrap="square" rtlCol="0">
            <a:spAutoFit/>
          </a:bodyPr>
          <a:lstStyle/>
          <a:p>
            <a:r>
              <a:rPr lang="en-US" sz="24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</a:p>
          <a:p>
            <a:r>
              <a:rPr lang="en-US" sz="48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Global:		energy demand</a:t>
            </a:r>
          </a:p>
          <a:p>
            <a:r>
              <a:rPr lang="en-US" sz="48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Local:		appliance on/off</a:t>
            </a:r>
          </a:p>
          <a:p>
            <a:r>
              <a:rPr lang="en-US" sz="48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Link:			law of large numbers</a:t>
            </a:r>
          </a:p>
          <a:p>
            <a:endParaRPr lang="en-US" sz="2400" b="1">
              <a:ln w="28575" cmpd="sng">
                <a:solidFill>
                  <a:schemeClr val="tx1"/>
                </a:solidFill>
                <a:prstDash val="solid"/>
              </a:ln>
              <a:solidFill>
                <a:srgbClr val="FF00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2681" y="6450568"/>
            <a:ext cx="6315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595959"/>
                </a:solidFill>
              </a:rPr>
              <a:t>[Ranade &amp; Beal, SASO 2010], [Beal, Berliner &amp; Hunter, SASO 2012]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Design: Explicit </a:t>
            </a:r>
            <a:r>
              <a:rPr lang="en-US" dirty="0">
                <a:sym typeface="Wingdings"/>
              </a:rPr>
              <a:t> Implicit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1485901"/>
            <a:ext cx="8826500" cy="5588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Design fragility from “compiled away” assumptions…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4940" y="2032000"/>
            <a:ext cx="5180838" cy="30635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573246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Maintenance as a side-effect of normal operation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Self-organization phenomena are useful building blocks!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06400" y="2256859"/>
            <a:ext cx="8661400" cy="3425368"/>
            <a:chOff x="406400" y="2256859"/>
            <a:chExt cx="8661400" cy="3425368"/>
          </a:xfrm>
        </p:grpSpPr>
        <p:sp>
          <p:nvSpPr>
            <p:cNvPr id="7" name="TextBox 6"/>
            <p:cNvSpPr txBox="1"/>
            <p:nvPr/>
          </p:nvSpPr>
          <p:spPr>
            <a:xfrm>
              <a:off x="1804940" y="4364378"/>
              <a:ext cx="1511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77933C"/>
                  </a:solidFill>
                </a:rPr>
                <a:t>Climb steps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77952">
              <a:off x="1979489" y="2668368"/>
              <a:ext cx="1511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77933C"/>
                  </a:solidFill>
                </a:rPr>
                <a:t>Flip self over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43486" y="3553349"/>
              <a:ext cx="1136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77933C"/>
                  </a:solidFill>
                </a:rPr>
                <a:t>Maintain speed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50152" y="2256859"/>
              <a:ext cx="1593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77933C"/>
                  </a:solidFill>
                </a:rPr>
                <a:t>Required field </a:t>
              </a:r>
            </a:p>
            <a:p>
              <a:r>
                <a:rPr lang="en-US" b="1">
                  <a:solidFill>
                    <a:srgbClr val="77933C"/>
                  </a:solidFill>
                </a:rPr>
                <a:t>endurance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520163">
              <a:off x="3466574" y="4741276"/>
              <a:ext cx="2578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77933C"/>
                  </a:solidFill>
                </a:rPr>
                <a:t>Drive on rough terrain</a:t>
              </a:r>
            </a:p>
          </p:txBody>
        </p:sp>
        <p:cxnSp>
          <p:nvCxnSpPr>
            <p:cNvPr id="14" name="Straight Connector 13"/>
            <p:cNvCxnSpPr>
              <a:stCxn id="9" idx="0"/>
            </p:cNvCxnSpPr>
            <p:nvPr/>
          </p:nvCxnSpPr>
          <p:spPr>
            <a:xfrm rot="16200000" flipH="1">
              <a:off x="3308504" y="2240162"/>
              <a:ext cx="895" cy="928981"/>
            </a:xfrm>
            <a:prstGeom prst="line">
              <a:avLst/>
            </a:prstGeom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904084" y="4022022"/>
              <a:ext cx="541496" cy="253661"/>
            </a:xfrm>
            <a:prstGeom prst="line">
              <a:avLst/>
            </a:prstGeom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048000" y="4440130"/>
              <a:ext cx="1930403" cy="1588"/>
            </a:xfrm>
            <a:prstGeom prst="line">
              <a:avLst/>
            </a:prstGeom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9" idx="2"/>
            </p:cNvCxnSpPr>
            <p:nvPr/>
          </p:nvCxnSpPr>
          <p:spPr>
            <a:xfrm rot="16200000" flipH="1">
              <a:off x="2374012" y="3253667"/>
              <a:ext cx="874654" cy="371046"/>
            </a:xfrm>
            <a:prstGeom prst="line">
              <a:avLst/>
            </a:prstGeom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359400" y="2856606"/>
              <a:ext cx="698905" cy="696744"/>
            </a:xfrm>
            <a:prstGeom prst="line">
              <a:avLst/>
            </a:prstGeom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0" idx="1"/>
            </p:cNvCxnSpPr>
            <p:nvPr/>
          </p:nvCxnSpPr>
          <p:spPr>
            <a:xfrm>
              <a:off x="6286500" y="3876515"/>
              <a:ext cx="856986" cy="1588"/>
            </a:xfrm>
            <a:prstGeom prst="line">
              <a:avLst/>
            </a:prstGeom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406400" y="5159007"/>
              <a:ext cx="86614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None/>
              </a:pPr>
              <a:r>
                <a:rPr lang="en-US" sz="2800" dirty="0" smtClean="0">
                  <a:solidFill>
                    <a:srgbClr val="1F497D"/>
                  </a:solidFill>
                </a:rPr>
                <a:t>… can be mitigated by autonomous, ongoing integration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Formal Control Problem</a:t>
            </a:r>
          </a:p>
        </p:txBody>
      </p:sp>
      <p:pic>
        <p:nvPicPr>
          <p:cNvPr id="4" name="Content Placeholder 3" descr="block-diagram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1300" y="1300944"/>
            <a:ext cx="6390217" cy="4682044"/>
          </a:xfrm>
        </p:spPr>
      </p:pic>
      <p:sp>
        <p:nvSpPr>
          <p:cNvPr id="5" name="TextBox 4"/>
          <p:cNvSpPr txBox="1"/>
          <p:nvPr/>
        </p:nvSpPr>
        <p:spPr>
          <a:xfrm>
            <a:off x="5791200" y="2501900"/>
            <a:ext cx="3187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For each ColorPower client, set p</a:t>
            </a:r>
            <a:r>
              <a:rPr lang="en-US" sz="2400" i="1" baseline="-25000"/>
              <a:t>on</a:t>
            </a:r>
            <a:r>
              <a:rPr lang="en-US" sz="2400" i="1"/>
              <a:t>, p</a:t>
            </a:r>
            <a:r>
              <a:rPr lang="en-US" sz="2400" i="1" baseline="-25000"/>
              <a:t>off</a:t>
            </a:r>
            <a:r>
              <a:rPr lang="en-US" sz="2400" i="1"/>
              <a:t> for each device group, such that the total enabled power in s(t) tracks g(t)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ColorPower Algorithm: 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Fairness assured by executing equivalent stochastic algorithm on all clients</a:t>
            </a:r>
          </a:p>
          <a:p>
            <a:r>
              <a:rPr lang="en-US"/>
              <a:t>Intuition: spend flexibility with three “allocations”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Goal tracking &amp; hard priority constraints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Soft priority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Cycling (trading off fairness against future reserves)</a:t>
            </a:r>
          </a:p>
          <a:p>
            <a:pPr marL="514350" indent="-457200"/>
            <a:r>
              <a:rPr lang="en-US"/>
              <a:t>Any “unspent” flexibility is allowed to accumulate, improving future controllability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ColorPower Algorithm: Equations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000" y="1549400"/>
            <a:ext cx="357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Allocation 1: Goal Tracking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746" y="4228089"/>
            <a:ext cx="355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Allocation 2: Color Priority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0500" y="952311"/>
            <a:ext cx="2753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Allocation 3: Cycling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72546" y="4697989"/>
            <a:ext cx="3060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Computing p</a:t>
            </a:r>
            <a:r>
              <a:rPr lang="en-US" sz="2400" b="1" baseline="-25000"/>
              <a:t>on</a:t>
            </a:r>
            <a:r>
              <a:rPr lang="en-US" sz="2400" b="1"/>
              <a:t> and p</a:t>
            </a:r>
            <a:r>
              <a:rPr lang="en-US" sz="2400" b="1" baseline="-25000"/>
              <a:t>off</a:t>
            </a:r>
          </a:p>
        </p:txBody>
      </p:sp>
      <p:pic>
        <p:nvPicPr>
          <p:cNvPr id="19" name="Picture 18" descr="alg-C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185432"/>
            <a:ext cx="4203700" cy="679869"/>
          </a:xfrm>
          <a:prstGeom prst="rect">
            <a:avLst/>
          </a:prstGeom>
        </p:spPr>
      </p:pic>
      <p:pic>
        <p:nvPicPr>
          <p:cNvPr id="20" name="Picture 19" descr="alg-delta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851979"/>
            <a:ext cx="4457700" cy="10702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5100" y="3858757"/>
            <a:ext cx="200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Upward is converse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5100" y="2591113"/>
            <a:ext cx="172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Downward shift: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100" y="1899166"/>
            <a:ext cx="171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Correction Goal:</a:t>
            </a:r>
          </a:p>
        </p:txBody>
      </p:sp>
      <p:pic>
        <p:nvPicPr>
          <p:cNvPr id="24" name="Picture 23" descr="alg-prim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4689754"/>
            <a:ext cx="2119814" cy="375121"/>
          </a:xfrm>
          <a:prstGeom prst="rect">
            <a:avLst/>
          </a:prstGeom>
        </p:spPr>
      </p:pic>
      <p:pic>
        <p:nvPicPr>
          <p:cNvPr id="25" name="Picture 24" descr="alg-prime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114" y="4715154"/>
            <a:ext cx="2043614" cy="381609"/>
          </a:xfrm>
          <a:prstGeom prst="rect">
            <a:avLst/>
          </a:prstGeom>
        </p:spPr>
      </p:pic>
      <p:pic>
        <p:nvPicPr>
          <p:cNvPr id="26" name="Picture 25" descr="alg-deltaP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5245100"/>
            <a:ext cx="4457700" cy="79306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3200" y="6207899"/>
            <a:ext cx="200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Upward is converse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3200" y="4940255"/>
            <a:ext cx="172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Downward shift: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" y="1149866"/>
            <a:ext cx="184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Boundary color </a:t>
            </a:r>
            <a:r>
              <a:rPr lang="en-US" i="1"/>
              <a:t>b</a:t>
            </a:r>
            <a:r>
              <a:rPr lang="en-US"/>
              <a:t>:</a:t>
            </a:r>
          </a:p>
        </p:txBody>
      </p:sp>
      <p:pic>
        <p:nvPicPr>
          <p:cNvPr id="30" name="Picture 29" descr="alg-boundary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098" y="1160464"/>
            <a:ext cx="2068083" cy="444012"/>
          </a:xfrm>
          <a:prstGeom prst="rect">
            <a:avLst/>
          </a:prstGeom>
        </p:spPr>
      </p:pic>
      <p:pic>
        <p:nvPicPr>
          <p:cNvPr id="31" name="Picture 30" descr="alg-deltaC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0900" y="4381268"/>
            <a:ext cx="4483099" cy="431021"/>
          </a:xfrm>
          <a:prstGeom prst="rect">
            <a:avLst/>
          </a:prstGeom>
        </p:spPr>
      </p:pic>
      <p:pic>
        <p:nvPicPr>
          <p:cNvPr id="32" name="Picture 31" descr="alg-doubleprime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3356" y="1435101"/>
            <a:ext cx="2402743" cy="34976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42500" y="1712099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and similar for other states</a:t>
            </a:r>
          </a:p>
        </p:txBody>
      </p:sp>
      <p:pic>
        <p:nvPicPr>
          <p:cNvPr id="34" name="Picture 33" descr="alg-poff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0500" y="5137434"/>
            <a:ext cx="3200400" cy="827034"/>
          </a:xfrm>
          <a:prstGeom prst="rect">
            <a:avLst/>
          </a:prstGeom>
        </p:spPr>
      </p:pic>
      <p:pic>
        <p:nvPicPr>
          <p:cNvPr id="35" name="Picture 34" descr="alg-pon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4800" y="5942802"/>
            <a:ext cx="3073399" cy="73901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003800" y="2071132"/>
            <a:ext cx="188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Reserve fraction </a:t>
            </a:r>
            <a:r>
              <a:rPr lang="en-US" i="1"/>
              <a:t>f:</a:t>
            </a:r>
            <a:endParaRPr lang="en-US"/>
          </a:p>
        </p:txBody>
      </p:sp>
      <p:pic>
        <p:nvPicPr>
          <p:cNvPr id="37" name="Picture 36" descr="alg-f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8499" y="2363451"/>
            <a:ext cx="2654300" cy="697656"/>
          </a:xfrm>
          <a:prstGeom prst="rect">
            <a:avLst/>
          </a:prstGeom>
        </p:spPr>
      </p:pic>
      <p:pic>
        <p:nvPicPr>
          <p:cNvPr id="39" name="Picture 38" descr="alg-ss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1050" y="3361894"/>
            <a:ext cx="2705100" cy="1120195"/>
          </a:xfrm>
          <a:prstGeom prst="rect">
            <a:avLst/>
          </a:prstGeom>
        </p:spPr>
      </p:pic>
      <p:pic>
        <p:nvPicPr>
          <p:cNvPr id="40" name="Picture 39" descr="alg-ss-rt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2546" y="2982457"/>
            <a:ext cx="3232363" cy="39836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353300" y="3327400"/>
            <a:ext cx="1516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when enabled</a:t>
            </a:r>
          </a:p>
          <a:p>
            <a:r>
              <a:rPr lang="en-US"/>
              <a:t>domainates,</a:t>
            </a:r>
          </a:p>
          <a:p>
            <a:r>
              <a:rPr lang="en-US"/>
              <a:t>else converse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Studies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457700" y="3898022"/>
            <a:ext cx="4686300" cy="387349"/>
          </a:xfrm>
        </p:spPr>
        <p:txBody>
          <a:bodyPr/>
          <a:lstStyle/>
          <a:p>
            <a:pPr algn="ctr"/>
            <a:r>
              <a:rPr lang="en-US" sz="1800" i="1">
                <a:solidFill>
                  <a:srgbClr val="1F497D"/>
                </a:solidFill>
                <a:latin typeface="+mn-lt"/>
              </a:rPr>
              <a:t>Fast convergence matching predictions</a:t>
            </a:r>
          </a:p>
        </p:txBody>
      </p:sp>
      <p:pic>
        <p:nvPicPr>
          <p:cNvPr id="10" name="Content Placeholder 9" descr="StepMeasuredConvergence.pdf"/>
          <p:cNvPicPr>
            <a:picLocks noGrp="1" noChangeAspect="1"/>
          </p:cNvPicPr>
          <p:nvPr>
            <p:ph sz="quarter" idx="4"/>
          </p:nvPr>
        </p:nvPicPr>
        <mc:AlternateContent>
          <mc:Choice xmlns:ma="http://schemas.microsoft.com/office/mac/drawingml/2008/main" Requires="ma">
            <p:blipFill>
              <a:blip r:embed="rId2"/>
              <a:srcRect t="-4350" b="-4350"/>
              <a:stretch>
                <a:fillRect/>
              </a:stretch>
            </p:blipFill>
          </mc:Choice>
          <mc:Fallback>
            <p:blipFill>
              <a:blip r:embed="rId3"/>
              <a:srcRect t="-4350" b="-4350"/>
              <a:stretch>
                <a:fillRect/>
              </a:stretch>
            </p:blipFill>
          </mc:Fallback>
        </mc:AlternateContent>
        <p:spPr>
          <a:xfrm>
            <a:off x="5092700" y="842963"/>
            <a:ext cx="3352800" cy="3277738"/>
          </a:xfrm>
        </p:spPr>
      </p:pic>
      <p:pic>
        <p:nvPicPr>
          <p:cNvPr id="13" name="Content Placeholder 3" descr="NDevicesAccuracy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1300" y="1054100"/>
            <a:ext cx="3591261" cy="2595756"/>
          </a:xfrm>
        </p:spPr>
      </p:pic>
      <p:sp>
        <p:nvSpPr>
          <p:cNvPr id="14" name="TextBox 13"/>
          <p:cNvSpPr txBox="1"/>
          <p:nvPr/>
        </p:nvSpPr>
        <p:spPr>
          <a:xfrm>
            <a:off x="0" y="3655690"/>
            <a:ext cx="415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tx2"/>
                </a:solidFill>
              </a:rPr>
              <a:t>Scalable: More devices = better accuracy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74900" y="6363732"/>
            <a:ext cx="492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1F497D"/>
                </a:solidFill>
              </a:rPr>
              <a:t>Good tolerance of heterogeny and error</a:t>
            </a:r>
          </a:p>
        </p:txBody>
      </p:sp>
      <p:pic>
        <p:nvPicPr>
          <p:cNvPr id="17" name="Content Placeholder 7" descr="HeterogeneousAccuracy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6"/>
              <a:srcRect t="-17897" b="-17897"/>
              <a:stretch>
                <a:fillRect/>
              </a:stretch>
            </p:blipFill>
          </mc:Choice>
          <mc:Fallback>
            <p:blipFill>
              <a:blip r:embed="rId7"/>
              <a:srcRect t="-17897" b="-17897"/>
              <a:stretch>
                <a:fillRect/>
              </a:stretch>
            </p:blipFill>
          </mc:Fallback>
        </mc:AlternateContent>
        <p:spPr>
          <a:xfrm>
            <a:off x="1524000" y="3853201"/>
            <a:ext cx="2973388" cy="2907961"/>
          </a:xfrm>
        </p:spPr>
      </p:pic>
      <p:pic>
        <p:nvPicPr>
          <p:cNvPr id="18" name="Content Placeholder 8" descr="MeasurementErrorAccurac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t="-17977" b="-17977"/>
              <a:stretch>
                <a:fillRect/>
              </a:stretch>
            </p:blipFill>
          </mc:Choice>
          <mc:Fallback>
            <p:blipFill>
              <a:blip r:embed="rId9"/>
              <a:srcRect t="-17977" b="-17977"/>
              <a:stretch>
                <a:fillRect/>
              </a:stretch>
            </p:blipFill>
          </mc:Fallback>
        </mc:AlternateContent>
        <p:spPr bwMode="auto">
          <a:xfrm>
            <a:off x="4497388" y="3853201"/>
            <a:ext cx="2974556" cy="29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State: Transition to Pilots…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2032000" y="1152736"/>
            <a:ext cx="6121400" cy="2924328"/>
          </a:xfrm>
        </p:spPr>
        <p:txBody>
          <a:bodyPr/>
          <a:lstStyle/>
          <a:p>
            <a:r>
              <a:rPr lang="en-US" sz="2400"/>
              <a:t>Partnership with energy industry startup</a:t>
            </a:r>
          </a:p>
          <a:p>
            <a:r>
              <a:rPr lang="en-US" sz="2400"/>
              <a:t>Integration and product development</a:t>
            </a:r>
          </a:p>
          <a:p>
            <a:pPr lvl="1"/>
            <a:r>
              <a:rPr lang="en-US" sz="2000"/>
              <a:t>Market integration</a:t>
            </a:r>
          </a:p>
          <a:p>
            <a:pPr lvl="1"/>
            <a:r>
              <a:rPr lang="en-US" sz="2000"/>
              <a:t>Consumer HCI &amp; incentives</a:t>
            </a:r>
          </a:p>
          <a:p>
            <a:pPr lvl="1"/>
            <a:r>
              <a:rPr lang="en-US" sz="2000"/>
              <a:t>Operations interface</a:t>
            </a:r>
          </a:p>
          <a:p>
            <a:pPr lvl="1"/>
            <a:r>
              <a:rPr lang="en-US" sz="2000"/>
              <a:t>PDD, reference designs</a:t>
            </a:r>
          </a:p>
          <a:p>
            <a:pPr lvl="1"/>
            <a:r>
              <a:rPr lang="en-US" sz="2000"/>
              <a:t>Service models</a:t>
            </a:r>
          </a:p>
          <a:p>
            <a:pPr lvl="1"/>
            <a:r>
              <a:rPr lang="en-US" sz="2000"/>
              <a:t>…</a:t>
            </a: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2"/>
          <a:srcRect b="16882"/>
          <a:stretch>
            <a:fillRect/>
          </a:stretch>
        </p:blipFill>
        <p:spPr bwMode="auto">
          <a:xfrm>
            <a:off x="6335986" y="2132525"/>
            <a:ext cx="2536824" cy="449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216236"/>
            <a:ext cx="1778000" cy="1244600"/>
          </a:xfrm>
          <a:prstGeom prst="rect">
            <a:avLst/>
          </a:prstGeom>
        </p:spPr>
      </p:pic>
      <p:grpSp>
        <p:nvGrpSpPr>
          <p:cNvPr id="20" name="Group 10"/>
          <p:cNvGrpSpPr/>
          <p:nvPr/>
        </p:nvGrpSpPr>
        <p:grpSpPr>
          <a:xfrm>
            <a:off x="1895476" y="4280264"/>
            <a:ext cx="4419600" cy="2405460"/>
            <a:chOff x="1816274" y="1220244"/>
            <a:chExt cx="6413326" cy="3490587"/>
          </a:xfrm>
        </p:grpSpPr>
        <p:sp>
          <p:nvSpPr>
            <p:cNvPr id="21" name="Rectangle 20"/>
            <p:cNvSpPr/>
            <p:nvPr/>
          </p:nvSpPr>
          <p:spPr>
            <a:xfrm>
              <a:off x="1816274" y="1434231"/>
              <a:ext cx="4704092" cy="3276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/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27991" r="46732" b="4062"/>
            <a:stretch>
              <a:fillRect/>
            </a:stretch>
          </p:blipFill>
          <p:spPr bwMode="auto">
            <a:xfrm>
              <a:off x="1906067" y="1531620"/>
              <a:ext cx="4517727" cy="311658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23" name="Rectangle 22"/>
            <p:cNvSpPr/>
            <p:nvPr/>
          </p:nvSpPr>
          <p:spPr>
            <a:xfrm>
              <a:off x="4526963" y="1220244"/>
              <a:ext cx="3702637" cy="2362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/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590346" y="1310537"/>
              <a:ext cx="3572701" cy="2177962"/>
            </a:xfrm>
            <a:prstGeom prst="rect">
              <a:avLst/>
            </a:prstGeom>
          </p:spPr>
        </p:pic>
      </p:grpSp>
      <p:pic>
        <p:nvPicPr>
          <p:cNvPr id="27" name="Picture 3"/>
          <p:cNvPicPr>
            <a:picLocks noChangeAspect="1"/>
          </p:cNvPicPr>
          <p:nvPr/>
        </p:nvPicPr>
        <p:blipFill>
          <a:blip r:embed="rId6"/>
          <a:srcRect l="22337" t="2241" r="24523"/>
          <a:stretch>
            <a:fillRect/>
          </a:stretch>
        </p:blipFill>
        <p:spPr bwMode="auto">
          <a:xfrm>
            <a:off x="214823" y="2689681"/>
            <a:ext cx="1513932" cy="239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Engineered Self-Organization</a:t>
            </a:r>
          </a:p>
          <a:p>
            <a:r>
              <a:rPr lang="en-US"/>
              <a:t>Three techniques:</a:t>
            </a:r>
          </a:p>
          <a:p>
            <a:pPr lvl="1"/>
            <a:r>
              <a:rPr lang="en-US"/>
              <a:t>Networks as manifolds</a:t>
            </a:r>
          </a:p>
          <a:p>
            <a:pPr lvl="1"/>
            <a:r>
              <a:rPr lang="en-US"/>
              <a:t>Stochastic coordination</a:t>
            </a:r>
          </a:p>
          <a:p>
            <a:pPr lvl="1"/>
            <a:r>
              <a:rPr lang="en-US" b="1">
                <a:solidFill>
                  <a:srgbClr val="C0504D"/>
                </a:solidFill>
              </a:rPr>
              <a:t>Functional blueprints</a:t>
            </a:r>
          </a:p>
          <a:p>
            <a:r>
              <a:rPr lang="en-US"/>
              <a:t>Summary &amp; Future outlook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MADV: Morphogenesis for Redesign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3589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Operation experts are not engineering experts…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... but have good ideas for new uses and upgrades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2240" y="2027733"/>
            <a:ext cx="5675040" cy="3767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your robot can climb stairs…</a:t>
            </a:r>
          </a:p>
        </p:txBody>
      </p:sp>
      <p:pic>
        <p:nvPicPr>
          <p:cNvPr id="6" name="Content Placeholder 5" descr="DSC_609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950" t="-202" r="22772" b="8598"/>
          <a:stretch/>
        </p:blipFill>
        <p:spPr>
          <a:xfrm>
            <a:off x="2286000" y="1483837"/>
            <a:ext cx="4572000" cy="469250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 descr="DSC_61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141" r="24882"/>
          <a:stretch/>
        </p:blipFill>
        <p:spPr>
          <a:xfrm>
            <a:off x="2286000" y="1483835"/>
            <a:ext cx="4572000" cy="5237640"/>
          </a:xfrm>
          <a:prstGeom prst="rect">
            <a:avLst/>
          </a:prstGeom>
        </p:spPr>
      </p:pic>
      <p:pic>
        <p:nvPicPr>
          <p:cNvPr id="8" name="Picture 7" descr="DSC_610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244" r="26396"/>
          <a:stretch/>
        </p:blipFill>
        <p:spPr>
          <a:xfrm>
            <a:off x="2286000" y="1356834"/>
            <a:ext cx="4572000" cy="5293943"/>
          </a:xfrm>
          <a:prstGeom prst="rect">
            <a:avLst/>
          </a:prstGeom>
        </p:spPr>
      </p:pic>
      <p:pic>
        <p:nvPicPr>
          <p:cNvPr id="9" name="Picture 8" descr="DSC_610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1364" r="22273"/>
          <a:stretch/>
        </p:blipFill>
        <p:spPr>
          <a:xfrm>
            <a:off x="2286000" y="1319948"/>
            <a:ext cx="4572000" cy="5387561"/>
          </a:xfrm>
          <a:prstGeom prst="rect">
            <a:avLst/>
          </a:prstGeom>
        </p:spPr>
      </p:pic>
      <p:pic>
        <p:nvPicPr>
          <p:cNvPr id="10" name="Picture 9" descr="DSC_610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892" r="23648"/>
          <a:stretch/>
        </p:blipFill>
        <p:spPr>
          <a:xfrm>
            <a:off x="2286000" y="1221898"/>
            <a:ext cx="4572000" cy="5107053"/>
          </a:xfrm>
          <a:prstGeom prst="rect">
            <a:avLst/>
          </a:prstGeom>
        </p:spPr>
      </p:pic>
      <p:pic>
        <p:nvPicPr>
          <p:cNvPr id="11" name="Picture 10" descr="DSC_6104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103" r="28205"/>
          <a:stretch/>
        </p:blipFill>
        <p:spPr>
          <a:xfrm>
            <a:off x="2286000" y="1160266"/>
            <a:ext cx="4572000" cy="52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99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but you want to check cars for </a:t>
            </a:r>
            <a:r>
              <a:rPr lang="en-US" dirty="0" err="1" smtClean="0"/>
              <a:t>IEDs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Content Placeholder 5" descr="deadcar1.jpg"/>
          <p:cNvPicPr>
            <a:picLocks noGrp="1" noChangeAspect="1"/>
          </p:cNvPicPr>
          <p:nvPr>
            <p:ph idx="1"/>
          </p:nvPr>
        </p:nvPicPr>
        <p:blipFill>
          <a:blip r:embed="rId2"/>
          <a:srcRect t="6563" b="9375"/>
          <a:stretch>
            <a:fillRect/>
          </a:stretch>
        </p:blipFill>
        <p:spPr>
          <a:xfrm>
            <a:off x="516791" y="1341306"/>
            <a:ext cx="7954109" cy="501504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82701"/>
            <a:ext cx="8229600" cy="103192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Even “simple” robots require careful design of many interacting components…</a:t>
            </a:r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Robot Redesign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6840" y="2896240"/>
            <a:ext cx="4165562" cy="24631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 r="35772"/>
          <a:stretch>
            <a:fillRect/>
          </a:stretch>
        </p:blipFill>
        <p:spPr bwMode="auto">
          <a:xfrm>
            <a:off x="1350296" y="2314620"/>
            <a:ext cx="4872704" cy="3162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6796" y="2314620"/>
            <a:ext cx="7730646" cy="32233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541451" y="5576050"/>
            <a:ext cx="7929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rPr>
              <a:t>… and small changes have large consequences.</a:t>
            </a:r>
            <a:endParaRPr lang="en-US" sz="2800" dirty="0">
              <a:solidFill>
                <a:prstClr val="black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Engineered Self-Organization</a:t>
            </a:r>
          </a:p>
          <a:p>
            <a:r>
              <a:rPr lang="en-US"/>
              <a:t>Three techniques:</a:t>
            </a:r>
          </a:p>
          <a:p>
            <a:pPr lvl="1"/>
            <a:r>
              <a:rPr lang="en-US"/>
              <a:t>Networks as manifolds</a:t>
            </a:r>
          </a:p>
          <a:p>
            <a:pPr lvl="1"/>
            <a:r>
              <a:rPr lang="en-US"/>
              <a:t>Stochastic coordination</a:t>
            </a:r>
          </a:p>
          <a:p>
            <a:pPr lvl="1"/>
            <a:r>
              <a:rPr lang="en-US"/>
              <a:t>Functional blueprints</a:t>
            </a:r>
          </a:p>
          <a:p>
            <a:r>
              <a:rPr lang="en-US"/>
              <a:t>Summary &amp; Future outlook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A phylogeny of engineered systems?</a:t>
            </a: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 descr="iRobotWar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285" y="1322010"/>
            <a:ext cx="2688515" cy="1792343"/>
          </a:xfrm>
          <a:prstGeom prst="rect">
            <a:avLst/>
          </a:prstGeom>
        </p:spPr>
      </p:pic>
      <p:pic>
        <p:nvPicPr>
          <p:cNvPr id="8" name="Picture 7" descr="landroi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02" y="4438693"/>
            <a:ext cx="2524107" cy="1682738"/>
          </a:xfrm>
          <a:prstGeom prst="rect">
            <a:avLst/>
          </a:prstGeom>
        </p:spPr>
      </p:pic>
      <p:pic>
        <p:nvPicPr>
          <p:cNvPr id="10" name="Picture 9" descr="SUG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302" y="1075153"/>
            <a:ext cx="2772242" cy="1848161"/>
          </a:xfrm>
          <a:prstGeom prst="rect">
            <a:avLst/>
          </a:prstGeom>
        </p:spPr>
      </p:pic>
      <p:pic>
        <p:nvPicPr>
          <p:cNvPr id="9" name="Picture 8" descr="minidroi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286" y="4438693"/>
            <a:ext cx="2379514" cy="1668890"/>
          </a:xfrm>
          <a:prstGeom prst="rect">
            <a:avLst/>
          </a:prstGeom>
        </p:spPr>
      </p:pic>
      <p:pic>
        <p:nvPicPr>
          <p:cNvPr id="6" name="Picture 5" descr="iRobotPackBo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2923314"/>
            <a:ext cx="2306137" cy="173152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598713" y="2951321"/>
            <a:ext cx="2034286" cy="834836"/>
          </a:xfrm>
          <a:custGeom>
            <a:avLst/>
            <a:gdLst>
              <a:gd name="connsiteX0" fmla="*/ 0 w 2034286"/>
              <a:gd name="connsiteY0" fmla="*/ 834836 h 834836"/>
              <a:gd name="connsiteX1" fmla="*/ 1469860 w 2034286"/>
              <a:gd name="connsiteY1" fmla="*/ 599671 h 834836"/>
              <a:gd name="connsiteX2" fmla="*/ 2034286 w 2034286"/>
              <a:gd name="connsiteY2" fmla="*/ 0 h 83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4286" h="834836">
                <a:moveTo>
                  <a:pt x="0" y="834836"/>
                </a:moveTo>
                <a:cubicBezTo>
                  <a:pt x="565406" y="786823"/>
                  <a:pt x="1130813" y="738810"/>
                  <a:pt x="1469860" y="599671"/>
                </a:cubicBezTo>
                <a:cubicBezTo>
                  <a:pt x="1808907" y="460532"/>
                  <a:pt x="1921596" y="230266"/>
                  <a:pt x="2034286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633989" y="3844948"/>
            <a:ext cx="1481619" cy="517363"/>
          </a:xfrm>
          <a:custGeom>
            <a:avLst/>
            <a:gdLst>
              <a:gd name="connsiteX0" fmla="*/ 0 w 1481619"/>
              <a:gd name="connsiteY0" fmla="*/ 0 h 517363"/>
              <a:gd name="connsiteX1" fmla="*/ 1081817 w 1481619"/>
              <a:gd name="connsiteY1" fmla="*/ 235165 h 517363"/>
              <a:gd name="connsiteX2" fmla="*/ 1481619 w 1481619"/>
              <a:gd name="connsiteY2" fmla="*/ 517363 h 51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619" h="517363">
                <a:moveTo>
                  <a:pt x="0" y="0"/>
                </a:moveTo>
                <a:cubicBezTo>
                  <a:pt x="417440" y="74469"/>
                  <a:pt x="834880" y="148938"/>
                  <a:pt x="1081817" y="235165"/>
                </a:cubicBezTo>
                <a:cubicBezTo>
                  <a:pt x="1328754" y="321392"/>
                  <a:pt x="1405186" y="419377"/>
                  <a:pt x="1481619" y="517363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669266" y="3174728"/>
            <a:ext cx="4738829" cy="730971"/>
          </a:xfrm>
          <a:custGeom>
            <a:avLst/>
            <a:gdLst>
              <a:gd name="connsiteX0" fmla="*/ 0 w 4738829"/>
              <a:gd name="connsiteY0" fmla="*/ 646704 h 730971"/>
              <a:gd name="connsiteX1" fmla="*/ 3280728 w 4738829"/>
              <a:gd name="connsiteY1" fmla="*/ 623187 h 730971"/>
              <a:gd name="connsiteX2" fmla="*/ 4738829 w 4738829"/>
              <a:gd name="connsiteY2" fmla="*/ 0 h 73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8829" h="730971">
                <a:moveTo>
                  <a:pt x="0" y="646704"/>
                </a:moveTo>
                <a:cubicBezTo>
                  <a:pt x="1245461" y="688837"/>
                  <a:pt x="2490923" y="730971"/>
                  <a:pt x="3280728" y="623187"/>
                </a:cubicBezTo>
                <a:cubicBezTo>
                  <a:pt x="4070533" y="515403"/>
                  <a:pt x="4738829" y="0"/>
                  <a:pt x="4738829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573710" y="5314730"/>
            <a:ext cx="670256" cy="74468"/>
          </a:xfrm>
          <a:custGeom>
            <a:avLst/>
            <a:gdLst>
              <a:gd name="connsiteX0" fmla="*/ 0 w 670256"/>
              <a:gd name="connsiteY0" fmla="*/ 0 h 74468"/>
              <a:gd name="connsiteX1" fmla="*/ 399802 w 670256"/>
              <a:gd name="connsiteY1" fmla="*/ 70549 h 74468"/>
              <a:gd name="connsiteX2" fmla="*/ 670256 w 670256"/>
              <a:gd name="connsiteY2" fmla="*/ 23516 h 7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256" h="74468">
                <a:moveTo>
                  <a:pt x="0" y="0"/>
                </a:moveTo>
                <a:cubicBezTo>
                  <a:pt x="144046" y="33315"/>
                  <a:pt x="288093" y="66630"/>
                  <a:pt x="399802" y="70549"/>
                </a:cubicBezTo>
                <a:cubicBezTo>
                  <a:pt x="511511" y="74468"/>
                  <a:pt x="670256" y="23516"/>
                  <a:pt x="670256" y="23516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04959" y="4609071"/>
            <a:ext cx="99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PackBot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48009" y="6084699"/>
            <a:ext cx="110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LANdroid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733436" y="2843220"/>
            <a:ext cx="7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SUGV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541753" y="3039328"/>
            <a:ext cx="96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Warrior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961938" y="6032786"/>
            <a:ext cx="1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miniDroid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Blueprints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085" y="1579809"/>
            <a:ext cx="5372100" cy="26976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Functional blueprints requirements:</a:t>
            </a:r>
          </a:p>
          <a:p>
            <a:r>
              <a:rPr lang="en-US" sz="2400" dirty="0" smtClean="0"/>
              <a:t>Behavior that degrades gracefully</a:t>
            </a:r>
          </a:p>
          <a:p>
            <a:r>
              <a:rPr lang="en-US" sz="2400" dirty="0" smtClean="0"/>
              <a:t>Metric for stress degree &amp; direction</a:t>
            </a:r>
          </a:p>
          <a:p>
            <a:pPr lvl="1"/>
            <a:r>
              <a:rPr lang="en-US" sz="2000" u="sng" dirty="0" smtClean="0"/>
              <a:t>Stress must be between 0 and 1</a:t>
            </a:r>
          </a:p>
          <a:p>
            <a:r>
              <a:rPr lang="en-US" sz="2400" dirty="0" smtClean="0"/>
              <a:t>Incremental adjustment program</a:t>
            </a:r>
          </a:p>
          <a:p>
            <a:r>
              <a:rPr lang="en-US" sz="2400" dirty="0" smtClean="0"/>
              <a:t>Initial viable design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cxnSp>
        <p:nvCxnSpPr>
          <p:cNvPr id="6" name="Elbow Connector 5"/>
          <p:cNvCxnSpPr/>
          <p:nvPr/>
        </p:nvCxnSpPr>
        <p:spPr>
          <a:xfrm rot="10800000" flipV="1">
            <a:off x="443154" y="4935690"/>
            <a:ext cx="2820746" cy="767613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/>
          <p:nvPr/>
        </p:nvGrpSpPr>
        <p:grpSpPr>
          <a:xfrm rot="8227247">
            <a:off x="1254596" y="4681554"/>
            <a:ext cx="978907" cy="227342"/>
            <a:chOff x="2872868" y="3589361"/>
            <a:chExt cx="2497541" cy="580030"/>
          </a:xfrm>
        </p:grpSpPr>
        <p:sp>
          <p:nvSpPr>
            <p:cNvPr id="8" name="Rectangle 7"/>
            <p:cNvSpPr/>
            <p:nvPr/>
          </p:nvSpPr>
          <p:spPr>
            <a:xfrm>
              <a:off x="3115114" y="3691720"/>
              <a:ext cx="2060812" cy="3957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7"/>
            <p:cNvGrpSpPr/>
            <p:nvPr/>
          </p:nvGrpSpPr>
          <p:grpSpPr>
            <a:xfrm>
              <a:off x="2872868" y="3589361"/>
              <a:ext cx="2497541" cy="580030"/>
              <a:chOff x="2886500" y="4954137"/>
              <a:chExt cx="2497541" cy="580030"/>
            </a:xfrm>
          </p:grpSpPr>
          <p:sp>
            <p:nvSpPr>
              <p:cNvPr id="10" name="Rounded Rectangle 4"/>
              <p:cNvSpPr/>
              <p:nvPr/>
            </p:nvSpPr>
            <p:spPr>
              <a:xfrm>
                <a:off x="2886500" y="4954137"/>
                <a:ext cx="2497541" cy="580030"/>
              </a:xfrm>
              <a:prstGeom prst="roundRect">
                <a:avLst>
                  <a:gd name="adj" fmla="val 50000"/>
                </a:avLst>
              </a:prstGeom>
              <a:noFill/>
              <a:ln w="635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920620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797189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Rounded Rectangle 12"/>
          <p:cNvSpPr/>
          <p:nvPr/>
        </p:nvSpPr>
        <p:spPr>
          <a:xfrm rot="18987530">
            <a:off x="706872" y="5321543"/>
            <a:ext cx="889309" cy="77563"/>
          </a:xfrm>
          <a:prstGeom prst="roundRect">
            <a:avLst>
              <a:gd name="adj" fmla="val 5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200000">
            <a:off x="1422471" y="5056867"/>
            <a:ext cx="50816" cy="481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6904" y="5081986"/>
            <a:ext cx="1186906" cy="0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468215" y="4227506"/>
            <a:ext cx="899274" cy="823360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20"/>
          <p:cNvGrpSpPr/>
          <p:nvPr/>
        </p:nvGrpSpPr>
        <p:grpSpPr>
          <a:xfrm rot="10800000">
            <a:off x="4417449" y="5050220"/>
            <a:ext cx="978907" cy="227342"/>
            <a:chOff x="2872868" y="3589361"/>
            <a:chExt cx="2497541" cy="580030"/>
          </a:xfrm>
        </p:grpSpPr>
        <p:sp>
          <p:nvSpPr>
            <p:cNvPr id="18" name="Rectangle 17"/>
            <p:cNvSpPr/>
            <p:nvPr/>
          </p:nvSpPr>
          <p:spPr>
            <a:xfrm>
              <a:off x="3115114" y="3691720"/>
              <a:ext cx="2060812" cy="3957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7"/>
            <p:cNvGrpSpPr/>
            <p:nvPr/>
          </p:nvGrpSpPr>
          <p:grpSpPr>
            <a:xfrm>
              <a:off x="2872868" y="3589361"/>
              <a:ext cx="2497541" cy="580030"/>
              <a:chOff x="2886500" y="4954137"/>
              <a:chExt cx="2497541" cy="580030"/>
            </a:xfrm>
          </p:grpSpPr>
          <p:sp>
            <p:nvSpPr>
              <p:cNvPr id="20" name="Rounded Rectangle 4"/>
              <p:cNvSpPr/>
              <p:nvPr/>
            </p:nvSpPr>
            <p:spPr>
              <a:xfrm>
                <a:off x="2886500" y="4954137"/>
                <a:ext cx="2497541" cy="580030"/>
              </a:xfrm>
              <a:prstGeom prst="roundRect">
                <a:avLst>
                  <a:gd name="adj" fmla="val 50000"/>
                </a:avLst>
              </a:prstGeom>
              <a:noFill/>
              <a:ln w="635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920620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797189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ounded Rectangle 22"/>
          <p:cNvSpPr/>
          <p:nvPr/>
        </p:nvSpPr>
        <p:spPr>
          <a:xfrm rot="21560283">
            <a:off x="4401826" y="5125549"/>
            <a:ext cx="889309" cy="77563"/>
          </a:xfrm>
          <a:prstGeom prst="roundRect">
            <a:avLst>
              <a:gd name="adj" fmla="val 5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417448" y="5527907"/>
            <a:ext cx="865527" cy="1588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76804" y="4785605"/>
            <a:ext cx="1058570" cy="1588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4280688" y="4884102"/>
            <a:ext cx="192233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5339257" y="4884102"/>
            <a:ext cx="192233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4244691" y="5351903"/>
            <a:ext cx="346221" cy="5786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5109865" y="5354796"/>
            <a:ext cx="346221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46414" y="5752467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Step Climbing</a:t>
            </a:r>
          </a:p>
          <a:p>
            <a:pPr algn="ctr"/>
            <a:r>
              <a:rPr lang="en-US" dirty="0" smtClean="0"/>
              <a:t>(via ascent angle)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958296" y="5849956"/>
            <a:ext cx="193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Flipper/Body Ratio</a:t>
            </a:r>
            <a:endParaRPr lang="en-US" dirty="0"/>
          </a:p>
        </p:txBody>
      </p:sp>
      <p:grpSp>
        <p:nvGrpSpPr>
          <p:cNvPr id="25" name="Group 20"/>
          <p:cNvGrpSpPr/>
          <p:nvPr/>
        </p:nvGrpSpPr>
        <p:grpSpPr>
          <a:xfrm rot="12937693">
            <a:off x="7211895" y="4968625"/>
            <a:ext cx="978907" cy="227342"/>
            <a:chOff x="2872868" y="3589361"/>
            <a:chExt cx="2497541" cy="580030"/>
          </a:xfrm>
        </p:grpSpPr>
        <p:sp>
          <p:nvSpPr>
            <p:cNvPr id="51" name="Rectangle 50"/>
            <p:cNvSpPr/>
            <p:nvPr/>
          </p:nvSpPr>
          <p:spPr>
            <a:xfrm>
              <a:off x="3115114" y="3691720"/>
              <a:ext cx="2060812" cy="3957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7"/>
            <p:cNvGrpSpPr/>
            <p:nvPr/>
          </p:nvGrpSpPr>
          <p:grpSpPr>
            <a:xfrm>
              <a:off x="2872868" y="3589361"/>
              <a:ext cx="2497541" cy="580030"/>
              <a:chOff x="2886500" y="4954137"/>
              <a:chExt cx="2497541" cy="580030"/>
            </a:xfrm>
          </p:grpSpPr>
          <p:sp>
            <p:nvSpPr>
              <p:cNvPr id="53" name="Rounded Rectangle 4"/>
              <p:cNvSpPr/>
              <p:nvPr/>
            </p:nvSpPr>
            <p:spPr>
              <a:xfrm>
                <a:off x="2886500" y="4954137"/>
                <a:ext cx="2497541" cy="580030"/>
              </a:xfrm>
              <a:prstGeom prst="roundRect">
                <a:avLst>
                  <a:gd name="adj" fmla="val 50000"/>
                </a:avLst>
              </a:prstGeom>
              <a:noFill/>
              <a:ln w="635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920620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797189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6" name="Rounded Rectangle 55"/>
          <p:cNvSpPr/>
          <p:nvPr/>
        </p:nvSpPr>
        <p:spPr>
          <a:xfrm rot="19091044">
            <a:off x="6623920" y="5093521"/>
            <a:ext cx="889309" cy="77563"/>
          </a:xfrm>
          <a:prstGeom prst="roundRect">
            <a:avLst>
              <a:gd name="adj" fmla="val 5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rot="10800000">
            <a:off x="6546279" y="5459808"/>
            <a:ext cx="175144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533315" y="5752467"/>
            <a:ext cx="184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Self-Righting</a:t>
            </a:r>
          </a:p>
          <a:p>
            <a:pPr algn="ctr"/>
            <a:r>
              <a:rPr lang="en-US" dirty="0" smtClean="0"/>
              <a:t>(via torque/mass)</a:t>
            </a:r>
            <a:endParaRPr lang="en-US" dirty="0"/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397" y="1550061"/>
            <a:ext cx="3312954" cy="1958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6" name="TextBox 65"/>
          <p:cNvSpPr txBox="1"/>
          <p:nvPr/>
        </p:nvSpPr>
        <p:spPr>
          <a:xfrm>
            <a:off x="381765" y="3754269"/>
            <a:ext cx="165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Examples: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241300" y="1749507"/>
            <a:ext cx="8688603" cy="3046988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254000"/>
          </a:effectLst>
        </p:spPr>
        <p:txBody>
          <a:bodyPr wrap="square" rtlCol="0">
            <a:spAutoFit/>
          </a:bodyPr>
          <a:lstStyle/>
          <a:p>
            <a:r>
              <a:rPr lang="en-US" sz="24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</a:p>
          <a:p>
            <a:r>
              <a:rPr lang="en-US" sz="48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Global:		design specification</a:t>
            </a:r>
          </a:p>
          <a:p>
            <a:r>
              <a:rPr lang="en-US" sz="48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Local:		parameter values</a:t>
            </a:r>
          </a:p>
          <a:p>
            <a:r>
              <a:rPr lang="en-US" sz="48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Link:			functional blueprint</a:t>
            </a:r>
          </a:p>
          <a:p>
            <a:endParaRPr lang="en-US" sz="2400" b="1">
              <a:ln w="28575" cmpd="sng">
                <a:solidFill>
                  <a:schemeClr val="tx1"/>
                </a:solidFill>
                <a:prstDash val="solid"/>
              </a:ln>
              <a:solidFill>
                <a:srgbClr val="FF00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-12700" y="274638"/>
            <a:ext cx="8229600" cy="682625"/>
          </a:xfrm>
          <a:ln/>
        </p:spPr>
        <p:txBody>
          <a:bodyPr tIns="100645"/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Preliminary Test: Cartoon Vascularization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8586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Functional blueprint model of </a:t>
            </a:r>
            <a:r>
              <a:rPr lang="en-US" dirty="0" err="1" smtClean="0"/>
              <a:t>vascularization</a:t>
            </a:r>
            <a:endParaRPr lang="en-US" dirty="0" smtClean="0"/>
          </a:p>
          <a:p>
            <a:pPr lvl="1"/>
            <a:r>
              <a:rPr lang="en-US" dirty="0" smtClean="0"/>
              <a:t>Stress: oxygen, elastic stress</a:t>
            </a:r>
          </a:p>
          <a:p>
            <a:pPr lvl="1"/>
            <a:r>
              <a:rPr lang="en-US" dirty="0" smtClean="0"/>
              <a:t>Adjustment: leaking, vessel grow/shrink</a:t>
            </a:r>
          </a:p>
          <a:p>
            <a:r>
              <a:rPr lang="en-US" dirty="0" smtClean="0"/>
              <a:t>Red cells are healthy, blue cells are oxygen-deficient</a:t>
            </a:r>
          </a:p>
          <a:p>
            <a:r>
              <a:rPr lang="en-US" dirty="0" smtClean="0"/>
              <a:t>Can model </a:t>
            </a:r>
            <a:r>
              <a:rPr lang="en-US" dirty="0" err="1" smtClean="0"/>
              <a:t>vascularization</a:t>
            </a:r>
            <a:r>
              <a:rPr lang="en-US" dirty="0" smtClean="0"/>
              <a:t> and density co-regulation</a:t>
            </a:r>
          </a:p>
          <a:p>
            <a:pPr lvl="1"/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BEF24-7E62-F54E-9774-9584E25F5A0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1170844"/>
            <a:ext cx="3886560" cy="40655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" y="5327409"/>
            <a:ext cx="1332000" cy="13940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3384" y="5327409"/>
            <a:ext cx="1307520" cy="13667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2211" y="5327409"/>
            <a:ext cx="1317600" cy="1378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4396482"/>
            <a:ext cx="2039866" cy="16456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19293" y="4396482"/>
            <a:ext cx="2038465" cy="1639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6012176" y="6336301"/>
            <a:ext cx="258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595959"/>
                </a:solidFill>
              </a:rPr>
              <a:t>[Beal, Swarm Intel. 2010]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MADV Architecture</a:t>
            </a:r>
            <a:endParaRPr lang="en-US" dirty="0"/>
          </a:p>
        </p:txBody>
      </p:sp>
      <p:grpSp>
        <p:nvGrpSpPr>
          <p:cNvPr id="3" name="Group 33"/>
          <p:cNvGrpSpPr/>
          <p:nvPr/>
        </p:nvGrpSpPr>
        <p:grpSpPr>
          <a:xfrm>
            <a:off x="1248599" y="1161205"/>
            <a:ext cx="6379743" cy="5568926"/>
            <a:chOff x="1094951" y="1005933"/>
            <a:chExt cx="6533391" cy="5721249"/>
          </a:xfrm>
        </p:grpSpPr>
        <p:pic>
          <p:nvPicPr>
            <p:cNvPr id="4" name="Picture 3" descr="mod_design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21366"/>
            <a:stretch/>
          </p:blipFill>
          <p:spPr>
            <a:xfrm>
              <a:off x="1094951" y="1095456"/>
              <a:ext cx="1905107" cy="1009487"/>
            </a:xfrm>
            <a:prstGeom prst="rect">
              <a:avLst/>
            </a:prstGeom>
          </p:spPr>
        </p:pic>
        <p:pic>
          <p:nvPicPr>
            <p:cNvPr id="5" name="Picture 4" descr="LANdroid_desig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000382" y="1369324"/>
              <a:ext cx="1346866" cy="79133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628475" y="1005933"/>
              <a:ext cx="1823599" cy="4809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Models</a:t>
              </a:r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683677" y="2369051"/>
              <a:ext cx="2944665" cy="3634714"/>
              <a:chOff x="5833147" y="1889329"/>
              <a:chExt cx="2944665" cy="363471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833147" y="1889329"/>
                <a:ext cx="2944665" cy="363471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Evaluators</a:t>
                </a:r>
                <a:endParaRPr lang="en-US" dirty="0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6029824" y="2343674"/>
                <a:ext cx="2487380" cy="377865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 smtClean="0"/>
                  <a:t>Robot Model Evaluator</a:t>
                </a:r>
                <a:endParaRPr lang="en-US" dirty="0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6024799" y="2800458"/>
                <a:ext cx="2487380" cy="377865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 smtClean="0"/>
                  <a:t>Cost Evaluator</a:t>
                </a:r>
                <a:endParaRPr lang="en-US" dirty="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5927604" y="3291255"/>
                <a:ext cx="2757524" cy="215931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r>
                  <a:rPr lang="en-US" dirty="0" smtClean="0"/>
                  <a:t>Environmental Evaluator</a:t>
                </a:r>
                <a:br>
                  <a:rPr lang="en-US" dirty="0" smtClean="0"/>
                </a:br>
                <a:r>
                  <a:rPr lang="en-US" dirty="0" smtClean="0"/>
                  <a:t>(obstacle courses)</a:t>
                </a:r>
                <a:endParaRPr lang="en-US" dirty="0"/>
              </a:p>
            </p:txBody>
          </p:sp>
          <p:pic>
            <p:nvPicPr>
              <p:cNvPr id="12" name="Picture 11" descr="environment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9418" t="11500" r="6911" b="26376"/>
              <a:stretch/>
            </p:blipFill>
            <p:spPr>
              <a:xfrm>
                <a:off x="6196700" y="4049174"/>
                <a:ext cx="2320503" cy="1331363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1248599" y="2362700"/>
              <a:ext cx="3103481" cy="3634714"/>
              <a:chOff x="594069" y="1889329"/>
              <a:chExt cx="3103481" cy="363471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94069" y="1889329"/>
                <a:ext cx="3103481" cy="363471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Morphogenetic Simulator</a:t>
                </a:r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607667" y="4544417"/>
                <a:ext cx="1901952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Stress Converter</a:t>
                </a:r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607667" y="3838404"/>
                <a:ext cx="1901952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Blend Stresses</a:t>
                </a:r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607667" y="3132392"/>
                <a:ext cx="1901952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FB  Executor</a:t>
                </a:r>
                <a:endParaRPr lang="en-US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07667" y="2426380"/>
                <a:ext cx="1901952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Blend Updates</a:t>
                </a:r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76007" y="2426381"/>
                <a:ext cx="522368" cy="280053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 smtClean="0"/>
                  <a:t>Functional Blueprints (FB)</a:t>
                </a:r>
                <a:endParaRPr lang="en-US" dirty="0"/>
              </a:p>
            </p:txBody>
          </p:sp>
          <p:cxnSp>
            <p:nvCxnSpPr>
              <p:cNvPr id="20" name="Straight Arrow Connector 19"/>
              <p:cNvCxnSpPr>
                <a:endCxn id="17" idx="1"/>
              </p:cNvCxnSpPr>
              <p:nvPr/>
            </p:nvCxnSpPr>
            <p:spPr>
              <a:xfrm flipV="1">
                <a:off x="1218858" y="3360992"/>
                <a:ext cx="388809" cy="4714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9" idx="3"/>
                <a:endCxn id="15" idx="1"/>
              </p:cNvCxnSpPr>
              <p:nvPr/>
            </p:nvCxnSpPr>
            <p:spPr>
              <a:xfrm>
                <a:off x="1198375" y="3826646"/>
                <a:ext cx="409292" cy="94637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15" idx="0"/>
                <a:endCxn id="16" idx="2"/>
              </p:cNvCxnSpPr>
              <p:nvPr/>
            </p:nvCxnSpPr>
            <p:spPr>
              <a:xfrm flipV="1">
                <a:off x="2558643" y="4295604"/>
                <a:ext cx="0" cy="24881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16" idx="0"/>
                <a:endCxn id="17" idx="2"/>
              </p:cNvCxnSpPr>
              <p:nvPr/>
            </p:nvCxnSpPr>
            <p:spPr>
              <a:xfrm flipV="1">
                <a:off x="2558643" y="3589592"/>
                <a:ext cx="0" cy="24881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17" idx="0"/>
                <a:endCxn id="18" idx="2"/>
              </p:cNvCxnSpPr>
              <p:nvPr/>
            </p:nvCxnSpPr>
            <p:spPr>
              <a:xfrm flipV="1">
                <a:off x="2558643" y="2883580"/>
                <a:ext cx="0" cy="24881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Curved Connector 35"/>
            <p:cNvCxnSpPr>
              <a:endCxn id="6" idx="1"/>
            </p:cNvCxnSpPr>
            <p:nvPr/>
          </p:nvCxnSpPr>
          <p:spPr>
            <a:xfrm rot="5400000" flipH="1" flipV="1">
              <a:off x="2656267" y="1390493"/>
              <a:ext cx="1116280" cy="82813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36"/>
            <p:cNvCxnSpPr>
              <a:stCxn id="6" idx="3"/>
            </p:cNvCxnSpPr>
            <p:nvPr/>
          </p:nvCxnSpPr>
          <p:spPr>
            <a:xfrm>
              <a:off x="5452074" y="1246420"/>
              <a:ext cx="703936" cy="1122631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 rot="5400000" flipH="1">
              <a:off x="4474999" y="4322755"/>
              <a:ext cx="6351" cy="3355670"/>
            </a:xfrm>
            <a:prstGeom prst="curvedConnector3">
              <a:avLst>
                <a:gd name="adj1" fmla="val -12468714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880356" y="1600200"/>
              <a:ext cx="1115618" cy="66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Current </a:t>
              </a:r>
              <a:br>
                <a:rPr lang="en-US" dirty="0" smtClean="0"/>
              </a:br>
              <a:r>
                <a:rPr lang="en-US" dirty="0" smtClean="0"/>
                <a:t>Design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83778" y="1661652"/>
              <a:ext cx="1080371" cy="66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Updated </a:t>
              </a:r>
              <a:br>
                <a:rPr lang="en-US" dirty="0" smtClean="0"/>
              </a:br>
              <a:r>
                <a:rPr lang="en-US" dirty="0" smtClean="0"/>
                <a:t>Design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55702" y="6063172"/>
              <a:ext cx="1931689" cy="66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Evaluation Metrics</a:t>
              </a:r>
              <a:endParaRPr lang="en-US" dirty="0"/>
            </a:p>
          </p:txBody>
        </p:sp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Changes </a:t>
            </a:r>
            <a:r>
              <a:rPr lang="en-US" dirty="0"/>
              <a:t>E</a:t>
            </a:r>
            <a:r>
              <a:rPr lang="en-US" dirty="0" smtClean="0"/>
              <a:t>nsure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2900"/>
            <a:ext cx="4010357" cy="4259263"/>
          </a:xfrm>
        </p:spPr>
        <p:txBody>
          <a:bodyPr/>
          <a:lstStyle/>
          <a:p>
            <a:r>
              <a:rPr lang="en-US" dirty="0" smtClean="0"/>
              <a:t>Always keep design viable</a:t>
            </a:r>
          </a:p>
          <a:p>
            <a:pPr lvl="1"/>
            <a:r>
              <a:rPr lang="en-US" dirty="0" smtClean="0"/>
              <a:t>Stress-modulated incremental changes</a:t>
            </a:r>
          </a:p>
          <a:p>
            <a:r>
              <a:rPr lang="en-US" dirty="0" smtClean="0"/>
              <a:t>Stress disperses quickly through the network of functional blueprints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233239" y="2898649"/>
            <a:ext cx="4453561" cy="3169982"/>
            <a:chOff x="4375500" y="1168403"/>
            <a:chExt cx="4453561" cy="3169982"/>
          </a:xfrm>
        </p:grpSpPr>
        <p:pic>
          <p:nvPicPr>
            <p:cNvPr id="7" name="Picture 6" descr="partialStress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9818" y="1253461"/>
              <a:ext cx="4219243" cy="308492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75500" y="1368778"/>
              <a:ext cx="73379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0.0020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75500" y="1964613"/>
              <a:ext cx="73379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0.0015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25163" y="2194508"/>
              <a:ext cx="385504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75500" y="2560448"/>
              <a:ext cx="73379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0.0010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75500" y="3156282"/>
              <a:ext cx="73379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0.0005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48783" y="1168403"/>
              <a:ext cx="48155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/>
                  <a:cs typeface="Helvetica"/>
                </a:rPr>
                <a:t> </a:t>
              </a:r>
              <a:r>
                <a:rPr lang="en-US" sz="1400" dirty="0" smtClean="0">
                  <a:latin typeface="Helvetica"/>
                  <a:cs typeface="Helvetica"/>
                </a:rPr>
                <a:t>  </a:t>
              </a:r>
              <a:endParaRPr lang="en-US" sz="1400" dirty="0">
                <a:latin typeface="Helvetica"/>
                <a:cs typeface="Helvetica"/>
              </a:endParaRPr>
            </a:p>
          </p:txBody>
        </p:sp>
      </p:grp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5030534" y="1422400"/>
          <a:ext cx="3300666" cy="1216035"/>
        </p:xfrm>
        <a:graphic>
          <a:graphicData uri="http://schemas.openxmlformats.org/presentationml/2006/ole">
            <p:oleObj spid="_x0000_s47106" name="Equation" r:id="rId4" imgW="1955800" imgH="723900" progId="Equation.3">
              <p:embed/>
            </p:oleObj>
          </a:graphicData>
        </a:graphic>
      </p:graphicFrame>
      <p:sp>
        <p:nvSpPr>
          <p:cNvPr id="15" name="Rectangle 14"/>
          <p:cNvSpPr/>
          <p:nvPr/>
        </p:nvSpPr>
        <p:spPr>
          <a:xfrm>
            <a:off x="457200" y="591446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rPr>
              <a:t>No need for best design, just </a:t>
            </a:r>
            <a:r>
              <a:rPr lang="en-US" sz="2800" b="1" i="1" dirty="0" smtClean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rPr>
              <a:t>some </a:t>
            </a:r>
            <a:r>
              <a:rPr lang="en-US" sz="2800" i="1" dirty="0" smtClean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rPr>
              <a:t>working design</a:t>
            </a:r>
            <a:endParaRPr lang="en-US" sz="2800" i="1" dirty="0">
              <a:solidFill>
                <a:prstClr val="black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2578587"/>
            <a:ext cx="187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Blending function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6029953" y="6488668"/>
            <a:ext cx="2478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595959"/>
                </a:solidFill>
              </a:rPr>
              <a:t>[Adler et al., ICMC 2011]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885950" y="1054100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</a:rPr>
              <a:t>Incremental, </a:t>
            </a:r>
            <a:r>
              <a:rPr lang="en-US" sz="2800" b="1" i="1">
                <a:solidFill>
                  <a:schemeClr val="accent1"/>
                </a:solidFill>
              </a:rPr>
              <a:t>not</a:t>
            </a:r>
            <a:r>
              <a:rPr lang="en-US" sz="2800" b="1">
                <a:solidFill>
                  <a:schemeClr val="accent1"/>
                </a:solidFill>
              </a:rPr>
              <a:t> evolutionary!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Morphogenesis resolves design constraints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68299" y="1437922"/>
            <a:ext cx="8363065" cy="472157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Manifold evolution based on biological development</a:t>
            </a:r>
          </a:p>
          <a:p>
            <a:pPr marL="0" indent="0">
              <a:buNone/>
            </a:pP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Implicit parameters specified through geometric relationships developed between components</a:t>
            </a:r>
          </a:p>
          <a:p>
            <a:r>
              <a:rPr lang="en-US" dirty="0" smtClean="0"/>
              <a:t>Abstraction of components</a:t>
            </a:r>
          </a:p>
          <a:p>
            <a:r>
              <a:rPr lang="en-US" dirty="0" smtClean="0"/>
              <a:t>Reduced dimensionality</a:t>
            </a:r>
          </a:p>
          <a:p>
            <a:r>
              <a:rPr lang="en-US" dirty="0" smtClean="0"/>
              <a:t>Greater design flexibility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pSp>
        <p:nvGrpSpPr>
          <p:cNvPr id="3" name="Group 93"/>
          <p:cNvGrpSpPr/>
          <p:nvPr/>
        </p:nvGrpSpPr>
        <p:grpSpPr>
          <a:xfrm>
            <a:off x="330200" y="2065716"/>
            <a:ext cx="8490065" cy="1155894"/>
            <a:chOff x="241300" y="1275193"/>
            <a:chExt cx="10699865" cy="1456751"/>
          </a:xfrm>
        </p:grpSpPr>
        <p:pic>
          <p:nvPicPr>
            <p:cNvPr id="84" name="Picture 83" descr="stage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300" y="1448136"/>
              <a:ext cx="1418255" cy="1016542"/>
            </a:xfrm>
            <a:prstGeom prst="rect">
              <a:avLst/>
            </a:prstGeom>
          </p:spPr>
        </p:pic>
        <p:pic>
          <p:nvPicPr>
            <p:cNvPr id="85" name="Picture 84" descr="stage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3343" y="1448136"/>
              <a:ext cx="1265247" cy="1020482"/>
            </a:xfrm>
            <a:prstGeom prst="rect">
              <a:avLst/>
            </a:prstGeom>
          </p:spPr>
        </p:pic>
        <p:pic>
          <p:nvPicPr>
            <p:cNvPr id="86" name="Picture 85" descr="stage3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1699" y="1448136"/>
              <a:ext cx="1267793" cy="1024422"/>
            </a:xfrm>
            <a:prstGeom prst="rect">
              <a:avLst/>
            </a:prstGeom>
          </p:spPr>
        </p:pic>
        <p:pic>
          <p:nvPicPr>
            <p:cNvPr id="87" name="Picture 86" descr="stage4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0797" y="1325993"/>
              <a:ext cx="1268256" cy="1304168"/>
            </a:xfrm>
            <a:prstGeom prst="rect">
              <a:avLst/>
            </a:prstGeom>
          </p:spPr>
        </p:pic>
        <p:pic>
          <p:nvPicPr>
            <p:cNvPr id="88" name="Picture 87" descr="stage5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5253" y="1317453"/>
              <a:ext cx="1200804" cy="1414491"/>
            </a:xfrm>
            <a:prstGeom prst="rect">
              <a:avLst/>
            </a:prstGeom>
          </p:spPr>
        </p:pic>
        <p:pic>
          <p:nvPicPr>
            <p:cNvPr id="89" name="Picture 88" descr="stage6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79882" y="1302464"/>
              <a:ext cx="1170205" cy="1377488"/>
            </a:xfrm>
            <a:prstGeom prst="rect">
              <a:avLst/>
            </a:prstGeom>
          </p:spPr>
        </p:pic>
        <p:pic>
          <p:nvPicPr>
            <p:cNvPr id="90" name="Picture 89" descr="stage7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03845" y="1317453"/>
              <a:ext cx="1154254" cy="1371150"/>
            </a:xfrm>
            <a:prstGeom prst="rect">
              <a:avLst/>
            </a:prstGeom>
          </p:spPr>
        </p:pic>
        <p:pic>
          <p:nvPicPr>
            <p:cNvPr id="91" name="Picture 90" descr="stage8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86720" y="1275193"/>
              <a:ext cx="1154445" cy="1435971"/>
            </a:xfrm>
            <a:prstGeom prst="rect">
              <a:avLst/>
            </a:prstGeom>
          </p:spPr>
        </p:pic>
      </p:grpSp>
      <p:pic>
        <p:nvPicPr>
          <p:cNvPr id="103" name="Picture 102" descr="minidroid-clipp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12423" y="4229100"/>
            <a:ext cx="2797956" cy="1930400"/>
          </a:xfrm>
          <a:prstGeom prst="rect">
            <a:avLst/>
          </a:prstGeom>
        </p:spPr>
      </p:pic>
      <p:cxnSp>
        <p:nvCxnSpPr>
          <p:cNvPr id="105" name="Straight Connector 104"/>
          <p:cNvCxnSpPr/>
          <p:nvPr/>
        </p:nvCxnSpPr>
        <p:spPr>
          <a:xfrm flipV="1">
            <a:off x="6248400" y="5872090"/>
            <a:ext cx="299360" cy="71510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16200000" flipH="1">
            <a:off x="6081519" y="5911986"/>
            <a:ext cx="346221" cy="5786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5400000">
            <a:off x="6387893" y="5876779"/>
            <a:ext cx="346221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4391885" y="6049890"/>
            <a:ext cx="353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Flipper Length  =   Axle  +  Extension</a:t>
            </a:r>
            <a:endParaRPr lang="en-US" dirty="0"/>
          </a:p>
        </p:txBody>
      </p:sp>
      <p:cxnSp>
        <p:nvCxnSpPr>
          <p:cNvPr id="110" name="Straight Connector 109"/>
          <p:cNvCxnSpPr/>
          <p:nvPr/>
        </p:nvCxnSpPr>
        <p:spPr>
          <a:xfrm flipV="1">
            <a:off x="6578600" y="5638800"/>
            <a:ext cx="1422400" cy="233290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>
            <a:off x="7827889" y="5638799"/>
            <a:ext cx="346221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880532" y="6419222"/>
            <a:ext cx="252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595959"/>
                </a:solidFill>
              </a:rPr>
              <a:t>[Beal et al., GECCO 2012]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05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Climbing a larger step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new5xMovie.mov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358900"/>
            <a:ext cx="8045450" cy="4525963"/>
          </a:xfrm>
        </p:spPr>
      </p:pic>
      <p:sp>
        <p:nvSpPr>
          <p:cNvPr id="6" name="TextBox 5"/>
          <p:cNvSpPr txBox="1"/>
          <p:nvPr/>
        </p:nvSpPr>
        <p:spPr>
          <a:xfrm>
            <a:off x="2133600" y="5864553"/>
            <a:ext cx="5124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7 interacting functional blueprints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27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 on toward complete blueprints…</a:t>
            </a:r>
          </a:p>
        </p:txBody>
      </p:sp>
      <p:pic>
        <p:nvPicPr>
          <p:cNvPr id="4" name="Picture 3" descr="table-blueprint-fu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5100" y="1128853"/>
            <a:ext cx="8839200" cy="5576747"/>
          </a:xfrm>
          <a:prstGeom prst="rect">
            <a:avLst/>
          </a:prstGeom>
          <a:solidFill>
            <a:schemeClr val="bg2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Engineered Self-Organization</a:t>
            </a:r>
          </a:p>
          <a:p>
            <a:r>
              <a:rPr lang="en-US"/>
              <a:t>Three techniques:</a:t>
            </a:r>
          </a:p>
          <a:p>
            <a:pPr lvl="1"/>
            <a:r>
              <a:rPr lang="en-US"/>
              <a:t>Networks as manifolds</a:t>
            </a:r>
          </a:p>
          <a:p>
            <a:pPr lvl="1"/>
            <a:r>
              <a:rPr lang="en-US"/>
              <a:t>Stochastic coordination</a:t>
            </a:r>
          </a:p>
          <a:p>
            <a:pPr lvl="1"/>
            <a:r>
              <a:rPr lang="en-US"/>
              <a:t>Functional blueprints</a:t>
            </a:r>
          </a:p>
          <a:p>
            <a:r>
              <a:rPr lang="en-US" b="1">
                <a:solidFill>
                  <a:schemeClr val="accent2"/>
                </a:solidFill>
              </a:rPr>
              <a:t>Summary &amp; Future outlook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Engineered self-organization helps with hard problems of design, scalability, and maintenance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No silver bullet --- but many useful techniques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3124200"/>
          <a:ext cx="7251700" cy="1920240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779182"/>
                <a:gridCol w="1700618"/>
                <a:gridCol w="1841500"/>
                <a:gridCol w="1930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Global: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Communication Network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Aggregate</a:t>
                      </a:r>
                      <a:r>
                        <a:rPr lang="en-US" b="1" baseline="0">
                          <a:solidFill>
                            <a:srgbClr val="1F497D"/>
                          </a:solidFill>
                        </a:rPr>
                        <a:t> Demand</a:t>
                      </a:r>
                      <a:endParaRPr lang="en-US" b="1">
                        <a:solidFill>
                          <a:srgbClr val="1F497D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Design specifications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Local: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Message passing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Appliance</a:t>
                      </a:r>
                      <a:r>
                        <a:rPr lang="en-US" b="1" baseline="0">
                          <a:solidFill>
                            <a:srgbClr val="1F497D"/>
                          </a:solidFill>
                        </a:rPr>
                        <a:t> power consumption</a:t>
                      </a:r>
                      <a:endParaRPr lang="en-US" b="1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Individual</a:t>
                      </a:r>
                      <a:r>
                        <a:rPr lang="en-US" b="1" baseline="0">
                          <a:solidFill>
                            <a:srgbClr val="1F497D"/>
                          </a:solidFill>
                        </a:rPr>
                        <a:t> design parameters</a:t>
                      </a:r>
                      <a:endParaRPr lang="en-US" b="1">
                        <a:solidFill>
                          <a:srgbClr val="1F497D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Model Enabling Composition: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Amorphous medium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Law of Large Numbers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F497D"/>
                          </a:solidFill>
                        </a:rPr>
                        <a:t>Functional blueprints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Self-Organization </a:t>
            </a:r>
            <a:r>
              <a:rPr lang="en-US"/>
              <a:t>is aggregate structure or behavior that arises from local interactions</a:t>
            </a:r>
          </a:p>
          <a:p>
            <a:pPr algn="ctr">
              <a:buNone/>
            </a:pPr>
            <a:r>
              <a:rPr lang="en-US" i="1">
                <a:solidFill>
                  <a:schemeClr val="accent1"/>
                </a:solidFill>
              </a:rPr>
              <a:t>“local-to-global” solutions</a:t>
            </a:r>
          </a:p>
          <a:p>
            <a:pPr algn="ctr">
              <a:buNone/>
            </a:pPr>
            <a:endParaRPr lang="en-US" i="1">
              <a:solidFill>
                <a:schemeClr val="accent1"/>
              </a:solidFill>
            </a:endParaRPr>
          </a:p>
          <a:p>
            <a:r>
              <a:rPr lang="en-US" b="1"/>
              <a:t>Engineered Self-Organization</a:t>
            </a:r>
            <a:r>
              <a:rPr lang="en-US"/>
              <a:t> is design that predictably leads to specified self-organization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Strands of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Discovery / adaptation of new self-organization phenomena to provide global behaviors</a:t>
            </a:r>
          </a:p>
          <a:p>
            <a:endParaRPr lang="en-US"/>
          </a:p>
          <a:p>
            <a:r>
              <a:rPr lang="en-US"/>
              <a:t>Refinement of self-organization phenomena into engineering techniques suitable for routine use</a:t>
            </a:r>
          </a:p>
          <a:p>
            <a:endParaRPr lang="en-US"/>
          </a:p>
          <a:p>
            <a:r>
              <a:rPr lang="en-US"/>
              <a:t>Application to real-world problems of systems design and maintenance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3484" y="2540000"/>
            <a:ext cx="4742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buNone/>
            </a:pPr>
            <a:r>
              <a:rPr lang="en-US" sz="2800" b="1">
                <a:solidFill>
                  <a:schemeClr val="accent1"/>
                </a:solidFill>
              </a:rPr>
              <a:t>Example: functional blueprints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3484" y="3961368"/>
            <a:ext cx="5949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buNone/>
            </a:pPr>
            <a:r>
              <a:rPr lang="en-US" sz="2800" b="1">
                <a:solidFill>
                  <a:schemeClr val="accent1"/>
                </a:solidFill>
              </a:rPr>
              <a:t>Example: spatial computing with Proto</a:t>
            </a:r>
            <a:endParaRPr lang="en-US" sz="2800" b="1"/>
          </a:p>
        </p:txBody>
      </p:sp>
      <p:sp>
        <p:nvSpPr>
          <p:cNvPr id="6" name="Rectangle 5"/>
          <p:cNvSpPr/>
          <p:nvPr/>
        </p:nvSpPr>
        <p:spPr>
          <a:xfrm>
            <a:off x="1535727" y="5475943"/>
            <a:ext cx="6072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buNone/>
            </a:pPr>
            <a:r>
              <a:rPr lang="en-US" sz="2800" b="1">
                <a:solidFill>
                  <a:schemeClr val="accent1"/>
                </a:solidFill>
              </a:rPr>
              <a:t>Example: ColorPower stochastic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199" y="1734678"/>
            <a:ext cx="4800601" cy="4525963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Aaron Adler</a:t>
            </a:r>
          </a:p>
          <a:p>
            <a:pPr>
              <a:buNone/>
            </a:pPr>
            <a:r>
              <a:rPr lang="en-US" sz="2000" dirty="0" smtClean="0"/>
              <a:t>Brett </a:t>
            </a:r>
            <a:r>
              <a:rPr lang="en-US" sz="2000" dirty="0" err="1" smtClean="0"/>
              <a:t>Benyo</a:t>
            </a:r>
          </a:p>
          <a:p>
            <a:pPr>
              <a:buNone/>
            </a:pPr>
            <a:r>
              <a:rPr lang="en-US" sz="2000" dirty="0" err="1" smtClean="0"/>
              <a:t>Jeff Berliner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Jeff Cleveland</a:t>
            </a:r>
          </a:p>
          <a:p>
            <a:pPr>
              <a:buNone/>
            </a:pPr>
            <a:r>
              <a:rPr lang="en-US" sz="2000" dirty="0" smtClean="0"/>
              <a:t>Ryan Irwin</a:t>
            </a:r>
          </a:p>
          <a:p>
            <a:pPr>
              <a:buNone/>
            </a:pPr>
            <a:r>
              <a:rPr lang="en-US" sz="2000" dirty="0" smtClean="0"/>
              <a:t>Susan Katz</a:t>
            </a:r>
          </a:p>
          <a:p>
            <a:pPr>
              <a:buNone/>
            </a:pPr>
            <a:r>
              <a:rPr lang="en-US" sz="2000" dirty="0" smtClean="0"/>
              <a:t>Brian Krisler</a:t>
            </a:r>
          </a:p>
          <a:p>
            <a:pPr>
              <a:buNone/>
            </a:pPr>
            <a:r>
              <a:rPr lang="en-US" sz="2000" dirty="0" smtClean="0"/>
              <a:t>Jessica Lowell</a:t>
            </a:r>
          </a:p>
          <a:p>
            <a:pPr>
              <a:buNone/>
            </a:pPr>
            <a:r>
              <a:rPr lang="en-US" sz="2000" dirty="0" smtClean="0"/>
              <a:t>Gretchen </a:t>
            </a:r>
            <a:r>
              <a:rPr lang="en-US" sz="2000" dirty="0" err="1" smtClean="0"/>
              <a:t>Markiewicz</a:t>
            </a:r>
            <a:endParaRPr lang="en-US" sz="2000" dirty="0"/>
          </a:p>
          <a:p>
            <a:pPr>
              <a:buNone/>
            </a:pPr>
            <a:r>
              <a:rPr lang="en-US" sz="2000" dirty="0" err="1" smtClean="0"/>
              <a:t>Hala</a:t>
            </a:r>
            <a:r>
              <a:rPr lang="en-US" sz="2000" dirty="0" smtClean="0"/>
              <a:t> </a:t>
            </a:r>
            <a:r>
              <a:rPr lang="en-US" sz="2000" dirty="0" err="1" smtClean="0"/>
              <a:t>Mostafa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Kyle </a:t>
            </a:r>
            <a:r>
              <a:rPr lang="en-US" sz="2000" dirty="0" err="1" smtClean="0"/>
              <a:t>Usbeck</a:t>
            </a:r>
            <a:endParaRPr lang="en-US" sz="2000" dirty="0" smtClean="0"/>
          </a:p>
          <a:p>
            <a:pPr>
              <a:buNone/>
            </a:pPr>
            <a:r>
              <a:rPr lang="en-US" sz="2000" dirty="0" err="1" smtClean="0"/>
              <a:t>Fusun</a:t>
            </a:r>
            <a:r>
              <a:rPr lang="en-US" sz="2000" dirty="0" smtClean="0"/>
              <a:t> </a:t>
            </a:r>
            <a:r>
              <a:rPr lang="en-US" sz="2000" dirty="0" err="1" smtClean="0"/>
              <a:t>Yaman</a:t>
            </a:r>
            <a:endParaRPr lang="en-US" sz="2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r>
              <a:rPr lang="en-US" sz="2000" dirty="0" smtClean="0"/>
              <a:t>Interns: Katie McGuire, Taylor Campbell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734679"/>
            <a:ext cx="4038600" cy="1826248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Annan </a:t>
            </a:r>
            <a:r>
              <a:rPr lang="en-US" sz="2000" dirty="0" err="1" smtClean="0"/>
              <a:t>Mozeika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Benjamin Axelrod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8" name="Picture 4" descr="RTN_BBNtech_primar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794" y="1129095"/>
            <a:ext cx="1975853" cy="61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Robot_gre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323" y="1211277"/>
            <a:ext cx="2146844" cy="409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100" y="2784110"/>
            <a:ext cx="1778000" cy="1244600"/>
          </a:xfrm>
          <a:prstGeom prst="rect">
            <a:avLst/>
          </a:prstGeom>
        </p:spPr>
      </p:pic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4669666" y="4042210"/>
            <a:ext cx="2505833" cy="84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Vinayak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Ranade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baseline="0" dirty="0" smtClean="0">
                <a:latin typeface="Arial"/>
                <a:ea typeface="ＭＳ Ｐゴシック" charset="-128"/>
                <a:cs typeface="ＭＳ Ｐゴシック" charset="-128"/>
              </a:rPr>
              <a:t>Kevin</a:t>
            </a: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 Hunter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darpa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023" y="4887383"/>
            <a:ext cx="2286000" cy="137583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40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Key: Equivalent Composition Models</a:t>
            </a:r>
          </a:p>
        </p:txBody>
      </p:sp>
      <p:pic>
        <p:nvPicPr>
          <p:cNvPr id="4" name="Content Placeholder 3" descr="glocal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3086" r="-3086"/>
              <a:stretch>
                <a:fillRect/>
              </a:stretch>
            </p:blipFill>
          </mc:Choice>
          <mc:Fallback>
            <p:blipFill>
              <a:blip r:embed="rId3"/>
              <a:srcRect l="-3086" r="-3086"/>
              <a:stretch>
                <a:fillRect/>
              </a:stretch>
            </p:blipFill>
          </mc:Fallback>
        </mc:AlternateContent>
        <p:spPr>
          <a:xfrm>
            <a:off x="457200" y="11557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3400" y="5943600"/>
            <a:ext cx="8238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Value: only specify aggregate behavior, details autonomously set at runtime</a:t>
            </a:r>
          </a:p>
          <a:p>
            <a:r>
              <a:rPr lang="en-US" sz="2000" b="1">
                <a:solidFill>
                  <a:schemeClr val="tx2"/>
                </a:solidFill>
              </a:rPr>
              <a:t>Cost: initial design harder, extra overhead, NO SILVER BULLET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Engineered Self-Organization</a:t>
            </a:r>
          </a:p>
          <a:p>
            <a:r>
              <a:rPr lang="en-US"/>
              <a:t>Three techniques:</a:t>
            </a:r>
          </a:p>
          <a:p>
            <a:pPr lvl="1"/>
            <a:r>
              <a:rPr lang="en-US" b="1">
                <a:solidFill>
                  <a:srgbClr val="C0504D"/>
                </a:solidFill>
              </a:rPr>
              <a:t>Networks as manifolds</a:t>
            </a:r>
          </a:p>
          <a:p>
            <a:pPr lvl="1"/>
            <a:r>
              <a:rPr lang="en-US"/>
              <a:t>Stochastic coordination</a:t>
            </a:r>
          </a:p>
          <a:p>
            <a:pPr lvl="1"/>
            <a:r>
              <a:rPr lang="en-US"/>
              <a:t>Functional blueprints</a:t>
            </a:r>
          </a:p>
          <a:p>
            <a:r>
              <a:rPr lang="en-US"/>
              <a:t>Summary &amp; Future outlook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Spatial Computers</a:t>
            </a: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2721" y="1672017"/>
            <a:ext cx="2590560" cy="2145825"/>
            <a:chOff x="238" y="1161"/>
            <a:chExt cx="1799" cy="149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8" y="1161"/>
              <a:ext cx="1800" cy="12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586" y="2434"/>
              <a:ext cx="1249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Robot Swarms</a:t>
              </a:r>
            </a:p>
          </p:txBody>
        </p:sp>
      </p:grp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088800" y="1284615"/>
            <a:ext cx="2964960" cy="2357528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07363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Biological Computing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87360" y="3960416"/>
            <a:ext cx="2360160" cy="1911081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07363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475680" y="1178044"/>
            <a:ext cx="2056320" cy="2433856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40672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Sensor Networks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110401" y="4241245"/>
            <a:ext cx="3126240" cy="1566885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57000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Cells during Morphogenesis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1300" y="5817688"/>
            <a:ext cx="2668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en-US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Reconfigurable Computing</a:t>
            </a: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13800" y="548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6356239" y="4138128"/>
            <a:ext cx="2631880" cy="2048891"/>
            <a:chOff x="6553200" y="4241245"/>
            <a:chExt cx="4224960" cy="3289088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79120" y="4241245"/>
              <a:ext cx="4199040" cy="27060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9" name="Line 41"/>
            <p:cNvSpPr>
              <a:spLocks noChangeShapeType="1"/>
            </p:cNvSpPr>
            <p:nvPr/>
          </p:nvSpPr>
          <p:spPr bwMode="auto">
            <a:xfrm flipV="1">
              <a:off x="7791600" y="6064477"/>
              <a:ext cx="1124640" cy="171378"/>
            </a:xfrm>
            <a:prstGeom prst="line">
              <a:avLst/>
            </a:prstGeom>
            <a:noFill/>
            <a:ln w="3816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42"/>
            <p:cNvSpPr>
              <a:spLocks noChangeShapeType="1"/>
            </p:cNvSpPr>
            <p:nvPr/>
          </p:nvSpPr>
          <p:spPr bwMode="auto">
            <a:xfrm>
              <a:off x="6622320" y="5687157"/>
              <a:ext cx="1169280" cy="545817"/>
            </a:xfrm>
            <a:prstGeom prst="line">
              <a:avLst/>
            </a:prstGeom>
            <a:noFill/>
            <a:ln w="3816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>
              <a:off x="6622320" y="4847549"/>
              <a:ext cx="1169280" cy="1386866"/>
            </a:xfrm>
            <a:prstGeom prst="line">
              <a:avLst/>
            </a:prstGeom>
            <a:noFill/>
            <a:ln w="3816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44"/>
            <p:cNvSpPr>
              <a:spLocks noChangeShapeType="1"/>
            </p:cNvSpPr>
            <p:nvPr/>
          </p:nvSpPr>
          <p:spPr bwMode="auto">
            <a:xfrm flipV="1">
              <a:off x="7791600" y="5980949"/>
              <a:ext cx="345600" cy="254906"/>
            </a:xfrm>
            <a:prstGeom prst="line">
              <a:avLst/>
            </a:prstGeom>
            <a:noFill/>
            <a:ln w="1260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45"/>
            <p:cNvSpPr>
              <a:spLocks noChangeShapeType="1"/>
            </p:cNvSpPr>
            <p:nvPr/>
          </p:nvSpPr>
          <p:spPr bwMode="auto">
            <a:xfrm>
              <a:off x="7444561" y="5184545"/>
              <a:ext cx="692640" cy="797844"/>
            </a:xfrm>
            <a:prstGeom prst="line">
              <a:avLst/>
            </a:prstGeom>
            <a:noFill/>
            <a:ln w="1260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46"/>
            <p:cNvSpPr>
              <a:spLocks noChangeShapeType="1"/>
            </p:cNvSpPr>
            <p:nvPr/>
          </p:nvSpPr>
          <p:spPr bwMode="auto">
            <a:xfrm flipH="1" flipV="1">
              <a:off x="7919760" y="5560425"/>
              <a:ext cx="218880" cy="423404"/>
            </a:xfrm>
            <a:prstGeom prst="line">
              <a:avLst/>
            </a:prstGeom>
            <a:noFill/>
            <a:ln w="1260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47"/>
            <p:cNvSpPr>
              <a:spLocks noChangeShapeType="1"/>
            </p:cNvSpPr>
            <p:nvPr/>
          </p:nvSpPr>
          <p:spPr bwMode="auto">
            <a:xfrm flipV="1">
              <a:off x="9176880" y="5391926"/>
              <a:ext cx="216000" cy="548698"/>
            </a:xfrm>
            <a:prstGeom prst="line">
              <a:avLst/>
            </a:prstGeom>
            <a:noFill/>
            <a:ln w="1260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48"/>
            <p:cNvSpPr>
              <a:spLocks noChangeShapeType="1"/>
            </p:cNvSpPr>
            <p:nvPr/>
          </p:nvSpPr>
          <p:spPr bwMode="auto">
            <a:xfrm>
              <a:off x="9176880" y="5939184"/>
              <a:ext cx="345600" cy="83529"/>
            </a:xfrm>
            <a:prstGeom prst="line">
              <a:avLst/>
            </a:prstGeom>
            <a:noFill/>
            <a:ln w="1260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49"/>
            <p:cNvSpPr>
              <a:spLocks noChangeShapeType="1"/>
            </p:cNvSpPr>
            <p:nvPr/>
          </p:nvSpPr>
          <p:spPr bwMode="auto">
            <a:xfrm>
              <a:off x="9522480" y="6024153"/>
              <a:ext cx="432000" cy="83529"/>
            </a:xfrm>
            <a:prstGeom prst="line">
              <a:avLst/>
            </a:prstGeom>
            <a:noFill/>
            <a:ln w="2556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50"/>
            <p:cNvSpPr>
              <a:spLocks noChangeShapeType="1"/>
            </p:cNvSpPr>
            <p:nvPr/>
          </p:nvSpPr>
          <p:spPr bwMode="auto">
            <a:xfrm flipV="1">
              <a:off x="9955921" y="5727482"/>
              <a:ext cx="433440" cy="381640"/>
            </a:xfrm>
            <a:prstGeom prst="line">
              <a:avLst/>
            </a:prstGeom>
            <a:noFill/>
            <a:ln w="2556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51"/>
            <p:cNvSpPr>
              <a:spLocks noChangeShapeType="1"/>
            </p:cNvSpPr>
            <p:nvPr/>
          </p:nvSpPr>
          <p:spPr bwMode="auto">
            <a:xfrm flipV="1">
              <a:off x="9955920" y="4887873"/>
              <a:ext cx="390240" cy="1221248"/>
            </a:xfrm>
            <a:prstGeom prst="line">
              <a:avLst/>
            </a:prstGeom>
            <a:noFill/>
            <a:ln w="2556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52"/>
            <p:cNvSpPr>
              <a:spLocks noChangeShapeType="1"/>
            </p:cNvSpPr>
            <p:nvPr/>
          </p:nvSpPr>
          <p:spPr bwMode="auto">
            <a:xfrm>
              <a:off x="8917680" y="6065917"/>
              <a:ext cx="1038240" cy="41765"/>
            </a:xfrm>
            <a:prstGeom prst="line">
              <a:avLst/>
            </a:prstGeom>
            <a:noFill/>
            <a:ln w="2556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53"/>
            <p:cNvSpPr>
              <a:spLocks noChangeShapeType="1"/>
            </p:cNvSpPr>
            <p:nvPr/>
          </p:nvSpPr>
          <p:spPr bwMode="auto">
            <a:xfrm flipV="1">
              <a:off x="8007601" y="5560424"/>
              <a:ext cx="1254240" cy="44644"/>
            </a:xfrm>
            <a:prstGeom prst="line">
              <a:avLst/>
            </a:prstGeom>
            <a:noFill/>
            <a:ln w="1260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54"/>
            <p:cNvSpPr>
              <a:spLocks noChangeShapeType="1"/>
            </p:cNvSpPr>
            <p:nvPr/>
          </p:nvSpPr>
          <p:spPr bwMode="auto">
            <a:xfrm>
              <a:off x="9004080" y="5772126"/>
              <a:ext cx="172800" cy="168498"/>
            </a:xfrm>
            <a:prstGeom prst="line">
              <a:avLst/>
            </a:prstGeom>
            <a:noFill/>
            <a:ln w="1260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55"/>
            <p:cNvSpPr>
              <a:spLocks noChangeShapeType="1"/>
            </p:cNvSpPr>
            <p:nvPr/>
          </p:nvSpPr>
          <p:spPr bwMode="auto">
            <a:xfrm flipV="1">
              <a:off x="8137201" y="5812451"/>
              <a:ext cx="476640" cy="171378"/>
            </a:xfrm>
            <a:prstGeom prst="line">
              <a:avLst/>
            </a:prstGeom>
            <a:noFill/>
            <a:ln w="12600">
              <a:solidFill>
                <a:srgbClr val="C701A1"/>
              </a:solidFill>
              <a:miter lim="800000"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56"/>
            <p:cNvSpPr>
              <a:spLocks noChangeArrowheads="1"/>
            </p:cNvSpPr>
            <p:nvPr/>
          </p:nvSpPr>
          <p:spPr bwMode="auto">
            <a:xfrm>
              <a:off x="7787281" y="6230094"/>
              <a:ext cx="47520" cy="46085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57"/>
            <p:cNvSpPr>
              <a:spLocks noChangeArrowheads="1"/>
            </p:cNvSpPr>
            <p:nvPr/>
          </p:nvSpPr>
          <p:spPr bwMode="auto">
            <a:xfrm>
              <a:off x="8911920" y="6061597"/>
              <a:ext cx="48960" cy="46085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58"/>
            <p:cNvSpPr>
              <a:spLocks noChangeArrowheads="1"/>
            </p:cNvSpPr>
            <p:nvPr/>
          </p:nvSpPr>
          <p:spPr bwMode="auto">
            <a:xfrm>
              <a:off x="9951600" y="6103361"/>
              <a:ext cx="47520" cy="46085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59"/>
            <p:cNvSpPr>
              <a:spLocks noChangeArrowheads="1"/>
            </p:cNvSpPr>
            <p:nvPr/>
          </p:nvSpPr>
          <p:spPr bwMode="auto">
            <a:xfrm>
              <a:off x="7440240" y="5141340"/>
              <a:ext cx="48960" cy="47525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60"/>
            <p:cNvSpPr>
              <a:spLocks noChangeArrowheads="1"/>
            </p:cNvSpPr>
            <p:nvPr/>
          </p:nvSpPr>
          <p:spPr bwMode="auto">
            <a:xfrm>
              <a:off x="6618001" y="4847549"/>
              <a:ext cx="47520" cy="47525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61"/>
            <p:cNvSpPr>
              <a:spLocks noChangeArrowheads="1"/>
            </p:cNvSpPr>
            <p:nvPr/>
          </p:nvSpPr>
          <p:spPr bwMode="auto">
            <a:xfrm>
              <a:off x="6622320" y="5682836"/>
              <a:ext cx="47520" cy="46085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Text Box 62"/>
            <p:cNvSpPr txBox="1">
              <a:spLocks noChangeArrowheads="1"/>
            </p:cNvSpPr>
            <p:nvPr/>
          </p:nvSpPr>
          <p:spPr bwMode="auto">
            <a:xfrm>
              <a:off x="6553200" y="6984731"/>
              <a:ext cx="4224960" cy="5456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55221" rIns="81639" bIns="4082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Pervasive Computing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reeform 1"/>
          <p:cNvSpPr>
            <a:spLocks noChangeArrowheads="1"/>
          </p:cNvSpPr>
          <p:nvPr/>
        </p:nvSpPr>
        <p:spPr bwMode="auto">
          <a:xfrm>
            <a:off x="5948641" y="1973008"/>
            <a:ext cx="1419840" cy="1271654"/>
          </a:xfrm>
          <a:custGeom>
            <a:avLst/>
            <a:gdLst/>
            <a:ahLst/>
            <a:cxnLst>
              <a:cxn ang="0">
                <a:pos x="0" y="2381"/>
              </a:cxn>
              <a:cxn ang="0">
                <a:pos x="719" y="3061"/>
              </a:cxn>
              <a:cxn ang="0">
                <a:pos x="1021" y="2041"/>
              </a:cxn>
              <a:cxn ang="0">
                <a:pos x="1588" y="2948"/>
              </a:cxn>
              <a:cxn ang="0">
                <a:pos x="681" y="3099"/>
              </a:cxn>
              <a:cxn ang="0">
                <a:pos x="1437" y="3893"/>
              </a:cxn>
              <a:cxn ang="0">
                <a:pos x="1550" y="2948"/>
              </a:cxn>
              <a:cxn ang="0">
                <a:pos x="1815" y="1436"/>
              </a:cxn>
              <a:cxn ang="0">
                <a:pos x="2949" y="264"/>
              </a:cxn>
              <a:cxn ang="0">
                <a:pos x="3138" y="1096"/>
              </a:cxn>
              <a:cxn ang="0">
                <a:pos x="3856" y="0"/>
              </a:cxn>
              <a:cxn ang="0">
                <a:pos x="4347" y="1209"/>
              </a:cxn>
              <a:cxn ang="0">
                <a:pos x="3175" y="1096"/>
              </a:cxn>
              <a:cxn ang="0">
                <a:pos x="2722" y="2079"/>
              </a:cxn>
              <a:cxn ang="0">
                <a:pos x="1739" y="1512"/>
              </a:cxn>
            </a:cxnLst>
            <a:rect l="0" t="0" r="r" b="b"/>
            <a:pathLst>
              <a:path w="4348" h="3894">
                <a:moveTo>
                  <a:pt x="0" y="2381"/>
                </a:moveTo>
                <a:lnTo>
                  <a:pt x="719" y="3061"/>
                </a:lnTo>
                <a:lnTo>
                  <a:pt x="1021" y="2041"/>
                </a:lnTo>
                <a:lnTo>
                  <a:pt x="1588" y="2948"/>
                </a:lnTo>
                <a:lnTo>
                  <a:pt x="681" y="3099"/>
                </a:lnTo>
                <a:lnTo>
                  <a:pt x="1437" y="3893"/>
                </a:lnTo>
                <a:lnTo>
                  <a:pt x="1550" y="2948"/>
                </a:lnTo>
                <a:lnTo>
                  <a:pt x="1815" y="1436"/>
                </a:lnTo>
                <a:lnTo>
                  <a:pt x="2949" y="264"/>
                </a:lnTo>
                <a:lnTo>
                  <a:pt x="3138" y="1096"/>
                </a:lnTo>
                <a:lnTo>
                  <a:pt x="3856" y="0"/>
                </a:lnTo>
                <a:lnTo>
                  <a:pt x="4347" y="1209"/>
                </a:lnTo>
                <a:lnTo>
                  <a:pt x="3175" y="1096"/>
                </a:lnTo>
                <a:lnTo>
                  <a:pt x="2722" y="2079"/>
                </a:lnTo>
                <a:lnTo>
                  <a:pt x="1739" y="151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18" name="Freeform 2"/>
          <p:cNvSpPr>
            <a:spLocks noChangeArrowheads="1"/>
          </p:cNvSpPr>
          <p:nvPr/>
        </p:nvSpPr>
        <p:spPr bwMode="auto">
          <a:xfrm>
            <a:off x="5286241" y="2989754"/>
            <a:ext cx="761760" cy="1173724"/>
          </a:xfrm>
          <a:custGeom>
            <a:avLst/>
            <a:gdLst/>
            <a:ahLst/>
            <a:cxnLst>
              <a:cxn ang="0">
                <a:pos x="1449" y="3591"/>
              </a:cxn>
              <a:cxn ang="0">
                <a:pos x="2142" y="2772"/>
              </a:cxn>
              <a:cxn ang="0">
                <a:pos x="1827" y="1827"/>
              </a:cxn>
              <a:cxn ang="0">
                <a:pos x="2331" y="819"/>
              </a:cxn>
              <a:cxn ang="0">
                <a:pos x="1260" y="1008"/>
              </a:cxn>
              <a:cxn ang="0">
                <a:pos x="0" y="0"/>
              </a:cxn>
            </a:cxnLst>
            <a:rect l="0" t="0" r="r" b="b"/>
            <a:pathLst>
              <a:path w="2332" h="3592">
                <a:moveTo>
                  <a:pt x="1449" y="3591"/>
                </a:moveTo>
                <a:lnTo>
                  <a:pt x="2142" y="2772"/>
                </a:lnTo>
                <a:lnTo>
                  <a:pt x="1827" y="1827"/>
                </a:lnTo>
                <a:lnTo>
                  <a:pt x="2331" y="819"/>
                </a:lnTo>
                <a:lnTo>
                  <a:pt x="1260" y="1008"/>
                </a:lnTo>
                <a:lnTo>
                  <a:pt x="0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19" name="Freeform 3"/>
          <p:cNvSpPr>
            <a:spLocks noChangeArrowheads="1"/>
          </p:cNvSpPr>
          <p:nvPr/>
        </p:nvSpPr>
        <p:spPr bwMode="auto">
          <a:xfrm>
            <a:off x="5533920" y="1610090"/>
            <a:ext cx="1687680" cy="1646093"/>
          </a:xfrm>
          <a:custGeom>
            <a:avLst/>
            <a:gdLst/>
            <a:ahLst/>
            <a:cxnLst>
              <a:cxn ang="0">
                <a:pos x="0" y="3591"/>
              </a:cxn>
              <a:cxn ang="0">
                <a:pos x="1386" y="3402"/>
              </a:cxn>
              <a:cxn ang="0">
                <a:pos x="819" y="2709"/>
              </a:cxn>
              <a:cxn ang="0">
                <a:pos x="2331" y="2079"/>
              </a:cxn>
              <a:cxn ang="0">
                <a:pos x="2268" y="3276"/>
              </a:cxn>
              <a:cxn ang="0">
                <a:pos x="882" y="2772"/>
              </a:cxn>
              <a:cxn ang="0">
                <a:pos x="3024" y="2520"/>
              </a:cxn>
              <a:cxn ang="0">
                <a:pos x="2268" y="2079"/>
              </a:cxn>
              <a:cxn ang="0">
                <a:pos x="2583" y="1260"/>
              </a:cxn>
              <a:cxn ang="0">
                <a:pos x="3024" y="2583"/>
              </a:cxn>
              <a:cxn ang="0">
                <a:pos x="3150" y="882"/>
              </a:cxn>
              <a:cxn ang="0">
                <a:pos x="2583" y="1197"/>
              </a:cxn>
              <a:cxn ang="0">
                <a:pos x="2520" y="0"/>
              </a:cxn>
              <a:cxn ang="0">
                <a:pos x="3276" y="819"/>
              </a:cxn>
              <a:cxn ang="0">
                <a:pos x="3969" y="252"/>
              </a:cxn>
              <a:cxn ang="0">
                <a:pos x="2646" y="126"/>
              </a:cxn>
              <a:cxn ang="0">
                <a:pos x="4284" y="1323"/>
              </a:cxn>
              <a:cxn ang="0">
                <a:pos x="3969" y="189"/>
              </a:cxn>
              <a:cxn ang="0">
                <a:pos x="5166" y="1197"/>
              </a:cxn>
              <a:cxn ang="0">
                <a:pos x="4473" y="1386"/>
              </a:cxn>
              <a:cxn ang="0">
                <a:pos x="3087" y="1008"/>
              </a:cxn>
              <a:cxn ang="0">
                <a:pos x="4410" y="2268"/>
              </a:cxn>
              <a:cxn ang="0">
                <a:pos x="3150" y="2583"/>
              </a:cxn>
              <a:cxn ang="0">
                <a:pos x="2205" y="3276"/>
              </a:cxn>
              <a:cxn ang="0">
                <a:pos x="1323" y="3402"/>
              </a:cxn>
              <a:cxn ang="0">
                <a:pos x="882" y="4221"/>
              </a:cxn>
              <a:cxn ang="0">
                <a:pos x="1512" y="5040"/>
              </a:cxn>
              <a:cxn ang="0">
                <a:pos x="1890" y="4158"/>
              </a:cxn>
              <a:cxn ang="0">
                <a:pos x="882" y="4284"/>
              </a:cxn>
            </a:cxnLst>
            <a:rect l="0" t="0" r="r" b="b"/>
            <a:pathLst>
              <a:path w="5167" h="5041">
                <a:moveTo>
                  <a:pt x="0" y="3591"/>
                </a:moveTo>
                <a:lnTo>
                  <a:pt x="1386" y="3402"/>
                </a:lnTo>
                <a:lnTo>
                  <a:pt x="819" y="2709"/>
                </a:lnTo>
                <a:lnTo>
                  <a:pt x="2331" y="2079"/>
                </a:lnTo>
                <a:lnTo>
                  <a:pt x="2268" y="3276"/>
                </a:lnTo>
                <a:lnTo>
                  <a:pt x="882" y="2772"/>
                </a:lnTo>
                <a:lnTo>
                  <a:pt x="3024" y="2520"/>
                </a:lnTo>
                <a:lnTo>
                  <a:pt x="2268" y="2079"/>
                </a:lnTo>
                <a:lnTo>
                  <a:pt x="2583" y="1260"/>
                </a:lnTo>
                <a:lnTo>
                  <a:pt x="3024" y="2583"/>
                </a:lnTo>
                <a:lnTo>
                  <a:pt x="3150" y="882"/>
                </a:lnTo>
                <a:lnTo>
                  <a:pt x="2583" y="1197"/>
                </a:lnTo>
                <a:lnTo>
                  <a:pt x="2520" y="0"/>
                </a:lnTo>
                <a:lnTo>
                  <a:pt x="3276" y="819"/>
                </a:lnTo>
                <a:lnTo>
                  <a:pt x="3969" y="252"/>
                </a:lnTo>
                <a:lnTo>
                  <a:pt x="2646" y="126"/>
                </a:lnTo>
                <a:lnTo>
                  <a:pt x="4284" y="1323"/>
                </a:lnTo>
                <a:lnTo>
                  <a:pt x="3969" y="189"/>
                </a:lnTo>
                <a:lnTo>
                  <a:pt x="5166" y="1197"/>
                </a:lnTo>
                <a:lnTo>
                  <a:pt x="4473" y="1386"/>
                </a:lnTo>
                <a:lnTo>
                  <a:pt x="3087" y="1008"/>
                </a:lnTo>
                <a:lnTo>
                  <a:pt x="4410" y="2268"/>
                </a:lnTo>
                <a:lnTo>
                  <a:pt x="3150" y="2583"/>
                </a:lnTo>
                <a:lnTo>
                  <a:pt x="2205" y="3276"/>
                </a:lnTo>
                <a:lnTo>
                  <a:pt x="1323" y="3402"/>
                </a:lnTo>
                <a:lnTo>
                  <a:pt x="882" y="4221"/>
                </a:lnTo>
                <a:lnTo>
                  <a:pt x="1512" y="5040"/>
                </a:lnTo>
                <a:lnTo>
                  <a:pt x="1890" y="4158"/>
                </a:lnTo>
                <a:lnTo>
                  <a:pt x="882" y="42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0" name="Freeform 4"/>
          <p:cNvSpPr>
            <a:spLocks noChangeArrowheads="1"/>
          </p:cNvSpPr>
          <p:nvPr/>
        </p:nvSpPr>
        <p:spPr bwMode="auto">
          <a:xfrm>
            <a:off x="5081761" y="2392091"/>
            <a:ext cx="1090080" cy="2160227"/>
          </a:xfrm>
          <a:custGeom>
            <a:avLst/>
            <a:gdLst/>
            <a:ahLst/>
            <a:cxnLst>
              <a:cxn ang="0">
                <a:pos x="1071" y="0"/>
              </a:cxn>
              <a:cxn ang="0">
                <a:pos x="2394" y="378"/>
              </a:cxn>
              <a:cxn ang="0">
                <a:pos x="1386" y="1197"/>
              </a:cxn>
              <a:cxn ang="0">
                <a:pos x="1134" y="63"/>
              </a:cxn>
              <a:cxn ang="0">
                <a:pos x="0" y="1134"/>
              </a:cxn>
              <a:cxn ang="0">
                <a:pos x="1386" y="1197"/>
              </a:cxn>
              <a:cxn ang="0">
                <a:pos x="567" y="1764"/>
              </a:cxn>
              <a:cxn ang="0">
                <a:pos x="0" y="1197"/>
              </a:cxn>
              <a:cxn ang="0">
                <a:pos x="819" y="3024"/>
              </a:cxn>
              <a:cxn ang="0">
                <a:pos x="630" y="1827"/>
              </a:cxn>
              <a:cxn ang="0">
                <a:pos x="2268" y="1953"/>
              </a:cxn>
              <a:cxn ang="0">
                <a:pos x="1386" y="1260"/>
              </a:cxn>
              <a:cxn ang="0">
                <a:pos x="1827" y="2898"/>
              </a:cxn>
              <a:cxn ang="0">
                <a:pos x="756" y="2961"/>
              </a:cxn>
              <a:cxn ang="0">
                <a:pos x="2142" y="1953"/>
              </a:cxn>
              <a:cxn ang="0">
                <a:pos x="1827" y="2835"/>
              </a:cxn>
              <a:cxn ang="0">
                <a:pos x="693" y="2961"/>
              </a:cxn>
              <a:cxn ang="0">
                <a:pos x="819" y="4788"/>
              </a:cxn>
              <a:cxn ang="0">
                <a:pos x="1386" y="3717"/>
              </a:cxn>
              <a:cxn ang="0">
                <a:pos x="819" y="2961"/>
              </a:cxn>
              <a:cxn ang="0">
                <a:pos x="2520" y="3780"/>
              </a:cxn>
              <a:cxn ang="0">
                <a:pos x="1890" y="2898"/>
              </a:cxn>
              <a:cxn ang="0">
                <a:pos x="1449" y="3654"/>
              </a:cxn>
              <a:cxn ang="0">
                <a:pos x="1638" y="4599"/>
              </a:cxn>
              <a:cxn ang="0">
                <a:pos x="756" y="4725"/>
              </a:cxn>
              <a:cxn ang="0">
                <a:pos x="189" y="5859"/>
              </a:cxn>
              <a:cxn ang="0">
                <a:pos x="819" y="6615"/>
              </a:cxn>
              <a:cxn ang="0">
                <a:pos x="1512" y="5670"/>
              </a:cxn>
              <a:cxn ang="0">
                <a:pos x="189" y="5796"/>
              </a:cxn>
              <a:cxn ang="0">
                <a:pos x="1638" y="4536"/>
              </a:cxn>
              <a:cxn ang="0">
                <a:pos x="1512" y="5733"/>
              </a:cxn>
              <a:cxn ang="0">
                <a:pos x="693" y="4788"/>
              </a:cxn>
              <a:cxn ang="0">
                <a:pos x="2142" y="5355"/>
              </a:cxn>
              <a:cxn ang="0">
                <a:pos x="1512" y="5859"/>
              </a:cxn>
              <a:cxn ang="0">
                <a:pos x="2457" y="6489"/>
              </a:cxn>
              <a:cxn ang="0">
                <a:pos x="2142" y="5292"/>
              </a:cxn>
              <a:cxn ang="0">
                <a:pos x="3339" y="6363"/>
              </a:cxn>
              <a:cxn ang="0">
                <a:pos x="2331" y="6426"/>
              </a:cxn>
              <a:cxn ang="0">
                <a:pos x="3150" y="5418"/>
              </a:cxn>
              <a:cxn ang="0">
                <a:pos x="2079" y="5418"/>
              </a:cxn>
              <a:cxn ang="0">
                <a:pos x="1701" y="4473"/>
              </a:cxn>
              <a:cxn ang="0">
                <a:pos x="2520" y="3717"/>
              </a:cxn>
              <a:cxn ang="0">
                <a:pos x="1386" y="3780"/>
              </a:cxn>
              <a:cxn ang="0">
                <a:pos x="2835" y="4599"/>
              </a:cxn>
              <a:cxn ang="0">
                <a:pos x="1638" y="4473"/>
              </a:cxn>
            </a:cxnLst>
            <a:rect l="0" t="0" r="r" b="b"/>
            <a:pathLst>
              <a:path w="3340" h="6616">
                <a:moveTo>
                  <a:pt x="1071" y="0"/>
                </a:moveTo>
                <a:lnTo>
                  <a:pt x="2394" y="378"/>
                </a:lnTo>
                <a:lnTo>
                  <a:pt x="1386" y="1197"/>
                </a:lnTo>
                <a:lnTo>
                  <a:pt x="1134" y="63"/>
                </a:lnTo>
                <a:lnTo>
                  <a:pt x="0" y="1134"/>
                </a:lnTo>
                <a:lnTo>
                  <a:pt x="1386" y="1197"/>
                </a:lnTo>
                <a:lnTo>
                  <a:pt x="567" y="1764"/>
                </a:lnTo>
                <a:lnTo>
                  <a:pt x="0" y="1197"/>
                </a:lnTo>
                <a:lnTo>
                  <a:pt x="819" y="3024"/>
                </a:lnTo>
                <a:lnTo>
                  <a:pt x="630" y="1827"/>
                </a:lnTo>
                <a:lnTo>
                  <a:pt x="2268" y="1953"/>
                </a:lnTo>
                <a:lnTo>
                  <a:pt x="1386" y="1260"/>
                </a:lnTo>
                <a:lnTo>
                  <a:pt x="1827" y="2898"/>
                </a:lnTo>
                <a:lnTo>
                  <a:pt x="756" y="2961"/>
                </a:lnTo>
                <a:lnTo>
                  <a:pt x="2142" y="1953"/>
                </a:lnTo>
                <a:lnTo>
                  <a:pt x="1827" y="2835"/>
                </a:lnTo>
                <a:lnTo>
                  <a:pt x="693" y="2961"/>
                </a:lnTo>
                <a:lnTo>
                  <a:pt x="819" y="4788"/>
                </a:lnTo>
                <a:lnTo>
                  <a:pt x="1386" y="3717"/>
                </a:lnTo>
                <a:lnTo>
                  <a:pt x="819" y="2961"/>
                </a:lnTo>
                <a:lnTo>
                  <a:pt x="2520" y="3780"/>
                </a:lnTo>
                <a:lnTo>
                  <a:pt x="1890" y="2898"/>
                </a:lnTo>
                <a:lnTo>
                  <a:pt x="1449" y="3654"/>
                </a:lnTo>
                <a:lnTo>
                  <a:pt x="1638" y="4599"/>
                </a:lnTo>
                <a:lnTo>
                  <a:pt x="756" y="4725"/>
                </a:lnTo>
                <a:lnTo>
                  <a:pt x="189" y="5859"/>
                </a:lnTo>
                <a:lnTo>
                  <a:pt x="819" y="6615"/>
                </a:lnTo>
                <a:lnTo>
                  <a:pt x="1512" y="5670"/>
                </a:lnTo>
                <a:lnTo>
                  <a:pt x="189" y="5796"/>
                </a:lnTo>
                <a:lnTo>
                  <a:pt x="1638" y="4536"/>
                </a:lnTo>
                <a:lnTo>
                  <a:pt x="1512" y="5733"/>
                </a:lnTo>
                <a:lnTo>
                  <a:pt x="693" y="4788"/>
                </a:lnTo>
                <a:lnTo>
                  <a:pt x="2142" y="5355"/>
                </a:lnTo>
                <a:lnTo>
                  <a:pt x="1512" y="5859"/>
                </a:lnTo>
                <a:lnTo>
                  <a:pt x="2457" y="6489"/>
                </a:lnTo>
                <a:lnTo>
                  <a:pt x="2142" y="5292"/>
                </a:lnTo>
                <a:lnTo>
                  <a:pt x="3339" y="6363"/>
                </a:lnTo>
                <a:lnTo>
                  <a:pt x="2331" y="6426"/>
                </a:lnTo>
                <a:lnTo>
                  <a:pt x="3150" y="5418"/>
                </a:lnTo>
                <a:lnTo>
                  <a:pt x="2079" y="5418"/>
                </a:lnTo>
                <a:lnTo>
                  <a:pt x="1701" y="4473"/>
                </a:lnTo>
                <a:lnTo>
                  <a:pt x="2520" y="3717"/>
                </a:lnTo>
                <a:lnTo>
                  <a:pt x="1386" y="3780"/>
                </a:lnTo>
                <a:lnTo>
                  <a:pt x="2835" y="4599"/>
                </a:lnTo>
                <a:lnTo>
                  <a:pt x="1638" y="4473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1" name="Freeform 5"/>
          <p:cNvSpPr>
            <a:spLocks noChangeArrowheads="1"/>
          </p:cNvSpPr>
          <p:nvPr/>
        </p:nvSpPr>
        <p:spPr bwMode="auto">
          <a:xfrm>
            <a:off x="5862240" y="3231699"/>
            <a:ext cx="1271520" cy="1371024"/>
          </a:xfrm>
          <a:custGeom>
            <a:avLst/>
            <a:gdLst/>
            <a:ahLst/>
            <a:cxnLst>
              <a:cxn ang="0">
                <a:pos x="453" y="114"/>
              </a:cxn>
              <a:cxn ang="0">
                <a:pos x="1739" y="0"/>
              </a:cxn>
              <a:cxn ang="0">
                <a:pos x="1436" y="1021"/>
              </a:cxn>
              <a:cxn ang="0">
                <a:pos x="491" y="151"/>
              </a:cxn>
              <a:cxn ang="0">
                <a:pos x="378" y="2003"/>
              </a:cxn>
              <a:cxn ang="0">
                <a:pos x="1209" y="1966"/>
              </a:cxn>
              <a:cxn ang="0">
                <a:pos x="1436" y="945"/>
              </a:cxn>
              <a:cxn ang="0">
                <a:pos x="0" y="1172"/>
              </a:cxn>
              <a:cxn ang="0">
                <a:pos x="1172" y="2041"/>
              </a:cxn>
              <a:cxn ang="0">
                <a:pos x="794" y="2911"/>
              </a:cxn>
              <a:cxn ang="0">
                <a:pos x="378" y="2003"/>
              </a:cxn>
              <a:cxn ang="0">
                <a:pos x="1398" y="983"/>
              </a:cxn>
              <a:cxn ang="0">
                <a:pos x="2192" y="2268"/>
              </a:cxn>
              <a:cxn ang="0">
                <a:pos x="1172" y="2041"/>
              </a:cxn>
              <a:cxn ang="0">
                <a:pos x="1587" y="3175"/>
              </a:cxn>
              <a:cxn ang="0">
                <a:pos x="680" y="2948"/>
              </a:cxn>
              <a:cxn ang="0">
                <a:pos x="1020" y="3818"/>
              </a:cxn>
              <a:cxn ang="0">
                <a:pos x="1587" y="3213"/>
              </a:cxn>
              <a:cxn ang="0">
                <a:pos x="2646" y="4196"/>
              </a:cxn>
              <a:cxn ang="0">
                <a:pos x="3893" y="3666"/>
              </a:cxn>
              <a:cxn ang="0">
                <a:pos x="2948" y="3213"/>
              </a:cxn>
              <a:cxn ang="0">
                <a:pos x="2646" y="4196"/>
              </a:cxn>
              <a:cxn ang="0">
                <a:pos x="2192" y="2268"/>
              </a:cxn>
              <a:cxn ang="0">
                <a:pos x="1663" y="3175"/>
              </a:cxn>
              <a:cxn ang="0">
                <a:pos x="2986" y="3213"/>
              </a:cxn>
              <a:cxn ang="0">
                <a:pos x="3666" y="2230"/>
              </a:cxn>
              <a:cxn ang="0">
                <a:pos x="2192" y="2268"/>
              </a:cxn>
              <a:cxn ang="0">
                <a:pos x="2986" y="3289"/>
              </a:cxn>
              <a:cxn ang="0">
                <a:pos x="2872" y="1739"/>
              </a:cxn>
              <a:cxn ang="0">
                <a:pos x="3628" y="2268"/>
              </a:cxn>
              <a:cxn ang="0">
                <a:pos x="3817" y="3704"/>
              </a:cxn>
            </a:cxnLst>
            <a:rect l="0" t="0" r="r" b="b"/>
            <a:pathLst>
              <a:path w="3894" h="4197">
                <a:moveTo>
                  <a:pt x="453" y="114"/>
                </a:moveTo>
                <a:lnTo>
                  <a:pt x="1739" y="0"/>
                </a:lnTo>
                <a:lnTo>
                  <a:pt x="1436" y="1021"/>
                </a:lnTo>
                <a:lnTo>
                  <a:pt x="491" y="151"/>
                </a:lnTo>
                <a:lnTo>
                  <a:pt x="378" y="2003"/>
                </a:lnTo>
                <a:lnTo>
                  <a:pt x="1209" y="1966"/>
                </a:lnTo>
                <a:lnTo>
                  <a:pt x="1436" y="945"/>
                </a:lnTo>
                <a:lnTo>
                  <a:pt x="0" y="1172"/>
                </a:lnTo>
                <a:lnTo>
                  <a:pt x="1172" y="2041"/>
                </a:lnTo>
                <a:lnTo>
                  <a:pt x="794" y="2911"/>
                </a:lnTo>
                <a:lnTo>
                  <a:pt x="378" y="2003"/>
                </a:lnTo>
                <a:lnTo>
                  <a:pt x="1398" y="983"/>
                </a:lnTo>
                <a:lnTo>
                  <a:pt x="2192" y="2268"/>
                </a:lnTo>
                <a:lnTo>
                  <a:pt x="1172" y="2041"/>
                </a:lnTo>
                <a:lnTo>
                  <a:pt x="1587" y="3175"/>
                </a:lnTo>
                <a:lnTo>
                  <a:pt x="680" y="2948"/>
                </a:lnTo>
                <a:lnTo>
                  <a:pt x="1020" y="3818"/>
                </a:lnTo>
                <a:lnTo>
                  <a:pt x="1587" y="3213"/>
                </a:lnTo>
                <a:lnTo>
                  <a:pt x="2646" y="4196"/>
                </a:lnTo>
                <a:lnTo>
                  <a:pt x="3893" y="3666"/>
                </a:lnTo>
                <a:lnTo>
                  <a:pt x="2948" y="3213"/>
                </a:lnTo>
                <a:lnTo>
                  <a:pt x="2646" y="4196"/>
                </a:lnTo>
                <a:lnTo>
                  <a:pt x="2192" y="2268"/>
                </a:lnTo>
                <a:lnTo>
                  <a:pt x="1663" y="3175"/>
                </a:lnTo>
                <a:lnTo>
                  <a:pt x="2986" y="3213"/>
                </a:lnTo>
                <a:lnTo>
                  <a:pt x="3666" y="2230"/>
                </a:lnTo>
                <a:lnTo>
                  <a:pt x="2192" y="2268"/>
                </a:lnTo>
                <a:lnTo>
                  <a:pt x="2986" y="3289"/>
                </a:lnTo>
                <a:lnTo>
                  <a:pt x="2872" y="1739"/>
                </a:lnTo>
                <a:lnTo>
                  <a:pt x="3628" y="2268"/>
                </a:lnTo>
                <a:lnTo>
                  <a:pt x="3817" y="370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Freeform 6"/>
          <p:cNvSpPr>
            <a:spLocks noChangeArrowheads="1"/>
          </p:cNvSpPr>
          <p:nvPr/>
        </p:nvSpPr>
        <p:spPr bwMode="auto">
          <a:xfrm>
            <a:off x="6331680" y="2331605"/>
            <a:ext cx="1641600" cy="1617289"/>
          </a:xfrm>
          <a:custGeom>
            <a:avLst/>
            <a:gdLst/>
            <a:ahLst/>
            <a:cxnLst>
              <a:cxn ang="0">
                <a:pos x="2268" y="4951"/>
              </a:cxn>
              <a:cxn ang="0">
                <a:pos x="2344" y="3288"/>
              </a:cxn>
              <a:cxn ang="0">
                <a:pos x="1512" y="4498"/>
              </a:cxn>
              <a:cxn ang="0">
                <a:pos x="1210" y="3477"/>
              </a:cxn>
              <a:cxn ang="0">
                <a:pos x="718" y="4951"/>
              </a:cxn>
              <a:cxn ang="0">
                <a:pos x="1512" y="4460"/>
              </a:cxn>
              <a:cxn ang="0">
                <a:pos x="0" y="3742"/>
              </a:cxn>
              <a:cxn ang="0">
                <a:pos x="1323" y="3553"/>
              </a:cxn>
              <a:cxn ang="0">
                <a:pos x="189" y="2721"/>
              </a:cxn>
              <a:cxn ang="0">
                <a:pos x="1247" y="2570"/>
              </a:cxn>
              <a:cxn ang="0">
                <a:pos x="1247" y="3591"/>
              </a:cxn>
              <a:cxn ang="0">
                <a:pos x="2381" y="3402"/>
              </a:cxn>
              <a:cxn ang="0">
                <a:pos x="1210" y="2570"/>
              </a:cxn>
              <a:cxn ang="0">
                <a:pos x="454" y="1776"/>
              </a:cxn>
              <a:cxn ang="0">
                <a:pos x="1625" y="983"/>
              </a:cxn>
              <a:cxn ang="0">
                <a:pos x="3213" y="0"/>
              </a:cxn>
              <a:cxn ang="0">
                <a:pos x="2722" y="1096"/>
              </a:cxn>
              <a:cxn ang="0">
                <a:pos x="1890" y="0"/>
              </a:cxn>
              <a:cxn ang="0">
                <a:pos x="3666" y="1020"/>
              </a:cxn>
              <a:cxn ang="0">
                <a:pos x="3175" y="113"/>
              </a:cxn>
              <a:cxn ang="0">
                <a:pos x="4498" y="1134"/>
              </a:cxn>
              <a:cxn ang="0">
                <a:pos x="3553" y="983"/>
              </a:cxn>
              <a:cxn ang="0">
                <a:pos x="4158" y="1814"/>
              </a:cxn>
              <a:cxn ang="0">
                <a:pos x="4536" y="1096"/>
              </a:cxn>
              <a:cxn ang="0">
                <a:pos x="5027" y="3061"/>
              </a:cxn>
              <a:cxn ang="0">
                <a:pos x="4120" y="1814"/>
              </a:cxn>
              <a:cxn ang="0">
                <a:pos x="3591" y="2419"/>
              </a:cxn>
              <a:cxn ang="0">
                <a:pos x="3629" y="983"/>
              </a:cxn>
              <a:cxn ang="0">
                <a:pos x="2797" y="2079"/>
              </a:cxn>
              <a:cxn ang="0">
                <a:pos x="2722" y="1134"/>
              </a:cxn>
              <a:cxn ang="0">
                <a:pos x="3591" y="2381"/>
              </a:cxn>
              <a:cxn ang="0">
                <a:pos x="2722" y="2079"/>
              </a:cxn>
              <a:cxn ang="0">
                <a:pos x="1928" y="1965"/>
              </a:cxn>
              <a:cxn ang="0">
                <a:pos x="2759" y="1096"/>
              </a:cxn>
              <a:cxn ang="0">
                <a:pos x="1625" y="1020"/>
              </a:cxn>
              <a:cxn ang="0">
                <a:pos x="1966" y="2003"/>
              </a:cxn>
              <a:cxn ang="0">
                <a:pos x="454" y="1814"/>
              </a:cxn>
            </a:cxnLst>
            <a:rect l="0" t="0" r="r" b="b"/>
            <a:pathLst>
              <a:path w="5028" h="4952">
                <a:moveTo>
                  <a:pt x="2268" y="4951"/>
                </a:moveTo>
                <a:lnTo>
                  <a:pt x="2344" y="3288"/>
                </a:lnTo>
                <a:lnTo>
                  <a:pt x="1512" y="4498"/>
                </a:lnTo>
                <a:lnTo>
                  <a:pt x="1210" y="3477"/>
                </a:lnTo>
                <a:lnTo>
                  <a:pt x="718" y="4951"/>
                </a:lnTo>
                <a:lnTo>
                  <a:pt x="1512" y="4460"/>
                </a:lnTo>
                <a:lnTo>
                  <a:pt x="0" y="3742"/>
                </a:lnTo>
                <a:lnTo>
                  <a:pt x="1323" y="3553"/>
                </a:lnTo>
                <a:lnTo>
                  <a:pt x="189" y="2721"/>
                </a:lnTo>
                <a:lnTo>
                  <a:pt x="1247" y="2570"/>
                </a:lnTo>
                <a:lnTo>
                  <a:pt x="1247" y="3591"/>
                </a:lnTo>
                <a:lnTo>
                  <a:pt x="2381" y="3402"/>
                </a:lnTo>
                <a:lnTo>
                  <a:pt x="1210" y="2570"/>
                </a:lnTo>
                <a:lnTo>
                  <a:pt x="454" y="1776"/>
                </a:lnTo>
                <a:lnTo>
                  <a:pt x="1625" y="983"/>
                </a:lnTo>
                <a:lnTo>
                  <a:pt x="3213" y="0"/>
                </a:lnTo>
                <a:lnTo>
                  <a:pt x="2722" y="1096"/>
                </a:lnTo>
                <a:lnTo>
                  <a:pt x="1890" y="0"/>
                </a:lnTo>
                <a:lnTo>
                  <a:pt x="3666" y="1020"/>
                </a:lnTo>
                <a:lnTo>
                  <a:pt x="3175" y="113"/>
                </a:lnTo>
                <a:lnTo>
                  <a:pt x="4498" y="1134"/>
                </a:lnTo>
                <a:lnTo>
                  <a:pt x="3553" y="983"/>
                </a:lnTo>
                <a:lnTo>
                  <a:pt x="4158" y="1814"/>
                </a:lnTo>
                <a:lnTo>
                  <a:pt x="4536" y="1096"/>
                </a:lnTo>
                <a:lnTo>
                  <a:pt x="5027" y="3061"/>
                </a:lnTo>
                <a:lnTo>
                  <a:pt x="4120" y="1814"/>
                </a:lnTo>
                <a:lnTo>
                  <a:pt x="3591" y="2419"/>
                </a:lnTo>
                <a:lnTo>
                  <a:pt x="3629" y="983"/>
                </a:lnTo>
                <a:lnTo>
                  <a:pt x="2797" y="2079"/>
                </a:lnTo>
                <a:lnTo>
                  <a:pt x="2722" y="1134"/>
                </a:lnTo>
                <a:lnTo>
                  <a:pt x="3591" y="2381"/>
                </a:lnTo>
                <a:lnTo>
                  <a:pt x="2722" y="2079"/>
                </a:lnTo>
                <a:lnTo>
                  <a:pt x="1928" y="1965"/>
                </a:lnTo>
                <a:lnTo>
                  <a:pt x="2759" y="1096"/>
                </a:lnTo>
                <a:lnTo>
                  <a:pt x="1625" y="1020"/>
                </a:lnTo>
                <a:lnTo>
                  <a:pt x="1966" y="2003"/>
                </a:lnTo>
                <a:lnTo>
                  <a:pt x="454" y="181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3" name="Freeform 7"/>
          <p:cNvSpPr>
            <a:spLocks noChangeArrowheads="1"/>
          </p:cNvSpPr>
          <p:nvPr/>
        </p:nvSpPr>
        <p:spPr bwMode="auto">
          <a:xfrm>
            <a:off x="6825600" y="3528371"/>
            <a:ext cx="617760" cy="432045"/>
          </a:xfrm>
          <a:custGeom>
            <a:avLst/>
            <a:gdLst/>
            <a:ahLst/>
            <a:cxnLst>
              <a:cxn ang="0">
                <a:pos x="643" y="1323"/>
              </a:cxn>
              <a:cxn ang="0">
                <a:pos x="1890" y="0"/>
              </a:cxn>
              <a:cxn ang="0">
                <a:pos x="0" y="832"/>
              </a:cxn>
            </a:cxnLst>
            <a:rect l="0" t="0" r="r" b="b"/>
            <a:pathLst>
              <a:path w="1891" h="1324">
                <a:moveTo>
                  <a:pt x="643" y="1323"/>
                </a:moveTo>
                <a:lnTo>
                  <a:pt x="1890" y="0"/>
                </a:lnTo>
                <a:lnTo>
                  <a:pt x="0" y="83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Freeform 8"/>
          <p:cNvSpPr>
            <a:spLocks noChangeArrowheads="1"/>
          </p:cNvSpPr>
          <p:nvPr/>
        </p:nvSpPr>
        <p:spPr bwMode="auto">
          <a:xfrm>
            <a:off x="6294241" y="2664280"/>
            <a:ext cx="1679040" cy="8885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38" y="0"/>
              </a:cxn>
              <a:cxn ang="0">
                <a:pos x="1360" y="1588"/>
              </a:cxn>
              <a:cxn ang="0">
                <a:pos x="2116" y="945"/>
              </a:cxn>
              <a:cxn ang="0">
                <a:pos x="2419" y="2306"/>
              </a:cxn>
              <a:cxn ang="0">
                <a:pos x="2872" y="1097"/>
              </a:cxn>
              <a:cxn ang="0">
                <a:pos x="3439" y="2722"/>
              </a:cxn>
              <a:cxn ang="0">
                <a:pos x="2381" y="2268"/>
              </a:cxn>
              <a:cxn ang="0">
                <a:pos x="3779" y="1361"/>
              </a:cxn>
              <a:cxn ang="0">
                <a:pos x="5140" y="2004"/>
              </a:cxn>
              <a:cxn ang="0">
                <a:pos x="4460" y="2722"/>
              </a:cxn>
              <a:cxn ang="0">
                <a:pos x="3742" y="1399"/>
              </a:cxn>
              <a:cxn ang="0">
                <a:pos x="3402" y="2608"/>
              </a:cxn>
              <a:cxn ang="0">
                <a:pos x="4460" y="2684"/>
              </a:cxn>
            </a:cxnLst>
            <a:rect l="0" t="0" r="r" b="b"/>
            <a:pathLst>
              <a:path w="5141" h="2723">
                <a:moveTo>
                  <a:pt x="0" y="0"/>
                </a:moveTo>
                <a:lnTo>
                  <a:pt x="1738" y="0"/>
                </a:lnTo>
                <a:lnTo>
                  <a:pt x="1360" y="1588"/>
                </a:lnTo>
                <a:lnTo>
                  <a:pt x="2116" y="945"/>
                </a:lnTo>
                <a:lnTo>
                  <a:pt x="2419" y="2306"/>
                </a:lnTo>
                <a:lnTo>
                  <a:pt x="2872" y="1097"/>
                </a:lnTo>
                <a:lnTo>
                  <a:pt x="3439" y="2722"/>
                </a:lnTo>
                <a:lnTo>
                  <a:pt x="2381" y="2268"/>
                </a:lnTo>
                <a:lnTo>
                  <a:pt x="3779" y="1361"/>
                </a:lnTo>
                <a:lnTo>
                  <a:pt x="5140" y="2004"/>
                </a:lnTo>
                <a:lnTo>
                  <a:pt x="4460" y="2722"/>
                </a:lnTo>
                <a:lnTo>
                  <a:pt x="3742" y="1399"/>
                </a:lnTo>
                <a:lnTo>
                  <a:pt x="3402" y="2608"/>
                </a:lnTo>
                <a:lnTo>
                  <a:pt x="4460" y="26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Amorphous Medium</a:t>
            </a:r>
            <a:endParaRPr lang="en-US" dirty="0"/>
          </a:p>
        </p:txBody>
      </p:sp>
      <p:sp>
        <p:nvSpPr>
          <p:cNvPr id="34826" name="Freeform 10"/>
          <p:cNvSpPr>
            <a:spLocks noChangeArrowheads="1"/>
          </p:cNvSpPr>
          <p:nvPr/>
        </p:nvSpPr>
        <p:spPr bwMode="auto">
          <a:xfrm>
            <a:off x="560161" y="1327820"/>
            <a:ext cx="3422880" cy="3598938"/>
          </a:xfrm>
          <a:custGeom>
            <a:avLst/>
            <a:gdLst/>
            <a:ahLst/>
            <a:cxnLst>
              <a:cxn ang="0">
                <a:pos x="9167" y="3148"/>
              </a:cxn>
              <a:cxn ang="0">
                <a:pos x="7759" y="1727"/>
              </a:cxn>
              <a:cxn ang="0">
                <a:pos x="6436" y="343"/>
              </a:cxn>
              <a:cxn ang="0">
                <a:pos x="4772" y="119"/>
              </a:cxn>
              <a:cxn ang="0">
                <a:pos x="4132" y="1353"/>
              </a:cxn>
              <a:cxn ang="0">
                <a:pos x="3747" y="2513"/>
              </a:cxn>
              <a:cxn ang="0">
                <a:pos x="2168" y="2663"/>
              </a:cxn>
              <a:cxn ang="0">
                <a:pos x="590" y="3560"/>
              </a:cxn>
              <a:cxn ang="0">
                <a:pos x="248" y="4832"/>
              </a:cxn>
              <a:cxn ang="0">
                <a:pos x="1102" y="6178"/>
              </a:cxn>
              <a:cxn ang="0">
                <a:pos x="974" y="7637"/>
              </a:cxn>
              <a:cxn ang="0">
                <a:pos x="504" y="9357"/>
              </a:cxn>
              <a:cxn ang="0">
                <a:pos x="1358" y="10480"/>
              </a:cxn>
              <a:cxn ang="0">
                <a:pos x="3107" y="10330"/>
              </a:cxn>
              <a:cxn ang="0">
                <a:pos x="4814" y="10480"/>
              </a:cxn>
              <a:cxn ang="0">
                <a:pos x="6265" y="10853"/>
              </a:cxn>
              <a:cxn ang="0">
                <a:pos x="7460" y="9470"/>
              </a:cxn>
              <a:cxn ang="0">
                <a:pos x="7332" y="7973"/>
              </a:cxn>
              <a:cxn ang="0">
                <a:pos x="8228" y="7375"/>
              </a:cxn>
              <a:cxn ang="0">
                <a:pos x="9637" y="7113"/>
              </a:cxn>
              <a:cxn ang="0">
                <a:pos x="10447" y="5954"/>
              </a:cxn>
              <a:cxn ang="0">
                <a:pos x="9509" y="4794"/>
              </a:cxn>
              <a:cxn ang="0">
                <a:pos x="9765" y="4084"/>
              </a:cxn>
              <a:cxn ang="0">
                <a:pos x="9167" y="3148"/>
              </a:cxn>
            </a:cxnLst>
            <a:rect l="0" t="0" r="r" b="b"/>
            <a:pathLst>
              <a:path w="10482" h="11021">
                <a:moveTo>
                  <a:pt x="9167" y="3148"/>
                </a:moveTo>
                <a:cubicBezTo>
                  <a:pt x="8599" y="2673"/>
                  <a:pt x="8242" y="2202"/>
                  <a:pt x="7759" y="1727"/>
                </a:cubicBezTo>
                <a:cubicBezTo>
                  <a:pt x="7301" y="1278"/>
                  <a:pt x="6956" y="735"/>
                  <a:pt x="6436" y="343"/>
                </a:cubicBezTo>
                <a:cubicBezTo>
                  <a:pt x="5987" y="5"/>
                  <a:pt x="5321" y="0"/>
                  <a:pt x="4772" y="119"/>
                </a:cubicBezTo>
                <a:cubicBezTo>
                  <a:pt x="4164" y="251"/>
                  <a:pt x="4148" y="890"/>
                  <a:pt x="4132" y="1353"/>
                </a:cubicBezTo>
                <a:cubicBezTo>
                  <a:pt x="4118" y="1760"/>
                  <a:pt x="4407" y="2361"/>
                  <a:pt x="3747" y="2513"/>
                </a:cubicBezTo>
                <a:cubicBezTo>
                  <a:pt x="3236" y="2630"/>
                  <a:pt x="2729" y="2549"/>
                  <a:pt x="2168" y="2663"/>
                </a:cubicBezTo>
                <a:cubicBezTo>
                  <a:pt x="1470" y="2804"/>
                  <a:pt x="1046" y="3190"/>
                  <a:pt x="590" y="3560"/>
                </a:cubicBezTo>
                <a:cubicBezTo>
                  <a:pt x="194" y="3881"/>
                  <a:pt x="0" y="4445"/>
                  <a:pt x="248" y="4832"/>
                </a:cubicBezTo>
                <a:cubicBezTo>
                  <a:pt x="544" y="5294"/>
                  <a:pt x="968" y="5676"/>
                  <a:pt x="1102" y="6178"/>
                </a:cubicBezTo>
                <a:cubicBezTo>
                  <a:pt x="1229" y="6652"/>
                  <a:pt x="1148" y="7149"/>
                  <a:pt x="974" y="7637"/>
                </a:cubicBezTo>
                <a:cubicBezTo>
                  <a:pt x="773" y="8199"/>
                  <a:pt x="711" y="8795"/>
                  <a:pt x="504" y="9357"/>
                </a:cubicBezTo>
                <a:cubicBezTo>
                  <a:pt x="320" y="9856"/>
                  <a:pt x="764" y="10414"/>
                  <a:pt x="1358" y="10480"/>
                </a:cubicBezTo>
                <a:cubicBezTo>
                  <a:pt x="1947" y="10545"/>
                  <a:pt x="2555" y="10508"/>
                  <a:pt x="3107" y="10330"/>
                </a:cubicBezTo>
                <a:cubicBezTo>
                  <a:pt x="3636" y="10158"/>
                  <a:pt x="4422" y="9859"/>
                  <a:pt x="4814" y="10480"/>
                </a:cubicBezTo>
                <a:cubicBezTo>
                  <a:pt x="5079" y="10900"/>
                  <a:pt x="5714" y="11020"/>
                  <a:pt x="6265" y="10853"/>
                </a:cubicBezTo>
                <a:cubicBezTo>
                  <a:pt x="6957" y="10644"/>
                  <a:pt x="7361" y="10034"/>
                  <a:pt x="7460" y="9470"/>
                </a:cubicBezTo>
                <a:cubicBezTo>
                  <a:pt x="7549" y="8959"/>
                  <a:pt x="7508" y="8456"/>
                  <a:pt x="7332" y="7973"/>
                </a:cubicBezTo>
                <a:cubicBezTo>
                  <a:pt x="7084" y="7291"/>
                  <a:pt x="7900" y="7372"/>
                  <a:pt x="8228" y="7375"/>
                </a:cubicBezTo>
                <a:cubicBezTo>
                  <a:pt x="8734" y="7381"/>
                  <a:pt x="9144" y="7229"/>
                  <a:pt x="9637" y="7113"/>
                </a:cubicBezTo>
                <a:cubicBezTo>
                  <a:pt x="10168" y="6987"/>
                  <a:pt x="10415" y="6404"/>
                  <a:pt x="10447" y="5954"/>
                </a:cubicBezTo>
                <a:cubicBezTo>
                  <a:pt x="10481" y="5472"/>
                  <a:pt x="9205" y="5186"/>
                  <a:pt x="9509" y="4794"/>
                </a:cubicBezTo>
                <a:cubicBezTo>
                  <a:pt x="9722" y="4521"/>
                  <a:pt x="9552" y="4357"/>
                  <a:pt x="9765" y="4084"/>
                </a:cubicBezTo>
                <a:cubicBezTo>
                  <a:pt x="10019" y="3756"/>
                  <a:pt x="9494" y="3423"/>
                  <a:pt x="9167" y="3148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426240" y="4933959"/>
            <a:ext cx="3415680" cy="1006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95746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 Continuous space &amp; time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 Infinite number of devices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 See neighbors' past state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4574880" y="4933959"/>
            <a:ext cx="3644640" cy="1006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95746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Approximate with: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 Discrete network of devices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 Signals transmit state</a:t>
            </a:r>
          </a:p>
        </p:txBody>
      </p:sp>
      <p:sp>
        <p:nvSpPr>
          <p:cNvPr id="34829" name="Freeform 13"/>
          <p:cNvSpPr>
            <a:spLocks noChangeArrowheads="1"/>
          </p:cNvSpPr>
          <p:nvPr/>
        </p:nvSpPr>
        <p:spPr bwMode="auto">
          <a:xfrm>
            <a:off x="1450081" y="3231700"/>
            <a:ext cx="567360" cy="527095"/>
          </a:xfrm>
          <a:custGeom>
            <a:avLst/>
            <a:gdLst/>
            <a:ahLst/>
            <a:cxnLst>
              <a:cxn ang="0">
                <a:pos x="1238" y="1186"/>
              </a:cxn>
              <a:cxn ang="0">
                <a:pos x="1067" y="375"/>
              </a:cxn>
              <a:cxn ang="0">
                <a:pos x="86" y="973"/>
              </a:cxn>
              <a:cxn ang="0">
                <a:pos x="342" y="1570"/>
              </a:cxn>
              <a:cxn ang="0">
                <a:pos x="811" y="1485"/>
              </a:cxn>
              <a:cxn ang="0">
                <a:pos x="1238" y="1186"/>
              </a:cxn>
            </a:cxnLst>
            <a:rect l="0" t="0" r="r" b="b"/>
            <a:pathLst>
              <a:path w="1738" h="1614">
                <a:moveTo>
                  <a:pt x="1238" y="1186"/>
                </a:moveTo>
                <a:cubicBezTo>
                  <a:pt x="1487" y="1012"/>
                  <a:pt x="1737" y="714"/>
                  <a:pt x="1067" y="375"/>
                </a:cubicBezTo>
                <a:cubicBezTo>
                  <a:pt x="328" y="0"/>
                  <a:pt x="59" y="632"/>
                  <a:pt x="86" y="973"/>
                </a:cubicBezTo>
                <a:cubicBezTo>
                  <a:pt x="171" y="1172"/>
                  <a:pt x="0" y="1527"/>
                  <a:pt x="342" y="1570"/>
                </a:cubicBezTo>
                <a:cubicBezTo>
                  <a:pt x="640" y="1613"/>
                  <a:pt x="654" y="1514"/>
                  <a:pt x="811" y="1485"/>
                </a:cubicBezTo>
                <a:cubicBezTo>
                  <a:pt x="953" y="1386"/>
                  <a:pt x="989" y="1360"/>
                  <a:pt x="1238" y="1186"/>
                </a:cubicBez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1644481" y="3473645"/>
            <a:ext cx="56160" cy="56166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 flipV="1">
            <a:off x="1658880" y="3122248"/>
            <a:ext cx="70560" cy="39604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1811520" y="3515410"/>
            <a:ext cx="167040" cy="613504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1252801" y="4077069"/>
            <a:ext cx="14328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neighborhood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346401" y="2818377"/>
            <a:ext cx="7632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device</a:t>
            </a:r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>
            <a:off x="4403520" y="1323499"/>
            <a:ext cx="1440" cy="4625766"/>
          </a:xfrm>
          <a:prstGeom prst="line">
            <a:avLst/>
          </a:prstGeom>
          <a:noFill/>
          <a:ln w="73080">
            <a:solidFill>
              <a:srgbClr val="808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6275520" y="1553924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6765120" y="158560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6765120" y="256635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5721121" y="295807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6243840" y="3479406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6635520" y="449183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5263201" y="446014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5002560" y="266428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5470561" y="267724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5212800" y="288318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6501601" y="180019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5353920" y="2328726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5598720" y="324466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5250240" y="324466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5431680" y="351541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7261921" y="226391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7647841" y="344484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5778721" y="353269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7031521" y="432621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5761441" y="439678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7136640" y="190964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5250240" y="384952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5479201" y="418508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5725440" y="242089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7718400" y="259803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5073121" y="420236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7876800" y="325042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6308641" y="418508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6184801" y="220919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5908321" y="379912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6153121" y="379912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6334561" y="315393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6462720" y="386392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6966720" y="387688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6657121" y="339875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5947200" y="317985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7159680" y="293502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6631201" y="308912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7326720" y="345060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7584481" y="281837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6888960" y="289614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7120801" y="258651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7404480" y="256059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6876001" y="225095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6256801" y="190244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6824161" y="198020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6462720" y="236760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5869440" y="263835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6063841" y="287022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6192000" y="257355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7417441" y="302575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6720481" y="370839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6399360" y="284430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6991201" y="333539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6759360" y="418652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6024960" y="409579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5535360" y="377319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5702400" y="405690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6076800" y="436653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Slide Number Placeholder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241300" y="1749507"/>
            <a:ext cx="8688603" cy="3046988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254000"/>
          </a:effectLst>
        </p:spPr>
        <p:txBody>
          <a:bodyPr wrap="square" rtlCol="0">
            <a:spAutoFit/>
          </a:bodyPr>
          <a:lstStyle/>
          <a:p>
            <a:r>
              <a:rPr lang="en-US" sz="24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</a:p>
          <a:p>
            <a:r>
              <a:rPr lang="en-US" sz="48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Global:		network</a:t>
            </a:r>
          </a:p>
          <a:p>
            <a:r>
              <a:rPr lang="en-US" sz="48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Local:		message passing</a:t>
            </a:r>
          </a:p>
          <a:p>
            <a:r>
              <a:rPr lang="en-US" sz="48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		Link:			amorphous medium</a:t>
            </a:r>
          </a:p>
          <a:p>
            <a:endParaRPr lang="en-US" sz="2400" b="1">
              <a:ln w="28575" cmpd="sng">
                <a:solidFill>
                  <a:schemeClr val="tx1"/>
                </a:solidFill>
                <a:prstDash val="solid"/>
              </a:ln>
              <a:solidFill>
                <a:srgbClr val="FF00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Mesh-Network Cell Phones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 descr="holland-queens-day.jpg"/>
          <p:cNvPicPr>
            <a:picLocks noChangeAspect="1"/>
          </p:cNvPicPr>
          <p:nvPr/>
        </p:nvPicPr>
        <p:blipFill>
          <a:blip r:embed="rId2"/>
          <a:srcRect t="23192"/>
          <a:stretch>
            <a:fillRect/>
          </a:stretch>
        </p:blipFill>
        <p:spPr>
          <a:xfrm>
            <a:off x="205622" y="1552062"/>
            <a:ext cx="8744857" cy="4480044"/>
          </a:xfrm>
          <a:prstGeom prst="rect">
            <a:avLst/>
          </a:prstGeom>
        </p:spPr>
      </p:pic>
      <p:grpSp>
        <p:nvGrpSpPr>
          <p:cNvPr id="3" name="Group 31"/>
          <p:cNvGrpSpPr/>
          <p:nvPr/>
        </p:nvGrpSpPr>
        <p:grpSpPr>
          <a:xfrm>
            <a:off x="2133600" y="2819399"/>
            <a:ext cx="5486401" cy="2362200"/>
            <a:chOff x="2133600" y="2819399"/>
            <a:chExt cx="5486401" cy="2362200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5273524" y="4862286"/>
              <a:ext cx="2346476" cy="319313"/>
            </a:xfrm>
            <a:prstGeom prst="line">
              <a:avLst/>
            </a:prstGeom>
            <a:noFill/>
            <a:ln w="762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H="1">
              <a:off x="3810000" y="2819401"/>
              <a:ext cx="266094" cy="434218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"/>
            <p:cNvSpPr>
              <a:spLocks noChangeShapeType="1"/>
            </p:cNvSpPr>
            <p:nvPr/>
          </p:nvSpPr>
          <p:spPr bwMode="auto">
            <a:xfrm>
              <a:off x="3810000" y="3253620"/>
              <a:ext cx="1003905" cy="157238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 flipH="1">
              <a:off x="3810000" y="3410858"/>
              <a:ext cx="908353" cy="549123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3"/>
            <p:cNvSpPr>
              <a:spLocks noChangeShapeType="1"/>
            </p:cNvSpPr>
            <p:nvPr/>
          </p:nvSpPr>
          <p:spPr bwMode="auto">
            <a:xfrm>
              <a:off x="3810000" y="3959981"/>
              <a:ext cx="1463524" cy="902305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 flipH="1">
              <a:off x="2133600" y="2819400"/>
              <a:ext cx="914400" cy="228600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3"/>
            <p:cNvSpPr>
              <a:spLocks noChangeShapeType="1"/>
            </p:cNvSpPr>
            <p:nvPr/>
          </p:nvSpPr>
          <p:spPr bwMode="auto">
            <a:xfrm flipH="1" flipV="1">
              <a:off x="3047999" y="2819400"/>
              <a:ext cx="1028095" cy="0"/>
            </a:xfrm>
            <a:prstGeom prst="line">
              <a:avLst/>
            </a:prstGeom>
            <a:noFill/>
            <a:ln w="19050" cap="flat" cmpd="sng" algn="ctr">
              <a:solidFill>
                <a:srgbClr val="4BACC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5283176" y="4820996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20"/>
            <p:cNvSpPr>
              <a:spLocks noChangeArrowheads="1"/>
            </p:cNvSpPr>
            <p:nvPr/>
          </p:nvSpPr>
          <p:spPr bwMode="auto">
            <a:xfrm>
              <a:off x="3778561" y="3921131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3"/>
            <p:cNvSpPr>
              <a:spLocks noChangeShapeType="1"/>
            </p:cNvSpPr>
            <p:nvPr/>
          </p:nvSpPr>
          <p:spPr bwMode="auto">
            <a:xfrm>
              <a:off x="7124095" y="3664858"/>
              <a:ext cx="495906" cy="1516741"/>
            </a:xfrm>
            <a:prstGeom prst="line">
              <a:avLst/>
            </a:prstGeom>
            <a:noFill/>
            <a:ln w="762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3"/>
            <p:cNvSpPr>
              <a:spLocks noChangeShapeType="1"/>
            </p:cNvSpPr>
            <p:nvPr/>
          </p:nvSpPr>
          <p:spPr bwMode="auto">
            <a:xfrm>
              <a:off x="4783085" y="3396214"/>
              <a:ext cx="2341009" cy="268644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3"/>
            <p:cNvSpPr>
              <a:spLocks noChangeShapeType="1"/>
            </p:cNvSpPr>
            <p:nvPr/>
          </p:nvSpPr>
          <p:spPr bwMode="auto">
            <a:xfrm>
              <a:off x="6204856" y="3253620"/>
              <a:ext cx="919239" cy="411238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3"/>
            <p:cNvSpPr>
              <a:spLocks noChangeShapeType="1"/>
            </p:cNvSpPr>
            <p:nvPr/>
          </p:nvSpPr>
          <p:spPr bwMode="auto">
            <a:xfrm>
              <a:off x="4614332" y="3253619"/>
              <a:ext cx="1590523" cy="1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3"/>
            <p:cNvSpPr>
              <a:spLocks noChangeShapeType="1"/>
            </p:cNvSpPr>
            <p:nvPr/>
          </p:nvSpPr>
          <p:spPr bwMode="auto">
            <a:xfrm flipH="1" flipV="1">
              <a:off x="4614333" y="3253620"/>
              <a:ext cx="152400" cy="146352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"/>
            <p:cNvSpPr>
              <a:spLocks noChangeShapeType="1"/>
            </p:cNvSpPr>
            <p:nvPr/>
          </p:nvSpPr>
          <p:spPr bwMode="auto">
            <a:xfrm>
              <a:off x="3810000" y="2873828"/>
              <a:ext cx="804333" cy="379792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"/>
            <p:cNvSpPr>
              <a:spLocks noChangeShapeType="1"/>
            </p:cNvSpPr>
            <p:nvPr/>
          </p:nvSpPr>
          <p:spPr bwMode="auto">
            <a:xfrm>
              <a:off x="3810000" y="3253619"/>
              <a:ext cx="804333" cy="0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"/>
            <p:cNvSpPr>
              <a:spLocks noChangeShapeType="1"/>
            </p:cNvSpPr>
            <p:nvPr/>
          </p:nvSpPr>
          <p:spPr bwMode="auto">
            <a:xfrm flipV="1">
              <a:off x="2133601" y="2873828"/>
              <a:ext cx="1676400" cy="174172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"/>
            <p:cNvSpPr>
              <a:spLocks noChangeShapeType="1"/>
            </p:cNvSpPr>
            <p:nvPr/>
          </p:nvSpPr>
          <p:spPr bwMode="auto">
            <a:xfrm flipH="1" flipV="1">
              <a:off x="3047995" y="2819399"/>
              <a:ext cx="730565" cy="54427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"/>
            <p:cNvSpPr>
              <a:spLocks noChangeShapeType="1"/>
            </p:cNvSpPr>
            <p:nvPr/>
          </p:nvSpPr>
          <p:spPr bwMode="auto">
            <a:xfrm flipH="1">
              <a:off x="3778559" y="2819399"/>
              <a:ext cx="297533" cy="54429"/>
            </a:xfrm>
            <a:prstGeom prst="line">
              <a:avLst/>
            </a:prstGeom>
            <a:noFill/>
            <a:ln w="19050" cap="flat" cmpd="sng" algn="ctr">
              <a:solidFill>
                <a:srgbClr val="4BACC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741326" y="3359926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0"/>
            <p:cNvSpPr>
              <a:spLocks noChangeArrowheads="1"/>
            </p:cNvSpPr>
            <p:nvPr/>
          </p:nvSpPr>
          <p:spPr bwMode="auto">
            <a:xfrm>
              <a:off x="6187998" y="3215974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20"/>
            <p:cNvSpPr>
              <a:spLocks noChangeArrowheads="1"/>
            </p:cNvSpPr>
            <p:nvPr/>
          </p:nvSpPr>
          <p:spPr bwMode="auto">
            <a:xfrm>
              <a:off x="7090350" y="3622390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"/>
            <p:cNvSpPr>
              <a:spLocks noChangeShapeType="1"/>
            </p:cNvSpPr>
            <p:nvPr/>
          </p:nvSpPr>
          <p:spPr bwMode="auto">
            <a:xfrm>
              <a:off x="4076093" y="2819401"/>
              <a:ext cx="538240" cy="434219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5-Point Star 16"/>
          <p:cNvSpPr/>
          <p:nvPr/>
        </p:nvSpPr>
        <p:spPr>
          <a:xfrm>
            <a:off x="1954593" y="2873827"/>
            <a:ext cx="302381" cy="266095"/>
          </a:xfrm>
          <a:prstGeom prst="star5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7462761" y="5007429"/>
            <a:ext cx="302381" cy="266095"/>
          </a:xfrm>
          <a:prstGeom prst="star5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bb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bbn_template.potx</Template>
  <TotalTime>2954</TotalTime>
  <Words>1576</Words>
  <Application>Microsoft Macintosh PowerPoint</Application>
  <PresentationFormat>On-screen Show (4:3)</PresentationFormat>
  <Paragraphs>392</Paragraphs>
  <Slides>41</Slides>
  <Notes>12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bbn_template</vt:lpstr>
      <vt:lpstr>Equation</vt:lpstr>
      <vt:lpstr>Slide 1</vt:lpstr>
      <vt:lpstr>Design: Explicit  Implicit</vt:lpstr>
      <vt:lpstr>Outline</vt:lpstr>
      <vt:lpstr>Definitions:</vt:lpstr>
      <vt:lpstr>Key: Equivalent Composition Models</vt:lpstr>
      <vt:lpstr>Outline</vt:lpstr>
      <vt:lpstr>Spatial Computers</vt:lpstr>
      <vt:lpstr>Amorphous Medium</vt:lpstr>
      <vt:lpstr>Example: Mesh-Network Cell Phones</vt:lpstr>
      <vt:lpstr>Geometric Program: Channel</vt:lpstr>
      <vt:lpstr>Computing with fields</vt:lpstr>
      <vt:lpstr>Proto</vt:lpstr>
      <vt:lpstr>Proto's Families of Primitives</vt:lpstr>
      <vt:lpstr>Example Applications</vt:lpstr>
      <vt:lpstr>Outline</vt:lpstr>
      <vt:lpstr>Problem: Energy Demand Response</vt:lpstr>
      <vt:lpstr>Inefficiency of Demand vs. Intention</vt:lpstr>
      <vt:lpstr>Capturing User Requirements </vt:lpstr>
      <vt:lpstr>ColorPower State Transitions</vt:lpstr>
      <vt:lpstr>Formal Control Problem</vt:lpstr>
      <vt:lpstr>ColorPower Algorithm: Intuition</vt:lpstr>
      <vt:lpstr>ColorPower Algorithm: Equations</vt:lpstr>
      <vt:lpstr>Simulation Studies</vt:lpstr>
      <vt:lpstr>Current State: Transition to Pilots…</vt:lpstr>
      <vt:lpstr>Outline</vt:lpstr>
      <vt:lpstr>MADV: Morphogenesis for Redesign</vt:lpstr>
      <vt:lpstr>What if your robot can climb stairs…</vt:lpstr>
      <vt:lpstr>… but you want to check cars for IEDs?</vt:lpstr>
      <vt:lpstr>Problem: Robot Redesign Complexity</vt:lpstr>
      <vt:lpstr>A phylogeny of engineered systems?</vt:lpstr>
      <vt:lpstr>Functional Blueprints</vt:lpstr>
      <vt:lpstr>Preliminary Test: Cartoon Vascularization</vt:lpstr>
      <vt:lpstr>MADV Architecture</vt:lpstr>
      <vt:lpstr>Incremental Changes Ensure Progress</vt:lpstr>
      <vt:lpstr>Morphogenesis resolves design constraints</vt:lpstr>
      <vt:lpstr>Example: Climbing a larger step</vt:lpstr>
      <vt:lpstr>And on toward complete blueprints…</vt:lpstr>
      <vt:lpstr>Outline</vt:lpstr>
      <vt:lpstr>Summary</vt:lpstr>
      <vt:lpstr>Three Strands of Development</vt:lpstr>
      <vt:lpstr>Acknowledgements</vt:lpstr>
    </vt:vector>
  </TitlesOfParts>
  <Company>BBN Technologies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Jake Beal</dc:creator>
  <cp:lastModifiedBy>Jake Beal</cp:lastModifiedBy>
  <cp:revision>67</cp:revision>
  <dcterms:created xsi:type="dcterms:W3CDTF">2012-11-04T17:08:13Z</dcterms:created>
  <dcterms:modified xsi:type="dcterms:W3CDTF">2012-11-06T14:28:54Z</dcterms:modified>
</cp:coreProperties>
</file>