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2"/>
  </p:notesMasterIdLst>
  <p:sldIdLst>
    <p:sldId id="257" r:id="rId2"/>
    <p:sldId id="405" r:id="rId3"/>
    <p:sldId id="329" r:id="rId4"/>
    <p:sldId id="406" r:id="rId5"/>
    <p:sldId id="407" r:id="rId6"/>
    <p:sldId id="408" r:id="rId7"/>
    <p:sldId id="340" r:id="rId8"/>
    <p:sldId id="410" r:id="rId9"/>
    <p:sldId id="411" r:id="rId10"/>
    <p:sldId id="412" r:id="rId11"/>
    <p:sldId id="413" r:id="rId12"/>
    <p:sldId id="326" r:id="rId13"/>
    <p:sldId id="334" r:id="rId14"/>
    <p:sldId id="331" r:id="rId15"/>
    <p:sldId id="352" r:id="rId16"/>
    <p:sldId id="349" r:id="rId17"/>
    <p:sldId id="350" r:id="rId18"/>
    <p:sldId id="346" r:id="rId19"/>
    <p:sldId id="420" r:id="rId20"/>
    <p:sldId id="422" r:id="rId21"/>
    <p:sldId id="421" r:id="rId22"/>
    <p:sldId id="332" r:id="rId23"/>
    <p:sldId id="335" r:id="rId24"/>
    <p:sldId id="336" r:id="rId25"/>
    <p:sldId id="333" r:id="rId26"/>
    <p:sldId id="414" r:id="rId27"/>
    <p:sldId id="382" r:id="rId28"/>
    <p:sldId id="360" r:id="rId29"/>
    <p:sldId id="362" r:id="rId30"/>
    <p:sldId id="368" r:id="rId31"/>
    <p:sldId id="372" r:id="rId32"/>
    <p:sldId id="373" r:id="rId33"/>
    <p:sldId id="374" r:id="rId34"/>
    <p:sldId id="375" r:id="rId35"/>
    <p:sldId id="376" r:id="rId36"/>
    <p:sldId id="377" r:id="rId37"/>
    <p:sldId id="378" r:id="rId38"/>
    <p:sldId id="379" r:id="rId39"/>
    <p:sldId id="394" r:id="rId40"/>
    <p:sldId id="395" r:id="rId41"/>
    <p:sldId id="416" r:id="rId42"/>
    <p:sldId id="417" r:id="rId43"/>
    <p:sldId id="418" r:id="rId44"/>
    <p:sldId id="419" r:id="rId45"/>
    <p:sldId id="398" r:id="rId46"/>
    <p:sldId id="396" r:id="rId47"/>
    <p:sldId id="400" r:id="rId48"/>
    <p:sldId id="401" r:id="rId49"/>
    <p:sldId id="403" r:id="rId50"/>
    <p:sldId id="404" r:id="rId5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7" autoAdjust="0"/>
    <p:restoredTop sz="94660"/>
  </p:normalViewPr>
  <p:slideViewPr>
    <p:cSldViewPr snapToGrid="0" snapToObjects="1">
      <p:cViewPr varScale="1">
        <p:scale>
          <a:sx n="90" d="100"/>
          <a:sy n="90" d="100"/>
        </p:scale>
        <p:origin x="-109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notesMaster" Target="notesMasters/notes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0468E1-02D2-4C4B-B9A7-6C361D2976BF}" type="datetimeFigureOut">
              <a:rPr lang="en-US" smtClean="0"/>
              <a:pPr/>
              <a:t>10/1/15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6EBDFA-F686-8442-832D-72D2A1F29BE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878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(e.g., biosensors talk bootstrap</a:t>
            </a:r>
            <a:r>
              <a:rPr lang="en-US" baseline="0"/>
              <a:t> off</a:t>
            </a:r>
            <a:r>
              <a:rPr lang="en-US"/>
              <a:t> cheap wireless talks to talk to cloud computation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6EBDFA-F686-8442-832D-72D2A1F29BE7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4C1-0313-C14F-8843-444ED82E8B36}" type="slidenum">
              <a:rPr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B44C1-0313-C14F-8843-444ED82E8B36}" type="slidenum">
              <a:rPr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ACB30-19B6-3F48-ADBB-B350F9840069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CA2600-637B-7D4B-8C94-E25C84E282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320670-CD0C-F749-BECA-A83B619A63FD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73B4F9-6F41-A64A-9416-DCD45D9584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223D9-3465-9D43-9377-BE913ED4716F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0C6235-F8F4-A440-A97E-46A9CB7095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9C951-2EAA-1F48-ACA0-E0A1383A40D4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6FA37-ABBC-1843-8D6A-5317100EE7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4A0DF9-CC32-9C44-AC2F-E6A7F6CC2ECF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71E6E-8D70-F442-961A-4716F14FDD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7D4E1F-CA3B-3646-BE62-C588800C2472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E7D22-707F-6C41-820E-4EC1F3E19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C140F-752C-1949-8601-060C513457BA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C26085-EF18-244A-B06A-D6865D40FE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267002-8995-CF43-A133-30C69AB8CC05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EBEF24-7E62-F54E-9774-9584E25F5A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A8ADE-2153-364A-A071-A3B0FDB1732C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938C7A-2DCD-A348-B123-C9BDC6E51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04887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0488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36800"/>
            <a:ext cx="3008313" cy="37893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CB8CED-311F-9245-8F7A-721CEA827B33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99032-05DE-C243-9C9E-BC26BDAB26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92B432-CAEC-8B43-8513-489BF6A13CF0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D89CAE-1B8B-9943-A09B-BDA91252FE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AB45D94-4174-694B-84D6-9CA23898200E}" type="datetime1">
              <a:rPr lang="en-US"/>
              <a:pPr>
                <a:defRPr/>
              </a:pPr>
              <a:t>10/1/15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664CC4FB-8D41-3B4D-8E07-DC97EDCC28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0" y="957263"/>
            <a:ext cx="9137650" cy="0"/>
          </a:xfrm>
          <a:prstGeom prst="line">
            <a:avLst/>
          </a:prstGeom>
          <a:noFill/>
          <a:ln w="12700">
            <a:solidFill>
              <a:srgbClr val="CE1126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  <a:ea typeface="+mn-ea"/>
              <a:cs typeface="+mn-cs"/>
            </a:endParaRPr>
          </a:p>
        </p:txBody>
      </p:sp>
      <p:pic>
        <p:nvPicPr>
          <p:cNvPr id="1032" name="Picture 9" descr="BBn Technologies_RGB_RB.jp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454900" y="220130"/>
            <a:ext cx="1591428" cy="516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32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Arial"/>
          <a:ea typeface="ＭＳ Ｐゴシック" charset="-128"/>
          <a:cs typeface="ＭＳ Ｐゴシック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Arial"/>
          <a:ea typeface="Arial" charset="0"/>
          <a:cs typeface="Arial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Arial"/>
          <a:ea typeface="Arial" charset="0"/>
          <a:cs typeface="Arial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chemeClr val="tx1"/>
          </a:solidFill>
          <a:latin typeface="Arial"/>
          <a:ea typeface="Arial" charset="0"/>
          <a:cs typeface="Arial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chemeClr val="tx1"/>
          </a:solidFill>
          <a:latin typeface="Arial"/>
          <a:ea typeface="Arial" charset="0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emf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8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9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4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4" Type="http://schemas.openxmlformats.org/officeDocument/2006/relationships/image" Target="../media/image9.png"/><Relationship Id="rId5" Type="http://schemas.openxmlformats.org/officeDocument/2006/relationships/image" Target="../media/image23.png"/><Relationship Id="rId6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7.png"/><Relationship Id="rId1" Type="http://schemas.microsoft.com/office/2007/relationships/media" Target="../media/media4.mov"/><Relationship Id="rId2" Type="http://schemas.openxmlformats.org/officeDocument/2006/relationships/video" Target="../media/media4.mov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Relationship Id="rId3" Type="http://schemas.openxmlformats.org/officeDocument/2006/relationships/image" Target="../media/image40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g"/><Relationship Id="rId3" Type="http://schemas.openxmlformats.org/officeDocument/2006/relationships/image" Target="../media/image4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7" Type="http://schemas.openxmlformats.org/officeDocument/2006/relationships/image" Target="../media/image51.gif"/><Relationship Id="rId8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7" Type="http://schemas.openxmlformats.org/officeDocument/2006/relationships/image" Target="../media/image53.emf"/><Relationship Id="rId8" Type="http://schemas.openxmlformats.org/officeDocument/2006/relationships/image" Target="../media/image5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7" Type="http://schemas.openxmlformats.org/officeDocument/2006/relationships/image" Target="../media/image55.emf"/><Relationship Id="rId8" Type="http://schemas.openxmlformats.org/officeDocument/2006/relationships/image" Target="../media/image5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7" Type="http://schemas.openxmlformats.org/officeDocument/2006/relationships/image" Target="../media/image57.emf"/><Relationship Id="rId8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7" Type="http://schemas.openxmlformats.org/officeDocument/2006/relationships/image" Target="../media/image59.emf"/><Relationship Id="rId8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7" Type="http://schemas.openxmlformats.org/officeDocument/2006/relationships/image" Target="../media/image61.jpeg"/><Relationship Id="rId8" Type="http://schemas.openxmlformats.org/officeDocument/2006/relationships/image" Target="../media/image62.jpe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jpe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Relationship Id="rId3" Type="http://schemas.openxmlformats.org/officeDocument/2006/relationships/image" Target="../media/image6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emf"/><Relationship Id="rId3" Type="http://schemas.openxmlformats.org/officeDocument/2006/relationships/image" Target="../media/image69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0.emf"/><Relationship Id="rId3" Type="http://schemas.openxmlformats.org/officeDocument/2006/relationships/image" Target="../media/image71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em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4" Type="http://schemas.openxmlformats.org/officeDocument/2006/relationships/image" Target="../media/image74.emf"/><Relationship Id="rId5" Type="http://schemas.openxmlformats.org/officeDocument/2006/relationships/image" Target="../media/image75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emf"/><Relationship Id="rId4" Type="http://schemas.openxmlformats.org/officeDocument/2006/relationships/image" Target="../media/image77.em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3.png"/><Relationship Id="rId12" Type="http://schemas.openxmlformats.org/officeDocument/2006/relationships/image" Target="../media/image84.png"/><Relationship Id="rId13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51.gif"/><Relationship Id="rId4" Type="http://schemas.openxmlformats.org/officeDocument/2006/relationships/image" Target="../media/image52.jpeg"/><Relationship Id="rId5" Type="http://schemas.openxmlformats.org/officeDocument/2006/relationships/image" Target="../media/image78.png"/><Relationship Id="rId6" Type="http://schemas.openxmlformats.org/officeDocument/2006/relationships/image" Target="../media/image79.jpeg"/><Relationship Id="rId7" Type="http://schemas.openxmlformats.org/officeDocument/2006/relationships/image" Target="../media/image80.gif"/><Relationship Id="rId8" Type="http://schemas.openxmlformats.org/officeDocument/2006/relationships/image" Target="../media/image81.png"/><Relationship Id="rId9" Type="http://schemas.openxmlformats.org/officeDocument/2006/relationships/image" Target="../media/image82.png"/><Relationship Id="rId10" Type="http://schemas.openxmlformats.org/officeDocument/2006/relationships/image" Target="../media/image6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gif"/><Relationship Id="rId3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7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18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22.jpeg"/><Relationship Id="rId5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dist="23000" dir="5400000" rotWithShape="0">
              <a:srgbClr val="00000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18435" name="Picture 18" descr="screened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7163" y="158750"/>
            <a:ext cx="4394200" cy="659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0" y="2311400"/>
            <a:ext cx="9144000" cy="10922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pic>
        <p:nvPicPr>
          <p:cNvPr id="18437" name="Picture 4" descr="RTN_BBNtech_primary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361238" y="5988050"/>
            <a:ext cx="1514475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157163" y="152400"/>
            <a:ext cx="8820150" cy="6596063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977313" y="2311400"/>
            <a:ext cx="166687" cy="1092200"/>
          </a:xfrm>
          <a:prstGeom prst="rect">
            <a:avLst/>
          </a:prstGeom>
          <a:solidFill>
            <a:srgbClr val="D7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-1798638" y="3449638"/>
            <a:ext cx="6596063" cy="1588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158750" y="2311400"/>
            <a:ext cx="1341438" cy="10922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/>
            </a:endParaRPr>
          </a:p>
        </p:txBody>
      </p:sp>
      <p:sp>
        <p:nvSpPr>
          <p:cNvPr id="18442" name="TextBox 15"/>
          <p:cNvSpPr txBox="1">
            <a:spLocks noChangeArrowheads="1"/>
          </p:cNvSpPr>
          <p:nvPr/>
        </p:nvSpPr>
        <p:spPr bwMode="auto">
          <a:xfrm>
            <a:off x="1500188" y="1141352"/>
            <a:ext cx="747712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3600" b="1" dirty="0"/>
              <a:t>Engineering Self-Organization: From Networking to Synthetic Biology</a:t>
            </a:r>
          </a:p>
        </p:txBody>
      </p:sp>
      <p:sp>
        <p:nvSpPr>
          <p:cNvPr id="18443" name="TextBox 16"/>
          <p:cNvSpPr txBox="1">
            <a:spLocks noChangeArrowheads="1"/>
          </p:cNvSpPr>
          <p:nvPr/>
        </p:nvSpPr>
        <p:spPr bwMode="auto">
          <a:xfrm>
            <a:off x="1511300" y="2321344"/>
            <a:ext cx="7364413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200" b="1" i="1" dirty="0" smtClean="0">
                <a:solidFill>
                  <a:schemeClr val="bg1"/>
                </a:solidFill>
              </a:rPr>
              <a:t>Jacob Beal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444" name="TextBox 17"/>
          <p:cNvSpPr txBox="1">
            <a:spLocks noChangeArrowheads="1"/>
          </p:cNvSpPr>
          <p:nvPr/>
        </p:nvSpPr>
        <p:spPr bwMode="auto">
          <a:xfrm>
            <a:off x="5969000" y="3746500"/>
            <a:ext cx="27432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 err="1" smtClean="0"/>
              <a:t>Dagstuhl</a:t>
            </a:r>
            <a:r>
              <a:rPr lang="en-US" dirty="0"/>
              <a:t> Seminar 15402: Self-assembly and Self-organization in Computer Science and Biology</a:t>
            </a:r>
          </a:p>
          <a:p>
            <a:r>
              <a:rPr lang="en-US" dirty="0" smtClean="0"/>
              <a:t>September</a:t>
            </a:r>
            <a:r>
              <a:rPr lang="en-US" dirty="0"/>
              <a:t>,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Left-Right Arrow 133"/>
          <p:cNvSpPr/>
          <p:nvPr/>
        </p:nvSpPr>
        <p:spPr>
          <a:xfrm>
            <a:off x="2087836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Left-Right Arrow 134"/>
          <p:cNvSpPr/>
          <p:nvPr/>
        </p:nvSpPr>
        <p:spPr>
          <a:xfrm>
            <a:off x="3628252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Left-Right Arrow 135"/>
          <p:cNvSpPr/>
          <p:nvPr/>
        </p:nvSpPr>
        <p:spPr>
          <a:xfrm>
            <a:off x="5181368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Left-Right Arrow 136"/>
          <p:cNvSpPr/>
          <p:nvPr/>
        </p:nvSpPr>
        <p:spPr>
          <a:xfrm>
            <a:off x="6709084" y="2685965"/>
            <a:ext cx="281960" cy="333320"/>
          </a:xfrm>
          <a:prstGeom prst="leftRightArrow">
            <a:avLst>
              <a:gd name="adj1" fmla="val 50000"/>
              <a:gd name="adj2" fmla="val 25346"/>
            </a:avLst>
          </a:prstGeom>
          <a:gradFill flip="none" rotWithShape="1">
            <a:gsLst>
              <a:gs pos="20000">
                <a:schemeClr val="accent1"/>
              </a:gs>
              <a:gs pos="80000">
                <a:schemeClr val="accent4"/>
              </a:gs>
              <a:gs pos="40000">
                <a:schemeClr val="accent2"/>
              </a:gs>
              <a:gs pos="60000">
                <a:schemeClr val="accent3"/>
              </a:gs>
            </a:gsLst>
            <a:lin ang="16200000" scaled="0"/>
            <a:tileRect/>
          </a:gradFill>
          <a:ln>
            <a:solidFill>
              <a:srgbClr val="4A452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/>
          <p:nvPr/>
        </p:nvSpPr>
        <p:spPr>
          <a:xfrm>
            <a:off x="6991045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829380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/>
          <p:nvPr/>
        </p:nvSpPr>
        <p:spPr>
          <a:xfrm>
            <a:off x="5450628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Rectangle 86"/>
          <p:cNvSpPr/>
          <p:nvPr/>
        </p:nvSpPr>
        <p:spPr>
          <a:xfrm>
            <a:off x="3910212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ectangle 87"/>
          <p:cNvSpPr/>
          <p:nvPr/>
        </p:nvSpPr>
        <p:spPr>
          <a:xfrm>
            <a:off x="2369796" y="1853454"/>
            <a:ext cx="1258456" cy="1665411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 cap="flat" cmpd="sng" algn="ctr">
            <a:solidFill>
              <a:schemeClr val="bg2">
                <a:lumMod val="2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95" y="3645576"/>
            <a:ext cx="491068" cy="982136"/>
          </a:xfrm>
          <a:prstGeom prst="rect">
            <a:avLst/>
          </a:prstGeom>
        </p:spPr>
      </p:pic>
      <p:pic>
        <p:nvPicPr>
          <p:cNvPr id="5" name="Picture 4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47" y="3645576"/>
            <a:ext cx="491068" cy="982136"/>
          </a:xfrm>
          <a:prstGeom prst="rect">
            <a:avLst/>
          </a:prstGeom>
        </p:spPr>
      </p:pic>
      <p:pic>
        <p:nvPicPr>
          <p:cNvPr id="6" name="Picture 5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21" y="3645576"/>
            <a:ext cx="491068" cy="982136"/>
          </a:xfrm>
          <a:prstGeom prst="rect">
            <a:avLst/>
          </a:prstGeom>
        </p:spPr>
      </p:pic>
      <p:pic>
        <p:nvPicPr>
          <p:cNvPr id="10" name="Picture 9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44" y="3645576"/>
            <a:ext cx="491068" cy="982136"/>
          </a:xfrm>
          <a:prstGeom prst="rect">
            <a:avLst/>
          </a:prstGeom>
        </p:spPr>
      </p:pic>
      <p:pic>
        <p:nvPicPr>
          <p:cNvPr id="11" name="Picture 10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69" y="3645576"/>
            <a:ext cx="491068" cy="982136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875144" y="2315875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1177883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1532815" y="190396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532815" y="276755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urved Connector 33"/>
          <p:cNvCxnSpPr>
            <a:stCxn id="30" idx="0"/>
            <a:endCxn id="29" idx="2"/>
          </p:cNvCxnSpPr>
          <p:nvPr/>
        </p:nvCxnSpPr>
        <p:spPr>
          <a:xfrm rot="16200000" flipV="1">
            <a:off x="902698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urved Connector 35"/>
          <p:cNvCxnSpPr>
            <a:stCxn id="32" idx="0"/>
            <a:endCxn id="31" idx="2"/>
          </p:cNvCxnSpPr>
          <p:nvPr/>
        </p:nvCxnSpPr>
        <p:spPr>
          <a:xfrm rot="5400000" flipH="1" flipV="1">
            <a:off x="1447138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urved Connector 37"/>
          <p:cNvCxnSpPr>
            <a:stCxn id="30" idx="0"/>
            <a:endCxn id="32" idx="2"/>
          </p:cNvCxnSpPr>
          <p:nvPr/>
        </p:nvCxnSpPr>
        <p:spPr>
          <a:xfrm rot="5400000" flipH="1" flipV="1">
            <a:off x="1457373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Rectangle 48"/>
          <p:cNvSpPr/>
          <p:nvPr/>
        </p:nvSpPr>
        <p:spPr>
          <a:xfrm>
            <a:off x="2418637" y="2315875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2721376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3076308" y="190396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3076308" y="276755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3" name="Curved Connector 52"/>
          <p:cNvCxnSpPr>
            <a:stCxn id="50" idx="0"/>
            <a:endCxn id="49" idx="2"/>
          </p:cNvCxnSpPr>
          <p:nvPr/>
        </p:nvCxnSpPr>
        <p:spPr>
          <a:xfrm rot="16200000" flipV="1">
            <a:off x="2446191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Curved Connector 53"/>
          <p:cNvCxnSpPr>
            <a:stCxn id="52" idx="0"/>
            <a:endCxn id="51" idx="2"/>
          </p:cNvCxnSpPr>
          <p:nvPr/>
        </p:nvCxnSpPr>
        <p:spPr>
          <a:xfrm rot="5400000" flipH="1" flipV="1">
            <a:off x="2990631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Curved Connector 54"/>
          <p:cNvCxnSpPr>
            <a:stCxn id="50" idx="0"/>
            <a:endCxn id="52" idx="2"/>
          </p:cNvCxnSpPr>
          <p:nvPr/>
        </p:nvCxnSpPr>
        <p:spPr>
          <a:xfrm rot="5400000" flipH="1" flipV="1">
            <a:off x="3000866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962130" y="2315875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4264869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/>
          <p:nvPr/>
        </p:nvSpPr>
        <p:spPr>
          <a:xfrm>
            <a:off x="4619801" y="190396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619801" y="2767555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Curved Connector 60"/>
          <p:cNvCxnSpPr>
            <a:stCxn id="58" idx="0"/>
            <a:endCxn id="57" idx="2"/>
          </p:cNvCxnSpPr>
          <p:nvPr/>
        </p:nvCxnSpPr>
        <p:spPr>
          <a:xfrm rot="16200000" flipV="1">
            <a:off x="3989684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60" idx="0"/>
            <a:endCxn id="59" idx="2"/>
          </p:cNvCxnSpPr>
          <p:nvPr/>
        </p:nvCxnSpPr>
        <p:spPr>
          <a:xfrm rot="5400000" flipH="1" flipV="1">
            <a:off x="4534124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Curved Connector 62"/>
          <p:cNvCxnSpPr>
            <a:stCxn id="58" idx="0"/>
            <a:endCxn id="60" idx="2"/>
          </p:cNvCxnSpPr>
          <p:nvPr/>
        </p:nvCxnSpPr>
        <p:spPr>
          <a:xfrm rot="5400000" flipH="1" flipV="1">
            <a:off x="4544359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Rectangle 64"/>
          <p:cNvSpPr/>
          <p:nvPr/>
        </p:nvSpPr>
        <p:spPr>
          <a:xfrm>
            <a:off x="5505623" y="231587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Rectangle 65"/>
          <p:cNvSpPr/>
          <p:nvPr/>
        </p:nvSpPr>
        <p:spPr>
          <a:xfrm>
            <a:off x="5808362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/>
          <p:cNvSpPr/>
          <p:nvPr/>
        </p:nvSpPr>
        <p:spPr>
          <a:xfrm>
            <a:off x="6163294" y="1903965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/>
          <p:cNvSpPr/>
          <p:nvPr/>
        </p:nvSpPr>
        <p:spPr>
          <a:xfrm>
            <a:off x="6163294" y="2767555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9" name="Curved Connector 68"/>
          <p:cNvCxnSpPr>
            <a:stCxn id="66" idx="0"/>
            <a:endCxn id="65" idx="2"/>
          </p:cNvCxnSpPr>
          <p:nvPr/>
        </p:nvCxnSpPr>
        <p:spPr>
          <a:xfrm rot="16200000" flipV="1">
            <a:off x="5533177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68" idx="0"/>
            <a:endCxn id="67" idx="2"/>
          </p:cNvCxnSpPr>
          <p:nvPr/>
        </p:nvCxnSpPr>
        <p:spPr>
          <a:xfrm rot="5400000" flipH="1" flipV="1">
            <a:off x="6077617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urved Connector 70"/>
          <p:cNvCxnSpPr>
            <a:stCxn id="66" idx="0"/>
            <a:endCxn id="68" idx="2"/>
          </p:cNvCxnSpPr>
          <p:nvPr/>
        </p:nvCxnSpPr>
        <p:spPr>
          <a:xfrm rot="5400000" flipH="1" flipV="1">
            <a:off x="6087852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Rectangle 72"/>
          <p:cNvSpPr/>
          <p:nvPr/>
        </p:nvSpPr>
        <p:spPr>
          <a:xfrm>
            <a:off x="7049117" y="2315875"/>
            <a:ext cx="491068" cy="201168"/>
          </a:xfrm>
          <a:prstGeom prst="rect">
            <a:avLst/>
          </a:prstGeom>
          <a:solidFill>
            <a:srgbClr val="A6A6A6"/>
          </a:solidFill>
          <a:ln>
            <a:solidFill>
              <a:srgbClr val="595959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7351856" y="3255744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7706788" y="1903965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/>
          <p:cNvSpPr/>
          <p:nvPr/>
        </p:nvSpPr>
        <p:spPr>
          <a:xfrm>
            <a:off x="7706788" y="2767555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Curved Connector 76"/>
          <p:cNvCxnSpPr>
            <a:stCxn id="74" idx="0"/>
            <a:endCxn id="73" idx="2"/>
          </p:cNvCxnSpPr>
          <p:nvPr/>
        </p:nvCxnSpPr>
        <p:spPr>
          <a:xfrm rot="16200000" flipV="1">
            <a:off x="7076671" y="2735024"/>
            <a:ext cx="738701" cy="302739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Curved Connector 77"/>
          <p:cNvCxnSpPr>
            <a:stCxn id="76" idx="0"/>
            <a:endCxn id="75" idx="2"/>
          </p:cNvCxnSpPr>
          <p:nvPr/>
        </p:nvCxnSpPr>
        <p:spPr>
          <a:xfrm rot="5400000" flipH="1" flipV="1">
            <a:off x="7621111" y="2436344"/>
            <a:ext cx="662422" cy="1588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Curved Connector 78"/>
          <p:cNvCxnSpPr>
            <a:stCxn id="74" idx="0"/>
            <a:endCxn id="76" idx="2"/>
          </p:cNvCxnSpPr>
          <p:nvPr/>
        </p:nvCxnSpPr>
        <p:spPr>
          <a:xfrm rot="5400000" flipH="1" flipV="1">
            <a:off x="7631346" y="2934768"/>
            <a:ext cx="287021" cy="354932"/>
          </a:xfrm>
          <a:prstGeom prst="curvedConnector3">
            <a:avLst>
              <a:gd name="adj1" fmla="val 50000"/>
            </a:avLst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tangle 115"/>
          <p:cNvSpPr/>
          <p:nvPr/>
        </p:nvSpPr>
        <p:spPr>
          <a:xfrm>
            <a:off x="3554240" y="2886676"/>
            <a:ext cx="2557110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Dangerous Density Warning</a:t>
            </a:r>
          </a:p>
        </p:txBody>
      </p:sp>
      <p:sp>
        <p:nvSpPr>
          <p:cNvPr id="117" name="Rectangle 116"/>
          <p:cNvSpPr/>
          <p:nvPr/>
        </p:nvSpPr>
        <p:spPr>
          <a:xfrm>
            <a:off x="4078747" y="1995988"/>
            <a:ext cx="1582484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4">
                    <a:lumMod val="50000"/>
                  </a:schemeClr>
                </a:solidFill>
              </a:rPr>
              <a:t>Dispersal Advice</a:t>
            </a:r>
          </a:p>
        </p:txBody>
      </p:sp>
      <p:sp>
        <p:nvSpPr>
          <p:cNvPr id="118" name="Rectangle 117"/>
          <p:cNvSpPr/>
          <p:nvPr/>
        </p:nvSpPr>
        <p:spPr>
          <a:xfrm>
            <a:off x="3645768" y="3369854"/>
            <a:ext cx="1692290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Crowd Estimation</a:t>
            </a:r>
          </a:p>
        </p:txBody>
      </p:sp>
      <p:sp>
        <p:nvSpPr>
          <p:cNvPr id="119" name="Rectangle 118"/>
          <p:cNvSpPr/>
          <p:nvPr/>
        </p:nvSpPr>
        <p:spPr>
          <a:xfrm>
            <a:off x="2869045" y="2434235"/>
            <a:ext cx="2710498" cy="338554"/>
          </a:xfrm>
          <a:prstGeom prst="rect">
            <a:avLst/>
          </a:prstGeom>
          <a:gradFill flip="none" rotWithShape="1">
            <a:gsLst>
              <a:gs pos="29000">
                <a:schemeClr val="bg1">
                  <a:alpha val="72000"/>
                </a:schemeClr>
              </a:gs>
              <a:gs pos="100000">
                <a:schemeClr val="bg1">
                  <a:alpha val="0"/>
                </a:schemeClr>
              </a:gs>
            </a:gsLst>
            <a:path path="rect">
              <a:fillToRect l="50000" t="50000" r="50000" b="50000"/>
            </a:path>
            <a:tileRect/>
          </a:gradFill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3">
                    <a:lumMod val="50000"/>
                  </a:schemeClr>
                </a:solidFill>
              </a:rPr>
              <a:t>Congestion-Aware Navigation</a:t>
            </a:r>
          </a:p>
        </p:txBody>
      </p:sp>
      <p:sp>
        <p:nvSpPr>
          <p:cNvPr id="56" name="Title 5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Device-Centric Programming</a:t>
            </a:r>
          </a:p>
        </p:txBody>
      </p:sp>
      <p:sp>
        <p:nvSpPr>
          <p:cNvPr id="64" name="Content Placeholder 2"/>
          <p:cNvSpPr txBox="1">
            <a:spLocks/>
          </p:cNvSpPr>
          <p:nvPr/>
        </p:nvSpPr>
        <p:spPr bwMode="auto">
          <a:xfrm>
            <a:off x="457200" y="4906225"/>
            <a:ext cx="8229600" cy="1203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Explicit</a:t>
            </a:r>
            <a:r>
              <a:rPr kumimoji="0" lang="en-US" sz="280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design of</a:t>
            </a: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adaptation and communication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Complex per-device multi-service</a:t>
            </a:r>
            <a:r>
              <a:rPr kumimoji="0" lang="en-US" sz="280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application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8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Intractable to ensure correct behavior</a:t>
            </a:r>
            <a:endParaRPr kumimoji="0" lang="en-US" sz="2800" u="none" strike="noStrike" kern="1200" cap="none" spc="0" normalizeH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3639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wn Arrow 12"/>
          <p:cNvSpPr/>
          <p:nvPr/>
        </p:nvSpPr>
        <p:spPr>
          <a:xfrm rot="10800000">
            <a:off x="5438891" y="2883493"/>
            <a:ext cx="1086263" cy="23614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Down Arrow 13"/>
          <p:cNvSpPr/>
          <p:nvPr/>
        </p:nvSpPr>
        <p:spPr>
          <a:xfrm rot="10800000">
            <a:off x="2517558" y="2303134"/>
            <a:ext cx="1086263" cy="816508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 rot="10800000">
            <a:off x="6294596" y="2185059"/>
            <a:ext cx="1086263" cy="236149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995" y="3645576"/>
            <a:ext cx="491068" cy="982136"/>
          </a:xfrm>
          <a:prstGeom prst="rect">
            <a:avLst/>
          </a:prstGeom>
        </p:spPr>
      </p:pic>
      <p:pic>
        <p:nvPicPr>
          <p:cNvPr id="5" name="Picture 4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647" y="3645576"/>
            <a:ext cx="491068" cy="982136"/>
          </a:xfrm>
          <a:prstGeom prst="rect">
            <a:avLst/>
          </a:prstGeom>
        </p:spPr>
      </p:pic>
      <p:pic>
        <p:nvPicPr>
          <p:cNvPr id="6" name="Picture 5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821" y="3645576"/>
            <a:ext cx="491068" cy="982136"/>
          </a:xfrm>
          <a:prstGeom prst="rect">
            <a:avLst/>
          </a:prstGeom>
        </p:spPr>
      </p:pic>
      <p:pic>
        <p:nvPicPr>
          <p:cNvPr id="10" name="Picture 9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0344" y="3645576"/>
            <a:ext cx="491068" cy="982136"/>
          </a:xfrm>
          <a:prstGeom prst="rect">
            <a:avLst/>
          </a:prstGeom>
        </p:spPr>
      </p:pic>
      <p:pic>
        <p:nvPicPr>
          <p:cNvPr id="11" name="Picture 10" descr="cell-pho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69" y="3645576"/>
            <a:ext cx="491068" cy="98213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3647" y="3131084"/>
            <a:ext cx="6627765" cy="4114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119377" y="2459669"/>
            <a:ext cx="3732035" cy="41148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23647" y="1879782"/>
            <a:ext cx="3732035" cy="41148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5715000" y="1753920"/>
            <a:ext cx="2136412" cy="41148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269411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291995" y="3149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7300772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780405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2757821" y="3152379"/>
            <a:ext cx="491068" cy="20116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4" idx="3"/>
            <a:endCxn id="28" idx="1"/>
          </p:cNvCxnSpPr>
          <p:nvPr/>
        </p:nvCxnSpPr>
        <p:spPr>
          <a:xfrm>
            <a:off x="1760479" y="3252963"/>
            <a:ext cx="99734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8" idx="3"/>
            <a:endCxn id="25" idx="1"/>
          </p:cNvCxnSpPr>
          <p:nvPr/>
        </p:nvCxnSpPr>
        <p:spPr>
          <a:xfrm flipV="1">
            <a:off x="3248889" y="3249963"/>
            <a:ext cx="1043106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25" idx="3"/>
            <a:endCxn id="27" idx="1"/>
          </p:cNvCxnSpPr>
          <p:nvPr/>
        </p:nvCxnSpPr>
        <p:spPr>
          <a:xfrm>
            <a:off x="4783063" y="3249963"/>
            <a:ext cx="997342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7" idx="3"/>
            <a:endCxn id="26" idx="1"/>
          </p:cNvCxnSpPr>
          <p:nvPr/>
        </p:nvCxnSpPr>
        <p:spPr>
          <a:xfrm>
            <a:off x="6271473" y="3252963"/>
            <a:ext cx="1029299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1281856" y="1907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4304440" y="1904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2770266" y="1907452"/>
            <a:ext cx="491068" cy="20116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6" name="Straight Arrow Connector 45"/>
          <p:cNvCxnSpPr>
            <a:stCxn id="41" idx="3"/>
            <a:endCxn id="45" idx="1"/>
          </p:cNvCxnSpPr>
          <p:nvPr/>
        </p:nvCxnSpPr>
        <p:spPr>
          <a:xfrm>
            <a:off x="1772924" y="2008036"/>
            <a:ext cx="997342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45" idx="3"/>
            <a:endCxn id="42" idx="1"/>
          </p:cNvCxnSpPr>
          <p:nvPr/>
        </p:nvCxnSpPr>
        <p:spPr>
          <a:xfrm flipV="1">
            <a:off x="3261334" y="2005036"/>
            <a:ext cx="1043106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803287" y="1781590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4291995" y="2482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7300772" y="2485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>
            <a:off x="5780405" y="2485553"/>
            <a:ext cx="491068" cy="20116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303138" y="1781590"/>
            <a:ext cx="491068" cy="20116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5" name="Straight Arrow Connector 54"/>
          <p:cNvCxnSpPr>
            <a:stCxn id="50" idx="3"/>
            <a:endCxn id="54" idx="1"/>
          </p:cNvCxnSpPr>
          <p:nvPr/>
        </p:nvCxnSpPr>
        <p:spPr>
          <a:xfrm>
            <a:off x="6294355" y="1882174"/>
            <a:ext cx="1008783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51" idx="3"/>
            <a:endCxn id="53" idx="1"/>
          </p:cNvCxnSpPr>
          <p:nvPr/>
        </p:nvCxnSpPr>
        <p:spPr>
          <a:xfrm>
            <a:off x="4783063" y="2583137"/>
            <a:ext cx="997342" cy="300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>
            <a:stCxn id="53" idx="3"/>
            <a:endCxn id="52" idx="1"/>
          </p:cNvCxnSpPr>
          <p:nvPr/>
        </p:nvCxnSpPr>
        <p:spPr>
          <a:xfrm>
            <a:off x="6271473" y="2586137"/>
            <a:ext cx="1029299" cy="1588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9" name="Rectangle 58"/>
          <p:cNvSpPr/>
          <p:nvPr/>
        </p:nvSpPr>
        <p:spPr>
          <a:xfrm>
            <a:off x="4752907" y="2577742"/>
            <a:ext cx="255711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2">
                    <a:lumMod val="50000"/>
                  </a:schemeClr>
                </a:solidFill>
              </a:rPr>
              <a:t>Dangerous Density Warning</a:t>
            </a:r>
          </a:p>
        </p:txBody>
      </p:sp>
      <p:sp>
        <p:nvSpPr>
          <p:cNvPr id="60" name="Rectangle 59"/>
          <p:cNvSpPr/>
          <p:nvPr/>
        </p:nvSpPr>
        <p:spPr>
          <a:xfrm>
            <a:off x="6022425" y="1881568"/>
            <a:ext cx="15824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4">
                    <a:lumMod val="50000"/>
                  </a:schemeClr>
                </a:solidFill>
              </a:rPr>
              <a:t>Dispersal Advice</a:t>
            </a:r>
          </a:p>
        </p:txBody>
      </p:sp>
      <p:sp>
        <p:nvSpPr>
          <p:cNvPr id="61" name="Rectangle 60"/>
          <p:cNvSpPr/>
          <p:nvPr/>
        </p:nvSpPr>
        <p:spPr>
          <a:xfrm>
            <a:off x="3725855" y="3266876"/>
            <a:ext cx="16922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1">
                    <a:lumMod val="50000"/>
                  </a:schemeClr>
                </a:solidFill>
              </a:rPr>
              <a:t>Crowd Estimation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714715" y="2019437"/>
            <a:ext cx="271049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b="1">
                <a:solidFill>
                  <a:schemeClr val="accent3">
                    <a:lumMod val="50000"/>
                  </a:schemeClr>
                </a:solidFill>
              </a:rPr>
              <a:t>Congestion-Aware Navigation</a:t>
            </a:r>
          </a:p>
        </p:txBody>
      </p:sp>
      <p:sp>
        <p:nvSpPr>
          <p:cNvPr id="40" name="Title 55"/>
          <p:cNvSpPr txBox="1">
            <a:spLocks/>
          </p:cNvSpPr>
          <p:nvPr/>
        </p:nvSpPr>
        <p:spPr bwMode="auto">
          <a:xfrm>
            <a:off x="241300" y="274638"/>
            <a:ext cx="82296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Aggregate Programming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 bwMode="auto">
          <a:xfrm>
            <a:off x="457200" y="4906224"/>
            <a:ext cx="8229600" cy="1711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800" baseline="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Implicit</a:t>
            </a:r>
            <a:r>
              <a:rPr lang="en-US" sz="28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 adaptation and communication</a:t>
            </a:r>
            <a:endParaRPr kumimoji="0" lang="en-US" sz="2800" b="1" u="none" strike="noStrike" kern="1200" cap="none" spc="0" normalizeH="0" baseline="0" noProof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Code each collective</a:t>
            </a:r>
            <a:r>
              <a:rPr kumimoji="0" lang="en-US" sz="2800" b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 service </a:t>
            </a:r>
            <a:r>
              <a:rPr kumimoji="0" lang="en-US" sz="2800" b="0" u="none" strike="noStrike" kern="120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independently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sz="2800">
                <a:solidFill>
                  <a:schemeClr val="tx2"/>
                </a:solidFill>
                <a:latin typeface="Arial"/>
                <a:ea typeface="ＭＳ Ｐゴシック" charset="-128"/>
                <a:cs typeface="ＭＳ Ｐゴシック" charset="-128"/>
              </a:rPr>
              <a:t>C</a:t>
            </a:r>
            <a:r>
              <a:rPr kumimoji="0" lang="en-US" sz="2800" b="0" u="none" strike="noStrike" kern="1200" cap="none" spc="0" normalizeH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ompose via scope and information flow</a:t>
            </a:r>
          </a:p>
        </p:txBody>
      </p:sp>
    </p:spTree>
    <p:extLst>
      <p:ext uri="{BB962C8B-B14F-4D97-AF65-F5344CB8AC3E}">
        <p14:creationId xmlns:p14="http://schemas.microsoft.com/office/powerpoint/2010/main" val="1696229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5088465"/>
            <a:ext cx="5930500" cy="1145500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6667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Field Calculus</a:t>
            </a:r>
          </a:p>
        </p:txBody>
      </p:sp>
      <p:pic>
        <p:nvPicPr>
          <p:cNvPr id="7" name="Picture 6" descr="calculus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2802158"/>
            <a:ext cx="7086600" cy="1766554"/>
          </a:xfrm>
          <a:prstGeom prst="rect">
            <a:avLst/>
          </a:prstGeom>
        </p:spPr>
      </p:pic>
      <p:grpSp>
        <p:nvGrpSpPr>
          <p:cNvPr id="3" name="Group 54"/>
          <p:cNvGrpSpPr/>
          <p:nvPr/>
        </p:nvGrpSpPr>
        <p:grpSpPr>
          <a:xfrm>
            <a:off x="127000" y="1803399"/>
            <a:ext cx="4779386" cy="3713898"/>
            <a:chOff x="127000" y="1803399"/>
            <a:chExt cx="4779386" cy="3713898"/>
          </a:xfrm>
        </p:grpSpPr>
        <p:sp>
          <p:nvSpPr>
            <p:cNvPr id="8" name="TextBox 7"/>
            <p:cNvSpPr txBox="1"/>
            <p:nvPr/>
          </p:nvSpPr>
          <p:spPr>
            <a:xfrm>
              <a:off x="127000" y="1803399"/>
              <a:ext cx="12342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Variable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833433" y="4686300"/>
              <a:ext cx="207295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0000FF"/>
                  </a:solidFill>
                </a:rPr>
                <a:t>Abstract &amp; Call</a:t>
              </a:r>
            </a:p>
            <a:p>
              <a:pPr algn="ctr"/>
              <a:r>
                <a:rPr lang="en-US" sz="2400" b="1">
                  <a:solidFill>
                    <a:srgbClr val="0000FF"/>
                  </a:solidFill>
                </a:rPr>
                <a:t>Functions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426668" y="1803399"/>
              <a:ext cx="13989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Local Ops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507150" y="1803399"/>
              <a:ext cx="176066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0000FF"/>
                  </a:solidFill>
                </a:rPr>
                <a:t>Literal Value</a:t>
              </a:r>
            </a:p>
          </p:txBody>
        </p:sp>
        <p:cxnSp>
          <p:nvCxnSpPr>
            <p:cNvPr id="17" name="Straight Connector 16"/>
            <p:cNvCxnSpPr>
              <a:stCxn id="8" idx="2"/>
            </p:cNvCxnSpPr>
            <p:nvPr/>
          </p:nvCxnSpPr>
          <p:spPr>
            <a:xfrm rot="16200000" flipH="1">
              <a:off x="1060090" y="1949090"/>
              <a:ext cx="757536" cy="1389484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8" idx="2"/>
            </p:cNvCxnSpPr>
            <p:nvPr/>
          </p:nvCxnSpPr>
          <p:spPr>
            <a:xfrm rot="16200000" flipH="1">
              <a:off x="767990" y="2241189"/>
              <a:ext cx="1341736" cy="1389485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5" idx="2"/>
            </p:cNvCxnSpPr>
            <p:nvPr/>
          </p:nvCxnSpPr>
          <p:spPr>
            <a:xfrm rot="16200000" flipH="1">
              <a:off x="1926224" y="2726324"/>
              <a:ext cx="1341736" cy="419216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3" idx="2"/>
            </p:cNvCxnSpPr>
            <p:nvPr/>
          </p:nvCxnSpPr>
          <p:spPr>
            <a:xfrm rot="5400000">
              <a:off x="3462302" y="2307963"/>
              <a:ext cx="706736" cy="620939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>
              <a:stCxn id="15" idx="2"/>
            </p:cNvCxnSpPr>
            <p:nvPr/>
          </p:nvCxnSpPr>
          <p:spPr>
            <a:xfrm rot="16200000" flipH="1">
              <a:off x="2211974" y="2440574"/>
              <a:ext cx="706736" cy="355716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3679956" y="3946655"/>
              <a:ext cx="1587501" cy="94992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2918659" y="4279893"/>
              <a:ext cx="600676" cy="415342"/>
            </a:xfrm>
            <a:prstGeom prst="line">
              <a:avLst/>
            </a:prstGeom>
            <a:ln w="19050" cap="flat" cmpd="sng" algn="ctr">
              <a:solidFill>
                <a:srgbClr val="3366FF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53"/>
          <p:cNvGrpSpPr/>
          <p:nvPr/>
        </p:nvGrpSpPr>
        <p:grpSpPr>
          <a:xfrm>
            <a:off x="3505200" y="1572566"/>
            <a:ext cx="4353377" cy="2648299"/>
            <a:chOff x="3505200" y="1572566"/>
            <a:chExt cx="4353377" cy="2648299"/>
          </a:xfrm>
        </p:grpSpPr>
        <p:sp>
          <p:nvSpPr>
            <p:cNvPr id="11" name="TextBox 10"/>
            <p:cNvSpPr txBox="1"/>
            <p:nvPr/>
          </p:nvSpPr>
          <p:spPr>
            <a:xfrm>
              <a:off x="5649168" y="2340493"/>
              <a:ext cx="22094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Communication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166568" y="3759200"/>
              <a:ext cx="21994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Domain Change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649168" y="1572566"/>
              <a:ext cx="8407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rgbClr val="FF0000"/>
                  </a:solidFill>
                </a:rPr>
                <a:t>State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rot="16200000" flipH="1">
              <a:off x="5712033" y="3617269"/>
              <a:ext cx="295871" cy="165789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10800000" flipV="1">
              <a:off x="3505200" y="2034232"/>
              <a:ext cx="2271876" cy="1318567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10800000" flipV="1">
              <a:off x="4724400" y="2743200"/>
              <a:ext cx="990600" cy="533400"/>
            </a:xfrm>
            <a:prstGeom prst="line">
              <a:avLst/>
            </a:prstGeom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Text Box 132"/>
          <p:cNvSpPr txBox="1">
            <a:spLocks noChangeArrowheads="1"/>
          </p:cNvSpPr>
          <p:nvPr/>
        </p:nvSpPr>
        <p:spPr bwMode="auto">
          <a:xfrm>
            <a:off x="5632004" y="6420205"/>
            <a:ext cx="3469667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[Viroli et al., </a:t>
            </a: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‘13, </a:t>
            </a:r>
            <a:r>
              <a:rPr lang="en-US" dirty="0" err="1" smtClean="0">
                <a:solidFill>
                  <a:srgbClr val="000000"/>
                </a:solidFill>
                <a:ea typeface="MS Gothic" charset="0"/>
                <a:cs typeface="MS Gothic" charset="0"/>
              </a:rPr>
              <a:t>Damiani</a:t>
            </a: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 et al., ‘15]</a:t>
            </a: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6757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2046112"/>
            <a:ext cx="5930500" cy="3242409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Self-Stabilizing Building Blocks</a:t>
            </a:r>
            <a:endParaRPr lang="en-US" b="1" dirty="0">
              <a:solidFill>
                <a:srgbClr val="0000FF"/>
              </a:solidFill>
              <a:latin typeface="Courier"/>
              <a:cs typeface="Courier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3801" y="1242376"/>
            <a:ext cx="3340803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G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/>
              <a:t>Information spreading</a:t>
            </a:r>
            <a:endParaRPr lang="en-US" sz="2400" i="1" dirty="0"/>
          </a:p>
        </p:txBody>
      </p: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535901" y="1930416"/>
            <a:ext cx="2376923" cy="2589075"/>
            <a:chOff x="2051917" y="1835399"/>
            <a:chExt cx="1584615" cy="1726050"/>
          </a:xfrm>
        </p:grpSpPr>
        <p:sp>
          <p:nvSpPr>
            <p:cNvPr id="43" name="Freeform 42"/>
            <p:cNvSpPr/>
            <p:nvPr/>
          </p:nvSpPr>
          <p:spPr>
            <a:xfrm>
              <a:off x="2116533" y="2029351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4" name="Picture 4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71588" y="1835399"/>
              <a:ext cx="211475" cy="422950"/>
            </a:xfrm>
            <a:prstGeom prst="rect">
              <a:avLst/>
            </a:prstGeom>
          </p:spPr>
        </p:pic>
        <p:pic>
          <p:nvPicPr>
            <p:cNvPr id="45" name="Picture 4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6838" y="3020349"/>
              <a:ext cx="211475" cy="422950"/>
            </a:xfrm>
            <a:prstGeom prst="rect">
              <a:avLst/>
            </a:prstGeom>
          </p:spPr>
        </p:pic>
        <p:pic>
          <p:nvPicPr>
            <p:cNvPr id="46" name="Picture 4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97749" y="2622224"/>
              <a:ext cx="211475" cy="422950"/>
            </a:xfrm>
            <a:prstGeom prst="rect">
              <a:avLst/>
            </a:prstGeom>
          </p:spPr>
        </p:pic>
        <p:pic>
          <p:nvPicPr>
            <p:cNvPr id="47" name="Picture 46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88800" y="2385924"/>
              <a:ext cx="211475" cy="422950"/>
            </a:xfrm>
            <a:prstGeom prst="rect">
              <a:avLst/>
            </a:prstGeom>
          </p:spPr>
        </p:pic>
        <p:pic>
          <p:nvPicPr>
            <p:cNvPr id="48" name="Picture 47" descr="cell-phone.jpg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654" y="2046874"/>
              <a:ext cx="211475" cy="422950"/>
            </a:xfrm>
            <a:prstGeom prst="rect">
              <a:avLst/>
            </a:prstGeom>
          </p:spPr>
        </p:pic>
        <p:pic>
          <p:nvPicPr>
            <p:cNvPr id="49" name="Picture 4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22576" y="2046874"/>
              <a:ext cx="211475" cy="422950"/>
            </a:xfrm>
            <a:prstGeom prst="rect">
              <a:avLst/>
            </a:prstGeom>
          </p:spPr>
        </p:pic>
        <p:pic>
          <p:nvPicPr>
            <p:cNvPr id="50" name="Picture 4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9129" y="3138499"/>
              <a:ext cx="211475" cy="422950"/>
            </a:xfrm>
            <a:prstGeom prst="rect">
              <a:avLst/>
            </a:prstGeom>
          </p:spPr>
        </p:pic>
        <p:pic>
          <p:nvPicPr>
            <p:cNvPr id="51" name="Picture 5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051917" y="2808874"/>
              <a:ext cx="211475" cy="422950"/>
            </a:xfrm>
            <a:prstGeom prst="rect">
              <a:avLst/>
            </a:prstGeom>
          </p:spPr>
        </p:pic>
        <p:pic>
          <p:nvPicPr>
            <p:cNvPr id="52" name="Picture 5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3063" y="3046963"/>
              <a:ext cx="211475" cy="422950"/>
            </a:xfrm>
            <a:prstGeom prst="rect">
              <a:avLst/>
            </a:prstGeom>
          </p:spPr>
        </p:pic>
        <p:sp>
          <p:nvSpPr>
            <p:cNvPr id="53" name="Right Arrow 52"/>
            <p:cNvSpPr/>
            <p:nvPr/>
          </p:nvSpPr>
          <p:spPr>
            <a:xfrm rot="833913">
              <a:off x="2495754" y="2258349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ight Arrow 53"/>
            <p:cNvSpPr/>
            <p:nvPr/>
          </p:nvSpPr>
          <p:spPr>
            <a:xfrm rot="2020583">
              <a:off x="2775330" y="278730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ight Arrow 54"/>
            <p:cNvSpPr/>
            <p:nvPr/>
          </p:nvSpPr>
          <p:spPr>
            <a:xfrm rot="4835277">
              <a:off x="2157284" y="2653124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ight Arrow 55"/>
            <p:cNvSpPr/>
            <p:nvPr/>
          </p:nvSpPr>
          <p:spPr>
            <a:xfrm rot="379913">
              <a:off x="3209592" y="2604035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ight Arrow 56"/>
            <p:cNvSpPr/>
            <p:nvPr/>
          </p:nvSpPr>
          <p:spPr>
            <a:xfrm>
              <a:off x="2953883" y="205699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055370" y="1242376"/>
            <a:ext cx="3312642" cy="38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C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Information collection</a:t>
            </a:r>
            <a:endParaRPr lang="en-US" sz="2400" i="1" dirty="0">
              <a:solidFill>
                <a:srgbClr val="000000"/>
              </a:solidFill>
            </a:endParaRPr>
          </a:p>
        </p:txBody>
      </p:sp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573510" y="1930416"/>
            <a:ext cx="2376923" cy="2589075"/>
            <a:chOff x="4268287" y="1858104"/>
            <a:chExt cx="1584615" cy="1726050"/>
          </a:xfrm>
        </p:grpSpPr>
        <p:sp>
          <p:nvSpPr>
            <p:cNvPr id="23" name="Freeform 22"/>
            <p:cNvSpPr/>
            <p:nvPr/>
          </p:nvSpPr>
          <p:spPr>
            <a:xfrm>
              <a:off x="4332903" y="2052056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" name="Picture 2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7958" y="1858104"/>
              <a:ext cx="211475" cy="422950"/>
            </a:xfrm>
            <a:prstGeom prst="rect">
              <a:avLst/>
            </a:prstGeom>
          </p:spPr>
        </p:pic>
        <p:pic>
          <p:nvPicPr>
            <p:cNvPr id="25" name="Picture 2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33208" y="3043054"/>
              <a:ext cx="211475" cy="422950"/>
            </a:xfrm>
            <a:prstGeom prst="rect">
              <a:avLst/>
            </a:prstGeom>
          </p:spPr>
        </p:pic>
        <p:pic>
          <p:nvPicPr>
            <p:cNvPr id="26" name="Picture 2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14119" y="2644929"/>
              <a:ext cx="211475" cy="422950"/>
            </a:xfrm>
            <a:prstGeom prst="rect">
              <a:avLst/>
            </a:prstGeom>
          </p:spPr>
        </p:pic>
        <p:pic>
          <p:nvPicPr>
            <p:cNvPr id="27" name="Picture 26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05170" y="2408629"/>
              <a:ext cx="211475" cy="422950"/>
            </a:xfrm>
            <a:prstGeom prst="rect">
              <a:avLst/>
            </a:prstGeom>
          </p:spPr>
        </p:pic>
        <p:pic>
          <p:nvPicPr>
            <p:cNvPr id="28" name="Picture 27" descr="cell-phone.jpg"/>
            <p:cNvPicPr>
              <a:picLocks noChangeAspect="1"/>
            </p:cNvPicPr>
            <p:nvPr/>
          </p:nvPicPr>
          <p:blipFill>
            <a:blip r:embed="rId2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4374024" y="2069579"/>
              <a:ext cx="211475" cy="422950"/>
            </a:xfrm>
            <a:prstGeom prst="rect">
              <a:avLst/>
            </a:prstGeom>
          </p:spPr>
        </p:pic>
        <p:pic>
          <p:nvPicPr>
            <p:cNvPr id="29" name="Picture 2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38946" y="2069579"/>
              <a:ext cx="211475" cy="422950"/>
            </a:xfrm>
            <a:prstGeom prst="rect">
              <a:avLst/>
            </a:prstGeom>
          </p:spPr>
        </p:pic>
        <p:pic>
          <p:nvPicPr>
            <p:cNvPr id="30" name="Picture 2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85499" y="3161204"/>
              <a:ext cx="211475" cy="422950"/>
            </a:xfrm>
            <a:prstGeom prst="rect">
              <a:avLst/>
            </a:prstGeom>
          </p:spPr>
        </p:pic>
        <p:pic>
          <p:nvPicPr>
            <p:cNvPr id="31" name="Picture 3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68287" y="2831579"/>
              <a:ext cx="211475" cy="422950"/>
            </a:xfrm>
            <a:prstGeom prst="rect">
              <a:avLst/>
            </a:prstGeom>
          </p:spPr>
        </p:pic>
        <p:pic>
          <p:nvPicPr>
            <p:cNvPr id="32" name="Picture 3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99433" y="3069668"/>
              <a:ext cx="211475" cy="422950"/>
            </a:xfrm>
            <a:prstGeom prst="rect">
              <a:avLst/>
            </a:prstGeom>
          </p:spPr>
        </p:pic>
        <p:sp>
          <p:nvSpPr>
            <p:cNvPr id="33" name="Right Arrow 32"/>
            <p:cNvSpPr/>
            <p:nvPr/>
          </p:nvSpPr>
          <p:spPr>
            <a:xfrm rot="11700000">
              <a:off x="4712124" y="2281054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ight Arrow 33"/>
            <p:cNvSpPr/>
            <p:nvPr/>
          </p:nvSpPr>
          <p:spPr>
            <a:xfrm rot="12886670">
              <a:off x="4991700" y="2810013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ight Arrow 34"/>
            <p:cNvSpPr/>
            <p:nvPr/>
          </p:nvSpPr>
          <p:spPr>
            <a:xfrm rot="15701364">
              <a:off x="4373654" y="2675829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ight Arrow 35"/>
            <p:cNvSpPr/>
            <p:nvPr/>
          </p:nvSpPr>
          <p:spPr>
            <a:xfrm rot="11246000">
              <a:off x="5425962" y="2626740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ight Arrow 36"/>
            <p:cNvSpPr/>
            <p:nvPr/>
          </p:nvSpPr>
          <p:spPr>
            <a:xfrm rot="10866087">
              <a:off x="5170253" y="2079703"/>
              <a:ext cx="426940" cy="211475"/>
            </a:xfrm>
            <a:prstGeom prst="rightArrow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6360605" y="1930416"/>
            <a:ext cx="2417421" cy="2589075"/>
            <a:chOff x="4570746" y="4316447"/>
            <a:chExt cx="1611613" cy="1726050"/>
          </a:xfrm>
        </p:grpSpPr>
        <p:sp>
          <p:nvSpPr>
            <p:cNvPr id="41" name="Freeform 40"/>
            <p:cNvSpPr/>
            <p:nvPr/>
          </p:nvSpPr>
          <p:spPr>
            <a:xfrm>
              <a:off x="4635362" y="4510399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  <p:pic>
          <p:nvPicPr>
            <p:cNvPr id="58" name="Picture 57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90417" y="4316447"/>
              <a:ext cx="211475" cy="422950"/>
            </a:xfrm>
            <a:prstGeom prst="rect">
              <a:avLst/>
            </a:prstGeom>
          </p:spPr>
        </p:pic>
        <p:pic>
          <p:nvPicPr>
            <p:cNvPr id="59" name="Picture 58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35667" y="5501397"/>
              <a:ext cx="211475" cy="422950"/>
            </a:xfrm>
            <a:prstGeom prst="rect">
              <a:avLst/>
            </a:prstGeom>
          </p:spPr>
        </p:pic>
        <p:pic>
          <p:nvPicPr>
            <p:cNvPr id="60" name="Picture 59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16578" y="5103272"/>
              <a:ext cx="211475" cy="422950"/>
            </a:xfrm>
            <a:prstGeom prst="rect">
              <a:avLst/>
            </a:prstGeom>
          </p:spPr>
        </p:pic>
        <p:pic>
          <p:nvPicPr>
            <p:cNvPr id="61" name="Picture 60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07629" y="4866972"/>
              <a:ext cx="211475" cy="422950"/>
            </a:xfrm>
            <a:prstGeom prst="rect">
              <a:avLst/>
            </a:prstGeom>
          </p:spPr>
        </p:pic>
        <p:pic>
          <p:nvPicPr>
            <p:cNvPr id="62" name="Picture 61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76483" y="4527922"/>
              <a:ext cx="211475" cy="422950"/>
            </a:xfrm>
            <a:prstGeom prst="rect">
              <a:avLst/>
            </a:prstGeom>
          </p:spPr>
        </p:pic>
        <p:pic>
          <p:nvPicPr>
            <p:cNvPr id="63" name="Picture 62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1405" y="4527922"/>
              <a:ext cx="211475" cy="422950"/>
            </a:xfrm>
            <a:prstGeom prst="rect">
              <a:avLst/>
            </a:prstGeom>
          </p:spPr>
        </p:pic>
        <p:pic>
          <p:nvPicPr>
            <p:cNvPr id="64" name="Picture 63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887958" y="5619547"/>
              <a:ext cx="211475" cy="422950"/>
            </a:xfrm>
            <a:prstGeom prst="rect">
              <a:avLst/>
            </a:prstGeom>
          </p:spPr>
        </p:pic>
        <p:pic>
          <p:nvPicPr>
            <p:cNvPr id="65" name="Picture 64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70746" y="5289922"/>
              <a:ext cx="211475" cy="422950"/>
            </a:xfrm>
            <a:prstGeom prst="rect">
              <a:avLst/>
            </a:prstGeom>
          </p:spPr>
        </p:pic>
        <p:pic>
          <p:nvPicPr>
            <p:cNvPr id="66" name="Picture 65" descr="cell-phone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401888" y="5528011"/>
              <a:ext cx="211475" cy="422950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4682759" y="4527922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5955254" y="455087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5031882" y="5103272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1</a:t>
              </a: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5204268" y="4321875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4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413252" y="553589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517667" y="4882746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7</a:t>
              </a: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4575684" y="5306594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3</a:t>
              </a: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5841851" y="5512803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0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4897942" y="5643601"/>
              <a:ext cx="22710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>
                  <a:solidFill>
                    <a:schemeClr val="accent2"/>
                  </a:solidFill>
                </a:rPr>
                <a:t>2</a:t>
              </a:r>
            </a:p>
          </p:txBody>
        </p:sp>
      </p:grpSp>
      <p:sp>
        <p:nvSpPr>
          <p:cNvPr id="76" name="TextBox 75"/>
          <p:cNvSpPr txBox="1"/>
          <p:nvPr/>
        </p:nvSpPr>
        <p:spPr>
          <a:xfrm>
            <a:off x="6050163" y="1242376"/>
            <a:ext cx="2938617" cy="3801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4000" b="1" dirty="0" smtClean="0">
                <a:solidFill>
                  <a:srgbClr val="0000FF"/>
                </a:solidFill>
              </a:rPr>
              <a:t>T</a:t>
            </a: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4000" dirty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endParaRPr lang="en-US" sz="3200" dirty="0" smtClean="0">
              <a:solidFill>
                <a:schemeClr val="tx2"/>
              </a:solidFill>
            </a:endParaRPr>
          </a:p>
          <a:p>
            <a:pPr algn="ctr">
              <a:spcAft>
                <a:spcPts val="600"/>
              </a:spcAft>
            </a:pPr>
            <a:r>
              <a:rPr lang="en-US" sz="2400" i="1" dirty="0" smtClean="0">
                <a:solidFill>
                  <a:srgbClr val="000000"/>
                </a:solidFill>
              </a:rPr>
              <a:t>Short-term memory</a:t>
            </a:r>
            <a:endParaRPr lang="en-US" sz="2400" i="1" dirty="0">
              <a:solidFill>
                <a:srgbClr val="00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48774" y="5356575"/>
            <a:ext cx="792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2"/>
                </a:solidFill>
              </a:rPr>
              <a:t>Resilience by construction: all programs from these building blocks are also self-stabilizing!</a:t>
            </a:r>
            <a:endParaRPr lang="en-US" sz="3200" dirty="0">
              <a:solidFill>
                <a:schemeClr val="tx2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031373" y="6488668"/>
            <a:ext cx="21172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[Beal &amp; </a:t>
            </a:r>
            <a:r>
              <a:rPr lang="en-US" i="1" dirty="0" err="1" smtClean="0"/>
              <a:t>Viroli</a:t>
            </a:r>
            <a:r>
              <a:rPr lang="en-US" i="1" dirty="0" smtClean="0"/>
              <a:t>, 2014]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627764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Applying building blocks: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774" y="1751283"/>
            <a:ext cx="814520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/>
              <a:t>Example API algorithms from building blocks:</a:t>
            </a:r>
          </a:p>
          <a:p>
            <a:r>
              <a:rPr lang="en-US" sz="2000" smtClean="0"/>
              <a:t>distance-to (source)						max-likelihood (source p)</a:t>
            </a:r>
          </a:p>
          <a:p>
            <a:r>
              <a:rPr lang="en-US" sz="2000" smtClean="0"/>
              <a:t>broadcast (source value)					path-forecast (source obstacle)</a:t>
            </a:r>
          </a:p>
          <a:p>
            <a:r>
              <a:rPr lang="en-US" sz="2000" smtClean="0"/>
              <a:t>summarize (sink accumulate local null)		average (sink value)</a:t>
            </a:r>
          </a:p>
          <a:p>
            <a:r>
              <a:rPr lang="en-US" sz="2000" smtClean="0"/>
              <a:t>integral (sink value)						region-max (sink value)</a:t>
            </a:r>
          </a:p>
          <a:p>
            <a:r>
              <a:rPr lang="en-US" sz="2000" smtClean="0"/>
              <a:t>timer (length)							limited-memory (value timeout)</a:t>
            </a:r>
          </a:p>
          <a:p>
            <a:r>
              <a:rPr lang="en-US" sz="2000" smtClean="0"/>
              <a:t>random-voronoi (grain metric)				group-size (region)</a:t>
            </a:r>
          </a:p>
          <a:p>
            <a:r>
              <a:rPr lang="en-US" sz="2000" smtClean="0"/>
              <a:t>broadcast-region (region source value)		recent-event (event timeout)</a:t>
            </a:r>
          </a:p>
          <a:p>
            <a:r>
              <a:rPr lang="en-US" sz="2000" smtClean="0"/>
              <a:t>distance-avoiding-obstacles (source obstacles)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48774" y="5003800"/>
            <a:ext cx="79221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i="1" dirty="0">
                <a:solidFill>
                  <a:schemeClr val="tx2"/>
                </a:solidFill>
              </a:rPr>
              <a:t>Since based on </a:t>
            </a:r>
            <a:r>
              <a:rPr lang="en-US" sz="3200" i="1" dirty="0" smtClean="0">
                <a:solidFill>
                  <a:schemeClr val="tx2"/>
                </a:solidFill>
              </a:rPr>
              <a:t>these </a:t>
            </a:r>
            <a:r>
              <a:rPr lang="en-US" sz="3200" i="1" dirty="0">
                <a:solidFill>
                  <a:schemeClr val="tx2"/>
                </a:solidFill>
              </a:rPr>
              <a:t>building blocks, all programs built this way are self-stabilizing!</a:t>
            </a:r>
          </a:p>
        </p:txBody>
      </p:sp>
    </p:spTree>
    <p:extLst>
      <p:ext uri="{BB962C8B-B14F-4D97-AF65-F5344CB8AC3E}">
        <p14:creationId xmlns:p14="http://schemas.microsoft.com/office/powerpoint/2010/main" val="1526383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84" y="274638"/>
            <a:ext cx="8229600" cy="682625"/>
          </a:xfrm>
        </p:spPr>
        <p:txBody>
          <a:bodyPr/>
          <a:lstStyle/>
          <a:p>
            <a:r>
              <a:rPr lang="en-US"/>
              <a:t>Complex Example: Crowd Management</a:t>
            </a:r>
          </a:p>
        </p:txBody>
      </p:sp>
      <p:pic>
        <p:nvPicPr>
          <p:cNvPr id="6" name="Picture 5" descr="columbus-park-compos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8577" y="2793997"/>
            <a:ext cx="4740192" cy="391962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148" y="1069480"/>
            <a:ext cx="4986762" cy="3600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crowd-tracking (p)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Consider only </a:t>
            </a:r>
            <a:r>
              <a:rPr lang="en-US" sz="1200" dirty="0" err="1" smtClean="0">
                <a:solidFill>
                  <a:srgbClr val="6C6C6C"/>
                </a:solidFill>
                <a:latin typeface="Helvetica"/>
                <a:cs typeface="Helvetica"/>
              </a:rPr>
              <a:t>Fruin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 </a:t>
            </a:r>
            <a:r>
              <a:rPr lang="en-US" sz="1200" dirty="0" err="1" smtClean="0">
                <a:solidFill>
                  <a:srgbClr val="6C6C6C"/>
                </a:solidFill>
                <a:latin typeface="Helvetica"/>
                <a:cs typeface="Helvetica"/>
              </a:rPr>
              <a:t>LoS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 E or F within last minute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if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(recently-true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density-</a:t>
            </a:r>
            <a:r>
              <a:rPr lang="en-US" sz="1200" dirty="0" err="1" smtClean="0">
                <a:solidFill>
                  <a:srgbClr val="2D6326"/>
                </a:solidFill>
                <a:latin typeface="Courier"/>
                <a:cs typeface="Courier"/>
              </a:rPr>
              <a:t>est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p) 1.08) 60)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</a:t>
            </a:r>
            <a:r>
              <a:rPr lang="en-US" sz="1200" dirty="0">
                <a:solidFill>
                  <a:srgbClr val="6C6C6C"/>
                </a:solidFill>
                <a:latin typeface="Helvetica"/>
                <a:cs typeface="Helvetica"/>
              </a:rPr>
              <a:t>B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reak into randomized ‘‘cells’’ and estimate danger of each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+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(dangerous-density (sparse-partition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30) p))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 0))</a:t>
            </a:r>
          </a:p>
          <a:p>
            <a:endParaRPr lang="en-US" sz="1200" dirty="0" smtClean="0">
              <a:solidFill>
                <a:srgbClr val="000000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recently-true (state memory-time)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Make sure first state is false, not true...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  <a:cs typeface="Courier"/>
              </a:rPr>
              <a:t>rt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-sub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not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T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1)) state memory-time))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  <a:latin typeface="Courier"/>
                <a:cs typeface="Courier"/>
              </a:rPr>
              <a:t>rt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-sub (started s m)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if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state 1 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limited-memory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s m)))</a:t>
            </a:r>
          </a:p>
          <a:p>
            <a:endParaRPr lang="en-US" sz="1200" dirty="0" smtClean="0">
              <a:solidFill>
                <a:srgbClr val="000000"/>
              </a:solidFill>
              <a:latin typeface="Courier"/>
              <a:cs typeface="Courier"/>
            </a:endParaRP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err="1" smtClean="0">
                <a:solidFill>
                  <a:srgbClr val="E62E25"/>
                </a:solidFill>
                <a:latin typeface="Courier"/>
                <a:cs typeface="Courier"/>
              </a:rPr>
              <a:t>def</a:t>
            </a:r>
            <a:r>
              <a:rPr lang="en-US" sz="1200" dirty="0" smtClean="0">
                <a:solidFill>
                  <a:srgbClr val="E62E25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dangerous-density (partition p)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Helvetica"/>
                <a:cs typeface="Helvetica"/>
              </a:rPr>
              <a:t>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Only dangerous if above critical density threshold...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and</a:t>
            </a:r>
          </a:p>
          <a:p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average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partition 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density-</a:t>
            </a:r>
            <a:r>
              <a:rPr lang="en-US" sz="1200" dirty="0" err="1" smtClean="0">
                <a:solidFill>
                  <a:srgbClr val="2D6326"/>
                </a:solidFill>
                <a:latin typeface="Courier"/>
                <a:cs typeface="Courier"/>
              </a:rPr>
              <a:t>est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p)) 2.17)</a:t>
            </a:r>
          </a:p>
          <a:p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6C6C6C"/>
                </a:solidFill>
                <a:latin typeface="Helvetica"/>
                <a:cs typeface="Helvetica"/>
              </a:rPr>
              <a:t>;; ... and also involving many people.</a:t>
            </a:r>
          </a:p>
          <a:p>
            <a:r>
              <a:rPr lang="en-US" sz="1200" dirty="0" smtClean="0">
                <a:solidFill>
                  <a:srgbClr val="6C6C6C"/>
                </a:solidFill>
                <a:latin typeface="Courier"/>
                <a:cs typeface="Courier"/>
              </a:rPr>
              <a:t> 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0028F9"/>
                </a:solidFill>
                <a:latin typeface="Courier"/>
                <a:cs typeface="Courier"/>
              </a:rPr>
              <a:t>summarize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partition 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+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dirty="0" smtClean="0">
                <a:solidFill>
                  <a:srgbClr val="2D6326"/>
                </a:solidFill>
                <a:latin typeface="Courier"/>
                <a:cs typeface="Courier"/>
              </a:rPr>
              <a:t>/ </a:t>
            </a:r>
            <a:r>
              <a:rPr lang="en-US" sz="1200" dirty="0" smtClean="0">
                <a:solidFill>
                  <a:srgbClr val="000000"/>
                </a:solidFill>
                <a:latin typeface="Courier"/>
                <a:cs typeface="Courier"/>
              </a:rPr>
              <a:t>1 p) 0) 300)))</a:t>
            </a:r>
            <a:endParaRPr lang="en-US" sz="1200" dirty="0" smtClean="0">
              <a:latin typeface="Courier"/>
              <a:cs typeface="Courier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31934" y="1212958"/>
            <a:ext cx="411153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E62E25"/>
                </a:solidFill>
                <a:latin typeface="Courier"/>
                <a:cs typeface="Courier"/>
              </a:rPr>
              <a:t>def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crowd-warning (p range)</a:t>
            </a:r>
          </a:p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(</a:t>
            </a:r>
            <a:r>
              <a:rPr lang="en-US" sz="1200" smtClean="0">
                <a:solidFill>
                  <a:srgbClr val="2D6326"/>
                </a:solidFill>
                <a:latin typeface="Courier"/>
                <a:cs typeface="Courier"/>
              </a:rPr>
              <a:t>&gt;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distance-to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2D6326"/>
                </a:solidFill>
                <a:latin typeface="Courier"/>
                <a:cs typeface="Courier"/>
              </a:rPr>
              <a:t>=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(crowd-tracking p) 2))</a:t>
            </a:r>
          </a:p>
          <a:p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 range)</a:t>
            </a:r>
          </a:p>
          <a:p>
            <a:endParaRPr lang="en-US" sz="1200" smtClean="0">
              <a:solidFill>
                <a:srgbClr val="000000"/>
              </a:solidFill>
              <a:latin typeface="Courier"/>
              <a:cs typeface="Courier"/>
            </a:endParaRPr>
          </a:p>
          <a:p>
            <a:pPr lvl="0"/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(</a:t>
            </a:r>
            <a:r>
              <a:rPr lang="en-US" sz="1200" smtClean="0">
                <a:solidFill>
                  <a:srgbClr val="E62E25"/>
                </a:solidFill>
                <a:latin typeface="Courier"/>
                <a:cs typeface="Courier"/>
              </a:rPr>
              <a:t>def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safe-navigation (destination p)</a:t>
            </a:r>
          </a:p>
          <a:p>
            <a:pPr lvl="0"/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  (</a:t>
            </a:r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distance-avoiding-obstacles</a:t>
            </a:r>
          </a:p>
          <a:p>
            <a:pPr lvl="0"/>
            <a:r>
              <a:rPr lang="en-US" sz="1200" smtClean="0">
                <a:solidFill>
                  <a:srgbClr val="0028F9"/>
                </a:solidFill>
                <a:latin typeface="Courier"/>
                <a:cs typeface="Courier"/>
              </a:rPr>
              <a:t>   </a:t>
            </a:r>
            <a:r>
              <a:rPr lang="en-US" sz="1200" smtClean="0">
                <a:solidFill>
                  <a:srgbClr val="000000"/>
                </a:solidFill>
                <a:latin typeface="Courier"/>
                <a:cs typeface="Courier"/>
              </a:rPr>
              <a:t>destination (crowd-warning p)))</a:t>
            </a:r>
            <a:endParaRPr lang="en-US" sz="3600">
              <a:solidFill>
                <a:prstClr val="black"/>
              </a:solidFill>
              <a:latin typeface="Courier"/>
              <a:cs typeface="Courier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1301" y="5080000"/>
            <a:ext cx="38494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i="1" dirty="0">
                <a:solidFill>
                  <a:srgbClr val="0000FF"/>
                </a:solidFill>
              </a:rPr>
              <a:t>18 lines non-whitespace code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10 library calls </a:t>
            </a:r>
            <a:r>
              <a:rPr lang="en-US" sz="2200" b="1" i="1" dirty="0" smtClean="0">
                <a:solidFill>
                  <a:srgbClr val="0000FF"/>
                </a:solidFill>
              </a:rPr>
              <a:t>(21 </a:t>
            </a:r>
            <a:r>
              <a:rPr lang="en-US" sz="2200" b="1" i="1" dirty="0">
                <a:solidFill>
                  <a:srgbClr val="0000FF"/>
                </a:solidFill>
              </a:rPr>
              <a:t>ops)</a:t>
            </a:r>
          </a:p>
          <a:p>
            <a:r>
              <a:rPr lang="en-US" sz="2200" b="1" i="1" dirty="0">
                <a:solidFill>
                  <a:srgbClr val="0000FF"/>
                </a:solidFill>
              </a:rPr>
              <a:t>     IF: 3    G: </a:t>
            </a:r>
            <a:r>
              <a:rPr lang="en-US" sz="2200" b="1" i="1" dirty="0" smtClean="0">
                <a:solidFill>
                  <a:srgbClr val="0000FF"/>
                </a:solidFill>
              </a:rPr>
              <a:t>11    </a:t>
            </a:r>
            <a:r>
              <a:rPr lang="en-US" sz="2200" b="1" i="1" dirty="0">
                <a:solidFill>
                  <a:srgbClr val="0000FF"/>
                </a:solidFill>
              </a:rPr>
              <a:t>C: </a:t>
            </a:r>
            <a:r>
              <a:rPr lang="en-US" sz="2200" b="1" i="1" dirty="0" smtClean="0">
                <a:solidFill>
                  <a:srgbClr val="0000FF"/>
                </a:solidFill>
              </a:rPr>
              <a:t>4    </a:t>
            </a:r>
            <a:r>
              <a:rPr lang="en-US" sz="2200" b="1" i="1" dirty="0">
                <a:solidFill>
                  <a:srgbClr val="0000FF"/>
                </a:solidFill>
              </a:rPr>
              <a:t>T: </a:t>
            </a:r>
            <a:r>
              <a:rPr lang="en-US" sz="2200" b="1" i="1" dirty="0" smtClean="0">
                <a:solidFill>
                  <a:srgbClr val="0000FF"/>
                </a:solidFill>
              </a:rPr>
              <a:t>3</a:t>
            </a:r>
            <a:endParaRPr lang="en-US" sz="2200" b="1" i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3129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of Dynamics</a:t>
            </a:r>
            <a:endParaRPr lang="en-US" dirty="0"/>
          </a:p>
        </p:txBody>
      </p:sp>
      <p:pic>
        <p:nvPicPr>
          <p:cNvPr id="5" name="Picture 4" descr="workflow-al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557" y="1146163"/>
            <a:ext cx="6124222" cy="5316277"/>
          </a:xfrm>
          <a:prstGeom prst="rect">
            <a:avLst/>
          </a:prstGeom>
        </p:spPr>
      </p:pic>
      <p:sp>
        <p:nvSpPr>
          <p:cNvPr id="9" name="Text Box 132"/>
          <p:cNvSpPr txBox="1">
            <a:spLocks noChangeArrowheads="1"/>
          </p:cNvSpPr>
          <p:nvPr/>
        </p:nvSpPr>
        <p:spPr bwMode="auto">
          <a:xfrm>
            <a:off x="5632004" y="6420205"/>
            <a:ext cx="3469667" cy="31395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lIns="81639" tIns="55221" rIns="81639" bIns="40820">
            <a:prstTxWarp prst="textNoShape">
              <a:avLst/>
            </a:prstTxWarp>
          </a:bodyPr>
          <a:lstStyle/>
          <a:p>
            <a:pPr algn="r">
              <a:tabLst>
                <a:tab pos="656650" algn="l"/>
                <a:tab pos="1313299" algn="l"/>
                <a:tab pos="1969949" algn="l"/>
              </a:tabLst>
            </a:pPr>
            <a:r>
              <a:rPr lang="en-US" dirty="0">
                <a:solidFill>
                  <a:srgbClr val="000000"/>
                </a:solidFill>
                <a:ea typeface="MS Gothic" charset="0"/>
                <a:cs typeface="MS Gothic" charset="0"/>
              </a:rPr>
              <a:t>[Viroli et al., </a:t>
            </a:r>
            <a:r>
              <a:rPr lang="en-US" dirty="0" smtClean="0">
                <a:solidFill>
                  <a:srgbClr val="000000"/>
                </a:solidFill>
                <a:ea typeface="MS Gothic" charset="0"/>
                <a:cs typeface="MS Gothic" charset="0"/>
              </a:rPr>
              <a:t>‘15]</a:t>
            </a: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476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Example: Crowd Alert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Naïve algorithm: when stationary, fine…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4" name="Stationary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44" y="1100667"/>
            <a:ext cx="6187979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800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Engineering Aggregates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0652" y="976868"/>
            <a:ext cx="2765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/>
              <a:t>Aggregate Programming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7900" y="976868"/>
            <a:ext cx="42502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/>
              <a:t>Synthetic Biology Analytics &amp; Design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4837" y="1288078"/>
            <a:ext cx="3277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Field </a:t>
            </a:r>
            <a:r>
              <a:rPr lang="en-US" dirty="0" smtClean="0"/>
              <a:t>Calculus, Spatial Computing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2750" y="6221968"/>
            <a:ext cx="225906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i="1" dirty="0"/>
              <a:t>Beal et al., Computer, 2015, </a:t>
            </a:r>
          </a:p>
          <a:p>
            <a:r>
              <a:rPr lang="en-US" sz="1100" i="1" dirty="0"/>
              <a:t>Beal &amp; </a:t>
            </a:r>
            <a:r>
              <a:rPr lang="en-US" sz="1100" i="1" dirty="0" err="1"/>
              <a:t>Bachrach</a:t>
            </a:r>
            <a:r>
              <a:rPr lang="en-US" sz="1100" i="1" dirty="0"/>
              <a:t>, IEEE </a:t>
            </a:r>
            <a:r>
              <a:rPr lang="en-US" sz="1100" i="1" dirty="0" err="1"/>
              <a:t>Int.Sys</a:t>
            </a:r>
            <a:r>
              <a:rPr lang="en-US" sz="1100" i="1" dirty="0"/>
              <a:t>. 2006, </a:t>
            </a:r>
          </a:p>
          <a:p>
            <a:r>
              <a:rPr lang="en-US" sz="1100" i="1" dirty="0"/>
              <a:t>Beal &amp; </a:t>
            </a:r>
            <a:r>
              <a:rPr lang="en-US" sz="1100" i="1" dirty="0" err="1"/>
              <a:t>Bachrach</a:t>
            </a:r>
            <a:r>
              <a:rPr lang="en-US" sz="1100" i="1" dirty="0"/>
              <a:t>, SCW, 2008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95300" y="4288009"/>
            <a:ext cx="2126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Resilient Networking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34942" y="2310368"/>
            <a:ext cx="1837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Spatial Patterning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074447" y="1288078"/>
            <a:ext cx="26768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Calibrated Flow Cytometry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95737" y="6259056"/>
            <a:ext cx="194826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 err="1" smtClean="0"/>
              <a:t>Kiani</a:t>
            </a:r>
            <a:r>
              <a:rPr lang="en-US" sz="1100" i="1" dirty="0" smtClean="0"/>
              <a:t> </a:t>
            </a:r>
            <a:r>
              <a:rPr lang="en-US" sz="1100" i="1" dirty="0"/>
              <a:t>et al., Nat. Meth., 2014,</a:t>
            </a:r>
          </a:p>
          <a:p>
            <a:pPr algn="r"/>
            <a:r>
              <a:rPr lang="en-US" sz="1100" i="1" dirty="0"/>
              <a:t>Beal et al., ACS </a:t>
            </a:r>
            <a:r>
              <a:rPr lang="en-US" sz="1100" i="1" dirty="0" err="1"/>
              <a:t>Syn.Bio</a:t>
            </a:r>
            <a:r>
              <a:rPr lang="en-US" sz="1100" i="1" dirty="0"/>
              <a:t>., 2012, </a:t>
            </a:r>
          </a:p>
          <a:p>
            <a:pPr algn="r"/>
            <a:r>
              <a:rPr lang="en-US" sz="1100" i="1" dirty="0"/>
              <a:t>Beal et al., ACS </a:t>
            </a:r>
            <a:r>
              <a:rPr lang="en-US" sz="1100" i="1" dirty="0" err="1"/>
              <a:t>Syn.Bio</a:t>
            </a:r>
            <a:r>
              <a:rPr lang="en-US" sz="1100" i="1" dirty="0"/>
              <a:t>., 2014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305393" y="4461470"/>
            <a:ext cx="31519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 Organism Engineering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354362" y="4495915"/>
            <a:ext cx="2700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High-Performance Devices</a:t>
            </a:r>
          </a:p>
        </p:txBody>
      </p:sp>
      <p:pic>
        <p:nvPicPr>
          <p:cNvPr id="14" name="Picture 13" descr="workfl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6599" y="1682810"/>
            <a:ext cx="3119911" cy="2389299"/>
          </a:xfrm>
          <a:prstGeom prst="rect">
            <a:avLst/>
          </a:prstGeom>
        </p:spPr>
      </p:pic>
      <p:pic>
        <p:nvPicPr>
          <p:cNvPr id="15" name="Picture 14" descr="replicon-prediction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8376" y="4830802"/>
            <a:ext cx="2574971" cy="1798598"/>
          </a:xfrm>
          <a:prstGeom prst="rect">
            <a:avLst/>
          </a:prstGeom>
        </p:spPr>
      </p:pic>
      <p:pic>
        <p:nvPicPr>
          <p:cNvPr id="17" name="Picture 16" descr="weissBand.pdf"/>
          <p:cNvPicPr>
            <a:picLocks noChangeAspect="1"/>
          </p:cNvPicPr>
          <p:nvPr/>
        </p:nvPicPr>
        <p:blipFill>
          <a:blip r:embed="rId4"/>
          <a:srcRect r="51024" b="51429"/>
          <a:stretch>
            <a:fillRect/>
          </a:stretch>
        </p:blipFill>
        <p:spPr>
          <a:xfrm>
            <a:off x="4219793" y="2679700"/>
            <a:ext cx="1206292" cy="1143000"/>
          </a:xfrm>
          <a:prstGeom prst="rect">
            <a:avLst/>
          </a:prstGeom>
        </p:spPr>
      </p:pic>
      <p:pic>
        <p:nvPicPr>
          <p:cNvPr id="18" name="Picture 17" descr="protoBand.pdf"/>
          <p:cNvPicPr>
            <a:picLocks noChangeAspect="1"/>
          </p:cNvPicPr>
          <p:nvPr/>
        </p:nvPicPr>
        <p:blipFill>
          <a:blip r:embed="rId5"/>
          <a:srcRect r="51429" b="50909"/>
          <a:stretch>
            <a:fillRect/>
          </a:stretch>
        </p:blipFill>
        <p:spPr>
          <a:xfrm>
            <a:off x="3073401" y="2686606"/>
            <a:ext cx="1086046" cy="114994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/>
          <p:cNvGrpSpPr/>
          <p:nvPr/>
        </p:nvGrpSpPr>
        <p:grpSpPr>
          <a:xfrm>
            <a:off x="6323393" y="4894302"/>
            <a:ext cx="2543291" cy="1200103"/>
            <a:chOff x="290015" y="4110977"/>
            <a:chExt cx="2543291" cy="1200103"/>
          </a:xfrm>
        </p:grpSpPr>
        <p:grpSp>
          <p:nvGrpSpPr>
            <p:cNvPr id="21" name="Group 15"/>
            <p:cNvGrpSpPr>
              <a:grpSpLocks noChangeAspect="1"/>
            </p:cNvGrpSpPr>
            <p:nvPr/>
          </p:nvGrpSpPr>
          <p:grpSpPr>
            <a:xfrm>
              <a:off x="290016" y="4110977"/>
              <a:ext cx="2543292" cy="1200103"/>
              <a:chOff x="3638871" y="5083454"/>
              <a:chExt cx="2170426" cy="1024162"/>
            </a:xfrm>
          </p:grpSpPr>
          <p:grpSp>
            <p:nvGrpSpPr>
              <p:cNvPr id="23" name="Group 304"/>
              <p:cNvGrpSpPr/>
              <p:nvPr/>
            </p:nvGrpSpPr>
            <p:grpSpPr>
              <a:xfrm>
                <a:off x="3638871" y="5083454"/>
                <a:ext cx="2170426" cy="1024162"/>
                <a:chOff x="1200471" y="2220121"/>
                <a:chExt cx="2170426" cy="1024162"/>
              </a:xfrm>
            </p:grpSpPr>
            <p:grpSp>
              <p:nvGrpSpPr>
                <p:cNvPr id="27" name="Group 306"/>
                <p:cNvGrpSpPr/>
                <p:nvPr/>
              </p:nvGrpSpPr>
              <p:grpSpPr>
                <a:xfrm>
                  <a:off x="1200471" y="2220121"/>
                  <a:ext cx="2170426" cy="943537"/>
                  <a:chOff x="1257119" y="5000578"/>
                  <a:chExt cx="2170426" cy="943537"/>
                </a:xfrm>
              </p:grpSpPr>
              <p:grpSp>
                <p:nvGrpSpPr>
                  <p:cNvPr id="30" name="Group 323"/>
                  <p:cNvGrpSpPr/>
                  <p:nvPr/>
                </p:nvGrpSpPr>
                <p:grpSpPr>
                  <a:xfrm>
                    <a:off x="2512928" y="5212172"/>
                    <a:ext cx="914617" cy="183859"/>
                    <a:chOff x="1505888" y="7218198"/>
                    <a:chExt cx="1073847" cy="183859"/>
                  </a:xfrm>
                </p:grpSpPr>
                <p:cxnSp>
                  <p:nvCxnSpPr>
                    <p:cNvPr id="43" name="Straight Connector 42"/>
                    <p:cNvCxnSpPr/>
                    <p:nvPr/>
                  </p:nvCxnSpPr>
                  <p:spPr>
                    <a:xfrm>
                      <a:off x="1505888" y="7264507"/>
                      <a:ext cx="1073847" cy="6954"/>
                    </a:xfrm>
                    <a:prstGeom prst="line">
                      <a:avLst/>
                    </a:prstGeom>
                    <a:ln w="9525" cmpd="sng">
                      <a:solidFill>
                        <a:srgbClr val="000000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44" name="Rectangle 43"/>
                    <p:cNvSpPr/>
                    <p:nvPr/>
                  </p:nvSpPr>
                  <p:spPr>
                    <a:xfrm>
                      <a:off x="1561864" y="7218198"/>
                      <a:ext cx="316432" cy="183859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txBody>
                    <a:bodyPr wrap="none">
                      <a:spAutoFit/>
                    </a:bodyPr>
                    <a:lstStyle/>
                    <a:p>
                      <a:pPr algn="ctr"/>
                      <a:r>
                        <a:rPr lang="en-US" sz="80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U6</a:t>
                      </a:r>
                      <a:endParaRPr lang="en-US" sz="800" dirty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p:txBody>
                </p:sp>
              </p:grp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257119" y="5535372"/>
                    <a:ext cx="467815" cy="18466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800" dirty="0" err="1" smtClean="0">
                        <a:latin typeface="Arial"/>
                        <a:cs typeface="Arial"/>
                      </a:rPr>
                      <a:t>pConst</a:t>
                    </a:r>
                    <a:endParaRPr lang="en-US" sz="800" dirty="0">
                      <a:latin typeface="Arial"/>
                      <a:cs typeface="Arial"/>
                    </a:endParaRPr>
                  </a:p>
                </p:txBody>
              </p:sp>
              <p:grpSp>
                <p:nvGrpSpPr>
                  <p:cNvPr id="32" name="Group 327"/>
                  <p:cNvGrpSpPr/>
                  <p:nvPr/>
                </p:nvGrpSpPr>
                <p:grpSpPr>
                  <a:xfrm>
                    <a:off x="1400588" y="5331368"/>
                    <a:ext cx="2010172" cy="612747"/>
                    <a:chOff x="4725488" y="872671"/>
                    <a:chExt cx="2010172" cy="612747"/>
                  </a:xfrm>
                </p:grpSpPr>
                <p:cxnSp>
                  <p:nvCxnSpPr>
                    <p:cNvPr id="35" name="Straight Connector 34"/>
                    <p:cNvCxnSpPr/>
                    <p:nvPr/>
                  </p:nvCxnSpPr>
                  <p:spPr>
                    <a:xfrm>
                      <a:off x="5335818" y="948218"/>
                      <a:ext cx="0" cy="96777"/>
                    </a:xfrm>
                    <a:prstGeom prst="line">
                      <a:avLst/>
                    </a:prstGeom>
                    <a:ln w="9525" cmpd="sng">
                      <a:solidFill>
                        <a:schemeClr val="accent2"/>
                      </a:solidFill>
                    </a:ln>
                    <a:effectLst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grpSp>
                  <p:nvGrpSpPr>
                    <p:cNvPr id="36" name="Group 351"/>
                    <p:cNvGrpSpPr/>
                    <p:nvPr/>
                  </p:nvGrpSpPr>
                  <p:grpSpPr>
                    <a:xfrm>
                      <a:off x="5837829" y="1146546"/>
                      <a:ext cx="897831" cy="338872"/>
                      <a:chOff x="4391843" y="3360397"/>
                      <a:chExt cx="897831" cy="338872"/>
                    </a:xfrm>
                  </p:grpSpPr>
                  <p:cxnSp>
                    <p:nvCxnSpPr>
                      <p:cNvPr id="40" name="Straight Connector 39"/>
                      <p:cNvCxnSpPr/>
                      <p:nvPr/>
                    </p:nvCxnSpPr>
                    <p:spPr>
                      <a:xfrm>
                        <a:off x="4391843" y="3609831"/>
                        <a:ext cx="897831" cy="1355"/>
                      </a:xfrm>
                      <a:prstGeom prst="line">
                        <a:avLst/>
                      </a:prstGeom>
                      <a:ln w="952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1" name="Bent Arrow 40"/>
                      <p:cNvSpPr/>
                      <p:nvPr/>
                    </p:nvSpPr>
                    <p:spPr>
                      <a:xfrm>
                        <a:off x="4461396" y="3360397"/>
                        <a:ext cx="307417" cy="249436"/>
                      </a:xfrm>
                      <a:prstGeom prst="bentArrow">
                        <a:avLst/>
                      </a:prstGeom>
                      <a:solidFill>
                        <a:schemeClr val="accent1">
                          <a:lumMod val="75000"/>
                        </a:schemeClr>
                      </a:solidFill>
                      <a:ln>
                        <a:noFill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  <p:sp>
                    <p:nvSpPr>
                      <p:cNvPr id="42" name="Right Arrow 41"/>
                      <p:cNvSpPr/>
                      <p:nvPr/>
                    </p:nvSpPr>
                    <p:spPr>
                      <a:xfrm>
                        <a:off x="4678764" y="3543821"/>
                        <a:ext cx="419979" cy="155448"/>
                      </a:xfrm>
                      <a:prstGeom prst="rightArrow">
                        <a:avLst>
                          <a:gd name="adj1" fmla="val 100000"/>
                          <a:gd name="adj2" fmla="val 50000"/>
                        </a:avLst>
                      </a:prstGeom>
                      <a:solidFill>
                        <a:srgbClr val="FFFF00"/>
                      </a:solidFill>
                      <a:ln w="12700" cap="flat" cmpd="sng" algn="ctr">
                        <a:solidFill>
                          <a:schemeClr val="tx1"/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lIns="0" rIns="0" rtlCol="0" anchor="ctr"/>
                      <a:lstStyle/>
                      <a:p>
                        <a:pPr algn="ctr"/>
                        <a:r>
                          <a:rPr lang="en-US" sz="800" i="1" dirty="0">
                            <a:solidFill>
                              <a:srgbClr val="000000"/>
                            </a:solidFill>
                            <a:latin typeface="Arial"/>
                            <a:cs typeface="Arial"/>
                          </a:rPr>
                          <a:t>EYFP</a:t>
                        </a:r>
                      </a:p>
                    </p:txBody>
                  </p:sp>
                </p:grpSp>
                <p:grpSp>
                  <p:nvGrpSpPr>
                    <p:cNvPr id="37" name="Group 354"/>
                    <p:cNvGrpSpPr/>
                    <p:nvPr/>
                  </p:nvGrpSpPr>
                  <p:grpSpPr>
                    <a:xfrm>
                      <a:off x="4725488" y="872671"/>
                      <a:ext cx="932390" cy="266132"/>
                      <a:chOff x="3619489" y="2038943"/>
                      <a:chExt cx="932390" cy="266132"/>
                    </a:xfrm>
                  </p:grpSpPr>
                  <p:cxnSp>
                    <p:nvCxnSpPr>
                      <p:cNvPr id="38" name="Straight Connector 37"/>
                      <p:cNvCxnSpPr/>
                      <p:nvPr/>
                    </p:nvCxnSpPr>
                    <p:spPr>
                      <a:xfrm>
                        <a:off x="3619489" y="2296001"/>
                        <a:ext cx="932390" cy="9074"/>
                      </a:xfrm>
                      <a:prstGeom prst="line">
                        <a:avLst/>
                      </a:prstGeom>
                      <a:ln w="9525" cmpd="sng">
                        <a:solidFill>
                          <a:srgbClr val="000000"/>
                        </a:solidFill>
                      </a:ln>
                      <a:effectLst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" name="Bent Arrow 38"/>
                      <p:cNvSpPr/>
                      <p:nvPr/>
                    </p:nvSpPr>
                    <p:spPr>
                      <a:xfrm>
                        <a:off x="3703131" y="2038943"/>
                        <a:ext cx="307417" cy="249436"/>
                      </a:xfrm>
                      <a:prstGeom prst="bentArrow">
                        <a:avLst/>
                      </a:prstGeom>
                      <a:solidFill>
                        <a:srgbClr val="A6A6A6"/>
                      </a:solidFill>
                      <a:ln w="3175" cap="flat" cmpd="sng" algn="ctr">
                        <a:noFill/>
                        <a:prstDash val="solid"/>
                        <a:round/>
                        <a:headEnd type="none" w="med" len="med"/>
                        <a:tailEnd type="none" w="med" len="med"/>
                      </a:ln>
                      <a:effectLst/>
                    </p:spPr>
                    <p:style>
                      <a:lnRef idx="1">
                        <a:schemeClr val="accent1"/>
                      </a:lnRef>
                      <a:fillRef idx="3">
                        <a:schemeClr val="accent1"/>
                      </a:fillRef>
                      <a:effectRef idx="2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 sz="800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</p:grpSp>
              <p:sp>
                <p:nvSpPr>
                  <p:cNvPr id="33" name="Bent Arrow 32"/>
                  <p:cNvSpPr/>
                  <p:nvPr/>
                </p:nvSpPr>
                <p:spPr>
                  <a:xfrm>
                    <a:off x="2668864" y="5000578"/>
                    <a:ext cx="307417" cy="249436"/>
                  </a:xfrm>
                  <a:prstGeom prst="bentArrow">
                    <a:avLst/>
                  </a:prstGeom>
                  <a:solidFill>
                    <a:srgbClr val="FF6600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800">
                      <a:solidFill>
                        <a:schemeClr val="tx1"/>
                      </a:solidFill>
                    </a:endParaRPr>
                  </a:p>
                </p:txBody>
              </p:sp>
              <p:cxnSp>
                <p:nvCxnSpPr>
                  <p:cNvPr id="34" name="Straight Connector 33"/>
                  <p:cNvCxnSpPr/>
                  <p:nvPr/>
                </p:nvCxnSpPr>
                <p:spPr>
                  <a:xfrm>
                    <a:off x="2010918" y="5406915"/>
                    <a:ext cx="757999" cy="0"/>
                  </a:xfrm>
                  <a:prstGeom prst="line">
                    <a:avLst/>
                  </a:prstGeom>
                  <a:ln w="9525" cmpd="sng">
                    <a:solidFill>
                      <a:schemeClr val="accent2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8" name="Rectangle 27"/>
                <p:cNvSpPr/>
                <p:nvPr/>
              </p:nvSpPr>
              <p:spPr>
                <a:xfrm>
                  <a:off x="2318571" y="3060424"/>
                  <a:ext cx="473812" cy="183859"/>
                </a:xfrm>
                <a:prstGeom prst="rect">
                  <a:avLst/>
                </a:prstGeom>
                <a:ln>
                  <a:noFill/>
                </a:ln>
              </p:spPr>
              <p:txBody>
                <a:bodyPr wrap="none">
                  <a:spAutoFit/>
                </a:bodyPr>
                <a:lstStyle/>
                <a:p>
                  <a:pPr algn="ctr"/>
                  <a:r>
                    <a:rPr lang="en-US" sz="800" dirty="0" smtClean="0">
                      <a:solidFill>
                        <a:srgbClr val="000000"/>
                      </a:solidFill>
                      <a:latin typeface="Arial"/>
                      <a:cs typeface="Arial"/>
                    </a:rPr>
                    <a:t>CRa-U6</a:t>
                  </a:r>
                  <a:endParaRPr lang="en-US" sz="800" dirty="0">
                    <a:solidFill>
                      <a:srgbClr val="000000"/>
                    </a:solidFill>
                    <a:latin typeface="Arial"/>
                    <a:cs typeface="Arial"/>
                  </a:endParaRPr>
                </a:p>
              </p:txBody>
            </p:sp>
            <p:cxnSp>
              <p:nvCxnSpPr>
                <p:cNvPr id="29" name="Straight Arrow Connector 28"/>
                <p:cNvCxnSpPr/>
                <p:nvPr/>
              </p:nvCxnSpPr>
              <p:spPr>
                <a:xfrm flipH="1">
                  <a:off x="2709398" y="2550914"/>
                  <a:ext cx="2871" cy="240472"/>
                </a:xfrm>
                <a:prstGeom prst="straightConnector1">
                  <a:avLst/>
                </a:prstGeom>
                <a:ln w="9525" cmpd="sng">
                  <a:solidFill>
                    <a:schemeClr val="accent2"/>
                  </a:solidFill>
                  <a:tailEnd type="oval" w="lg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Left-Right-Up Arrow 23"/>
              <p:cNvSpPr/>
              <p:nvPr/>
            </p:nvSpPr>
            <p:spPr>
              <a:xfrm rot="10800000">
                <a:off x="5638801" y="5811353"/>
                <a:ext cx="93731" cy="132246"/>
              </a:xfrm>
              <a:prstGeom prst="leftRightUpArrow">
                <a:avLst>
                  <a:gd name="adj1" fmla="val 50000"/>
                  <a:gd name="adj2" fmla="val 12924"/>
                  <a:gd name="adj3" fmla="val 0"/>
                </a:avLst>
              </a:prstGeom>
              <a:solidFill>
                <a:srgbClr val="A6A6A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  <p:sp>
            <p:nvSpPr>
              <p:cNvPr id="25" name="Right Arrow 24"/>
              <p:cNvSpPr/>
              <p:nvPr/>
            </p:nvSpPr>
            <p:spPr>
              <a:xfrm>
                <a:off x="5181600" y="5263633"/>
                <a:ext cx="418271" cy="155448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accent6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800" dirty="0" err="1" smtClean="0">
                    <a:solidFill>
                      <a:srgbClr val="000000"/>
                    </a:solidFill>
                    <a:latin typeface="Arial"/>
                    <a:cs typeface="Arial"/>
                  </a:rPr>
                  <a:t>gRNA</a:t>
                </a:r>
                <a:r>
                  <a:rPr lang="en-US" sz="8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-a</a:t>
                </a:r>
                <a:endParaRPr lang="en-US" sz="8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6" name="Left-Right-Up Arrow 25"/>
              <p:cNvSpPr/>
              <p:nvPr/>
            </p:nvSpPr>
            <p:spPr>
              <a:xfrm rot="10800000">
                <a:off x="5638801" y="5216064"/>
                <a:ext cx="93731" cy="132246"/>
              </a:xfrm>
              <a:prstGeom prst="leftRightUpArrow">
                <a:avLst>
                  <a:gd name="adj1" fmla="val 50000"/>
                  <a:gd name="adj2" fmla="val 12924"/>
                  <a:gd name="adj3" fmla="val 0"/>
                </a:avLst>
              </a:prstGeom>
              <a:solidFill>
                <a:srgbClr val="A6A6A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800"/>
              </a:p>
            </p:txBody>
          </p:sp>
        </p:grpSp>
        <p:sp>
          <p:nvSpPr>
            <p:cNvPr id="22" name="Right Arrow 21"/>
            <p:cNvSpPr/>
            <p:nvPr/>
          </p:nvSpPr>
          <p:spPr>
            <a:xfrm>
              <a:off x="752963" y="4711636"/>
              <a:ext cx="644276" cy="200382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3366FF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800" i="1" dirty="0" smtClean="0">
                  <a:solidFill>
                    <a:srgbClr val="FFFFFF"/>
                  </a:solidFill>
                  <a:latin typeface="Arial"/>
                  <a:cs typeface="Arial"/>
                </a:rPr>
                <a:t>cas9m-BFP</a:t>
              </a:r>
              <a:endParaRPr lang="en-US" sz="800" i="1" dirty="0">
                <a:solidFill>
                  <a:srgbClr val="FFFFFF"/>
                </a:solidFill>
                <a:latin typeface="Arial"/>
                <a:cs typeface="Arial"/>
              </a:endParaRPr>
            </a:p>
          </p:txBody>
        </p:sp>
      </p:grpSp>
      <p:pic>
        <p:nvPicPr>
          <p:cNvPr id="45" name="Picture 44" descr="layers-cropped.pd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0825" y="1682810"/>
            <a:ext cx="2276475" cy="2203976"/>
          </a:xfrm>
          <a:prstGeom prst="rect">
            <a:avLst/>
          </a:prstGeom>
        </p:spPr>
      </p:pic>
      <p:pic>
        <p:nvPicPr>
          <p:cNvPr id="47" name="Picture 46" descr="screenshot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26" y="4614580"/>
            <a:ext cx="3011774" cy="1573921"/>
          </a:xfrm>
          <a:prstGeom prst="rect">
            <a:avLst/>
          </a:prstGeom>
        </p:spPr>
      </p:pic>
      <p:sp>
        <p:nvSpPr>
          <p:cNvPr id="48" name="Right Arrow 47"/>
          <p:cNvSpPr/>
          <p:nvPr/>
        </p:nvSpPr>
        <p:spPr>
          <a:xfrm rot="930865">
            <a:off x="2668828" y="2759353"/>
            <a:ext cx="317500" cy="6026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ight Arrow 48"/>
          <p:cNvSpPr/>
          <p:nvPr/>
        </p:nvSpPr>
        <p:spPr>
          <a:xfrm rot="5400000">
            <a:off x="1346200" y="3875521"/>
            <a:ext cx="317500" cy="6026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Arrow 49"/>
          <p:cNvSpPr/>
          <p:nvPr/>
        </p:nvSpPr>
        <p:spPr>
          <a:xfrm rot="8100000">
            <a:off x="5696317" y="3906954"/>
            <a:ext cx="641628" cy="602694"/>
          </a:xfrm>
          <a:prstGeom prst="rightArrow">
            <a:avLst>
              <a:gd name="adj1" fmla="val 50000"/>
              <a:gd name="adj2" fmla="val 4106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ight Arrow 50"/>
          <p:cNvSpPr/>
          <p:nvPr/>
        </p:nvSpPr>
        <p:spPr>
          <a:xfrm rot="5400000">
            <a:off x="7518657" y="3984959"/>
            <a:ext cx="450882" cy="60269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ight Arrow 51"/>
          <p:cNvSpPr/>
          <p:nvPr/>
        </p:nvSpPr>
        <p:spPr>
          <a:xfrm rot="2700000">
            <a:off x="4228524" y="3928160"/>
            <a:ext cx="595340" cy="602694"/>
          </a:xfrm>
          <a:prstGeom prst="rightArrow">
            <a:avLst>
              <a:gd name="adj1" fmla="val 50000"/>
              <a:gd name="adj2" fmla="val 3642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856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Example: Crowd Alert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… but dynamics can’t keep up with fast mobility.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6" name="Mobile-naive-trimm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44" y="1100667"/>
            <a:ext cx="6182607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Optimization Example: Crowd Alert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6095995"/>
            <a:ext cx="8229600" cy="636941"/>
          </a:xfrm>
        </p:spPr>
        <p:txBody>
          <a:bodyPr/>
          <a:lstStyle/>
          <a:p>
            <a:pPr marL="0" indent="0" algn="ct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Optimized dynamics, however, work well.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6" name="Optimiz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7244" y="1100667"/>
            <a:ext cx="6232468" cy="484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945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 Stack</a:t>
            </a:r>
            <a:endParaRPr lang="en-US" dirty="0"/>
          </a:p>
        </p:txBody>
      </p:sp>
      <p:sp>
        <p:nvSpPr>
          <p:cNvPr id="6" name="Rounded Rectangle 5"/>
          <p:cNvSpPr/>
          <p:nvPr/>
        </p:nvSpPr>
        <p:spPr>
          <a:xfrm>
            <a:off x="1584682" y="1086555"/>
            <a:ext cx="5930500" cy="1086556"/>
          </a:xfrm>
          <a:prstGeom prst="roundRect">
            <a:avLst/>
          </a:prstGeom>
          <a:noFill/>
          <a:ln w="5715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Crowd Safety Services</a:t>
            </a:r>
            <a:endParaRPr lang="en-US" dirty="0"/>
          </a:p>
        </p:txBody>
      </p:sp>
      <p:pic>
        <p:nvPicPr>
          <p:cNvPr id="5" name="Picture 4" descr="screenshot1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1"/>
          <a:stretch/>
        </p:blipFill>
        <p:spPr>
          <a:xfrm>
            <a:off x="203200" y="1165576"/>
            <a:ext cx="5173133" cy="2884311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494865" y="1403529"/>
            <a:ext cx="3578578" cy="2492990"/>
          </a:xfrm>
          <a:prstGeom prst="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baseline="30000" dirty="0" err="1"/>
              <a:t>def</a:t>
            </a:r>
            <a:r>
              <a:rPr lang="en-US" baseline="30000" dirty="0"/>
              <a:t> </a:t>
            </a:r>
            <a:r>
              <a:rPr lang="en-US" baseline="30000" dirty="0" err="1"/>
              <a:t>dangerousDensity</a:t>
            </a:r>
            <a:r>
              <a:rPr lang="en-US" baseline="30000" dirty="0"/>
              <a:t>(p, r) {</a:t>
            </a:r>
          </a:p>
          <a:p>
            <a:r>
              <a:rPr lang="en-US" baseline="30000" dirty="0" smtClean="0"/>
              <a:t>  let </a:t>
            </a:r>
            <a:r>
              <a:rPr lang="en-US" baseline="30000" dirty="0" err="1" smtClean="0"/>
              <a:t>mr</a:t>
            </a:r>
            <a:r>
              <a:rPr lang="en-US" baseline="30000" dirty="0" smtClean="0"/>
              <a:t> = </a:t>
            </a:r>
            <a:r>
              <a:rPr lang="en-US" baseline="30000" dirty="0" err="1" smtClean="0"/>
              <a:t>managementRegions</a:t>
            </a:r>
            <a:r>
              <a:rPr lang="en-US" baseline="30000" dirty="0" smtClean="0"/>
              <a:t>(r*2, () -&gt; { </a:t>
            </a:r>
            <a:r>
              <a:rPr lang="en-US" baseline="30000" dirty="0" err="1" smtClean="0"/>
              <a:t>nbrRange</a:t>
            </a:r>
            <a:r>
              <a:rPr lang="en-US" baseline="30000" dirty="0" smtClean="0"/>
              <a:t> });</a:t>
            </a:r>
          </a:p>
          <a:p>
            <a:r>
              <a:rPr lang="en-US" baseline="30000" dirty="0" smtClean="0"/>
              <a:t>  let danger = average(</a:t>
            </a:r>
            <a:r>
              <a:rPr lang="en-US" baseline="30000" dirty="0" err="1" smtClean="0"/>
              <a:t>mr</a:t>
            </a:r>
            <a:r>
              <a:rPr lang="en-US" baseline="30000" dirty="0" smtClean="0"/>
              <a:t>, </a:t>
            </a:r>
            <a:r>
              <a:rPr lang="en-US" baseline="30000" dirty="0" err="1" smtClean="0"/>
              <a:t>densityEst</a:t>
            </a:r>
            <a:r>
              <a:rPr lang="en-US" baseline="30000" dirty="0" smtClean="0"/>
              <a:t>(p, r)) &gt; 2.17 &amp;&amp;</a:t>
            </a:r>
          </a:p>
          <a:p>
            <a:r>
              <a:rPr lang="sv-SE" baseline="30000" dirty="0" smtClean="0"/>
              <a:t>               </a:t>
            </a:r>
            <a:r>
              <a:rPr lang="sv-SE" baseline="30000" dirty="0" err="1" smtClean="0"/>
              <a:t>summarize</a:t>
            </a:r>
            <a:r>
              <a:rPr lang="sv-SE" baseline="30000" dirty="0" smtClean="0"/>
              <a:t>(</a:t>
            </a:r>
            <a:r>
              <a:rPr lang="sv-SE" baseline="30000" dirty="0" err="1" smtClean="0"/>
              <a:t>mr</a:t>
            </a:r>
            <a:r>
              <a:rPr lang="sv-SE" baseline="30000" dirty="0" smtClean="0"/>
              <a:t>, </a:t>
            </a:r>
            <a:r>
              <a:rPr lang="sv-SE" baseline="30000" dirty="0" err="1" smtClean="0"/>
              <a:t>sum</a:t>
            </a:r>
            <a:r>
              <a:rPr lang="sv-SE" baseline="30000" dirty="0" smtClean="0"/>
              <a:t>, 1 / p, 0) &gt; 300;</a:t>
            </a:r>
          </a:p>
          <a:p>
            <a:r>
              <a:rPr lang="sv-SE" baseline="30000" dirty="0" smtClean="0"/>
              <a:t>  </a:t>
            </a:r>
            <a:r>
              <a:rPr lang="sv-SE" baseline="30000" dirty="0" err="1" smtClean="0"/>
              <a:t>if</a:t>
            </a:r>
            <a:r>
              <a:rPr lang="sv-SE" baseline="30000" dirty="0" smtClean="0"/>
              <a:t>(</a:t>
            </a:r>
            <a:r>
              <a:rPr lang="sv-SE" baseline="30000" dirty="0" err="1" smtClean="0"/>
              <a:t>danger</a:t>
            </a:r>
            <a:r>
              <a:rPr lang="sv-SE" baseline="30000" dirty="0" smtClean="0"/>
              <a:t>) { </a:t>
            </a:r>
            <a:r>
              <a:rPr lang="sv-SE" baseline="30000" dirty="0" err="1" smtClean="0"/>
              <a:t>high</a:t>
            </a:r>
            <a:r>
              <a:rPr lang="sv-SE" baseline="30000" dirty="0" smtClean="0"/>
              <a:t> } </a:t>
            </a:r>
            <a:r>
              <a:rPr lang="sv-SE" baseline="30000" dirty="0" err="1" smtClean="0"/>
              <a:t>else</a:t>
            </a:r>
            <a:r>
              <a:rPr lang="sv-SE" baseline="30000" dirty="0" smtClean="0"/>
              <a:t> { </a:t>
            </a:r>
            <a:r>
              <a:rPr lang="sv-SE" baseline="30000" dirty="0" err="1" smtClean="0"/>
              <a:t>low</a:t>
            </a:r>
            <a:r>
              <a:rPr lang="sv-SE" baseline="30000" dirty="0" smtClean="0"/>
              <a:t> }</a:t>
            </a:r>
          </a:p>
          <a:p>
            <a:r>
              <a:rPr lang="sv-SE" baseline="30000" dirty="0" smtClean="0"/>
              <a:t>}</a:t>
            </a:r>
          </a:p>
          <a:p>
            <a:r>
              <a:rPr lang="sv-SE" baseline="30000" dirty="0" smtClean="0"/>
              <a:t>def crowdTracking(p, r, t) {</a:t>
            </a:r>
          </a:p>
          <a:p>
            <a:r>
              <a:rPr lang="sv-SE" baseline="30000" dirty="0" smtClean="0"/>
              <a:t>  let crowdRgn = recentTrue(densityEst(p, r)&gt;1.08, t);</a:t>
            </a:r>
          </a:p>
          <a:p>
            <a:r>
              <a:rPr lang="sv-SE" baseline="30000" dirty="0" smtClean="0"/>
              <a:t>   if(crowdRgn) { dangerousDensity(p, r) } else { none };</a:t>
            </a:r>
          </a:p>
          <a:p>
            <a:r>
              <a:rPr lang="sv-SE" baseline="30000" dirty="0" smtClean="0"/>
              <a:t>}</a:t>
            </a:r>
          </a:p>
          <a:p>
            <a:r>
              <a:rPr lang="sv-SE" baseline="30000" dirty="0" smtClean="0"/>
              <a:t>def crowdWarning(p, r, warn, t) {</a:t>
            </a:r>
          </a:p>
          <a:p>
            <a:r>
              <a:rPr lang="sv-SE" baseline="30000" dirty="0" smtClean="0"/>
              <a:t>  distanceTo(crowdTracking(p,r,t) == high) &lt; </a:t>
            </a:r>
            <a:r>
              <a:rPr lang="sv-SE" baseline="30000" dirty="0" err="1" smtClean="0"/>
              <a:t>warn</a:t>
            </a:r>
            <a:endParaRPr lang="sv-SE" baseline="30000" dirty="0" smtClean="0"/>
          </a:p>
          <a:p>
            <a:r>
              <a:rPr lang="sv-SE" baseline="30000" dirty="0" smtClean="0"/>
              <a:t>}</a:t>
            </a:r>
            <a:endParaRPr lang="en-US" dirty="0"/>
          </a:p>
        </p:txBody>
      </p:sp>
      <p:pic>
        <p:nvPicPr>
          <p:cNvPr id="9" name="Picture 8" descr="screenshot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22" y="4402342"/>
            <a:ext cx="4114800" cy="220710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10" name="Picture 9" descr="screenshot3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221" y="4423031"/>
            <a:ext cx="4114800" cy="2150351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42523" y="4081921"/>
            <a:ext cx="27244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Dissemination of new versions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4550876" y="4107108"/>
            <a:ext cx="32332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Pre-emptive modulation of priorities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64454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745" y="274638"/>
            <a:ext cx="8229600" cy="682625"/>
          </a:xfrm>
        </p:spPr>
        <p:txBody>
          <a:bodyPr/>
          <a:lstStyle/>
          <a:p>
            <a:r>
              <a:rPr lang="en-US" dirty="0" smtClean="0"/>
              <a:t>Dependency-Directed Recovery </a:t>
            </a:r>
            <a:endParaRPr lang="en-US" dirty="0"/>
          </a:p>
        </p:txBody>
      </p:sp>
      <p:pic>
        <p:nvPicPr>
          <p:cNvPr id="6" name="Picture 5" descr="restart-tim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1" y="1407759"/>
            <a:ext cx="3174997" cy="25130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95266" y="985485"/>
            <a:ext cx="34175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Dramatically better recovery time</a:t>
            </a:r>
            <a:endParaRPr lang="en-US" b="1" dirty="0"/>
          </a:p>
        </p:txBody>
      </p:sp>
      <p:pic>
        <p:nvPicPr>
          <p:cNvPr id="8" name="Picture 7" descr="services-affect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002" y="4254569"/>
            <a:ext cx="3174997" cy="247295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04483" y="3885237"/>
            <a:ext cx="2565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Fewer services disrupted</a:t>
            </a:r>
            <a:endParaRPr lang="en-US" b="1" dirty="0"/>
          </a:p>
        </p:txBody>
      </p:sp>
      <p:pic>
        <p:nvPicPr>
          <p:cNvPr id="11" name="Picture 10" descr="restart-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56" y="1231900"/>
            <a:ext cx="3937000" cy="439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0745" y="1594556"/>
            <a:ext cx="2210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Identify &amp; shut down</a:t>
            </a:r>
          </a:p>
          <a:p>
            <a:pPr algn="ctr"/>
            <a:r>
              <a:rPr lang="en-US" b="1" dirty="0" smtClean="0">
                <a:solidFill>
                  <a:schemeClr val="accent1"/>
                </a:solidFill>
              </a:rPr>
              <a:t>affected services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27266" y="1467557"/>
            <a:ext cx="17205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Non-dependent</a:t>
            </a:r>
          </a:p>
          <a:p>
            <a:pPr algn="ctr"/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services still run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0" y="6488668"/>
            <a:ext cx="1958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[Clark et al., 2015]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4095891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87" y="1178279"/>
            <a:ext cx="5706227" cy="5524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Summary: Aggregate Methodology</a:t>
            </a:r>
            <a:endParaRPr lang="en-US" dirty="0"/>
          </a:p>
        </p:txBody>
      </p:sp>
      <p:pic>
        <p:nvPicPr>
          <p:cNvPr id="3" name="Picture 2" descr="embedde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444" y="5587710"/>
            <a:ext cx="1427892" cy="1086847"/>
          </a:xfrm>
          <a:prstGeom prst="rect">
            <a:avLst/>
          </a:prstGeom>
        </p:spPr>
      </p:pic>
      <p:pic>
        <p:nvPicPr>
          <p:cNvPr id="7" name="Picture 6" descr="screenshot1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71"/>
          <a:stretch/>
        </p:blipFill>
        <p:spPr>
          <a:xfrm>
            <a:off x="7490500" y="1219193"/>
            <a:ext cx="1528659" cy="852313"/>
          </a:xfrm>
          <a:prstGeom prst="rect">
            <a:avLst/>
          </a:prstGeom>
          <a:ln>
            <a:solidFill>
              <a:srgbClr val="000000"/>
            </a:solidFill>
          </a:ln>
        </p:spPr>
      </p:pic>
      <p:grpSp>
        <p:nvGrpSpPr>
          <p:cNvPr id="5" name="Group 4"/>
          <p:cNvGrpSpPr/>
          <p:nvPr/>
        </p:nvGrpSpPr>
        <p:grpSpPr>
          <a:xfrm>
            <a:off x="380215" y="4985068"/>
            <a:ext cx="977111" cy="1205284"/>
            <a:chOff x="5798881" y="1338547"/>
            <a:chExt cx="1733760" cy="2138624"/>
          </a:xfrm>
        </p:grpSpPr>
        <p:sp>
          <p:nvSpPr>
            <p:cNvPr id="8" name="AutoShape 27"/>
            <p:cNvSpPr>
              <a:spLocks noChangeArrowheads="1"/>
            </p:cNvSpPr>
            <p:nvPr/>
          </p:nvSpPr>
          <p:spPr bwMode="auto">
            <a:xfrm>
              <a:off x="6013440" y="2123428"/>
              <a:ext cx="1244160" cy="414764"/>
            </a:xfrm>
            <a:prstGeom prst="roundRect">
              <a:avLst>
                <a:gd name="adj" fmla="val 347"/>
              </a:avLst>
            </a:prstGeom>
            <a:noFill/>
            <a:ln w="3672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98293" tIns="57474" rIns="98293" bIns="57474" anchor="ctr" anchorCtr="1">
              <a:prstTxWarp prst="textNoShape">
                <a:avLst/>
              </a:prstTxWarp>
            </a:bodyPr>
            <a:lstStyle/>
            <a:p>
              <a:pPr algn="ctr">
                <a:lnSpc>
                  <a:spcPct val="94000"/>
                </a:lnSpc>
                <a:tabLst>
                  <a:tab pos="656650" algn="l"/>
                </a:tabLst>
              </a:pPr>
              <a:r>
                <a:rPr lang="en-US" sz="1100" b="1" dirty="0">
                  <a:solidFill>
                    <a:srgbClr val="000000"/>
                  </a:solidFill>
                  <a:latin typeface="Courier 10" charset="0"/>
                  <a:ea typeface="MS Gothic" charset="0"/>
                  <a:cs typeface="MS Gothic" charset="0"/>
                </a:rPr>
                <a:t>restrict</a:t>
              </a:r>
            </a:p>
          </p:txBody>
        </p:sp>
        <p:sp>
          <p:nvSpPr>
            <p:cNvPr id="9" name="Line 28"/>
            <p:cNvSpPr>
              <a:spLocks noChangeShapeType="1"/>
            </p:cNvSpPr>
            <p:nvPr/>
          </p:nvSpPr>
          <p:spPr bwMode="auto">
            <a:xfrm>
              <a:off x="6635520" y="2558355"/>
              <a:ext cx="1440" cy="918816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0" name="Line 29"/>
            <p:cNvSpPr>
              <a:spLocks noChangeShapeType="1"/>
            </p:cNvSpPr>
            <p:nvPr/>
          </p:nvSpPr>
          <p:spPr bwMode="auto">
            <a:xfrm>
              <a:off x="5862240" y="1397592"/>
              <a:ext cx="708480" cy="735918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1" name="Line 30"/>
            <p:cNvSpPr>
              <a:spLocks noChangeShapeType="1"/>
            </p:cNvSpPr>
            <p:nvPr/>
          </p:nvSpPr>
          <p:spPr bwMode="auto">
            <a:xfrm flipH="1">
              <a:off x="6697440" y="1424956"/>
              <a:ext cx="810720" cy="708554"/>
            </a:xfrm>
            <a:prstGeom prst="line">
              <a:avLst/>
            </a:prstGeom>
            <a:noFill/>
            <a:ln w="36720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2" name="Freeform 31"/>
            <p:cNvSpPr>
              <a:spLocks noChangeArrowheads="1"/>
            </p:cNvSpPr>
            <p:nvPr/>
          </p:nvSpPr>
          <p:spPr bwMode="auto">
            <a:xfrm>
              <a:off x="6873121" y="1351508"/>
              <a:ext cx="659520" cy="694153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4C4C4C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3" name="Oval 32"/>
            <p:cNvSpPr>
              <a:spLocks noChangeArrowheads="1"/>
            </p:cNvSpPr>
            <p:nvPr/>
          </p:nvSpPr>
          <p:spPr bwMode="auto">
            <a:xfrm>
              <a:off x="6991200" y="1841159"/>
              <a:ext cx="102240" cy="102251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4" name="Oval 33"/>
            <p:cNvSpPr>
              <a:spLocks noChangeArrowheads="1"/>
            </p:cNvSpPr>
            <p:nvPr/>
          </p:nvSpPr>
          <p:spPr bwMode="auto">
            <a:xfrm>
              <a:off x="7253280" y="1514245"/>
              <a:ext cx="102240" cy="102250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5" name="Freeform 34"/>
            <p:cNvSpPr>
              <a:spLocks noChangeArrowheads="1"/>
            </p:cNvSpPr>
            <p:nvPr/>
          </p:nvSpPr>
          <p:spPr bwMode="auto">
            <a:xfrm>
              <a:off x="6901920" y="1354388"/>
              <a:ext cx="603360" cy="685512"/>
            </a:xfrm>
            <a:custGeom>
              <a:avLst/>
              <a:gdLst/>
              <a:ahLst/>
              <a:cxnLst>
                <a:cxn ang="0">
                  <a:pos x="485" y="490"/>
                </a:cxn>
                <a:cxn ang="0">
                  <a:pos x="633" y="475"/>
                </a:cxn>
                <a:cxn ang="0">
                  <a:pos x="673" y="460"/>
                </a:cxn>
                <a:cxn ang="0">
                  <a:pos x="693" y="445"/>
                </a:cxn>
                <a:cxn ang="0">
                  <a:pos x="706" y="426"/>
                </a:cxn>
                <a:cxn ang="0">
                  <a:pos x="715" y="397"/>
                </a:cxn>
                <a:cxn ang="0">
                  <a:pos x="709" y="217"/>
                </a:cxn>
                <a:cxn ang="0">
                  <a:pos x="914" y="2"/>
                </a:cxn>
                <a:cxn ang="0">
                  <a:pos x="1019" y="5"/>
                </a:cxn>
                <a:cxn ang="0">
                  <a:pos x="1080" y="20"/>
                </a:cxn>
                <a:cxn ang="0">
                  <a:pos x="1134" y="46"/>
                </a:cxn>
                <a:cxn ang="0">
                  <a:pos x="1221" y="119"/>
                </a:cxn>
                <a:cxn ang="0">
                  <a:pos x="1343" y="256"/>
                </a:cxn>
                <a:cxn ang="0">
                  <a:pos x="1473" y="392"/>
                </a:cxn>
                <a:cxn ang="0">
                  <a:pos x="1639" y="563"/>
                </a:cxn>
                <a:cxn ang="0">
                  <a:pos x="1755" y="661"/>
                </a:cxn>
                <a:cxn ang="0">
                  <a:pos x="1787" y="695"/>
                </a:cxn>
                <a:cxn ang="0">
                  <a:pos x="1803" y="724"/>
                </a:cxn>
                <a:cxn ang="0">
                  <a:pos x="1806" y="742"/>
                </a:cxn>
                <a:cxn ang="0">
                  <a:pos x="1803" y="760"/>
                </a:cxn>
                <a:cxn ang="0">
                  <a:pos x="1793" y="778"/>
                </a:cxn>
                <a:cxn ang="0">
                  <a:pos x="1777" y="805"/>
                </a:cxn>
                <a:cxn ang="0">
                  <a:pos x="1770" y="830"/>
                </a:cxn>
                <a:cxn ang="0">
                  <a:pos x="1765" y="870"/>
                </a:cxn>
                <a:cxn ang="0">
                  <a:pos x="1756" y="896"/>
                </a:cxn>
                <a:cxn ang="0">
                  <a:pos x="1739" y="922"/>
                </a:cxn>
                <a:cxn ang="0">
                  <a:pos x="1735" y="942"/>
                </a:cxn>
                <a:cxn ang="0">
                  <a:pos x="1743" y="962"/>
                </a:cxn>
                <a:cxn ang="0">
                  <a:pos x="1777" y="994"/>
                </a:cxn>
                <a:cxn ang="0">
                  <a:pos x="1749" y="1188"/>
                </a:cxn>
                <a:cxn ang="0">
                  <a:pos x="1533" y="1411"/>
                </a:cxn>
                <a:cxn ang="0">
                  <a:pos x="1402" y="1413"/>
                </a:cxn>
                <a:cxn ang="0">
                  <a:pos x="1354" y="1425"/>
                </a:cxn>
                <a:cxn ang="0">
                  <a:pos x="1336" y="1437"/>
                </a:cxn>
                <a:cxn ang="0">
                  <a:pos x="1322" y="1453"/>
                </a:cxn>
                <a:cxn ang="0">
                  <a:pos x="1316" y="1475"/>
                </a:cxn>
                <a:cxn ang="0">
                  <a:pos x="1318" y="1504"/>
                </a:cxn>
                <a:cxn ang="0">
                  <a:pos x="1345" y="1597"/>
                </a:cxn>
                <a:cxn ang="0">
                  <a:pos x="1357" y="1705"/>
                </a:cxn>
                <a:cxn ang="0">
                  <a:pos x="1017" y="2096"/>
                </a:cxn>
                <a:cxn ang="0">
                  <a:pos x="958" y="2088"/>
                </a:cxn>
                <a:cxn ang="0">
                  <a:pos x="905" y="2069"/>
                </a:cxn>
                <a:cxn ang="0">
                  <a:pos x="861" y="2038"/>
                </a:cxn>
                <a:cxn ang="0">
                  <a:pos x="824" y="1990"/>
                </a:cxn>
                <a:cxn ang="0">
                  <a:pos x="770" y="1951"/>
                </a:cxn>
                <a:cxn ang="0">
                  <a:pos x="707" y="1938"/>
                </a:cxn>
                <a:cxn ang="0">
                  <a:pos x="639" y="1944"/>
                </a:cxn>
                <a:cxn ang="0">
                  <a:pos x="470" y="1993"/>
                </a:cxn>
                <a:cxn ang="0">
                  <a:pos x="345" y="2014"/>
                </a:cxn>
                <a:cxn ang="0">
                  <a:pos x="216" y="2014"/>
                </a:cxn>
                <a:cxn ang="0">
                  <a:pos x="132" y="2001"/>
                </a:cxn>
                <a:cxn ang="0">
                  <a:pos x="77" y="1974"/>
                </a:cxn>
                <a:cxn ang="0">
                  <a:pos x="35" y="1934"/>
                </a:cxn>
                <a:cxn ang="0">
                  <a:pos x="8" y="1884"/>
                </a:cxn>
                <a:cxn ang="0">
                  <a:pos x="0" y="1830"/>
                </a:cxn>
                <a:cxn ang="0">
                  <a:pos x="22" y="1753"/>
                </a:cxn>
                <a:cxn ang="0">
                  <a:pos x="74" y="1544"/>
                </a:cxn>
                <a:cxn ang="0">
                  <a:pos x="111" y="1427"/>
                </a:cxn>
                <a:cxn ang="0">
                  <a:pos x="133" y="1321"/>
                </a:cxn>
                <a:cxn ang="0">
                  <a:pos x="131" y="1216"/>
                </a:cxn>
                <a:cxn ang="0">
                  <a:pos x="118" y="1163"/>
                </a:cxn>
                <a:cxn ang="0">
                  <a:pos x="95" y="1113"/>
                </a:cxn>
                <a:cxn ang="0">
                  <a:pos x="32" y="1021"/>
                </a:cxn>
              </a:cxnLst>
              <a:rect l="0" t="0" r="r" b="b"/>
              <a:pathLst>
                <a:path w="1847" h="2097">
                  <a:moveTo>
                    <a:pt x="273" y="696"/>
                  </a:moveTo>
                  <a:lnTo>
                    <a:pt x="444" y="492"/>
                  </a:lnTo>
                  <a:lnTo>
                    <a:pt x="485" y="490"/>
                  </a:lnTo>
                  <a:lnTo>
                    <a:pt x="559" y="486"/>
                  </a:lnTo>
                  <a:lnTo>
                    <a:pt x="596" y="482"/>
                  </a:lnTo>
                  <a:lnTo>
                    <a:pt x="633" y="475"/>
                  </a:lnTo>
                  <a:lnTo>
                    <a:pt x="655" y="469"/>
                  </a:lnTo>
                  <a:lnTo>
                    <a:pt x="664" y="465"/>
                  </a:lnTo>
                  <a:lnTo>
                    <a:pt x="673" y="460"/>
                  </a:lnTo>
                  <a:lnTo>
                    <a:pt x="680" y="456"/>
                  </a:lnTo>
                  <a:lnTo>
                    <a:pt x="687" y="450"/>
                  </a:lnTo>
                  <a:lnTo>
                    <a:pt x="693" y="445"/>
                  </a:lnTo>
                  <a:lnTo>
                    <a:pt x="698" y="439"/>
                  </a:lnTo>
                  <a:lnTo>
                    <a:pt x="702" y="433"/>
                  </a:lnTo>
                  <a:lnTo>
                    <a:pt x="706" y="426"/>
                  </a:lnTo>
                  <a:lnTo>
                    <a:pt x="709" y="419"/>
                  </a:lnTo>
                  <a:lnTo>
                    <a:pt x="712" y="412"/>
                  </a:lnTo>
                  <a:lnTo>
                    <a:pt x="715" y="397"/>
                  </a:lnTo>
                  <a:lnTo>
                    <a:pt x="717" y="382"/>
                  </a:lnTo>
                  <a:lnTo>
                    <a:pt x="707" y="252"/>
                  </a:lnTo>
                  <a:lnTo>
                    <a:pt x="709" y="217"/>
                  </a:lnTo>
                  <a:lnTo>
                    <a:pt x="711" y="185"/>
                  </a:lnTo>
                  <a:lnTo>
                    <a:pt x="880" y="6"/>
                  </a:lnTo>
                  <a:lnTo>
                    <a:pt x="914" y="2"/>
                  </a:lnTo>
                  <a:lnTo>
                    <a:pt x="956" y="0"/>
                  </a:lnTo>
                  <a:lnTo>
                    <a:pt x="999" y="3"/>
                  </a:lnTo>
                  <a:lnTo>
                    <a:pt x="1019" y="5"/>
                  </a:lnTo>
                  <a:lnTo>
                    <a:pt x="1040" y="9"/>
                  </a:lnTo>
                  <a:lnTo>
                    <a:pt x="1060" y="14"/>
                  </a:lnTo>
                  <a:lnTo>
                    <a:pt x="1080" y="20"/>
                  </a:lnTo>
                  <a:lnTo>
                    <a:pt x="1099" y="27"/>
                  </a:lnTo>
                  <a:lnTo>
                    <a:pt x="1117" y="36"/>
                  </a:lnTo>
                  <a:lnTo>
                    <a:pt x="1134" y="46"/>
                  </a:lnTo>
                  <a:lnTo>
                    <a:pt x="1151" y="57"/>
                  </a:lnTo>
                  <a:lnTo>
                    <a:pt x="1187" y="87"/>
                  </a:lnTo>
                  <a:lnTo>
                    <a:pt x="1221" y="119"/>
                  </a:lnTo>
                  <a:lnTo>
                    <a:pt x="1253" y="152"/>
                  </a:lnTo>
                  <a:lnTo>
                    <a:pt x="1283" y="186"/>
                  </a:lnTo>
                  <a:lnTo>
                    <a:pt x="1343" y="256"/>
                  </a:lnTo>
                  <a:lnTo>
                    <a:pt x="1374" y="291"/>
                  </a:lnTo>
                  <a:lnTo>
                    <a:pt x="1406" y="324"/>
                  </a:lnTo>
                  <a:lnTo>
                    <a:pt x="1473" y="392"/>
                  </a:lnTo>
                  <a:lnTo>
                    <a:pt x="1536" y="461"/>
                  </a:lnTo>
                  <a:lnTo>
                    <a:pt x="1602" y="529"/>
                  </a:lnTo>
                  <a:lnTo>
                    <a:pt x="1639" y="563"/>
                  </a:lnTo>
                  <a:lnTo>
                    <a:pt x="1678" y="597"/>
                  </a:lnTo>
                  <a:lnTo>
                    <a:pt x="1729" y="639"/>
                  </a:lnTo>
                  <a:lnTo>
                    <a:pt x="1755" y="661"/>
                  </a:lnTo>
                  <a:lnTo>
                    <a:pt x="1767" y="672"/>
                  </a:lnTo>
                  <a:lnTo>
                    <a:pt x="1778" y="683"/>
                  </a:lnTo>
                  <a:lnTo>
                    <a:pt x="1787" y="695"/>
                  </a:lnTo>
                  <a:lnTo>
                    <a:pt x="1795" y="707"/>
                  </a:lnTo>
                  <a:lnTo>
                    <a:pt x="1801" y="718"/>
                  </a:lnTo>
                  <a:lnTo>
                    <a:pt x="1803" y="724"/>
                  </a:lnTo>
                  <a:lnTo>
                    <a:pt x="1805" y="730"/>
                  </a:lnTo>
                  <a:lnTo>
                    <a:pt x="1806" y="736"/>
                  </a:lnTo>
                  <a:lnTo>
                    <a:pt x="1806" y="742"/>
                  </a:lnTo>
                  <a:lnTo>
                    <a:pt x="1806" y="748"/>
                  </a:lnTo>
                  <a:lnTo>
                    <a:pt x="1805" y="754"/>
                  </a:lnTo>
                  <a:lnTo>
                    <a:pt x="1803" y="760"/>
                  </a:lnTo>
                  <a:lnTo>
                    <a:pt x="1800" y="766"/>
                  </a:lnTo>
                  <a:lnTo>
                    <a:pt x="1797" y="772"/>
                  </a:lnTo>
                  <a:lnTo>
                    <a:pt x="1793" y="778"/>
                  </a:lnTo>
                  <a:lnTo>
                    <a:pt x="1786" y="788"/>
                  </a:lnTo>
                  <a:lnTo>
                    <a:pt x="1781" y="797"/>
                  </a:lnTo>
                  <a:lnTo>
                    <a:pt x="1777" y="805"/>
                  </a:lnTo>
                  <a:lnTo>
                    <a:pt x="1774" y="814"/>
                  </a:lnTo>
                  <a:lnTo>
                    <a:pt x="1772" y="822"/>
                  </a:lnTo>
                  <a:lnTo>
                    <a:pt x="1770" y="830"/>
                  </a:lnTo>
                  <a:lnTo>
                    <a:pt x="1769" y="846"/>
                  </a:lnTo>
                  <a:lnTo>
                    <a:pt x="1767" y="862"/>
                  </a:lnTo>
                  <a:lnTo>
                    <a:pt x="1765" y="870"/>
                  </a:lnTo>
                  <a:lnTo>
                    <a:pt x="1763" y="879"/>
                  </a:lnTo>
                  <a:lnTo>
                    <a:pt x="1760" y="887"/>
                  </a:lnTo>
                  <a:lnTo>
                    <a:pt x="1756" y="896"/>
                  </a:lnTo>
                  <a:lnTo>
                    <a:pt x="1751" y="905"/>
                  </a:lnTo>
                  <a:lnTo>
                    <a:pt x="1744" y="915"/>
                  </a:lnTo>
                  <a:lnTo>
                    <a:pt x="1739" y="922"/>
                  </a:lnTo>
                  <a:lnTo>
                    <a:pt x="1736" y="929"/>
                  </a:lnTo>
                  <a:lnTo>
                    <a:pt x="1735" y="936"/>
                  </a:lnTo>
                  <a:lnTo>
                    <a:pt x="1735" y="942"/>
                  </a:lnTo>
                  <a:lnTo>
                    <a:pt x="1737" y="949"/>
                  </a:lnTo>
                  <a:lnTo>
                    <a:pt x="1739" y="956"/>
                  </a:lnTo>
                  <a:lnTo>
                    <a:pt x="1743" y="962"/>
                  </a:lnTo>
                  <a:lnTo>
                    <a:pt x="1748" y="969"/>
                  </a:lnTo>
                  <a:lnTo>
                    <a:pt x="1761" y="981"/>
                  </a:lnTo>
                  <a:lnTo>
                    <a:pt x="1777" y="994"/>
                  </a:lnTo>
                  <a:lnTo>
                    <a:pt x="1815" y="1020"/>
                  </a:lnTo>
                  <a:lnTo>
                    <a:pt x="1846" y="1041"/>
                  </a:lnTo>
                  <a:lnTo>
                    <a:pt x="1749" y="1188"/>
                  </a:lnTo>
                  <a:lnTo>
                    <a:pt x="1589" y="1404"/>
                  </a:lnTo>
                  <a:lnTo>
                    <a:pt x="1567" y="1408"/>
                  </a:lnTo>
                  <a:lnTo>
                    <a:pt x="1533" y="1411"/>
                  </a:lnTo>
                  <a:lnTo>
                    <a:pt x="1497" y="1412"/>
                  </a:lnTo>
                  <a:lnTo>
                    <a:pt x="1437" y="1411"/>
                  </a:lnTo>
                  <a:lnTo>
                    <a:pt x="1402" y="1413"/>
                  </a:lnTo>
                  <a:lnTo>
                    <a:pt x="1385" y="1416"/>
                  </a:lnTo>
                  <a:lnTo>
                    <a:pt x="1369" y="1420"/>
                  </a:lnTo>
                  <a:lnTo>
                    <a:pt x="1354" y="1425"/>
                  </a:lnTo>
                  <a:lnTo>
                    <a:pt x="1348" y="1428"/>
                  </a:lnTo>
                  <a:lnTo>
                    <a:pt x="1341" y="1432"/>
                  </a:lnTo>
                  <a:lnTo>
                    <a:pt x="1336" y="1437"/>
                  </a:lnTo>
                  <a:lnTo>
                    <a:pt x="1331" y="1442"/>
                  </a:lnTo>
                  <a:lnTo>
                    <a:pt x="1326" y="1447"/>
                  </a:lnTo>
                  <a:lnTo>
                    <a:pt x="1322" y="1453"/>
                  </a:lnTo>
                  <a:lnTo>
                    <a:pt x="1319" y="1460"/>
                  </a:lnTo>
                  <a:lnTo>
                    <a:pt x="1317" y="1467"/>
                  </a:lnTo>
                  <a:lnTo>
                    <a:pt x="1316" y="1475"/>
                  </a:lnTo>
                  <a:lnTo>
                    <a:pt x="1315" y="1484"/>
                  </a:lnTo>
                  <a:lnTo>
                    <a:pt x="1316" y="1494"/>
                  </a:lnTo>
                  <a:lnTo>
                    <a:pt x="1318" y="1504"/>
                  </a:lnTo>
                  <a:lnTo>
                    <a:pt x="1324" y="1527"/>
                  </a:lnTo>
                  <a:lnTo>
                    <a:pt x="1336" y="1562"/>
                  </a:lnTo>
                  <a:lnTo>
                    <a:pt x="1345" y="1597"/>
                  </a:lnTo>
                  <a:lnTo>
                    <a:pt x="1351" y="1633"/>
                  </a:lnTo>
                  <a:lnTo>
                    <a:pt x="1356" y="1669"/>
                  </a:lnTo>
                  <a:lnTo>
                    <a:pt x="1357" y="1705"/>
                  </a:lnTo>
                  <a:lnTo>
                    <a:pt x="1097" y="2017"/>
                  </a:lnTo>
                  <a:lnTo>
                    <a:pt x="1023" y="2096"/>
                  </a:lnTo>
                  <a:lnTo>
                    <a:pt x="1017" y="2096"/>
                  </a:lnTo>
                  <a:lnTo>
                    <a:pt x="997" y="2095"/>
                  </a:lnTo>
                  <a:lnTo>
                    <a:pt x="977" y="2092"/>
                  </a:lnTo>
                  <a:lnTo>
                    <a:pt x="958" y="2088"/>
                  </a:lnTo>
                  <a:lnTo>
                    <a:pt x="940" y="2083"/>
                  </a:lnTo>
                  <a:lnTo>
                    <a:pt x="922" y="2077"/>
                  </a:lnTo>
                  <a:lnTo>
                    <a:pt x="905" y="2069"/>
                  </a:lnTo>
                  <a:lnTo>
                    <a:pt x="889" y="2060"/>
                  </a:lnTo>
                  <a:lnTo>
                    <a:pt x="875" y="2049"/>
                  </a:lnTo>
                  <a:lnTo>
                    <a:pt x="861" y="2038"/>
                  </a:lnTo>
                  <a:lnTo>
                    <a:pt x="849" y="2025"/>
                  </a:lnTo>
                  <a:lnTo>
                    <a:pt x="839" y="2010"/>
                  </a:lnTo>
                  <a:lnTo>
                    <a:pt x="824" y="1990"/>
                  </a:lnTo>
                  <a:lnTo>
                    <a:pt x="807" y="1973"/>
                  </a:lnTo>
                  <a:lnTo>
                    <a:pt x="789" y="1960"/>
                  </a:lnTo>
                  <a:lnTo>
                    <a:pt x="770" y="1951"/>
                  </a:lnTo>
                  <a:lnTo>
                    <a:pt x="750" y="1944"/>
                  </a:lnTo>
                  <a:lnTo>
                    <a:pt x="728" y="1940"/>
                  </a:lnTo>
                  <a:lnTo>
                    <a:pt x="707" y="1938"/>
                  </a:lnTo>
                  <a:lnTo>
                    <a:pt x="684" y="1939"/>
                  </a:lnTo>
                  <a:lnTo>
                    <a:pt x="662" y="1941"/>
                  </a:lnTo>
                  <a:lnTo>
                    <a:pt x="639" y="1944"/>
                  </a:lnTo>
                  <a:lnTo>
                    <a:pt x="594" y="1955"/>
                  </a:lnTo>
                  <a:lnTo>
                    <a:pt x="510" y="1981"/>
                  </a:lnTo>
                  <a:lnTo>
                    <a:pt x="470" y="1993"/>
                  </a:lnTo>
                  <a:lnTo>
                    <a:pt x="429" y="2002"/>
                  </a:lnTo>
                  <a:lnTo>
                    <a:pt x="387" y="2009"/>
                  </a:lnTo>
                  <a:lnTo>
                    <a:pt x="345" y="2014"/>
                  </a:lnTo>
                  <a:lnTo>
                    <a:pt x="302" y="2016"/>
                  </a:lnTo>
                  <a:lnTo>
                    <a:pt x="259" y="2016"/>
                  </a:lnTo>
                  <a:lnTo>
                    <a:pt x="216" y="2014"/>
                  </a:lnTo>
                  <a:lnTo>
                    <a:pt x="173" y="2010"/>
                  </a:lnTo>
                  <a:lnTo>
                    <a:pt x="152" y="2007"/>
                  </a:lnTo>
                  <a:lnTo>
                    <a:pt x="132" y="2001"/>
                  </a:lnTo>
                  <a:lnTo>
                    <a:pt x="112" y="1994"/>
                  </a:lnTo>
                  <a:lnTo>
                    <a:pt x="94" y="1985"/>
                  </a:lnTo>
                  <a:lnTo>
                    <a:pt x="77" y="1974"/>
                  </a:lnTo>
                  <a:lnTo>
                    <a:pt x="61" y="1962"/>
                  </a:lnTo>
                  <a:lnTo>
                    <a:pt x="47" y="1948"/>
                  </a:lnTo>
                  <a:lnTo>
                    <a:pt x="35" y="1934"/>
                  </a:lnTo>
                  <a:lnTo>
                    <a:pt x="24" y="1918"/>
                  </a:lnTo>
                  <a:lnTo>
                    <a:pt x="15" y="1901"/>
                  </a:lnTo>
                  <a:lnTo>
                    <a:pt x="8" y="1884"/>
                  </a:lnTo>
                  <a:lnTo>
                    <a:pt x="3" y="1867"/>
                  </a:lnTo>
                  <a:lnTo>
                    <a:pt x="0" y="1849"/>
                  </a:lnTo>
                  <a:lnTo>
                    <a:pt x="0" y="1830"/>
                  </a:lnTo>
                  <a:lnTo>
                    <a:pt x="3" y="1812"/>
                  </a:lnTo>
                  <a:lnTo>
                    <a:pt x="8" y="1794"/>
                  </a:lnTo>
                  <a:lnTo>
                    <a:pt x="22" y="1753"/>
                  </a:lnTo>
                  <a:lnTo>
                    <a:pt x="34" y="1712"/>
                  </a:lnTo>
                  <a:lnTo>
                    <a:pt x="54" y="1628"/>
                  </a:lnTo>
                  <a:lnTo>
                    <a:pt x="74" y="1544"/>
                  </a:lnTo>
                  <a:lnTo>
                    <a:pt x="86" y="1503"/>
                  </a:lnTo>
                  <a:lnTo>
                    <a:pt x="99" y="1462"/>
                  </a:lnTo>
                  <a:lnTo>
                    <a:pt x="111" y="1427"/>
                  </a:lnTo>
                  <a:lnTo>
                    <a:pt x="121" y="1391"/>
                  </a:lnTo>
                  <a:lnTo>
                    <a:pt x="128" y="1356"/>
                  </a:lnTo>
                  <a:lnTo>
                    <a:pt x="133" y="1321"/>
                  </a:lnTo>
                  <a:lnTo>
                    <a:pt x="135" y="1286"/>
                  </a:lnTo>
                  <a:lnTo>
                    <a:pt x="135" y="1251"/>
                  </a:lnTo>
                  <a:lnTo>
                    <a:pt x="131" y="1216"/>
                  </a:lnTo>
                  <a:lnTo>
                    <a:pt x="127" y="1198"/>
                  </a:lnTo>
                  <a:lnTo>
                    <a:pt x="123" y="1181"/>
                  </a:lnTo>
                  <a:lnTo>
                    <a:pt x="118" y="1163"/>
                  </a:lnTo>
                  <a:lnTo>
                    <a:pt x="111" y="1146"/>
                  </a:lnTo>
                  <a:lnTo>
                    <a:pt x="103" y="1129"/>
                  </a:lnTo>
                  <a:lnTo>
                    <a:pt x="95" y="1113"/>
                  </a:lnTo>
                  <a:lnTo>
                    <a:pt x="75" y="1080"/>
                  </a:lnTo>
                  <a:lnTo>
                    <a:pt x="53" y="1049"/>
                  </a:lnTo>
                  <a:lnTo>
                    <a:pt x="32" y="1021"/>
                  </a:lnTo>
                  <a:lnTo>
                    <a:pt x="273" y="696"/>
                  </a:lnTo>
                </a:path>
              </a:pathLst>
            </a:custGeom>
            <a:solidFill>
              <a:srgbClr val="66666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6" name="Freeform 35"/>
            <p:cNvSpPr>
              <a:spLocks noChangeArrowheads="1"/>
            </p:cNvSpPr>
            <p:nvPr/>
          </p:nvSpPr>
          <p:spPr bwMode="auto">
            <a:xfrm>
              <a:off x="6901920" y="1383190"/>
              <a:ext cx="564480" cy="629347"/>
            </a:xfrm>
            <a:custGeom>
              <a:avLst/>
              <a:gdLst/>
              <a:ahLst/>
              <a:cxnLst>
                <a:cxn ang="0">
                  <a:pos x="460" y="756"/>
                </a:cxn>
                <a:cxn ang="0">
                  <a:pos x="895" y="264"/>
                </a:cxn>
                <a:cxn ang="0">
                  <a:pos x="1189" y="0"/>
                </a:cxn>
                <a:cxn ang="0">
                  <a:pos x="1253" y="64"/>
                </a:cxn>
                <a:cxn ang="0">
                  <a:pos x="1343" y="168"/>
                </a:cxn>
                <a:cxn ang="0">
                  <a:pos x="1406" y="236"/>
                </a:cxn>
                <a:cxn ang="0">
                  <a:pos x="1536" y="373"/>
                </a:cxn>
                <a:cxn ang="0">
                  <a:pos x="1639" y="475"/>
                </a:cxn>
                <a:cxn ang="0">
                  <a:pos x="1728" y="550"/>
                </a:cxn>
                <a:cxn ang="0">
                  <a:pos x="1584" y="807"/>
                </a:cxn>
                <a:cxn ang="0">
                  <a:pos x="1207" y="1345"/>
                </a:cxn>
                <a:cxn ang="0">
                  <a:pos x="772" y="1836"/>
                </a:cxn>
                <a:cxn ang="0">
                  <a:pos x="750" y="1856"/>
                </a:cxn>
                <a:cxn ang="0">
                  <a:pos x="707" y="1850"/>
                </a:cxn>
                <a:cxn ang="0">
                  <a:pos x="662" y="1853"/>
                </a:cxn>
                <a:cxn ang="0">
                  <a:pos x="594" y="1867"/>
                </a:cxn>
                <a:cxn ang="0">
                  <a:pos x="470" y="1905"/>
                </a:cxn>
                <a:cxn ang="0">
                  <a:pos x="387" y="1921"/>
                </a:cxn>
                <a:cxn ang="0">
                  <a:pos x="302" y="1928"/>
                </a:cxn>
                <a:cxn ang="0">
                  <a:pos x="216" y="1926"/>
                </a:cxn>
                <a:cxn ang="0">
                  <a:pos x="152" y="1919"/>
                </a:cxn>
                <a:cxn ang="0">
                  <a:pos x="112" y="1906"/>
                </a:cxn>
                <a:cxn ang="0">
                  <a:pos x="77" y="1886"/>
                </a:cxn>
                <a:cxn ang="0">
                  <a:pos x="47" y="1860"/>
                </a:cxn>
                <a:cxn ang="0">
                  <a:pos x="24" y="1830"/>
                </a:cxn>
                <a:cxn ang="0">
                  <a:pos x="8" y="1796"/>
                </a:cxn>
                <a:cxn ang="0">
                  <a:pos x="0" y="1761"/>
                </a:cxn>
                <a:cxn ang="0">
                  <a:pos x="3" y="1724"/>
                </a:cxn>
                <a:cxn ang="0">
                  <a:pos x="22" y="1665"/>
                </a:cxn>
                <a:cxn ang="0">
                  <a:pos x="54" y="1540"/>
                </a:cxn>
                <a:cxn ang="0">
                  <a:pos x="86" y="1415"/>
                </a:cxn>
                <a:cxn ang="0">
                  <a:pos x="111" y="1339"/>
                </a:cxn>
                <a:cxn ang="0">
                  <a:pos x="128" y="1268"/>
                </a:cxn>
                <a:cxn ang="0">
                  <a:pos x="134" y="1217"/>
                </a:cxn>
              </a:cxnLst>
              <a:rect l="0" t="0" r="r" b="b"/>
              <a:pathLst>
                <a:path w="1729" h="1929">
                  <a:moveTo>
                    <a:pt x="257" y="1028"/>
                  </a:moveTo>
                  <a:lnTo>
                    <a:pt x="460" y="756"/>
                  </a:lnTo>
                  <a:lnTo>
                    <a:pt x="677" y="495"/>
                  </a:lnTo>
                  <a:lnTo>
                    <a:pt x="895" y="264"/>
                  </a:lnTo>
                  <a:lnTo>
                    <a:pt x="1106" y="67"/>
                  </a:lnTo>
                  <a:lnTo>
                    <a:pt x="1189" y="0"/>
                  </a:lnTo>
                  <a:lnTo>
                    <a:pt x="1221" y="31"/>
                  </a:lnTo>
                  <a:lnTo>
                    <a:pt x="1253" y="64"/>
                  </a:lnTo>
                  <a:lnTo>
                    <a:pt x="1283" y="98"/>
                  </a:lnTo>
                  <a:lnTo>
                    <a:pt x="1343" y="168"/>
                  </a:lnTo>
                  <a:lnTo>
                    <a:pt x="1374" y="203"/>
                  </a:lnTo>
                  <a:lnTo>
                    <a:pt x="1406" y="236"/>
                  </a:lnTo>
                  <a:lnTo>
                    <a:pt x="1473" y="304"/>
                  </a:lnTo>
                  <a:lnTo>
                    <a:pt x="1536" y="373"/>
                  </a:lnTo>
                  <a:lnTo>
                    <a:pt x="1602" y="441"/>
                  </a:lnTo>
                  <a:lnTo>
                    <a:pt x="1639" y="475"/>
                  </a:lnTo>
                  <a:lnTo>
                    <a:pt x="1678" y="509"/>
                  </a:lnTo>
                  <a:lnTo>
                    <a:pt x="1728" y="550"/>
                  </a:lnTo>
                  <a:lnTo>
                    <a:pt x="1726" y="555"/>
                  </a:lnTo>
                  <a:lnTo>
                    <a:pt x="1584" y="807"/>
                  </a:lnTo>
                  <a:lnTo>
                    <a:pt x="1410" y="1072"/>
                  </a:lnTo>
                  <a:lnTo>
                    <a:pt x="1207" y="1345"/>
                  </a:lnTo>
                  <a:lnTo>
                    <a:pt x="990" y="1605"/>
                  </a:lnTo>
                  <a:lnTo>
                    <a:pt x="772" y="1836"/>
                  </a:lnTo>
                  <a:lnTo>
                    <a:pt x="751" y="1856"/>
                  </a:lnTo>
                  <a:lnTo>
                    <a:pt x="750" y="1856"/>
                  </a:lnTo>
                  <a:lnTo>
                    <a:pt x="728" y="1852"/>
                  </a:lnTo>
                  <a:lnTo>
                    <a:pt x="707" y="1850"/>
                  </a:lnTo>
                  <a:lnTo>
                    <a:pt x="684" y="1851"/>
                  </a:lnTo>
                  <a:lnTo>
                    <a:pt x="662" y="1853"/>
                  </a:lnTo>
                  <a:lnTo>
                    <a:pt x="639" y="1856"/>
                  </a:lnTo>
                  <a:lnTo>
                    <a:pt x="594" y="1867"/>
                  </a:lnTo>
                  <a:lnTo>
                    <a:pt x="510" y="1893"/>
                  </a:lnTo>
                  <a:lnTo>
                    <a:pt x="470" y="1905"/>
                  </a:lnTo>
                  <a:lnTo>
                    <a:pt x="429" y="1914"/>
                  </a:lnTo>
                  <a:lnTo>
                    <a:pt x="387" y="1921"/>
                  </a:lnTo>
                  <a:lnTo>
                    <a:pt x="345" y="1926"/>
                  </a:lnTo>
                  <a:lnTo>
                    <a:pt x="302" y="1928"/>
                  </a:lnTo>
                  <a:lnTo>
                    <a:pt x="259" y="1928"/>
                  </a:lnTo>
                  <a:lnTo>
                    <a:pt x="216" y="1926"/>
                  </a:lnTo>
                  <a:lnTo>
                    <a:pt x="173" y="1922"/>
                  </a:lnTo>
                  <a:lnTo>
                    <a:pt x="152" y="1919"/>
                  </a:lnTo>
                  <a:lnTo>
                    <a:pt x="132" y="1913"/>
                  </a:lnTo>
                  <a:lnTo>
                    <a:pt x="112" y="1906"/>
                  </a:lnTo>
                  <a:lnTo>
                    <a:pt x="94" y="1897"/>
                  </a:lnTo>
                  <a:lnTo>
                    <a:pt x="77" y="1886"/>
                  </a:lnTo>
                  <a:lnTo>
                    <a:pt x="61" y="1874"/>
                  </a:lnTo>
                  <a:lnTo>
                    <a:pt x="47" y="1860"/>
                  </a:lnTo>
                  <a:lnTo>
                    <a:pt x="35" y="1846"/>
                  </a:lnTo>
                  <a:lnTo>
                    <a:pt x="24" y="1830"/>
                  </a:lnTo>
                  <a:lnTo>
                    <a:pt x="15" y="1813"/>
                  </a:lnTo>
                  <a:lnTo>
                    <a:pt x="8" y="1796"/>
                  </a:lnTo>
                  <a:lnTo>
                    <a:pt x="3" y="1779"/>
                  </a:lnTo>
                  <a:lnTo>
                    <a:pt x="0" y="1761"/>
                  </a:lnTo>
                  <a:lnTo>
                    <a:pt x="0" y="1742"/>
                  </a:lnTo>
                  <a:lnTo>
                    <a:pt x="3" y="1724"/>
                  </a:lnTo>
                  <a:lnTo>
                    <a:pt x="8" y="1706"/>
                  </a:lnTo>
                  <a:lnTo>
                    <a:pt x="22" y="1665"/>
                  </a:lnTo>
                  <a:lnTo>
                    <a:pt x="34" y="1624"/>
                  </a:lnTo>
                  <a:lnTo>
                    <a:pt x="54" y="1540"/>
                  </a:lnTo>
                  <a:lnTo>
                    <a:pt x="74" y="1456"/>
                  </a:lnTo>
                  <a:lnTo>
                    <a:pt x="86" y="1415"/>
                  </a:lnTo>
                  <a:lnTo>
                    <a:pt x="99" y="1374"/>
                  </a:lnTo>
                  <a:lnTo>
                    <a:pt x="111" y="1339"/>
                  </a:lnTo>
                  <a:lnTo>
                    <a:pt x="121" y="1303"/>
                  </a:lnTo>
                  <a:lnTo>
                    <a:pt x="128" y="1268"/>
                  </a:lnTo>
                  <a:lnTo>
                    <a:pt x="133" y="1233"/>
                  </a:lnTo>
                  <a:lnTo>
                    <a:pt x="134" y="1217"/>
                  </a:lnTo>
                  <a:lnTo>
                    <a:pt x="257" y="1028"/>
                  </a:ln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7" name="Freeform 36"/>
            <p:cNvSpPr>
              <a:spLocks noChangeArrowheads="1"/>
            </p:cNvSpPr>
            <p:nvPr/>
          </p:nvSpPr>
          <p:spPr bwMode="auto">
            <a:xfrm>
              <a:off x="7002721" y="1514245"/>
              <a:ext cx="348480" cy="426285"/>
            </a:xfrm>
            <a:custGeom>
              <a:avLst/>
              <a:gdLst/>
              <a:ahLst/>
              <a:cxnLst>
                <a:cxn ang="0">
                  <a:pos x="31" y="1290"/>
                </a:cxn>
                <a:cxn ang="0">
                  <a:pos x="22" y="1282"/>
                </a:cxn>
                <a:cxn ang="0">
                  <a:pos x="15" y="1272"/>
                </a:cxn>
                <a:cxn ang="0">
                  <a:pos x="9" y="1261"/>
                </a:cxn>
                <a:cxn ang="0">
                  <a:pos x="5" y="1249"/>
                </a:cxn>
                <a:cxn ang="0">
                  <a:pos x="2" y="1235"/>
                </a:cxn>
                <a:cxn ang="0">
                  <a:pos x="0" y="1219"/>
                </a:cxn>
                <a:cxn ang="0">
                  <a:pos x="1" y="1185"/>
                </a:cxn>
                <a:cxn ang="0">
                  <a:pos x="6" y="1145"/>
                </a:cxn>
                <a:cxn ang="0">
                  <a:pos x="16" y="1102"/>
                </a:cxn>
                <a:cxn ang="0">
                  <a:pos x="31" y="1054"/>
                </a:cxn>
                <a:cxn ang="0">
                  <a:pos x="51" y="1003"/>
                </a:cxn>
                <a:cxn ang="0">
                  <a:pos x="103" y="891"/>
                </a:cxn>
                <a:cxn ang="0">
                  <a:pos x="172" y="770"/>
                </a:cxn>
                <a:cxn ang="0">
                  <a:pos x="256" y="642"/>
                </a:cxn>
                <a:cxn ang="0">
                  <a:pos x="353" y="511"/>
                </a:cxn>
                <a:cxn ang="0">
                  <a:pos x="457" y="386"/>
                </a:cxn>
                <a:cxn ang="0">
                  <a:pos x="562" y="275"/>
                </a:cxn>
                <a:cxn ang="0">
                  <a:pos x="664" y="180"/>
                </a:cxn>
                <a:cxn ang="0">
                  <a:pos x="760" y="103"/>
                </a:cxn>
                <a:cxn ang="0">
                  <a:pos x="805" y="72"/>
                </a:cxn>
                <a:cxn ang="0">
                  <a:pos x="848" y="46"/>
                </a:cxn>
                <a:cxn ang="0">
                  <a:pos x="888" y="26"/>
                </a:cxn>
                <a:cxn ang="0">
                  <a:pos x="925" y="11"/>
                </a:cxn>
                <a:cxn ang="0">
                  <a:pos x="958" y="3"/>
                </a:cxn>
                <a:cxn ang="0">
                  <a:pos x="974" y="1"/>
                </a:cxn>
                <a:cxn ang="0">
                  <a:pos x="988" y="0"/>
                </a:cxn>
                <a:cxn ang="0">
                  <a:pos x="1001" y="2"/>
                </a:cxn>
                <a:cxn ang="0">
                  <a:pos x="1013" y="5"/>
                </a:cxn>
                <a:cxn ang="0">
                  <a:pos x="1024" y="10"/>
                </a:cxn>
                <a:cxn ang="0">
                  <a:pos x="1034" y="16"/>
                </a:cxn>
                <a:cxn ang="0">
                  <a:pos x="1043" y="24"/>
                </a:cxn>
                <a:cxn ang="0">
                  <a:pos x="1050" y="34"/>
                </a:cxn>
                <a:cxn ang="0">
                  <a:pos x="1056" y="45"/>
                </a:cxn>
                <a:cxn ang="0">
                  <a:pos x="1060" y="57"/>
                </a:cxn>
                <a:cxn ang="0">
                  <a:pos x="1063" y="71"/>
                </a:cxn>
                <a:cxn ang="0">
                  <a:pos x="1065" y="87"/>
                </a:cxn>
                <a:cxn ang="0">
                  <a:pos x="1064" y="121"/>
                </a:cxn>
                <a:cxn ang="0">
                  <a:pos x="1059" y="161"/>
                </a:cxn>
                <a:cxn ang="0">
                  <a:pos x="1049" y="204"/>
                </a:cxn>
                <a:cxn ang="0">
                  <a:pos x="1034" y="252"/>
                </a:cxn>
                <a:cxn ang="0">
                  <a:pos x="1014" y="303"/>
                </a:cxn>
                <a:cxn ang="0">
                  <a:pos x="962" y="415"/>
                </a:cxn>
                <a:cxn ang="0">
                  <a:pos x="893" y="536"/>
                </a:cxn>
                <a:cxn ang="0">
                  <a:pos x="809" y="664"/>
                </a:cxn>
                <a:cxn ang="0">
                  <a:pos x="712" y="795"/>
                </a:cxn>
                <a:cxn ang="0">
                  <a:pos x="608" y="920"/>
                </a:cxn>
                <a:cxn ang="0">
                  <a:pos x="503" y="1031"/>
                </a:cxn>
                <a:cxn ang="0">
                  <a:pos x="401" y="1126"/>
                </a:cxn>
                <a:cxn ang="0">
                  <a:pos x="305" y="1203"/>
                </a:cxn>
                <a:cxn ang="0">
                  <a:pos x="260" y="1234"/>
                </a:cxn>
                <a:cxn ang="0">
                  <a:pos x="217" y="1260"/>
                </a:cxn>
                <a:cxn ang="0">
                  <a:pos x="177" y="1280"/>
                </a:cxn>
                <a:cxn ang="0">
                  <a:pos x="140" y="1295"/>
                </a:cxn>
                <a:cxn ang="0">
                  <a:pos x="107" y="1303"/>
                </a:cxn>
                <a:cxn ang="0">
                  <a:pos x="91" y="1305"/>
                </a:cxn>
                <a:cxn ang="0">
                  <a:pos x="77" y="1306"/>
                </a:cxn>
                <a:cxn ang="0">
                  <a:pos x="64" y="1304"/>
                </a:cxn>
                <a:cxn ang="0">
                  <a:pos x="52" y="1301"/>
                </a:cxn>
                <a:cxn ang="0">
                  <a:pos x="41" y="1296"/>
                </a:cxn>
                <a:cxn ang="0">
                  <a:pos x="31" y="1290"/>
                </a:cxn>
              </a:cxnLst>
              <a:rect l="0" t="0" r="r" b="b"/>
              <a:pathLst>
                <a:path w="1066" h="1307">
                  <a:moveTo>
                    <a:pt x="31" y="1290"/>
                  </a:moveTo>
                  <a:lnTo>
                    <a:pt x="22" y="1282"/>
                  </a:lnTo>
                  <a:lnTo>
                    <a:pt x="15" y="1272"/>
                  </a:lnTo>
                  <a:lnTo>
                    <a:pt x="9" y="1261"/>
                  </a:lnTo>
                  <a:lnTo>
                    <a:pt x="5" y="1249"/>
                  </a:lnTo>
                  <a:lnTo>
                    <a:pt x="2" y="1235"/>
                  </a:lnTo>
                  <a:lnTo>
                    <a:pt x="0" y="1219"/>
                  </a:lnTo>
                  <a:lnTo>
                    <a:pt x="1" y="1185"/>
                  </a:lnTo>
                  <a:lnTo>
                    <a:pt x="6" y="1145"/>
                  </a:lnTo>
                  <a:lnTo>
                    <a:pt x="16" y="1102"/>
                  </a:lnTo>
                  <a:lnTo>
                    <a:pt x="31" y="1054"/>
                  </a:lnTo>
                  <a:lnTo>
                    <a:pt x="51" y="1003"/>
                  </a:lnTo>
                  <a:lnTo>
                    <a:pt x="103" y="891"/>
                  </a:lnTo>
                  <a:lnTo>
                    <a:pt x="172" y="770"/>
                  </a:lnTo>
                  <a:lnTo>
                    <a:pt x="256" y="642"/>
                  </a:lnTo>
                  <a:lnTo>
                    <a:pt x="353" y="511"/>
                  </a:lnTo>
                  <a:lnTo>
                    <a:pt x="457" y="386"/>
                  </a:lnTo>
                  <a:lnTo>
                    <a:pt x="562" y="275"/>
                  </a:lnTo>
                  <a:lnTo>
                    <a:pt x="664" y="180"/>
                  </a:lnTo>
                  <a:lnTo>
                    <a:pt x="760" y="103"/>
                  </a:lnTo>
                  <a:lnTo>
                    <a:pt x="805" y="72"/>
                  </a:lnTo>
                  <a:lnTo>
                    <a:pt x="848" y="46"/>
                  </a:lnTo>
                  <a:lnTo>
                    <a:pt x="888" y="26"/>
                  </a:lnTo>
                  <a:lnTo>
                    <a:pt x="925" y="11"/>
                  </a:lnTo>
                  <a:lnTo>
                    <a:pt x="958" y="3"/>
                  </a:lnTo>
                  <a:lnTo>
                    <a:pt x="974" y="1"/>
                  </a:lnTo>
                  <a:lnTo>
                    <a:pt x="988" y="0"/>
                  </a:lnTo>
                  <a:lnTo>
                    <a:pt x="1001" y="2"/>
                  </a:lnTo>
                  <a:lnTo>
                    <a:pt x="1013" y="5"/>
                  </a:lnTo>
                  <a:lnTo>
                    <a:pt x="1024" y="10"/>
                  </a:lnTo>
                  <a:lnTo>
                    <a:pt x="1034" y="16"/>
                  </a:lnTo>
                  <a:lnTo>
                    <a:pt x="1043" y="24"/>
                  </a:lnTo>
                  <a:lnTo>
                    <a:pt x="1050" y="34"/>
                  </a:lnTo>
                  <a:lnTo>
                    <a:pt x="1056" y="45"/>
                  </a:lnTo>
                  <a:lnTo>
                    <a:pt x="1060" y="57"/>
                  </a:lnTo>
                  <a:lnTo>
                    <a:pt x="1063" y="71"/>
                  </a:lnTo>
                  <a:lnTo>
                    <a:pt x="1065" y="87"/>
                  </a:lnTo>
                  <a:lnTo>
                    <a:pt x="1064" y="121"/>
                  </a:lnTo>
                  <a:lnTo>
                    <a:pt x="1059" y="161"/>
                  </a:lnTo>
                  <a:lnTo>
                    <a:pt x="1049" y="204"/>
                  </a:lnTo>
                  <a:lnTo>
                    <a:pt x="1034" y="252"/>
                  </a:lnTo>
                  <a:lnTo>
                    <a:pt x="1014" y="303"/>
                  </a:lnTo>
                  <a:lnTo>
                    <a:pt x="962" y="415"/>
                  </a:lnTo>
                  <a:lnTo>
                    <a:pt x="893" y="536"/>
                  </a:lnTo>
                  <a:lnTo>
                    <a:pt x="809" y="664"/>
                  </a:lnTo>
                  <a:lnTo>
                    <a:pt x="712" y="795"/>
                  </a:lnTo>
                  <a:lnTo>
                    <a:pt x="608" y="920"/>
                  </a:lnTo>
                  <a:lnTo>
                    <a:pt x="503" y="1031"/>
                  </a:lnTo>
                  <a:lnTo>
                    <a:pt x="401" y="1126"/>
                  </a:lnTo>
                  <a:lnTo>
                    <a:pt x="305" y="1203"/>
                  </a:lnTo>
                  <a:lnTo>
                    <a:pt x="260" y="1234"/>
                  </a:lnTo>
                  <a:lnTo>
                    <a:pt x="217" y="1260"/>
                  </a:lnTo>
                  <a:lnTo>
                    <a:pt x="177" y="1280"/>
                  </a:lnTo>
                  <a:lnTo>
                    <a:pt x="140" y="1295"/>
                  </a:lnTo>
                  <a:lnTo>
                    <a:pt x="107" y="1303"/>
                  </a:lnTo>
                  <a:lnTo>
                    <a:pt x="91" y="1305"/>
                  </a:lnTo>
                  <a:lnTo>
                    <a:pt x="77" y="1306"/>
                  </a:lnTo>
                  <a:lnTo>
                    <a:pt x="64" y="1304"/>
                  </a:lnTo>
                  <a:lnTo>
                    <a:pt x="52" y="1301"/>
                  </a:lnTo>
                  <a:lnTo>
                    <a:pt x="41" y="1296"/>
                  </a:lnTo>
                  <a:lnTo>
                    <a:pt x="31" y="1290"/>
                  </a:ln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8" name="Oval 37"/>
            <p:cNvSpPr>
              <a:spLocks noChangeArrowheads="1"/>
            </p:cNvSpPr>
            <p:nvPr/>
          </p:nvSpPr>
          <p:spPr bwMode="auto">
            <a:xfrm rot="2280000">
              <a:off x="7152481" y="1566090"/>
              <a:ext cx="47520" cy="321153"/>
            </a:xfrm>
            <a:prstGeom prst="ellipse">
              <a:avLst/>
            </a:prstGeom>
            <a:solidFill>
              <a:srgbClr val="B3B3B3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9" name="Freeform 38"/>
            <p:cNvSpPr>
              <a:spLocks noChangeArrowheads="1"/>
            </p:cNvSpPr>
            <p:nvPr/>
          </p:nvSpPr>
          <p:spPr bwMode="auto">
            <a:xfrm>
              <a:off x="5798881" y="1338547"/>
              <a:ext cx="659520" cy="694153"/>
            </a:xfrm>
            <a:custGeom>
              <a:avLst/>
              <a:gdLst/>
              <a:ahLst/>
              <a:cxnLst>
                <a:cxn ang="0">
                  <a:pos x="1767" y="606"/>
                </a:cxn>
                <a:cxn ang="0">
                  <a:pos x="1495" y="333"/>
                </a:cxn>
                <a:cxn ang="0">
                  <a:pos x="1240" y="66"/>
                </a:cxn>
                <a:cxn ang="0">
                  <a:pos x="920" y="23"/>
                </a:cxn>
                <a:cxn ang="0">
                  <a:pos x="796" y="261"/>
                </a:cxn>
                <a:cxn ang="0">
                  <a:pos x="722" y="484"/>
                </a:cxn>
                <a:cxn ang="0">
                  <a:pos x="418" y="513"/>
                </a:cxn>
                <a:cxn ang="0">
                  <a:pos x="114" y="686"/>
                </a:cxn>
                <a:cxn ang="0">
                  <a:pos x="48" y="931"/>
                </a:cxn>
                <a:cxn ang="0">
                  <a:pos x="212" y="1190"/>
                </a:cxn>
                <a:cxn ang="0">
                  <a:pos x="188" y="1471"/>
                </a:cxn>
                <a:cxn ang="0">
                  <a:pos x="97" y="1803"/>
                </a:cxn>
                <a:cxn ang="0">
                  <a:pos x="262" y="2019"/>
                </a:cxn>
                <a:cxn ang="0">
                  <a:pos x="599" y="1990"/>
                </a:cxn>
                <a:cxn ang="0">
                  <a:pos x="928" y="2019"/>
                </a:cxn>
                <a:cxn ang="0">
                  <a:pos x="1207" y="2091"/>
                </a:cxn>
                <a:cxn ang="0">
                  <a:pos x="1438" y="1825"/>
                </a:cxn>
                <a:cxn ang="0">
                  <a:pos x="1413" y="1536"/>
                </a:cxn>
                <a:cxn ang="0">
                  <a:pos x="1586" y="1421"/>
                </a:cxn>
                <a:cxn ang="0">
                  <a:pos x="1858" y="1370"/>
                </a:cxn>
                <a:cxn ang="0">
                  <a:pos x="2013" y="1147"/>
                </a:cxn>
                <a:cxn ang="0">
                  <a:pos x="1833" y="924"/>
                </a:cxn>
                <a:cxn ang="0">
                  <a:pos x="1882" y="787"/>
                </a:cxn>
                <a:cxn ang="0">
                  <a:pos x="1767" y="606"/>
                </a:cxn>
              </a:cxnLst>
              <a:rect l="0" t="0" r="r" b="b"/>
              <a:pathLst>
                <a:path w="2021" h="2124">
                  <a:moveTo>
                    <a:pt x="1767" y="606"/>
                  </a:moveTo>
                  <a:cubicBezTo>
                    <a:pt x="1657" y="515"/>
                    <a:pt x="1589" y="424"/>
                    <a:pt x="1495" y="333"/>
                  </a:cubicBezTo>
                  <a:cubicBezTo>
                    <a:pt x="1407" y="246"/>
                    <a:pt x="1341" y="142"/>
                    <a:pt x="1240" y="66"/>
                  </a:cubicBezTo>
                  <a:cubicBezTo>
                    <a:pt x="1154" y="1"/>
                    <a:pt x="1026" y="0"/>
                    <a:pt x="920" y="23"/>
                  </a:cubicBezTo>
                  <a:cubicBezTo>
                    <a:pt x="803" y="48"/>
                    <a:pt x="800" y="172"/>
                    <a:pt x="796" y="261"/>
                  </a:cubicBezTo>
                  <a:cubicBezTo>
                    <a:pt x="794" y="339"/>
                    <a:pt x="849" y="455"/>
                    <a:pt x="722" y="484"/>
                  </a:cubicBezTo>
                  <a:cubicBezTo>
                    <a:pt x="624" y="507"/>
                    <a:pt x="526" y="491"/>
                    <a:pt x="418" y="513"/>
                  </a:cubicBezTo>
                  <a:cubicBezTo>
                    <a:pt x="283" y="540"/>
                    <a:pt x="202" y="614"/>
                    <a:pt x="114" y="686"/>
                  </a:cubicBezTo>
                  <a:cubicBezTo>
                    <a:pt x="37" y="748"/>
                    <a:pt x="0" y="856"/>
                    <a:pt x="48" y="931"/>
                  </a:cubicBezTo>
                  <a:cubicBezTo>
                    <a:pt x="105" y="1020"/>
                    <a:pt x="187" y="1094"/>
                    <a:pt x="212" y="1190"/>
                  </a:cubicBezTo>
                  <a:cubicBezTo>
                    <a:pt x="237" y="1286"/>
                    <a:pt x="222" y="1377"/>
                    <a:pt x="188" y="1471"/>
                  </a:cubicBezTo>
                  <a:cubicBezTo>
                    <a:pt x="149" y="1579"/>
                    <a:pt x="137" y="1695"/>
                    <a:pt x="97" y="1803"/>
                  </a:cubicBezTo>
                  <a:cubicBezTo>
                    <a:pt x="62" y="1899"/>
                    <a:pt x="148" y="2007"/>
                    <a:pt x="262" y="2019"/>
                  </a:cubicBezTo>
                  <a:cubicBezTo>
                    <a:pt x="376" y="2031"/>
                    <a:pt x="493" y="2025"/>
                    <a:pt x="599" y="1990"/>
                  </a:cubicBezTo>
                  <a:cubicBezTo>
                    <a:pt x="701" y="1957"/>
                    <a:pt x="852" y="1900"/>
                    <a:pt x="928" y="2019"/>
                  </a:cubicBezTo>
                  <a:cubicBezTo>
                    <a:pt x="979" y="2100"/>
                    <a:pt x="1102" y="2123"/>
                    <a:pt x="1207" y="2091"/>
                  </a:cubicBezTo>
                  <a:cubicBezTo>
                    <a:pt x="1341" y="2051"/>
                    <a:pt x="1419" y="1933"/>
                    <a:pt x="1438" y="1825"/>
                  </a:cubicBezTo>
                  <a:cubicBezTo>
                    <a:pt x="1455" y="1726"/>
                    <a:pt x="1447" y="1629"/>
                    <a:pt x="1413" y="1536"/>
                  </a:cubicBezTo>
                  <a:cubicBezTo>
                    <a:pt x="1366" y="1404"/>
                    <a:pt x="1523" y="1420"/>
                    <a:pt x="1586" y="1421"/>
                  </a:cubicBezTo>
                  <a:cubicBezTo>
                    <a:pt x="1683" y="1422"/>
                    <a:pt x="1762" y="1393"/>
                    <a:pt x="1858" y="1370"/>
                  </a:cubicBezTo>
                  <a:cubicBezTo>
                    <a:pt x="1960" y="1346"/>
                    <a:pt x="2007" y="1234"/>
                    <a:pt x="2013" y="1147"/>
                  </a:cubicBezTo>
                  <a:cubicBezTo>
                    <a:pt x="2020" y="1055"/>
                    <a:pt x="1774" y="999"/>
                    <a:pt x="1833" y="924"/>
                  </a:cubicBezTo>
                  <a:cubicBezTo>
                    <a:pt x="1874" y="871"/>
                    <a:pt x="1841" y="839"/>
                    <a:pt x="1882" y="787"/>
                  </a:cubicBezTo>
                  <a:cubicBezTo>
                    <a:pt x="1931" y="723"/>
                    <a:pt x="1830" y="659"/>
                    <a:pt x="1767" y="606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0" name="Freeform 39"/>
            <p:cNvSpPr>
              <a:spLocks noChangeArrowheads="1"/>
            </p:cNvSpPr>
            <p:nvPr/>
          </p:nvSpPr>
          <p:spPr bwMode="auto">
            <a:xfrm>
              <a:off x="5807521" y="1492642"/>
              <a:ext cx="450720" cy="534297"/>
            </a:xfrm>
            <a:custGeom>
              <a:avLst/>
              <a:gdLst/>
              <a:ahLst/>
              <a:cxnLst>
                <a:cxn ang="0">
                  <a:pos x="1352" y="1494"/>
                </a:cxn>
                <a:cxn ang="0">
                  <a:pos x="1307" y="1547"/>
                </a:cxn>
                <a:cxn ang="0">
                  <a:pos x="1249" y="1590"/>
                </a:cxn>
                <a:cxn ang="0">
                  <a:pos x="1180" y="1620"/>
                </a:cxn>
                <a:cxn ang="0">
                  <a:pos x="1120" y="1632"/>
                </a:cxn>
                <a:cxn ang="0">
                  <a:pos x="1059" y="1633"/>
                </a:cxn>
                <a:cxn ang="0">
                  <a:pos x="1002" y="1621"/>
                </a:cxn>
                <a:cxn ang="0">
                  <a:pos x="951" y="1598"/>
                </a:cxn>
                <a:cxn ang="0">
                  <a:pos x="911" y="1563"/>
                </a:cxn>
                <a:cxn ang="0">
                  <a:pos x="869" y="1511"/>
                </a:cxn>
                <a:cxn ang="0">
                  <a:pos x="812" y="1482"/>
                </a:cxn>
                <a:cxn ang="0">
                  <a:pos x="746" y="1477"/>
                </a:cxn>
                <a:cxn ang="0">
                  <a:pos x="656" y="1493"/>
                </a:cxn>
                <a:cxn ang="0">
                  <a:pos x="491" y="1540"/>
                </a:cxn>
                <a:cxn ang="0">
                  <a:pos x="364" y="1554"/>
                </a:cxn>
                <a:cxn ang="0">
                  <a:pos x="235" y="1548"/>
                </a:cxn>
                <a:cxn ang="0">
                  <a:pos x="174" y="1532"/>
                </a:cxn>
                <a:cxn ang="0">
                  <a:pos x="123" y="1500"/>
                </a:cxn>
                <a:cxn ang="0">
                  <a:pos x="86" y="1456"/>
                </a:cxn>
                <a:cxn ang="0">
                  <a:pos x="65" y="1405"/>
                </a:cxn>
                <a:cxn ang="0">
                  <a:pos x="65" y="1350"/>
                </a:cxn>
                <a:cxn ang="0">
                  <a:pos x="96" y="1250"/>
                </a:cxn>
                <a:cxn ang="0">
                  <a:pos x="148" y="1041"/>
                </a:cxn>
                <a:cxn ang="0">
                  <a:pos x="183" y="929"/>
                </a:cxn>
                <a:cxn ang="0">
                  <a:pos x="197" y="824"/>
                </a:cxn>
                <a:cxn ang="0">
                  <a:pos x="189" y="736"/>
                </a:cxn>
                <a:cxn ang="0">
                  <a:pos x="173" y="684"/>
                </a:cxn>
                <a:cxn ang="0">
                  <a:pos x="137" y="618"/>
                </a:cxn>
                <a:cxn ang="0">
                  <a:pos x="43" y="493"/>
                </a:cxn>
                <a:cxn ang="0">
                  <a:pos x="7" y="430"/>
                </a:cxn>
                <a:cxn ang="0">
                  <a:pos x="0" y="382"/>
                </a:cxn>
                <a:cxn ang="0">
                  <a:pos x="7" y="333"/>
                </a:cxn>
                <a:cxn ang="0">
                  <a:pos x="28" y="284"/>
                </a:cxn>
                <a:cxn ang="0">
                  <a:pos x="60" y="240"/>
                </a:cxn>
                <a:cxn ang="0">
                  <a:pos x="153" y="161"/>
                </a:cxn>
                <a:cxn ang="0">
                  <a:pos x="259" y="90"/>
                </a:cxn>
                <a:cxn ang="0">
                  <a:pos x="366" y="48"/>
                </a:cxn>
                <a:cxn ang="0">
                  <a:pos x="470" y="31"/>
                </a:cxn>
                <a:cxn ang="0">
                  <a:pos x="658" y="20"/>
                </a:cxn>
                <a:cxn ang="0">
                  <a:pos x="726" y="3"/>
                </a:cxn>
                <a:cxn ang="0">
                  <a:pos x="691" y="33"/>
                </a:cxn>
                <a:cxn ang="0">
                  <a:pos x="764" y="111"/>
                </a:cxn>
                <a:cxn ang="0">
                  <a:pos x="779" y="293"/>
                </a:cxn>
                <a:cxn ang="0">
                  <a:pos x="775" y="391"/>
                </a:cxn>
                <a:cxn ang="0">
                  <a:pos x="733" y="835"/>
                </a:cxn>
                <a:cxn ang="0">
                  <a:pos x="758" y="1018"/>
                </a:cxn>
                <a:cxn ang="0">
                  <a:pos x="803" y="1109"/>
                </a:cxn>
                <a:cxn ang="0">
                  <a:pos x="911" y="1212"/>
                </a:cxn>
                <a:cxn ang="0">
                  <a:pos x="1380" y="1448"/>
                </a:cxn>
              </a:cxnLst>
              <a:rect l="0" t="0" r="r" b="b"/>
              <a:pathLst>
                <a:path w="1381" h="1635">
                  <a:moveTo>
                    <a:pt x="1376" y="1455"/>
                  </a:moveTo>
                  <a:lnTo>
                    <a:pt x="1365" y="1475"/>
                  </a:lnTo>
                  <a:lnTo>
                    <a:pt x="1352" y="1494"/>
                  </a:lnTo>
                  <a:lnTo>
                    <a:pt x="1339" y="1513"/>
                  </a:lnTo>
                  <a:lnTo>
                    <a:pt x="1323" y="1530"/>
                  </a:lnTo>
                  <a:lnTo>
                    <a:pt x="1307" y="1547"/>
                  </a:lnTo>
                  <a:lnTo>
                    <a:pt x="1289" y="1562"/>
                  </a:lnTo>
                  <a:lnTo>
                    <a:pt x="1270" y="1577"/>
                  </a:lnTo>
                  <a:lnTo>
                    <a:pt x="1249" y="1590"/>
                  </a:lnTo>
                  <a:lnTo>
                    <a:pt x="1228" y="1602"/>
                  </a:lnTo>
                  <a:lnTo>
                    <a:pt x="1204" y="1612"/>
                  </a:lnTo>
                  <a:lnTo>
                    <a:pt x="1180" y="1620"/>
                  </a:lnTo>
                  <a:lnTo>
                    <a:pt x="1160" y="1625"/>
                  </a:lnTo>
                  <a:lnTo>
                    <a:pt x="1140" y="1629"/>
                  </a:lnTo>
                  <a:lnTo>
                    <a:pt x="1120" y="1632"/>
                  </a:lnTo>
                  <a:lnTo>
                    <a:pt x="1099" y="1634"/>
                  </a:lnTo>
                  <a:lnTo>
                    <a:pt x="1079" y="1634"/>
                  </a:lnTo>
                  <a:lnTo>
                    <a:pt x="1059" y="1633"/>
                  </a:lnTo>
                  <a:lnTo>
                    <a:pt x="1039" y="1630"/>
                  </a:lnTo>
                  <a:lnTo>
                    <a:pt x="1020" y="1626"/>
                  </a:lnTo>
                  <a:lnTo>
                    <a:pt x="1002" y="1621"/>
                  </a:lnTo>
                  <a:lnTo>
                    <a:pt x="984" y="1615"/>
                  </a:lnTo>
                  <a:lnTo>
                    <a:pt x="967" y="1607"/>
                  </a:lnTo>
                  <a:lnTo>
                    <a:pt x="951" y="1598"/>
                  </a:lnTo>
                  <a:lnTo>
                    <a:pt x="937" y="1587"/>
                  </a:lnTo>
                  <a:lnTo>
                    <a:pt x="923" y="1576"/>
                  </a:lnTo>
                  <a:lnTo>
                    <a:pt x="911" y="1563"/>
                  </a:lnTo>
                  <a:lnTo>
                    <a:pt x="901" y="1548"/>
                  </a:lnTo>
                  <a:lnTo>
                    <a:pt x="886" y="1528"/>
                  </a:lnTo>
                  <a:lnTo>
                    <a:pt x="869" y="1511"/>
                  </a:lnTo>
                  <a:lnTo>
                    <a:pt x="851" y="1498"/>
                  </a:lnTo>
                  <a:lnTo>
                    <a:pt x="832" y="1489"/>
                  </a:lnTo>
                  <a:lnTo>
                    <a:pt x="812" y="1482"/>
                  </a:lnTo>
                  <a:lnTo>
                    <a:pt x="790" y="1478"/>
                  </a:lnTo>
                  <a:lnTo>
                    <a:pt x="769" y="1476"/>
                  </a:lnTo>
                  <a:lnTo>
                    <a:pt x="746" y="1477"/>
                  </a:lnTo>
                  <a:lnTo>
                    <a:pt x="724" y="1479"/>
                  </a:lnTo>
                  <a:lnTo>
                    <a:pt x="701" y="1482"/>
                  </a:lnTo>
                  <a:lnTo>
                    <a:pt x="656" y="1493"/>
                  </a:lnTo>
                  <a:lnTo>
                    <a:pt x="572" y="1519"/>
                  </a:lnTo>
                  <a:lnTo>
                    <a:pt x="532" y="1531"/>
                  </a:lnTo>
                  <a:lnTo>
                    <a:pt x="491" y="1540"/>
                  </a:lnTo>
                  <a:lnTo>
                    <a:pt x="449" y="1547"/>
                  </a:lnTo>
                  <a:lnTo>
                    <a:pt x="407" y="1552"/>
                  </a:lnTo>
                  <a:lnTo>
                    <a:pt x="364" y="1554"/>
                  </a:lnTo>
                  <a:lnTo>
                    <a:pt x="321" y="1554"/>
                  </a:lnTo>
                  <a:lnTo>
                    <a:pt x="278" y="1552"/>
                  </a:lnTo>
                  <a:lnTo>
                    <a:pt x="235" y="1548"/>
                  </a:lnTo>
                  <a:lnTo>
                    <a:pt x="214" y="1545"/>
                  </a:lnTo>
                  <a:lnTo>
                    <a:pt x="194" y="1539"/>
                  </a:lnTo>
                  <a:lnTo>
                    <a:pt x="174" y="1532"/>
                  </a:lnTo>
                  <a:lnTo>
                    <a:pt x="156" y="1523"/>
                  </a:lnTo>
                  <a:lnTo>
                    <a:pt x="139" y="1512"/>
                  </a:lnTo>
                  <a:lnTo>
                    <a:pt x="123" y="1500"/>
                  </a:lnTo>
                  <a:lnTo>
                    <a:pt x="109" y="1486"/>
                  </a:lnTo>
                  <a:lnTo>
                    <a:pt x="97" y="1472"/>
                  </a:lnTo>
                  <a:lnTo>
                    <a:pt x="86" y="1456"/>
                  </a:lnTo>
                  <a:lnTo>
                    <a:pt x="77" y="1439"/>
                  </a:lnTo>
                  <a:lnTo>
                    <a:pt x="70" y="1422"/>
                  </a:lnTo>
                  <a:lnTo>
                    <a:pt x="65" y="1405"/>
                  </a:lnTo>
                  <a:lnTo>
                    <a:pt x="62" y="1387"/>
                  </a:lnTo>
                  <a:lnTo>
                    <a:pt x="62" y="1368"/>
                  </a:lnTo>
                  <a:lnTo>
                    <a:pt x="65" y="1350"/>
                  </a:lnTo>
                  <a:lnTo>
                    <a:pt x="70" y="1332"/>
                  </a:lnTo>
                  <a:lnTo>
                    <a:pt x="84" y="1291"/>
                  </a:lnTo>
                  <a:lnTo>
                    <a:pt x="96" y="1250"/>
                  </a:lnTo>
                  <a:lnTo>
                    <a:pt x="116" y="1166"/>
                  </a:lnTo>
                  <a:lnTo>
                    <a:pt x="136" y="1082"/>
                  </a:lnTo>
                  <a:lnTo>
                    <a:pt x="148" y="1041"/>
                  </a:lnTo>
                  <a:lnTo>
                    <a:pt x="161" y="1000"/>
                  </a:lnTo>
                  <a:lnTo>
                    <a:pt x="173" y="965"/>
                  </a:lnTo>
                  <a:lnTo>
                    <a:pt x="183" y="929"/>
                  </a:lnTo>
                  <a:lnTo>
                    <a:pt x="190" y="894"/>
                  </a:lnTo>
                  <a:lnTo>
                    <a:pt x="195" y="859"/>
                  </a:lnTo>
                  <a:lnTo>
                    <a:pt x="197" y="824"/>
                  </a:lnTo>
                  <a:lnTo>
                    <a:pt x="197" y="789"/>
                  </a:lnTo>
                  <a:lnTo>
                    <a:pt x="193" y="754"/>
                  </a:lnTo>
                  <a:lnTo>
                    <a:pt x="189" y="736"/>
                  </a:lnTo>
                  <a:lnTo>
                    <a:pt x="185" y="719"/>
                  </a:lnTo>
                  <a:lnTo>
                    <a:pt x="180" y="701"/>
                  </a:lnTo>
                  <a:lnTo>
                    <a:pt x="173" y="684"/>
                  </a:lnTo>
                  <a:lnTo>
                    <a:pt x="165" y="667"/>
                  </a:lnTo>
                  <a:lnTo>
                    <a:pt x="157" y="651"/>
                  </a:lnTo>
                  <a:lnTo>
                    <a:pt x="137" y="618"/>
                  </a:lnTo>
                  <a:lnTo>
                    <a:pt x="115" y="587"/>
                  </a:lnTo>
                  <a:lnTo>
                    <a:pt x="67" y="525"/>
                  </a:lnTo>
                  <a:lnTo>
                    <a:pt x="43" y="493"/>
                  </a:lnTo>
                  <a:lnTo>
                    <a:pt x="21" y="460"/>
                  </a:lnTo>
                  <a:lnTo>
                    <a:pt x="13" y="446"/>
                  </a:lnTo>
                  <a:lnTo>
                    <a:pt x="7" y="430"/>
                  </a:lnTo>
                  <a:lnTo>
                    <a:pt x="3" y="415"/>
                  </a:lnTo>
                  <a:lnTo>
                    <a:pt x="0" y="399"/>
                  </a:lnTo>
                  <a:lnTo>
                    <a:pt x="0" y="382"/>
                  </a:lnTo>
                  <a:lnTo>
                    <a:pt x="0" y="366"/>
                  </a:lnTo>
                  <a:lnTo>
                    <a:pt x="3" y="349"/>
                  </a:lnTo>
                  <a:lnTo>
                    <a:pt x="7" y="333"/>
                  </a:lnTo>
                  <a:lnTo>
                    <a:pt x="13" y="316"/>
                  </a:lnTo>
                  <a:lnTo>
                    <a:pt x="20" y="300"/>
                  </a:lnTo>
                  <a:lnTo>
                    <a:pt x="28" y="284"/>
                  </a:lnTo>
                  <a:lnTo>
                    <a:pt x="37" y="269"/>
                  </a:lnTo>
                  <a:lnTo>
                    <a:pt x="48" y="254"/>
                  </a:lnTo>
                  <a:lnTo>
                    <a:pt x="60" y="240"/>
                  </a:lnTo>
                  <a:lnTo>
                    <a:pt x="73" y="227"/>
                  </a:lnTo>
                  <a:lnTo>
                    <a:pt x="87" y="215"/>
                  </a:lnTo>
                  <a:lnTo>
                    <a:pt x="153" y="161"/>
                  </a:lnTo>
                  <a:lnTo>
                    <a:pt x="186" y="136"/>
                  </a:lnTo>
                  <a:lnTo>
                    <a:pt x="221" y="112"/>
                  </a:lnTo>
                  <a:lnTo>
                    <a:pt x="259" y="90"/>
                  </a:lnTo>
                  <a:lnTo>
                    <a:pt x="299" y="70"/>
                  </a:lnTo>
                  <a:lnTo>
                    <a:pt x="343" y="54"/>
                  </a:lnTo>
                  <a:lnTo>
                    <a:pt x="366" y="48"/>
                  </a:lnTo>
                  <a:lnTo>
                    <a:pt x="391" y="42"/>
                  </a:lnTo>
                  <a:lnTo>
                    <a:pt x="431" y="35"/>
                  </a:lnTo>
                  <a:lnTo>
                    <a:pt x="470" y="31"/>
                  </a:lnTo>
                  <a:lnTo>
                    <a:pt x="547" y="28"/>
                  </a:lnTo>
                  <a:lnTo>
                    <a:pt x="621" y="24"/>
                  </a:lnTo>
                  <a:lnTo>
                    <a:pt x="658" y="20"/>
                  </a:lnTo>
                  <a:lnTo>
                    <a:pt x="695" y="13"/>
                  </a:lnTo>
                  <a:lnTo>
                    <a:pt x="717" y="7"/>
                  </a:lnTo>
                  <a:lnTo>
                    <a:pt x="726" y="3"/>
                  </a:lnTo>
                  <a:lnTo>
                    <a:pt x="732" y="0"/>
                  </a:lnTo>
                  <a:lnTo>
                    <a:pt x="738" y="14"/>
                  </a:lnTo>
                  <a:lnTo>
                    <a:pt x="691" y="33"/>
                  </a:lnTo>
                  <a:lnTo>
                    <a:pt x="740" y="20"/>
                  </a:lnTo>
                  <a:lnTo>
                    <a:pt x="763" y="104"/>
                  </a:lnTo>
                  <a:lnTo>
                    <a:pt x="764" y="111"/>
                  </a:lnTo>
                  <a:lnTo>
                    <a:pt x="776" y="198"/>
                  </a:lnTo>
                  <a:lnTo>
                    <a:pt x="777" y="204"/>
                  </a:lnTo>
                  <a:lnTo>
                    <a:pt x="779" y="293"/>
                  </a:lnTo>
                  <a:lnTo>
                    <a:pt x="779" y="297"/>
                  </a:lnTo>
                  <a:lnTo>
                    <a:pt x="775" y="388"/>
                  </a:lnTo>
                  <a:lnTo>
                    <a:pt x="775" y="391"/>
                  </a:lnTo>
                  <a:lnTo>
                    <a:pt x="755" y="574"/>
                  </a:lnTo>
                  <a:lnTo>
                    <a:pt x="737" y="752"/>
                  </a:lnTo>
                  <a:lnTo>
                    <a:pt x="733" y="835"/>
                  </a:lnTo>
                  <a:lnTo>
                    <a:pt x="737" y="912"/>
                  </a:lnTo>
                  <a:lnTo>
                    <a:pt x="748" y="985"/>
                  </a:lnTo>
                  <a:lnTo>
                    <a:pt x="758" y="1018"/>
                  </a:lnTo>
                  <a:lnTo>
                    <a:pt x="770" y="1050"/>
                  </a:lnTo>
                  <a:lnTo>
                    <a:pt x="785" y="1080"/>
                  </a:lnTo>
                  <a:lnTo>
                    <a:pt x="803" y="1109"/>
                  </a:lnTo>
                  <a:lnTo>
                    <a:pt x="824" y="1136"/>
                  </a:lnTo>
                  <a:lnTo>
                    <a:pt x="849" y="1162"/>
                  </a:lnTo>
                  <a:lnTo>
                    <a:pt x="911" y="1212"/>
                  </a:lnTo>
                  <a:lnTo>
                    <a:pt x="982" y="1257"/>
                  </a:lnTo>
                  <a:lnTo>
                    <a:pt x="1149" y="1342"/>
                  </a:lnTo>
                  <a:lnTo>
                    <a:pt x="1380" y="1448"/>
                  </a:lnTo>
                  <a:lnTo>
                    <a:pt x="1376" y="1455"/>
                  </a:ln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1" name="Oval 40"/>
            <p:cNvSpPr>
              <a:spLocks noChangeArrowheads="1"/>
            </p:cNvSpPr>
            <p:nvPr/>
          </p:nvSpPr>
          <p:spPr bwMode="auto">
            <a:xfrm>
              <a:off x="6566401" y="3049446"/>
              <a:ext cx="102240" cy="102250"/>
            </a:xfrm>
            <a:prstGeom prst="ellipse">
              <a:avLst/>
            </a:pr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2" name="Freeform 41"/>
            <p:cNvSpPr>
              <a:spLocks noChangeArrowheads="1"/>
            </p:cNvSpPr>
            <p:nvPr/>
          </p:nvSpPr>
          <p:spPr bwMode="auto">
            <a:xfrm>
              <a:off x="6456960" y="2718211"/>
              <a:ext cx="452160" cy="529976"/>
            </a:xfrm>
            <a:custGeom>
              <a:avLst/>
              <a:gdLst/>
              <a:ahLst/>
              <a:cxnLst>
                <a:cxn ang="0">
                  <a:pos x="1204" y="1599"/>
                </a:cxn>
                <a:cxn ang="0">
                  <a:pos x="1120" y="1619"/>
                </a:cxn>
                <a:cxn ang="0">
                  <a:pos x="1039" y="1617"/>
                </a:cxn>
                <a:cxn ang="0">
                  <a:pos x="967" y="1594"/>
                </a:cxn>
                <a:cxn ang="0">
                  <a:pos x="911" y="1550"/>
                </a:cxn>
                <a:cxn ang="0">
                  <a:pos x="851" y="1485"/>
                </a:cxn>
                <a:cxn ang="0">
                  <a:pos x="769" y="1463"/>
                </a:cxn>
                <a:cxn ang="0">
                  <a:pos x="656" y="1480"/>
                </a:cxn>
                <a:cxn ang="0">
                  <a:pos x="449" y="1534"/>
                </a:cxn>
                <a:cxn ang="0">
                  <a:pos x="278" y="1539"/>
                </a:cxn>
                <a:cxn ang="0">
                  <a:pos x="174" y="1519"/>
                </a:cxn>
                <a:cxn ang="0">
                  <a:pos x="109" y="1473"/>
                </a:cxn>
                <a:cxn ang="0">
                  <a:pos x="70" y="1409"/>
                </a:cxn>
                <a:cxn ang="0">
                  <a:pos x="65" y="1337"/>
                </a:cxn>
                <a:cxn ang="0">
                  <a:pos x="116" y="1153"/>
                </a:cxn>
                <a:cxn ang="0">
                  <a:pos x="173" y="952"/>
                </a:cxn>
                <a:cxn ang="0">
                  <a:pos x="197" y="811"/>
                </a:cxn>
                <a:cxn ang="0">
                  <a:pos x="185" y="706"/>
                </a:cxn>
                <a:cxn ang="0">
                  <a:pos x="157" y="638"/>
                </a:cxn>
                <a:cxn ang="0">
                  <a:pos x="43" y="480"/>
                </a:cxn>
                <a:cxn ang="0">
                  <a:pos x="3" y="402"/>
                </a:cxn>
                <a:cxn ang="0">
                  <a:pos x="3" y="336"/>
                </a:cxn>
                <a:cxn ang="0">
                  <a:pos x="28" y="271"/>
                </a:cxn>
                <a:cxn ang="0">
                  <a:pos x="73" y="214"/>
                </a:cxn>
                <a:cxn ang="0">
                  <a:pos x="221" y="99"/>
                </a:cxn>
                <a:cxn ang="0">
                  <a:pos x="366" y="35"/>
                </a:cxn>
                <a:cxn ang="0">
                  <a:pos x="547" y="15"/>
                </a:cxn>
                <a:cxn ang="0">
                  <a:pos x="698" y="18"/>
                </a:cxn>
                <a:cxn ang="0">
                  <a:pos x="770" y="91"/>
                </a:cxn>
                <a:cxn ang="0">
                  <a:pos x="771" y="95"/>
                </a:cxn>
                <a:cxn ang="0">
                  <a:pos x="783" y="186"/>
                </a:cxn>
                <a:cxn ang="0">
                  <a:pos x="784" y="189"/>
                </a:cxn>
                <a:cxn ang="0">
                  <a:pos x="785" y="255"/>
                </a:cxn>
                <a:cxn ang="0">
                  <a:pos x="786" y="282"/>
                </a:cxn>
                <a:cxn ang="0">
                  <a:pos x="744" y="737"/>
                </a:cxn>
                <a:cxn ang="0">
                  <a:pos x="746" y="906"/>
                </a:cxn>
                <a:cxn ang="0">
                  <a:pos x="752" y="951"/>
                </a:cxn>
                <a:cxn ang="0">
                  <a:pos x="758" y="977"/>
                </a:cxn>
                <a:cxn ang="0">
                  <a:pos x="761" y="988"/>
                </a:cxn>
                <a:cxn ang="0">
                  <a:pos x="762" y="993"/>
                </a:cxn>
                <a:cxn ang="0">
                  <a:pos x="763" y="998"/>
                </a:cxn>
                <a:cxn ang="0">
                  <a:pos x="765" y="1003"/>
                </a:cxn>
                <a:cxn ang="0">
                  <a:pos x="772" y="1022"/>
                </a:cxn>
                <a:cxn ang="0">
                  <a:pos x="777" y="1035"/>
                </a:cxn>
                <a:cxn ang="0">
                  <a:pos x="797" y="1073"/>
                </a:cxn>
                <a:cxn ang="0">
                  <a:pos x="803" y="1081"/>
                </a:cxn>
                <a:cxn ang="0">
                  <a:pos x="805" y="1084"/>
                </a:cxn>
                <a:cxn ang="0">
                  <a:pos x="856" y="1147"/>
                </a:cxn>
                <a:cxn ang="0">
                  <a:pos x="1382" y="1431"/>
                </a:cxn>
              </a:cxnLst>
              <a:rect l="0" t="0" r="r" b="b"/>
              <a:pathLst>
                <a:path w="1383" h="1622">
                  <a:moveTo>
                    <a:pt x="1270" y="1564"/>
                  </a:moveTo>
                  <a:lnTo>
                    <a:pt x="1249" y="1577"/>
                  </a:lnTo>
                  <a:lnTo>
                    <a:pt x="1228" y="1589"/>
                  </a:lnTo>
                  <a:lnTo>
                    <a:pt x="1204" y="1599"/>
                  </a:lnTo>
                  <a:lnTo>
                    <a:pt x="1180" y="1607"/>
                  </a:lnTo>
                  <a:lnTo>
                    <a:pt x="1160" y="1612"/>
                  </a:lnTo>
                  <a:lnTo>
                    <a:pt x="1140" y="1616"/>
                  </a:lnTo>
                  <a:lnTo>
                    <a:pt x="1120" y="1619"/>
                  </a:lnTo>
                  <a:lnTo>
                    <a:pt x="1099" y="1621"/>
                  </a:lnTo>
                  <a:lnTo>
                    <a:pt x="1079" y="1621"/>
                  </a:lnTo>
                  <a:lnTo>
                    <a:pt x="1059" y="1620"/>
                  </a:lnTo>
                  <a:lnTo>
                    <a:pt x="1039" y="1617"/>
                  </a:lnTo>
                  <a:lnTo>
                    <a:pt x="1020" y="1613"/>
                  </a:lnTo>
                  <a:lnTo>
                    <a:pt x="1002" y="1608"/>
                  </a:lnTo>
                  <a:lnTo>
                    <a:pt x="984" y="1602"/>
                  </a:lnTo>
                  <a:lnTo>
                    <a:pt x="967" y="1594"/>
                  </a:lnTo>
                  <a:lnTo>
                    <a:pt x="951" y="1585"/>
                  </a:lnTo>
                  <a:lnTo>
                    <a:pt x="937" y="1574"/>
                  </a:lnTo>
                  <a:lnTo>
                    <a:pt x="923" y="1563"/>
                  </a:lnTo>
                  <a:lnTo>
                    <a:pt x="911" y="1550"/>
                  </a:lnTo>
                  <a:lnTo>
                    <a:pt x="901" y="1535"/>
                  </a:lnTo>
                  <a:lnTo>
                    <a:pt x="886" y="1515"/>
                  </a:lnTo>
                  <a:lnTo>
                    <a:pt x="869" y="1498"/>
                  </a:lnTo>
                  <a:lnTo>
                    <a:pt x="851" y="1485"/>
                  </a:lnTo>
                  <a:lnTo>
                    <a:pt x="832" y="1476"/>
                  </a:lnTo>
                  <a:lnTo>
                    <a:pt x="812" y="1469"/>
                  </a:lnTo>
                  <a:lnTo>
                    <a:pt x="790" y="1465"/>
                  </a:lnTo>
                  <a:lnTo>
                    <a:pt x="769" y="1463"/>
                  </a:lnTo>
                  <a:lnTo>
                    <a:pt x="746" y="1464"/>
                  </a:lnTo>
                  <a:lnTo>
                    <a:pt x="724" y="1466"/>
                  </a:lnTo>
                  <a:lnTo>
                    <a:pt x="701" y="1469"/>
                  </a:lnTo>
                  <a:lnTo>
                    <a:pt x="656" y="1480"/>
                  </a:lnTo>
                  <a:lnTo>
                    <a:pt x="572" y="1506"/>
                  </a:lnTo>
                  <a:lnTo>
                    <a:pt x="532" y="1518"/>
                  </a:lnTo>
                  <a:lnTo>
                    <a:pt x="491" y="1527"/>
                  </a:lnTo>
                  <a:lnTo>
                    <a:pt x="449" y="1534"/>
                  </a:lnTo>
                  <a:lnTo>
                    <a:pt x="407" y="1539"/>
                  </a:lnTo>
                  <a:lnTo>
                    <a:pt x="364" y="1541"/>
                  </a:lnTo>
                  <a:lnTo>
                    <a:pt x="321" y="1541"/>
                  </a:lnTo>
                  <a:lnTo>
                    <a:pt x="278" y="1539"/>
                  </a:lnTo>
                  <a:lnTo>
                    <a:pt x="235" y="1535"/>
                  </a:lnTo>
                  <a:lnTo>
                    <a:pt x="214" y="1532"/>
                  </a:lnTo>
                  <a:lnTo>
                    <a:pt x="194" y="1526"/>
                  </a:lnTo>
                  <a:lnTo>
                    <a:pt x="174" y="1519"/>
                  </a:lnTo>
                  <a:lnTo>
                    <a:pt x="156" y="1510"/>
                  </a:lnTo>
                  <a:lnTo>
                    <a:pt x="139" y="1499"/>
                  </a:lnTo>
                  <a:lnTo>
                    <a:pt x="123" y="1487"/>
                  </a:lnTo>
                  <a:lnTo>
                    <a:pt x="109" y="1473"/>
                  </a:lnTo>
                  <a:lnTo>
                    <a:pt x="97" y="1459"/>
                  </a:lnTo>
                  <a:lnTo>
                    <a:pt x="86" y="1443"/>
                  </a:lnTo>
                  <a:lnTo>
                    <a:pt x="77" y="1426"/>
                  </a:lnTo>
                  <a:lnTo>
                    <a:pt x="70" y="1409"/>
                  </a:lnTo>
                  <a:lnTo>
                    <a:pt x="65" y="1392"/>
                  </a:lnTo>
                  <a:lnTo>
                    <a:pt x="62" y="1374"/>
                  </a:lnTo>
                  <a:lnTo>
                    <a:pt x="62" y="1355"/>
                  </a:lnTo>
                  <a:lnTo>
                    <a:pt x="65" y="1337"/>
                  </a:lnTo>
                  <a:lnTo>
                    <a:pt x="70" y="1319"/>
                  </a:lnTo>
                  <a:lnTo>
                    <a:pt x="84" y="1278"/>
                  </a:lnTo>
                  <a:lnTo>
                    <a:pt x="96" y="1237"/>
                  </a:lnTo>
                  <a:lnTo>
                    <a:pt x="116" y="1153"/>
                  </a:lnTo>
                  <a:lnTo>
                    <a:pt x="136" y="1069"/>
                  </a:lnTo>
                  <a:lnTo>
                    <a:pt x="148" y="1028"/>
                  </a:lnTo>
                  <a:lnTo>
                    <a:pt x="161" y="987"/>
                  </a:lnTo>
                  <a:lnTo>
                    <a:pt x="173" y="952"/>
                  </a:lnTo>
                  <a:lnTo>
                    <a:pt x="183" y="916"/>
                  </a:lnTo>
                  <a:lnTo>
                    <a:pt x="190" y="881"/>
                  </a:lnTo>
                  <a:lnTo>
                    <a:pt x="195" y="846"/>
                  </a:lnTo>
                  <a:lnTo>
                    <a:pt x="197" y="811"/>
                  </a:lnTo>
                  <a:lnTo>
                    <a:pt x="197" y="776"/>
                  </a:lnTo>
                  <a:lnTo>
                    <a:pt x="193" y="741"/>
                  </a:lnTo>
                  <a:lnTo>
                    <a:pt x="189" y="723"/>
                  </a:lnTo>
                  <a:lnTo>
                    <a:pt x="185" y="706"/>
                  </a:lnTo>
                  <a:lnTo>
                    <a:pt x="180" y="688"/>
                  </a:lnTo>
                  <a:lnTo>
                    <a:pt x="173" y="671"/>
                  </a:lnTo>
                  <a:lnTo>
                    <a:pt x="165" y="654"/>
                  </a:lnTo>
                  <a:lnTo>
                    <a:pt x="157" y="638"/>
                  </a:lnTo>
                  <a:lnTo>
                    <a:pt x="137" y="605"/>
                  </a:lnTo>
                  <a:lnTo>
                    <a:pt x="115" y="574"/>
                  </a:lnTo>
                  <a:lnTo>
                    <a:pt x="67" y="512"/>
                  </a:lnTo>
                  <a:lnTo>
                    <a:pt x="43" y="480"/>
                  </a:lnTo>
                  <a:lnTo>
                    <a:pt x="21" y="447"/>
                  </a:lnTo>
                  <a:lnTo>
                    <a:pt x="13" y="433"/>
                  </a:lnTo>
                  <a:lnTo>
                    <a:pt x="7" y="417"/>
                  </a:lnTo>
                  <a:lnTo>
                    <a:pt x="3" y="402"/>
                  </a:lnTo>
                  <a:lnTo>
                    <a:pt x="0" y="386"/>
                  </a:lnTo>
                  <a:lnTo>
                    <a:pt x="0" y="369"/>
                  </a:lnTo>
                  <a:lnTo>
                    <a:pt x="0" y="353"/>
                  </a:lnTo>
                  <a:lnTo>
                    <a:pt x="3" y="336"/>
                  </a:lnTo>
                  <a:lnTo>
                    <a:pt x="7" y="320"/>
                  </a:lnTo>
                  <a:lnTo>
                    <a:pt x="13" y="303"/>
                  </a:lnTo>
                  <a:lnTo>
                    <a:pt x="20" y="287"/>
                  </a:lnTo>
                  <a:lnTo>
                    <a:pt x="28" y="271"/>
                  </a:lnTo>
                  <a:lnTo>
                    <a:pt x="37" y="256"/>
                  </a:lnTo>
                  <a:lnTo>
                    <a:pt x="48" y="241"/>
                  </a:lnTo>
                  <a:lnTo>
                    <a:pt x="60" y="227"/>
                  </a:lnTo>
                  <a:lnTo>
                    <a:pt x="73" y="214"/>
                  </a:lnTo>
                  <a:lnTo>
                    <a:pt x="87" y="202"/>
                  </a:lnTo>
                  <a:lnTo>
                    <a:pt x="153" y="148"/>
                  </a:lnTo>
                  <a:lnTo>
                    <a:pt x="186" y="123"/>
                  </a:lnTo>
                  <a:lnTo>
                    <a:pt x="221" y="99"/>
                  </a:lnTo>
                  <a:lnTo>
                    <a:pt x="259" y="77"/>
                  </a:lnTo>
                  <a:lnTo>
                    <a:pt x="299" y="57"/>
                  </a:lnTo>
                  <a:lnTo>
                    <a:pt x="343" y="41"/>
                  </a:lnTo>
                  <a:lnTo>
                    <a:pt x="366" y="35"/>
                  </a:lnTo>
                  <a:lnTo>
                    <a:pt x="391" y="29"/>
                  </a:lnTo>
                  <a:lnTo>
                    <a:pt x="431" y="22"/>
                  </a:lnTo>
                  <a:lnTo>
                    <a:pt x="470" y="18"/>
                  </a:lnTo>
                  <a:lnTo>
                    <a:pt x="547" y="15"/>
                  </a:lnTo>
                  <a:lnTo>
                    <a:pt x="621" y="11"/>
                  </a:lnTo>
                  <a:lnTo>
                    <a:pt x="658" y="7"/>
                  </a:lnTo>
                  <a:lnTo>
                    <a:pt x="695" y="0"/>
                  </a:lnTo>
                  <a:lnTo>
                    <a:pt x="698" y="18"/>
                  </a:lnTo>
                  <a:lnTo>
                    <a:pt x="758" y="47"/>
                  </a:lnTo>
                  <a:lnTo>
                    <a:pt x="764" y="68"/>
                  </a:lnTo>
                  <a:lnTo>
                    <a:pt x="770" y="89"/>
                  </a:lnTo>
                  <a:lnTo>
                    <a:pt x="770" y="91"/>
                  </a:lnTo>
                  <a:lnTo>
                    <a:pt x="770" y="92"/>
                  </a:lnTo>
                  <a:lnTo>
                    <a:pt x="770" y="93"/>
                  </a:lnTo>
                  <a:lnTo>
                    <a:pt x="770" y="94"/>
                  </a:lnTo>
                  <a:lnTo>
                    <a:pt x="771" y="95"/>
                  </a:lnTo>
                  <a:lnTo>
                    <a:pt x="771" y="96"/>
                  </a:lnTo>
                  <a:lnTo>
                    <a:pt x="783" y="183"/>
                  </a:lnTo>
                  <a:lnTo>
                    <a:pt x="783" y="185"/>
                  </a:lnTo>
                  <a:lnTo>
                    <a:pt x="783" y="186"/>
                  </a:lnTo>
                  <a:lnTo>
                    <a:pt x="783" y="187"/>
                  </a:lnTo>
                  <a:lnTo>
                    <a:pt x="783" y="188"/>
                  </a:lnTo>
                  <a:lnTo>
                    <a:pt x="784" y="188"/>
                  </a:lnTo>
                  <a:lnTo>
                    <a:pt x="784" y="189"/>
                  </a:lnTo>
                  <a:lnTo>
                    <a:pt x="784" y="233"/>
                  </a:lnTo>
                  <a:lnTo>
                    <a:pt x="785" y="239"/>
                  </a:lnTo>
                  <a:lnTo>
                    <a:pt x="785" y="244"/>
                  </a:lnTo>
                  <a:lnTo>
                    <a:pt x="785" y="255"/>
                  </a:lnTo>
                  <a:lnTo>
                    <a:pt x="786" y="261"/>
                  </a:lnTo>
                  <a:lnTo>
                    <a:pt x="786" y="267"/>
                  </a:lnTo>
                  <a:lnTo>
                    <a:pt x="786" y="278"/>
                  </a:lnTo>
                  <a:lnTo>
                    <a:pt x="786" y="282"/>
                  </a:lnTo>
                  <a:lnTo>
                    <a:pt x="782" y="373"/>
                  </a:lnTo>
                  <a:lnTo>
                    <a:pt x="782" y="376"/>
                  </a:lnTo>
                  <a:lnTo>
                    <a:pt x="762" y="559"/>
                  </a:lnTo>
                  <a:lnTo>
                    <a:pt x="744" y="737"/>
                  </a:lnTo>
                  <a:lnTo>
                    <a:pt x="740" y="820"/>
                  </a:lnTo>
                  <a:lnTo>
                    <a:pt x="744" y="897"/>
                  </a:lnTo>
                  <a:lnTo>
                    <a:pt x="745" y="902"/>
                  </a:lnTo>
                  <a:lnTo>
                    <a:pt x="746" y="906"/>
                  </a:lnTo>
                  <a:lnTo>
                    <a:pt x="747" y="915"/>
                  </a:lnTo>
                  <a:lnTo>
                    <a:pt x="748" y="924"/>
                  </a:lnTo>
                  <a:lnTo>
                    <a:pt x="749" y="933"/>
                  </a:lnTo>
                  <a:lnTo>
                    <a:pt x="752" y="951"/>
                  </a:lnTo>
                  <a:lnTo>
                    <a:pt x="755" y="970"/>
                  </a:lnTo>
                  <a:lnTo>
                    <a:pt x="756" y="973"/>
                  </a:lnTo>
                  <a:lnTo>
                    <a:pt x="757" y="975"/>
                  </a:lnTo>
                  <a:lnTo>
                    <a:pt x="758" y="977"/>
                  </a:lnTo>
                  <a:lnTo>
                    <a:pt x="758" y="979"/>
                  </a:lnTo>
                  <a:lnTo>
                    <a:pt x="759" y="983"/>
                  </a:lnTo>
                  <a:lnTo>
                    <a:pt x="760" y="987"/>
                  </a:lnTo>
                  <a:lnTo>
                    <a:pt x="761" y="988"/>
                  </a:lnTo>
                  <a:lnTo>
                    <a:pt x="761" y="990"/>
                  </a:lnTo>
                  <a:lnTo>
                    <a:pt x="762" y="991"/>
                  </a:lnTo>
                  <a:lnTo>
                    <a:pt x="762" y="992"/>
                  </a:lnTo>
                  <a:lnTo>
                    <a:pt x="762" y="993"/>
                  </a:lnTo>
                  <a:lnTo>
                    <a:pt x="762" y="995"/>
                  </a:lnTo>
                  <a:lnTo>
                    <a:pt x="762" y="996"/>
                  </a:lnTo>
                  <a:lnTo>
                    <a:pt x="763" y="998"/>
                  </a:lnTo>
                  <a:lnTo>
                    <a:pt x="763" y="999"/>
                  </a:lnTo>
                  <a:lnTo>
                    <a:pt x="764" y="1000"/>
                  </a:lnTo>
                  <a:lnTo>
                    <a:pt x="764" y="1001"/>
                  </a:lnTo>
                  <a:lnTo>
                    <a:pt x="765" y="1003"/>
                  </a:lnTo>
                  <a:lnTo>
                    <a:pt x="771" y="1018"/>
                  </a:lnTo>
                  <a:lnTo>
                    <a:pt x="771" y="1019"/>
                  </a:lnTo>
                  <a:lnTo>
                    <a:pt x="772" y="1021"/>
                  </a:lnTo>
                  <a:lnTo>
                    <a:pt x="772" y="1022"/>
                  </a:lnTo>
                  <a:lnTo>
                    <a:pt x="773" y="1023"/>
                  </a:lnTo>
                  <a:lnTo>
                    <a:pt x="773" y="1024"/>
                  </a:lnTo>
                  <a:lnTo>
                    <a:pt x="774" y="1026"/>
                  </a:lnTo>
                  <a:lnTo>
                    <a:pt x="777" y="1035"/>
                  </a:lnTo>
                  <a:lnTo>
                    <a:pt x="792" y="1065"/>
                  </a:lnTo>
                  <a:lnTo>
                    <a:pt x="793" y="1067"/>
                  </a:lnTo>
                  <a:lnTo>
                    <a:pt x="794" y="1069"/>
                  </a:lnTo>
                  <a:lnTo>
                    <a:pt x="797" y="1073"/>
                  </a:lnTo>
                  <a:lnTo>
                    <a:pt x="799" y="1076"/>
                  </a:lnTo>
                  <a:lnTo>
                    <a:pt x="801" y="1079"/>
                  </a:lnTo>
                  <a:lnTo>
                    <a:pt x="802" y="1080"/>
                  </a:lnTo>
                  <a:lnTo>
                    <a:pt x="803" y="1081"/>
                  </a:lnTo>
                  <a:lnTo>
                    <a:pt x="804" y="1082"/>
                  </a:lnTo>
                  <a:lnTo>
                    <a:pt x="804" y="1083"/>
                  </a:lnTo>
                  <a:lnTo>
                    <a:pt x="805" y="1084"/>
                  </a:lnTo>
                  <a:lnTo>
                    <a:pt x="806" y="1086"/>
                  </a:lnTo>
                  <a:lnTo>
                    <a:pt x="810" y="1094"/>
                  </a:lnTo>
                  <a:lnTo>
                    <a:pt x="831" y="1121"/>
                  </a:lnTo>
                  <a:lnTo>
                    <a:pt x="856" y="1147"/>
                  </a:lnTo>
                  <a:lnTo>
                    <a:pt x="918" y="1197"/>
                  </a:lnTo>
                  <a:lnTo>
                    <a:pt x="989" y="1242"/>
                  </a:lnTo>
                  <a:lnTo>
                    <a:pt x="1156" y="1327"/>
                  </a:lnTo>
                  <a:lnTo>
                    <a:pt x="1382" y="1431"/>
                  </a:lnTo>
                  <a:lnTo>
                    <a:pt x="1270" y="1564"/>
                  </a:lnTo>
                </a:path>
              </a:pathLst>
            </a:custGeom>
            <a:solidFill>
              <a:srgbClr val="4C4C4C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3" name="Freeform 42"/>
            <p:cNvSpPr>
              <a:spLocks noChangeArrowheads="1"/>
            </p:cNvSpPr>
            <p:nvPr/>
          </p:nvSpPr>
          <p:spPr bwMode="auto">
            <a:xfrm>
              <a:off x="6477120" y="2718211"/>
              <a:ext cx="400320" cy="529976"/>
            </a:xfrm>
            <a:custGeom>
              <a:avLst/>
              <a:gdLst/>
              <a:ahLst/>
              <a:cxnLst>
                <a:cxn ang="0">
                  <a:pos x="485" y="15"/>
                </a:cxn>
                <a:cxn ang="0">
                  <a:pos x="614" y="4"/>
                </a:cxn>
                <a:cxn ang="0">
                  <a:pos x="691" y="26"/>
                </a:cxn>
                <a:cxn ang="0">
                  <a:pos x="708" y="92"/>
                </a:cxn>
                <a:cxn ang="0">
                  <a:pos x="721" y="183"/>
                </a:cxn>
                <a:cxn ang="0">
                  <a:pos x="722" y="188"/>
                </a:cxn>
                <a:cxn ang="0">
                  <a:pos x="723" y="255"/>
                </a:cxn>
                <a:cxn ang="0">
                  <a:pos x="720" y="373"/>
                </a:cxn>
                <a:cxn ang="0">
                  <a:pos x="682" y="897"/>
                </a:cxn>
                <a:cxn ang="0">
                  <a:pos x="687" y="933"/>
                </a:cxn>
                <a:cxn ang="0">
                  <a:pos x="696" y="977"/>
                </a:cxn>
                <a:cxn ang="0">
                  <a:pos x="699" y="990"/>
                </a:cxn>
                <a:cxn ang="0">
                  <a:pos x="700" y="995"/>
                </a:cxn>
                <a:cxn ang="0">
                  <a:pos x="702" y="1001"/>
                </a:cxn>
                <a:cxn ang="0">
                  <a:pos x="710" y="1022"/>
                </a:cxn>
                <a:cxn ang="0">
                  <a:pos x="730" y="1065"/>
                </a:cxn>
                <a:cxn ang="0">
                  <a:pos x="739" y="1079"/>
                </a:cxn>
                <a:cxn ang="0">
                  <a:pos x="743" y="1084"/>
                </a:cxn>
                <a:cxn ang="0">
                  <a:pos x="794" y="1147"/>
                </a:cxn>
                <a:cxn ang="0">
                  <a:pos x="1097" y="1542"/>
                </a:cxn>
                <a:cxn ang="0">
                  <a:pos x="997" y="1620"/>
                </a:cxn>
                <a:cxn ang="0">
                  <a:pos x="954" y="1612"/>
                </a:cxn>
                <a:cxn ang="0">
                  <a:pos x="940" y="1608"/>
                </a:cxn>
                <a:cxn ang="0">
                  <a:pos x="905" y="1594"/>
                </a:cxn>
                <a:cxn ang="0">
                  <a:pos x="861" y="1563"/>
                </a:cxn>
                <a:cxn ang="0">
                  <a:pos x="842" y="1539"/>
                </a:cxn>
                <a:cxn ang="0">
                  <a:pos x="807" y="1498"/>
                </a:cxn>
                <a:cxn ang="0">
                  <a:pos x="775" y="1478"/>
                </a:cxn>
                <a:cxn ang="0">
                  <a:pos x="728" y="1465"/>
                </a:cxn>
                <a:cxn ang="0">
                  <a:pos x="710" y="1464"/>
                </a:cxn>
                <a:cxn ang="0">
                  <a:pos x="679" y="1464"/>
                </a:cxn>
                <a:cxn ang="0">
                  <a:pos x="662" y="1466"/>
                </a:cxn>
                <a:cxn ang="0">
                  <a:pos x="552" y="1492"/>
                </a:cxn>
                <a:cxn ang="0">
                  <a:pos x="408" y="1530"/>
                </a:cxn>
                <a:cxn ang="0">
                  <a:pos x="345" y="1539"/>
                </a:cxn>
                <a:cxn ang="0">
                  <a:pos x="238" y="1541"/>
                </a:cxn>
                <a:cxn ang="0">
                  <a:pos x="173" y="1535"/>
                </a:cxn>
                <a:cxn ang="0">
                  <a:pos x="112" y="1519"/>
                </a:cxn>
                <a:cxn ang="0">
                  <a:pos x="69" y="1493"/>
                </a:cxn>
                <a:cxn ang="0">
                  <a:pos x="41" y="1467"/>
                </a:cxn>
                <a:cxn ang="0">
                  <a:pos x="33" y="1455"/>
                </a:cxn>
                <a:cxn ang="0">
                  <a:pos x="20" y="1435"/>
                </a:cxn>
                <a:cxn ang="0">
                  <a:pos x="6" y="1401"/>
                </a:cxn>
                <a:cxn ang="0">
                  <a:pos x="0" y="1374"/>
                </a:cxn>
                <a:cxn ang="0">
                  <a:pos x="5" y="1326"/>
                </a:cxn>
                <a:cxn ang="0">
                  <a:pos x="18" y="1289"/>
                </a:cxn>
                <a:cxn ang="0">
                  <a:pos x="54" y="1153"/>
                </a:cxn>
                <a:cxn ang="0">
                  <a:pos x="99" y="987"/>
                </a:cxn>
                <a:cxn ang="0">
                  <a:pos x="128" y="881"/>
                </a:cxn>
                <a:cxn ang="0">
                  <a:pos x="133" y="829"/>
                </a:cxn>
                <a:cxn ang="0">
                  <a:pos x="132" y="750"/>
                </a:cxn>
                <a:cxn ang="0">
                  <a:pos x="128" y="725"/>
                </a:cxn>
                <a:cxn ang="0">
                  <a:pos x="122" y="702"/>
                </a:cxn>
                <a:cxn ang="0">
                  <a:pos x="118" y="688"/>
                </a:cxn>
                <a:cxn ang="0">
                  <a:pos x="103" y="654"/>
                </a:cxn>
                <a:cxn ang="0">
                  <a:pos x="96" y="640"/>
                </a:cxn>
                <a:cxn ang="0">
                  <a:pos x="53" y="574"/>
                </a:cxn>
              </a:cxnLst>
              <a:rect l="0" t="0" r="r" b="b"/>
              <a:pathLst>
                <a:path w="1227" h="1622">
                  <a:moveTo>
                    <a:pt x="273" y="221"/>
                  </a:moveTo>
                  <a:lnTo>
                    <a:pt x="444" y="17"/>
                  </a:lnTo>
                  <a:lnTo>
                    <a:pt x="464" y="17"/>
                  </a:lnTo>
                  <a:lnTo>
                    <a:pt x="474" y="16"/>
                  </a:lnTo>
                  <a:lnTo>
                    <a:pt x="485" y="15"/>
                  </a:lnTo>
                  <a:lnTo>
                    <a:pt x="559" y="11"/>
                  </a:lnTo>
                  <a:lnTo>
                    <a:pt x="577" y="9"/>
                  </a:lnTo>
                  <a:lnTo>
                    <a:pt x="586" y="8"/>
                  </a:lnTo>
                  <a:lnTo>
                    <a:pt x="596" y="7"/>
                  </a:lnTo>
                  <a:lnTo>
                    <a:pt x="614" y="4"/>
                  </a:lnTo>
                  <a:lnTo>
                    <a:pt x="623" y="2"/>
                  </a:lnTo>
                  <a:lnTo>
                    <a:pt x="633" y="0"/>
                  </a:lnTo>
                  <a:lnTo>
                    <a:pt x="636" y="18"/>
                  </a:lnTo>
                  <a:lnTo>
                    <a:pt x="688" y="16"/>
                  </a:lnTo>
                  <a:lnTo>
                    <a:pt x="691" y="26"/>
                  </a:lnTo>
                  <a:lnTo>
                    <a:pt x="696" y="47"/>
                  </a:lnTo>
                  <a:lnTo>
                    <a:pt x="702" y="68"/>
                  </a:lnTo>
                  <a:lnTo>
                    <a:pt x="708" y="89"/>
                  </a:lnTo>
                  <a:lnTo>
                    <a:pt x="708" y="91"/>
                  </a:lnTo>
                  <a:lnTo>
                    <a:pt x="708" y="92"/>
                  </a:lnTo>
                  <a:lnTo>
                    <a:pt x="708" y="93"/>
                  </a:lnTo>
                  <a:lnTo>
                    <a:pt x="708" y="94"/>
                  </a:lnTo>
                  <a:lnTo>
                    <a:pt x="709" y="95"/>
                  </a:lnTo>
                  <a:lnTo>
                    <a:pt x="709" y="96"/>
                  </a:lnTo>
                  <a:lnTo>
                    <a:pt x="721" y="183"/>
                  </a:lnTo>
                  <a:lnTo>
                    <a:pt x="721" y="185"/>
                  </a:lnTo>
                  <a:lnTo>
                    <a:pt x="721" y="186"/>
                  </a:lnTo>
                  <a:lnTo>
                    <a:pt x="721" y="187"/>
                  </a:lnTo>
                  <a:lnTo>
                    <a:pt x="721" y="188"/>
                  </a:lnTo>
                  <a:lnTo>
                    <a:pt x="722" y="188"/>
                  </a:lnTo>
                  <a:lnTo>
                    <a:pt x="722" y="189"/>
                  </a:lnTo>
                  <a:lnTo>
                    <a:pt x="722" y="233"/>
                  </a:lnTo>
                  <a:lnTo>
                    <a:pt x="723" y="239"/>
                  </a:lnTo>
                  <a:lnTo>
                    <a:pt x="723" y="244"/>
                  </a:lnTo>
                  <a:lnTo>
                    <a:pt x="723" y="255"/>
                  </a:lnTo>
                  <a:lnTo>
                    <a:pt x="724" y="261"/>
                  </a:lnTo>
                  <a:lnTo>
                    <a:pt x="724" y="267"/>
                  </a:lnTo>
                  <a:lnTo>
                    <a:pt x="724" y="278"/>
                  </a:lnTo>
                  <a:lnTo>
                    <a:pt x="724" y="282"/>
                  </a:lnTo>
                  <a:lnTo>
                    <a:pt x="720" y="373"/>
                  </a:lnTo>
                  <a:lnTo>
                    <a:pt x="720" y="376"/>
                  </a:lnTo>
                  <a:lnTo>
                    <a:pt x="700" y="559"/>
                  </a:lnTo>
                  <a:lnTo>
                    <a:pt x="682" y="737"/>
                  </a:lnTo>
                  <a:lnTo>
                    <a:pt x="678" y="820"/>
                  </a:lnTo>
                  <a:lnTo>
                    <a:pt x="682" y="897"/>
                  </a:lnTo>
                  <a:lnTo>
                    <a:pt x="683" y="902"/>
                  </a:lnTo>
                  <a:lnTo>
                    <a:pt x="684" y="906"/>
                  </a:lnTo>
                  <a:lnTo>
                    <a:pt x="685" y="915"/>
                  </a:lnTo>
                  <a:lnTo>
                    <a:pt x="686" y="924"/>
                  </a:lnTo>
                  <a:lnTo>
                    <a:pt x="687" y="933"/>
                  </a:lnTo>
                  <a:lnTo>
                    <a:pt x="690" y="951"/>
                  </a:lnTo>
                  <a:lnTo>
                    <a:pt x="693" y="970"/>
                  </a:lnTo>
                  <a:lnTo>
                    <a:pt x="694" y="973"/>
                  </a:lnTo>
                  <a:lnTo>
                    <a:pt x="695" y="975"/>
                  </a:lnTo>
                  <a:lnTo>
                    <a:pt x="696" y="977"/>
                  </a:lnTo>
                  <a:lnTo>
                    <a:pt x="696" y="979"/>
                  </a:lnTo>
                  <a:lnTo>
                    <a:pt x="697" y="983"/>
                  </a:lnTo>
                  <a:lnTo>
                    <a:pt x="698" y="987"/>
                  </a:lnTo>
                  <a:lnTo>
                    <a:pt x="699" y="988"/>
                  </a:lnTo>
                  <a:lnTo>
                    <a:pt x="699" y="990"/>
                  </a:lnTo>
                  <a:lnTo>
                    <a:pt x="700" y="991"/>
                  </a:lnTo>
                  <a:lnTo>
                    <a:pt x="700" y="992"/>
                  </a:lnTo>
                  <a:lnTo>
                    <a:pt x="700" y="993"/>
                  </a:lnTo>
                  <a:lnTo>
                    <a:pt x="700" y="995"/>
                  </a:lnTo>
                  <a:lnTo>
                    <a:pt x="700" y="996"/>
                  </a:lnTo>
                  <a:lnTo>
                    <a:pt x="701" y="998"/>
                  </a:lnTo>
                  <a:lnTo>
                    <a:pt x="701" y="999"/>
                  </a:lnTo>
                  <a:lnTo>
                    <a:pt x="702" y="1000"/>
                  </a:lnTo>
                  <a:lnTo>
                    <a:pt x="702" y="1001"/>
                  </a:lnTo>
                  <a:lnTo>
                    <a:pt x="703" y="1003"/>
                  </a:lnTo>
                  <a:lnTo>
                    <a:pt x="709" y="1018"/>
                  </a:lnTo>
                  <a:lnTo>
                    <a:pt x="709" y="1019"/>
                  </a:lnTo>
                  <a:lnTo>
                    <a:pt x="710" y="1021"/>
                  </a:lnTo>
                  <a:lnTo>
                    <a:pt x="710" y="1022"/>
                  </a:lnTo>
                  <a:lnTo>
                    <a:pt x="711" y="1023"/>
                  </a:lnTo>
                  <a:lnTo>
                    <a:pt x="711" y="1024"/>
                  </a:lnTo>
                  <a:lnTo>
                    <a:pt x="712" y="1026"/>
                  </a:lnTo>
                  <a:lnTo>
                    <a:pt x="715" y="1035"/>
                  </a:lnTo>
                  <a:lnTo>
                    <a:pt x="730" y="1065"/>
                  </a:lnTo>
                  <a:lnTo>
                    <a:pt x="731" y="1067"/>
                  </a:lnTo>
                  <a:lnTo>
                    <a:pt x="732" y="1069"/>
                  </a:lnTo>
                  <a:lnTo>
                    <a:pt x="735" y="1073"/>
                  </a:lnTo>
                  <a:lnTo>
                    <a:pt x="737" y="1076"/>
                  </a:lnTo>
                  <a:lnTo>
                    <a:pt x="739" y="1079"/>
                  </a:lnTo>
                  <a:lnTo>
                    <a:pt x="740" y="1080"/>
                  </a:lnTo>
                  <a:lnTo>
                    <a:pt x="741" y="1081"/>
                  </a:lnTo>
                  <a:lnTo>
                    <a:pt x="742" y="1082"/>
                  </a:lnTo>
                  <a:lnTo>
                    <a:pt x="742" y="1083"/>
                  </a:lnTo>
                  <a:lnTo>
                    <a:pt x="743" y="1084"/>
                  </a:lnTo>
                  <a:lnTo>
                    <a:pt x="744" y="1086"/>
                  </a:lnTo>
                  <a:lnTo>
                    <a:pt x="748" y="1094"/>
                  </a:lnTo>
                  <a:lnTo>
                    <a:pt x="769" y="1121"/>
                  </a:lnTo>
                  <a:lnTo>
                    <a:pt x="794" y="1147"/>
                  </a:lnTo>
                  <a:lnTo>
                    <a:pt x="856" y="1197"/>
                  </a:lnTo>
                  <a:lnTo>
                    <a:pt x="927" y="1242"/>
                  </a:lnTo>
                  <a:lnTo>
                    <a:pt x="1094" y="1327"/>
                  </a:lnTo>
                  <a:lnTo>
                    <a:pt x="1226" y="1388"/>
                  </a:lnTo>
                  <a:lnTo>
                    <a:pt x="1097" y="1542"/>
                  </a:lnTo>
                  <a:lnTo>
                    <a:pt x="1023" y="1621"/>
                  </a:lnTo>
                  <a:lnTo>
                    <a:pt x="1017" y="1621"/>
                  </a:lnTo>
                  <a:lnTo>
                    <a:pt x="1008" y="1621"/>
                  </a:lnTo>
                  <a:lnTo>
                    <a:pt x="1003" y="1621"/>
                  </a:lnTo>
                  <a:lnTo>
                    <a:pt x="997" y="1620"/>
                  </a:lnTo>
                  <a:lnTo>
                    <a:pt x="977" y="1617"/>
                  </a:lnTo>
                  <a:lnTo>
                    <a:pt x="968" y="1615"/>
                  </a:lnTo>
                  <a:lnTo>
                    <a:pt x="963" y="1614"/>
                  </a:lnTo>
                  <a:lnTo>
                    <a:pt x="958" y="1613"/>
                  </a:lnTo>
                  <a:lnTo>
                    <a:pt x="954" y="1612"/>
                  </a:lnTo>
                  <a:lnTo>
                    <a:pt x="949" y="1611"/>
                  </a:lnTo>
                  <a:lnTo>
                    <a:pt x="947" y="1611"/>
                  </a:lnTo>
                  <a:lnTo>
                    <a:pt x="945" y="1610"/>
                  </a:lnTo>
                  <a:lnTo>
                    <a:pt x="942" y="1609"/>
                  </a:lnTo>
                  <a:lnTo>
                    <a:pt x="940" y="1608"/>
                  </a:lnTo>
                  <a:lnTo>
                    <a:pt x="922" y="1602"/>
                  </a:lnTo>
                  <a:lnTo>
                    <a:pt x="918" y="1600"/>
                  </a:lnTo>
                  <a:lnTo>
                    <a:pt x="914" y="1599"/>
                  </a:lnTo>
                  <a:lnTo>
                    <a:pt x="910" y="1597"/>
                  </a:lnTo>
                  <a:lnTo>
                    <a:pt x="905" y="1594"/>
                  </a:lnTo>
                  <a:lnTo>
                    <a:pt x="897" y="1590"/>
                  </a:lnTo>
                  <a:lnTo>
                    <a:pt x="893" y="1587"/>
                  </a:lnTo>
                  <a:lnTo>
                    <a:pt x="889" y="1585"/>
                  </a:lnTo>
                  <a:lnTo>
                    <a:pt x="875" y="1574"/>
                  </a:lnTo>
                  <a:lnTo>
                    <a:pt x="861" y="1563"/>
                  </a:lnTo>
                  <a:lnTo>
                    <a:pt x="855" y="1557"/>
                  </a:lnTo>
                  <a:lnTo>
                    <a:pt x="852" y="1554"/>
                  </a:lnTo>
                  <a:lnTo>
                    <a:pt x="849" y="1550"/>
                  </a:lnTo>
                  <a:lnTo>
                    <a:pt x="844" y="1543"/>
                  </a:lnTo>
                  <a:lnTo>
                    <a:pt x="842" y="1539"/>
                  </a:lnTo>
                  <a:lnTo>
                    <a:pt x="839" y="1535"/>
                  </a:lnTo>
                  <a:lnTo>
                    <a:pt x="832" y="1526"/>
                  </a:lnTo>
                  <a:lnTo>
                    <a:pt x="828" y="1521"/>
                  </a:lnTo>
                  <a:lnTo>
                    <a:pt x="824" y="1515"/>
                  </a:lnTo>
                  <a:lnTo>
                    <a:pt x="807" y="1498"/>
                  </a:lnTo>
                  <a:lnTo>
                    <a:pt x="798" y="1492"/>
                  </a:lnTo>
                  <a:lnTo>
                    <a:pt x="794" y="1489"/>
                  </a:lnTo>
                  <a:lnTo>
                    <a:pt x="789" y="1485"/>
                  </a:lnTo>
                  <a:lnTo>
                    <a:pt x="780" y="1481"/>
                  </a:lnTo>
                  <a:lnTo>
                    <a:pt x="775" y="1478"/>
                  </a:lnTo>
                  <a:lnTo>
                    <a:pt x="770" y="1476"/>
                  </a:lnTo>
                  <a:lnTo>
                    <a:pt x="750" y="1469"/>
                  </a:lnTo>
                  <a:lnTo>
                    <a:pt x="739" y="1467"/>
                  </a:lnTo>
                  <a:lnTo>
                    <a:pt x="734" y="1466"/>
                  </a:lnTo>
                  <a:lnTo>
                    <a:pt x="728" y="1465"/>
                  </a:lnTo>
                  <a:lnTo>
                    <a:pt x="723" y="1465"/>
                  </a:lnTo>
                  <a:lnTo>
                    <a:pt x="718" y="1465"/>
                  </a:lnTo>
                  <a:lnTo>
                    <a:pt x="715" y="1465"/>
                  </a:lnTo>
                  <a:lnTo>
                    <a:pt x="712" y="1464"/>
                  </a:lnTo>
                  <a:lnTo>
                    <a:pt x="710" y="1464"/>
                  </a:lnTo>
                  <a:lnTo>
                    <a:pt x="707" y="1463"/>
                  </a:lnTo>
                  <a:lnTo>
                    <a:pt x="696" y="1463"/>
                  </a:lnTo>
                  <a:lnTo>
                    <a:pt x="690" y="1463"/>
                  </a:lnTo>
                  <a:lnTo>
                    <a:pt x="684" y="1464"/>
                  </a:lnTo>
                  <a:lnTo>
                    <a:pt x="679" y="1464"/>
                  </a:lnTo>
                  <a:lnTo>
                    <a:pt x="673" y="1464"/>
                  </a:lnTo>
                  <a:lnTo>
                    <a:pt x="671" y="1464"/>
                  </a:lnTo>
                  <a:lnTo>
                    <a:pt x="668" y="1465"/>
                  </a:lnTo>
                  <a:lnTo>
                    <a:pt x="665" y="1465"/>
                  </a:lnTo>
                  <a:lnTo>
                    <a:pt x="662" y="1466"/>
                  </a:lnTo>
                  <a:lnTo>
                    <a:pt x="639" y="1469"/>
                  </a:lnTo>
                  <a:lnTo>
                    <a:pt x="617" y="1474"/>
                  </a:lnTo>
                  <a:lnTo>
                    <a:pt x="605" y="1477"/>
                  </a:lnTo>
                  <a:lnTo>
                    <a:pt x="594" y="1480"/>
                  </a:lnTo>
                  <a:lnTo>
                    <a:pt x="552" y="1492"/>
                  </a:lnTo>
                  <a:lnTo>
                    <a:pt x="531" y="1499"/>
                  </a:lnTo>
                  <a:lnTo>
                    <a:pt x="510" y="1506"/>
                  </a:lnTo>
                  <a:lnTo>
                    <a:pt x="470" y="1518"/>
                  </a:lnTo>
                  <a:lnTo>
                    <a:pt x="429" y="1527"/>
                  </a:lnTo>
                  <a:lnTo>
                    <a:pt x="408" y="1530"/>
                  </a:lnTo>
                  <a:lnTo>
                    <a:pt x="398" y="1532"/>
                  </a:lnTo>
                  <a:lnTo>
                    <a:pt x="387" y="1534"/>
                  </a:lnTo>
                  <a:lnTo>
                    <a:pt x="366" y="1536"/>
                  </a:lnTo>
                  <a:lnTo>
                    <a:pt x="356" y="1537"/>
                  </a:lnTo>
                  <a:lnTo>
                    <a:pt x="345" y="1539"/>
                  </a:lnTo>
                  <a:lnTo>
                    <a:pt x="324" y="1539"/>
                  </a:lnTo>
                  <a:lnTo>
                    <a:pt x="313" y="1540"/>
                  </a:lnTo>
                  <a:lnTo>
                    <a:pt x="302" y="1541"/>
                  </a:lnTo>
                  <a:lnTo>
                    <a:pt x="259" y="1541"/>
                  </a:lnTo>
                  <a:lnTo>
                    <a:pt x="238" y="1541"/>
                  </a:lnTo>
                  <a:lnTo>
                    <a:pt x="227" y="1540"/>
                  </a:lnTo>
                  <a:lnTo>
                    <a:pt x="216" y="1539"/>
                  </a:lnTo>
                  <a:lnTo>
                    <a:pt x="195" y="1537"/>
                  </a:lnTo>
                  <a:lnTo>
                    <a:pt x="184" y="1536"/>
                  </a:lnTo>
                  <a:lnTo>
                    <a:pt x="173" y="1535"/>
                  </a:lnTo>
                  <a:lnTo>
                    <a:pt x="152" y="1532"/>
                  </a:lnTo>
                  <a:lnTo>
                    <a:pt x="143" y="1529"/>
                  </a:lnTo>
                  <a:lnTo>
                    <a:pt x="138" y="1528"/>
                  </a:lnTo>
                  <a:lnTo>
                    <a:pt x="132" y="1526"/>
                  </a:lnTo>
                  <a:lnTo>
                    <a:pt x="112" y="1519"/>
                  </a:lnTo>
                  <a:lnTo>
                    <a:pt x="94" y="1510"/>
                  </a:lnTo>
                  <a:lnTo>
                    <a:pt x="86" y="1505"/>
                  </a:lnTo>
                  <a:lnTo>
                    <a:pt x="82" y="1502"/>
                  </a:lnTo>
                  <a:lnTo>
                    <a:pt x="77" y="1499"/>
                  </a:lnTo>
                  <a:lnTo>
                    <a:pt x="69" y="1493"/>
                  </a:lnTo>
                  <a:lnTo>
                    <a:pt x="65" y="1490"/>
                  </a:lnTo>
                  <a:lnTo>
                    <a:pt x="61" y="1487"/>
                  </a:lnTo>
                  <a:lnTo>
                    <a:pt x="47" y="1473"/>
                  </a:lnTo>
                  <a:lnTo>
                    <a:pt x="44" y="1470"/>
                  </a:lnTo>
                  <a:lnTo>
                    <a:pt x="41" y="1467"/>
                  </a:lnTo>
                  <a:lnTo>
                    <a:pt x="40" y="1465"/>
                  </a:lnTo>
                  <a:lnTo>
                    <a:pt x="38" y="1463"/>
                  </a:lnTo>
                  <a:lnTo>
                    <a:pt x="37" y="1461"/>
                  </a:lnTo>
                  <a:lnTo>
                    <a:pt x="35" y="1459"/>
                  </a:lnTo>
                  <a:lnTo>
                    <a:pt x="33" y="1455"/>
                  </a:lnTo>
                  <a:lnTo>
                    <a:pt x="30" y="1451"/>
                  </a:lnTo>
                  <a:lnTo>
                    <a:pt x="27" y="1447"/>
                  </a:lnTo>
                  <a:lnTo>
                    <a:pt x="24" y="1443"/>
                  </a:lnTo>
                  <a:lnTo>
                    <a:pt x="22" y="1439"/>
                  </a:lnTo>
                  <a:lnTo>
                    <a:pt x="20" y="1435"/>
                  </a:lnTo>
                  <a:lnTo>
                    <a:pt x="17" y="1431"/>
                  </a:lnTo>
                  <a:lnTo>
                    <a:pt x="15" y="1426"/>
                  </a:lnTo>
                  <a:lnTo>
                    <a:pt x="8" y="1409"/>
                  </a:lnTo>
                  <a:lnTo>
                    <a:pt x="7" y="1405"/>
                  </a:lnTo>
                  <a:lnTo>
                    <a:pt x="6" y="1401"/>
                  </a:lnTo>
                  <a:lnTo>
                    <a:pt x="6" y="1399"/>
                  </a:lnTo>
                  <a:lnTo>
                    <a:pt x="5" y="1397"/>
                  </a:lnTo>
                  <a:lnTo>
                    <a:pt x="4" y="1395"/>
                  </a:lnTo>
                  <a:lnTo>
                    <a:pt x="3" y="1392"/>
                  </a:lnTo>
                  <a:lnTo>
                    <a:pt x="0" y="1374"/>
                  </a:lnTo>
                  <a:lnTo>
                    <a:pt x="0" y="1355"/>
                  </a:lnTo>
                  <a:lnTo>
                    <a:pt x="3" y="1337"/>
                  </a:lnTo>
                  <a:lnTo>
                    <a:pt x="4" y="1333"/>
                  </a:lnTo>
                  <a:lnTo>
                    <a:pt x="5" y="1328"/>
                  </a:lnTo>
                  <a:lnTo>
                    <a:pt x="5" y="1326"/>
                  </a:lnTo>
                  <a:lnTo>
                    <a:pt x="6" y="1324"/>
                  </a:lnTo>
                  <a:lnTo>
                    <a:pt x="7" y="1321"/>
                  </a:lnTo>
                  <a:lnTo>
                    <a:pt x="8" y="1319"/>
                  </a:lnTo>
                  <a:lnTo>
                    <a:pt x="14" y="1299"/>
                  </a:lnTo>
                  <a:lnTo>
                    <a:pt x="18" y="1289"/>
                  </a:lnTo>
                  <a:lnTo>
                    <a:pt x="22" y="1278"/>
                  </a:lnTo>
                  <a:lnTo>
                    <a:pt x="34" y="1237"/>
                  </a:lnTo>
                  <a:lnTo>
                    <a:pt x="43" y="1195"/>
                  </a:lnTo>
                  <a:lnTo>
                    <a:pt x="48" y="1174"/>
                  </a:lnTo>
                  <a:lnTo>
                    <a:pt x="54" y="1153"/>
                  </a:lnTo>
                  <a:lnTo>
                    <a:pt x="63" y="1111"/>
                  </a:lnTo>
                  <a:lnTo>
                    <a:pt x="68" y="1090"/>
                  </a:lnTo>
                  <a:lnTo>
                    <a:pt x="74" y="1069"/>
                  </a:lnTo>
                  <a:lnTo>
                    <a:pt x="86" y="1028"/>
                  </a:lnTo>
                  <a:lnTo>
                    <a:pt x="99" y="987"/>
                  </a:lnTo>
                  <a:lnTo>
                    <a:pt x="111" y="952"/>
                  </a:lnTo>
                  <a:lnTo>
                    <a:pt x="116" y="934"/>
                  </a:lnTo>
                  <a:lnTo>
                    <a:pt x="118" y="925"/>
                  </a:lnTo>
                  <a:lnTo>
                    <a:pt x="121" y="916"/>
                  </a:lnTo>
                  <a:lnTo>
                    <a:pt x="128" y="881"/>
                  </a:lnTo>
                  <a:lnTo>
                    <a:pt x="130" y="864"/>
                  </a:lnTo>
                  <a:lnTo>
                    <a:pt x="131" y="855"/>
                  </a:lnTo>
                  <a:lnTo>
                    <a:pt x="133" y="846"/>
                  </a:lnTo>
                  <a:lnTo>
                    <a:pt x="133" y="838"/>
                  </a:lnTo>
                  <a:lnTo>
                    <a:pt x="133" y="829"/>
                  </a:lnTo>
                  <a:lnTo>
                    <a:pt x="134" y="820"/>
                  </a:lnTo>
                  <a:lnTo>
                    <a:pt x="135" y="811"/>
                  </a:lnTo>
                  <a:lnTo>
                    <a:pt x="135" y="776"/>
                  </a:lnTo>
                  <a:lnTo>
                    <a:pt x="133" y="759"/>
                  </a:lnTo>
                  <a:lnTo>
                    <a:pt x="132" y="750"/>
                  </a:lnTo>
                  <a:lnTo>
                    <a:pt x="131" y="741"/>
                  </a:lnTo>
                  <a:lnTo>
                    <a:pt x="130" y="737"/>
                  </a:lnTo>
                  <a:lnTo>
                    <a:pt x="129" y="732"/>
                  </a:lnTo>
                  <a:lnTo>
                    <a:pt x="128" y="728"/>
                  </a:lnTo>
                  <a:lnTo>
                    <a:pt x="128" y="725"/>
                  </a:lnTo>
                  <a:lnTo>
                    <a:pt x="127" y="723"/>
                  </a:lnTo>
                  <a:lnTo>
                    <a:pt x="125" y="715"/>
                  </a:lnTo>
                  <a:lnTo>
                    <a:pt x="124" y="711"/>
                  </a:lnTo>
                  <a:lnTo>
                    <a:pt x="123" y="706"/>
                  </a:lnTo>
                  <a:lnTo>
                    <a:pt x="122" y="702"/>
                  </a:lnTo>
                  <a:lnTo>
                    <a:pt x="121" y="697"/>
                  </a:lnTo>
                  <a:lnTo>
                    <a:pt x="121" y="695"/>
                  </a:lnTo>
                  <a:lnTo>
                    <a:pt x="120" y="693"/>
                  </a:lnTo>
                  <a:lnTo>
                    <a:pt x="119" y="690"/>
                  </a:lnTo>
                  <a:lnTo>
                    <a:pt x="118" y="688"/>
                  </a:lnTo>
                  <a:lnTo>
                    <a:pt x="111" y="671"/>
                  </a:lnTo>
                  <a:lnTo>
                    <a:pt x="109" y="667"/>
                  </a:lnTo>
                  <a:lnTo>
                    <a:pt x="108" y="663"/>
                  </a:lnTo>
                  <a:lnTo>
                    <a:pt x="106" y="659"/>
                  </a:lnTo>
                  <a:lnTo>
                    <a:pt x="103" y="654"/>
                  </a:lnTo>
                  <a:lnTo>
                    <a:pt x="101" y="650"/>
                  </a:lnTo>
                  <a:lnTo>
                    <a:pt x="100" y="646"/>
                  </a:lnTo>
                  <a:lnTo>
                    <a:pt x="99" y="644"/>
                  </a:lnTo>
                  <a:lnTo>
                    <a:pt x="98" y="642"/>
                  </a:lnTo>
                  <a:lnTo>
                    <a:pt x="96" y="640"/>
                  </a:lnTo>
                  <a:lnTo>
                    <a:pt x="95" y="638"/>
                  </a:lnTo>
                  <a:lnTo>
                    <a:pt x="86" y="622"/>
                  </a:lnTo>
                  <a:lnTo>
                    <a:pt x="81" y="613"/>
                  </a:lnTo>
                  <a:lnTo>
                    <a:pt x="75" y="605"/>
                  </a:lnTo>
                  <a:lnTo>
                    <a:pt x="53" y="574"/>
                  </a:lnTo>
                  <a:lnTo>
                    <a:pt x="32" y="546"/>
                  </a:lnTo>
                  <a:lnTo>
                    <a:pt x="273" y="221"/>
                  </a:lnTo>
                </a:path>
              </a:pathLst>
            </a:custGeom>
            <a:solidFill>
              <a:srgbClr val="666666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4" name="Freeform 43"/>
            <p:cNvSpPr>
              <a:spLocks noChangeArrowheads="1"/>
            </p:cNvSpPr>
            <p:nvPr/>
          </p:nvSpPr>
          <p:spPr bwMode="auto">
            <a:xfrm>
              <a:off x="6477120" y="2742693"/>
              <a:ext cx="312480" cy="478130"/>
            </a:xfrm>
            <a:custGeom>
              <a:avLst/>
              <a:gdLst/>
              <a:ahLst/>
              <a:cxnLst>
                <a:cxn ang="0">
                  <a:pos x="705" y="0"/>
                </a:cxn>
                <a:cxn ang="0">
                  <a:pos x="708" y="15"/>
                </a:cxn>
                <a:cxn ang="0">
                  <a:pos x="721" y="105"/>
                </a:cxn>
                <a:cxn ang="0">
                  <a:pos x="721" y="110"/>
                </a:cxn>
                <a:cxn ang="0">
                  <a:pos x="723" y="161"/>
                </a:cxn>
                <a:cxn ang="0">
                  <a:pos x="724" y="189"/>
                </a:cxn>
                <a:cxn ang="0">
                  <a:pos x="720" y="298"/>
                </a:cxn>
                <a:cxn ang="0">
                  <a:pos x="682" y="819"/>
                </a:cxn>
                <a:cxn ang="0">
                  <a:pos x="686" y="846"/>
                </a:cxn>
                <a:cxn ang="0">
                  <a:pos x="694" y="895"/>
                </a:cxn>
                <a:cxn ang="0">
                  <a:pos x="697" y="905"/>
                </a:cxn>
                <a:cxn ang="0">
                  <a:pos x="700" y="913"/>
                </a:cxn>
                <a:cxn ang="0">
                  <a:pos x="700" y="917"/>
                </a:cxn>
                <a:cxn ang="0">
                  <a:pos x="702" y="922"/>
                </a:cxn>
                <a:cxn ang="0">
                  <a:pos x="709" y="941"/>
                </a:cxn>
                <a:cxn ang="0">
                  <a:pos x="711" y="946"/>
                </a:cxn>
                <a:cxn ang="0">
                  <a:pos x="731" y="989"/>
                </a:cxn>
                <a:cxn ang="0">
                  <a:pos x="739" y="1001"/>
                </a:cxn>
                <a:cxn ang="0">
                  <a:pos x="742" y="1005"/>
                </a:cxn>
                <a:cxn ang="0">
                  <a:pos x="748" y="1016"/>
                </a:cxn>
                <a:cxn ang="0">
                  <a:pos x="927" y="1164"/>
                </a:cxn>
                <a:cxn ang="0">
                  <a:pos x="762" y="1380"/>
                </a:cxn>
                <a:cxn ang="0">
                  <a:pos x="739" y="1389"/>
                </a:cxn>
                <a:cxn ang="0">
                  <a:pos x="718" y="1387"/>
                </a:cxn>
                <a:cxn ang="0">
                  <a:pos x="707" y="1385"/>
                </a:cxn>
                <a:cxn ang="0">
                  <a:pos x="679" y="1386"/>
                </a:cxn>
                <a:cxn ang="0">
                  <a:pos x="665" y="1387"/>
                </a:cxn>
                <a:cxn ang="0">
                  <a:pos x="605" y="1399"/>
                </a:cxn>
                <a:cxn ang="0">
                  <a:pos x="510" y="1428"/>
                </a:cxn>
                <a:cxn ang="0">
                  <a:pos x="398" y="1454"/>
                </a:cxn>
                <a:cxn ang="0">
                  <a:pos x="345" y="1461"/>
                </a:cxn>
                <a:cxn ang="0">
                  <a:pos x="259" y="1463"/>
                </a:cxn>
                <a:cxn ang="0">
                  <a:pos x="195" y="1459"/>
                </a:cxn>
                <a:cxn ang="0">
                  <a:pos x="143" y="1451"/>
                </a:cxn>
                <a:cxn ang="0">
                  <a:pos x="94" y="1432"/>
                </a:cxn>
                <a:cxn ang="0">
                  <a:pos x="69" y="1415"/>
                </a:cxn>
                <a:cxn ang="0">
                  <a:pos x="44" y="1392"/>
                </a:cxn>
                <a:cxn ang="0">
                  <a:pos x="37" y="1383"/>
                </a:cxn>
                <a:cxn ang="0">
                  <a:pos x="27" y="1369"/>
                </a:cxn>
                <a:cxn ang="0">
                  <a:pos x="17" y="1353"/>
                </a:cxn>
                <a:cxn ang="0">
                  <a:pos x="6" y="1323"/>
                </a:cxn>
                <a:cxn ang="0">
                  <a:pos x="3" y="1314"/>
                </a:cxn>
                <a:cxn ang="0">
                  <a:pos x="4" y="1255"/>
                </a:cxn>
                <a:cxn ang="0">
                  <a:pos x="7" y="1243"/>
                </a:cxn>
                <a:cxn ang="0">
                  <a:pos x="22" y="1200"/>
                </a:cxn>
                <a:cxn ang="0">
                  <a:pos x="54" y="1075"/>
                </a:cxn>
                <a:cxn ang="0">
                  <a:pos x="86" y="950"/>
                </a:cxn>
                <a:cxn ang="0">
                  <a:pos x="118" y="847"/>
                </a:cxn>
                <a:cxn ang="0">
                  <a:pos x="131" y="777"/>
                </a:cxn>
                <a:cxn ang="0">
                  <a:pos x="133" y="756"/>
                </a:cxn>
              </a:cxnLst>
              <a:rect l="0" t="0" r="r" b="b"/>
              <a:pathLst>
                <a:path w="955" h="1464">
                  <a:moveTo>
                    <a:pt x="257" y="563"/>
                  </a:moveTo>
                  <a:lnTo>
                    <a:pt x="460" y="291"/>
                  </a:lnTo>
                  <a:lnTo>
                    <a:pt x="677" y="30"/>
                  </a:lnTo>
                  <a:lnTo>
                    <a:pt x="705" y="0"/>
                  </a:lnTo>
                  <a:lnTo>
                    <a:pt x="708" y="11"/>
                  </a:lnTo>
                  <a:lnTo>
                    <a:pt x="708" y="13"/>
                  </a:lnTo>
                  <a:lnTo>
                    <a:pt x="708" y="14"/>
                  </a:lnTo>
                  <a:lnTo>
                    <a:pt x="708" y="15"/>
                  </a:lnTo>
                  <a:lnTo>
                    <a:pt x="708" y="16"/>
                  </a:lnTo>
                  <a:lnTo>
                    <a:pt x="709" y="17"/>
                  </a:lnTo>
                  <a:lnTo>
                    <a:pt x="709" y="18"/>
                  </a:lnTo>
                  <a:lnTo>
                    <a:pt x="721" y="105"/>
                  </a:lnTo>
                  <a:lnTo>
                    <a:pt x="721" y="107"/>
                  </a:lnTo>
                  <a:lnTo>
                    <a:pt x="721" y="108"/>
                  </a:lnTo>
                  <a:lnTo>
                    <a:pt x="721" y="109"/>
                  </a:lnTo>
                  <a:lnTo>
                    <a:pt x="721" y="110"/>
                  </a:lnTo>
                  <a:lnTo>
                    <a:pt x="722" y="110"/>
                  </a:lnTo>
                  <a:lnTo>
                    <a:pt x="722" y="111"/>
                  </a:lnTo>
                  <a:lnTo>
                    <a:pt x="722" y="155"/>
                  </a:lnTo>
                  <a:lnTo>
                    <a:pt x="723" y="161"/>
                  </a:lnTo>
                  <a:lnTo>
                    <a:pt x="723" y="166"/>
                  </a:lnTo>
                  <a:lnTo>
                    <a:pt x="723" y="177"/>
                  </a:lnTo>
                  <a:lnTo>
                    <a:pt x="724" y="183"/>
                  </a:lnTo>
                  <a:lnTo>
                    <a:pt x="724" y="189"/>
                  </a:lnTo>
                  <a:lnTo>
                    <a:pt x="724" y="200"/>
                  </a:lnTo>
                  <a:lnTo>
                    <a:pt x="724" y="204"/>
                  </a:lnTo>
                  <a:lnTo>
                    <a:pt x="720" y="295"/>
                  </a:lnTo>
                  <a:lnTo>
                    <a:pt x="720" y="298"/>
                  </a:lnTo>
                  <a:lnTo>
                    <a:pt x="700" y="481"/>
                  </a:lnTo>
                  <a:lnTo>
                    <a:pt x="682" y="659"/>
                  </a:lnTo>
                  <a:lnTo>
                    <a:pt x="678" y="742"/>
                  </a:lnTo>
                  <a:lnTo>
                    <a:pt x="682" y="819"/>
                  </a:lnTo>
                  <a:lnTo>
                    <a:pt x="683" y="824"/>
                  </a:lnTo>
                  <a:lnTo>
                    <a:pt x="684" y="828"/>
                  </a:lnTo>
                  <a:lnTo>
                    <a:pt x="685" y="837"/>
                  </a:lnTo>
                  <a:lnTo>
                    <a:pt x="686" y="846"/>
                  </a:lnTo>
                  <a:lnTo>
                    <a:pt x="687" y="855"/>
                  </a:lnTo>
                  <a:lnTo>
                    <a:pt x="690" y="873"/>
                  </a:lnTo>
                  <a:lnTo>
                    <a:pt x="693" y="892"/>
                  </a:lnTo>
                  <a:lnTo>
                    <a:pt x="694" y="895"/>
                  </a:lnTo>
                  <a:lnTo>
                    <a:pt x="695" y="897"/>
                  </a:lnTo>
                  <a:lnTo>
                    <a:pt x="696" y="899"/>
                  </a:lnTo>
                  <a:lnTo>
                    <a:pt x="696" y="901"/>
                  </a:lnTo>
                  <a:lnTo>
                    <a:pt x="697" y="905"/>
                  </a:lnTo>
                  <a:lnTo>
                    <a:pt x="698" y="909"/>
                  </a:lnTo>
                  <a:lnTo>
                    <a:pt x="699" y="910"/>
                  </a:lnTo>
                  <a:lnTo>
                    <a:pt x="699" y="912"/>
                  </a:lnTo>
                  <a:lnTo>
                    <a:pt x="700" y="913"/>
                  </a:lnTo>
                  <a:lnTo>
                    <a:pt x="700" y="914"/>
                  </a:lnTo>
                  <a:lnTo>
                    <a:pt x="700" y="915"/>
                  </a:lnTo>
                  <a:lnTo>
                    <a:pt x="700" y="917"/>
                  </a:lnTo>
                  <a:lnTo>
                    <a:pt x="700" y="918"/>
                  </a:lnTo>
                  <a:lnTo>
                    <a:pt x="701" y="920"/>
                  </a:lnTo>
                  <a:lnTo>
                    <a:pt x="701" y="921"/>
                  </a:lnTo>
                  <a:lnTo>
                    <a:pt x="702" y="922"/>
                  </a:lnTo>
                  <a:lnTo>
                    <a:pt x="702" y="923"/>
                  </a:lnTo>
                  <a:lnTo>
                    <a:pt x="703" y="925"/>
                  </a:lnTo>
                  <a:lnTo>
                    <a:pt x="709" y="940"/>
                  </a:lnTo>
                  <a:lnTo>
                    <a:pt x="709" y="941"/>
                  </a:lnTo>
                  <a:lnTo>
                    <a:pt x="710" y="943"/>
                  </a:lnTo>
                  <a:lnTo>
                    <a:pt x="710" y="944"/>
                  </a:lnTo>
                  <a:lnTo>
                    <a:pt x="711" y="945"/>
                  </a:lnTo>
                  <a:lnTo>
                    <a:pt x="711" y="946"/>
                  </a:lnTo>
                  <a:lnTo>
                    <a:pt x="712" y="948"/>
                  </a:lnTo>
                  <a:lnTo>
                    <a:pt x="715" y="957"/>
                  </a:lnTo>
                  <a:lnTo>
                    <a:pt x="730" y="987"/>
                  </a:lnTo>
                  <a:lnTo>
                    <a:pt x="731" y="989"/>
                  </a:lnTo>
                  <a:lnTo>
                    <a:pt x="732" y="991"/>
                  </a:lnTo>
                  <a:lnTo>
                    <a:pt x="735" y="995"/>
                  </a:lnTo>
                  <a:lnTo>
                    <a:pt x="737" y="998"/>
                  </a:lnTo>
                  <a:lnTo>
                    <a:pt x="739" y="1001"/>
                  </a:lnTo>
                  <a:lnTo>
                    <a:pt x="740" y="1002"/>
                  </a:lnTo>
                  <a:lnTo>
                    <a:pt x="741" y="1003"/>
                  </a:lnTo>
                  <a:lnTo>
                    <a:pt x="742" y="1004"/>
                  </a:lnTo>
                  <a:lnTo>
                    <a:pt x="742" y="1005"/>
                  </a:lnTo>
                  <a:lnTo>
                    <a:pt x="743" y="1006"/>
                  </a:lnTo>
                  <a:lnTo>
                    <a:pt x="744" y="1008"/>
                  </a:lnTo>
                  <a:lnTo>
                    <a:pt x="748" y="1016"/>
                  </a:lnTo>
                  <a:lnTo>
                    <a:pt x="769" y="1043"/>
                  </a:lnTo>
                  <a:lnTo>
                    <a:pt x="794" y="1069"/>
                  </a:lnTo>
                  <a:lnTo>
                    <a:pt x="856" y="1119"/>
                  </a:lnTo>
                  <a:lnTo>
                    <a:pt x="927" y="1164"/>
                  </a:lnTo>
                  <a:lnTo>
                    <a:pt x="954" y="1178"/>
                  </a:lnTo>
                  <a:lnTo>
                    <a:pt x="772" y="1371"/>
                  </a:lnTo>
                  <a:lnTo>
                    <a:pt x="767" y="1376"/>
                  </a:lnTo>
                  <a:lnTo>
                    <a:pt x="762" y="1380"/>
                  </a:lnTo>
                  <a:lnTo>
                    <a:pt x="756" y="1385"/>
                  </a:lnTo>
                  <a:lnTo>
                    <a:pt x="751" y="1391"/>
                  </a:lnTo>
                  <a:lnTo>
                    <a:pt x="750" y="1391"/>
                  </a:lnTo>
                  <a:lnTo>
                    <a:pt x="739" y="1389"/>
                  </a:lnTo>
                  <a:lnTo>
                    <a:pt x="734" y="1388"/>
                  </a:lnTo>
                  <a:lnTo>
                    <a:pt x="728" y="1387"/>
                  </a:lnTo>
                  <a:lnTo>
                    <a:pt x="723" y="1387"/>
                  </a:lnTo>
                  <a:lnTo>
                    <a:pt x="718" y="1387"/>
                  </a:lnTo>
                  <a:lnTo>
                    <a:pt x="715" y="1387"/>
                  </a:lnTo>
                  <a:lnTo>
                    <a:pt x="712" y="1386"/>
                  </a:lnTo>
                  <a:lnTo>
                    <a:pt x="710" y="1386"/>
                  </a:lnTo>
                  <a:lnTo>
                    <a:pt x="707" y="1385"/>
                  </a:lnTo>
                  <a:lnTo>
                    <a:pt x="696" y="1385"/>
                  </a:lnTo>
                  <a:lnTo>
                    <a:pt x="690" y="1385"/>
                  </a:lnTo>
                  <a:lnTo>
                    <a:pt x="684" y="1386"/>
                  </a:lnTo>
                  <a:lnTo>
                    <a:pt x="679" y="1386"/>
                  </a:lnTo>
                  <a:lnTo>
                    <a:pt x="673" y="1386"/>
                  </a:lnTo>
                  <a:lnTo>
                    <a:pt x="671" y="1386"/>
                  </a:lnTo>
                  <a:lnTo>
                    <a:pt x="668" y="1387"/>
                  </a:lnTo>
                  <a:lnTo>
                    <a:pt x="665" y="1387"/>
                  </a:lnTo>
                  <a:lnTo>
                    <a:pt x="662" y="1388"/>
                  </a:lnTo>
                  <a:lnTo>
                    <a:pt x="639" y="1391"/>
                  </a:lnTo>
                  <a:lnTo>
                    <a:pt x="617" y="1396"/>
                  </a:lnTo>
                  <a:lnTo>
                    <a:pt x="605" y="1399"/>
                  </a:lnTo>
                  <a:lnTo>
                    <a:pt x="594" y="1402"/>
                  </a:lnTo>
                  <a:lnTo>
                    <a:pt x="552" y="1414"/>
                  </a:lnTo>
                  <a:lnTo>
                    <a:pt x="531" y="1421"/>
                  </a:lnTo>
                  <a:lnTo>
                    <a:pt x="510" y="1428"/>
                  </a:lnTo>
                  <a:lnTo>
                    <a:pt x="470" y="1440"/>
                  </a:lnTo>
                  <a:lnTo>
                    <a:pt x="429" y="1449"/>
                  </a:lnTo>
                  <a:lnTo>
                    <a:pt x="408" y="1452"/>
                  </a:lnTo>
                  <a:lnTo>
                    <a:pt x="398" y="1454"/>
                  </a:lnTo>
                  <a:lnTo>
                    <a:pt x="387" y="1456"/>
                  </a:lnTo>
                  <a:lnTo>
                    <a:pt x="366" y="1458"/>
                  </a:lnTo>
                  <a:lnTo>
                    <a:pt x="356" y="1459"/>
                  </a:lnTo>
                  <a:lnTo>
                    <a:pt x="345" y="1461"/>
                  </a:lnTo>
                  <a:lnTo>
                    <a:pt x="324" y="1461"/>
                  </a:lnTo>
                  <a:lnTo>
                    <a:pt x="313" y="1462"/>
                  </a:lnTo>
                  <a:lnTo>
                    <a:pt x="302" y="1463"/>
                  </a:lnTo>
                  <a:lnTo>
                    <a:pt x="259" y="1463"/>
                  </a:lnTo>
                  <a:lnTo>
                    <a:pt x="238" y="1463"/>
                  </a:lnTo>
                  <a:lnTo>
                    <a:pt x="227" y="1462"/>
                  </a:lnTo>
                  <a:lnTo>
                    <a:pt x="216" y="1461"/>
                  </a:lnTo>
                  <a:lnTo>
                    <a:pt x="195" y="1459"/>
                  </a:lnTo>
                  <a:lnTo>
                    <a:pt x="184" y="1458"/>
                  </a:lnTo>
                  <a:lnTo>
                    <a:pt x="173" y="1457"/>
                  </a:lnTo>
                  <a:lnTo>
                    <a:pt x="152" y="1454"/>
                  </a:lnTo>
                  <a:lnTo>
                    <a:pt x="143" y="1451"/>
                  </a:lnTo>
                  <a:lnTo>
                    <a:pt x="138" y="1450"/>
                  </a:lnTo>
                  <a:lnTo>
                    <a:pt x="132" y="1448"/>
                  </a:lnTo>
                  <a:lnTo>
                    <a:pt x="112" y="1441"/>
                  </a:lnTo>
                  <a:lnTo>
                    <a:pt x="94" y="1432"/>
                  </a:lnTo>
                  <a:lnTo>
                    <a:pt x="86" y="1427"/>
                  </a:lnTo>
                  <a:lnTo>
                    <a:pt x="82" y="1424"/>
                  </a:lnTo>
                  <a:lnTo>
                    <a:pt x="77" y="1421"/>
                  </a:lnTo>
                  <a:lnTo>
                    <a:pt x="69" y="1415"/>
                  </a:lnTo>
                  <a:lnTo>
                    <a:pt x="65" y="1412"/>
                  </a:lnTo>
                  <a:lnTo>
                    <a:pt x="61" y="1409"/>
                  </a:lnTo>
                  <a:lnTo>
                    <a:pt x="47" y="1395"/>
                  </a:lnTo>
                  <a:lnTo>
                    <a:pt x="44" y="1392"/>
                  </a:lnTo>
                  <a:lnTo>
                    <a:pt x="41" y="1389"/>
                  </a:lnTo>
                  <a:lnTo>
                    <a:pt x="40" y="1387"/>
                  </a:lnTo>
                  <a:lnTo>
                    <a:pt x="38" y="1385"/>
                  </a:lnTo>
                  <a:lnTo>
                    <a:pt x="37" y="1383"/>
                  </a:lnTo>
                  <a:lnTo>
                    <a:pt x="35" y="1381"/>
                  </a:lnTo>
                  <a:lnTo>
                    <a:pt x="33" y="1377"/>
                  </a:lnTo>
                  <a:lnTo>
                    <a:pt x="30" y="1373"/>
                  </a:lnTo>
                  <a:lnTo>
                    <a:pt x="27" y="1369"/>
                  </a:lnTo>
                  <a:lnTo>
                    <a:pt x="24" y="1365"/>
                  </a:lnTo>
                  <a:lnTo>
                    <a:pt x="22" y="1361"/>
                  </a:lnTo>
                  <a:lnTo>
                    <a:pt x="20" y="1357"/>
                  </a:lnTo>
                  <a:lnTo>
                    <a:pt x="17" y="1353"/>
                  </a:lnTo>
                  <a:lnTo>
                    <a:pt x="15" y="1348"/>
                  </a:lnTo>
                  <a:lnTo>
                    <a:pt x="8" y="1331"/>
                  </a:lnTo>
                  <a:lnTo>
                    <a:pt x="7" y="1327"/>
                  </a:lnTo>
                  <a:lnTo>
                    <a:pt x="6" y="1323"/>
                  </a:lnTo>
                  <a:lnTo>
                    <a:pt x="6" y="1321"/>
                  </a:lnTo>
                  <a:lnTo>
                    <a:pt x="5" y="1319"/>
                  </a:lnTo>
                  <a:lnTo>
                    <a:pt x="4" y="1317"/>
                  </a:lnTo>
                  <a:lnTo>
                    <a:pt x="3" y="1314"/>
                  </a:lnTo>
                  <a:lnTo>
                    <a:pt x="0" y="1296"/>
                  </a:lnTo>
                  <a:lnTo>
                    <a:pt x="0" y="1277"/>
                  </a:lnTo>
                  <a:lnTo>
                    <a:pt x="3" y="1259"/>
                  </a:lnTo>
                  <a:lnTo>
                    <a:pt x="4" y="1255"/>
                  </a:lnTo>
                  <a:lnTo>
                    <a:pt x="5" y="1250"/>
                  </a:lnTo>
                  <a:lnTo>
                    <a:pt x="5" y="1248"/>
                  </a:lnTo>
                  <a:lnTo>
                    <a:pt x="6" y="1246"/>
                  </a:lnTo>
                  <a:lnTo>
                    <a:pt x="7" y="1243"/>
                  </a:lnTo>
                  <a:lnTo>
                    <a:pt x="8" y="1241"/>
                  </a:lnTo>
                  <a:lnTo>
                    <a:pt x="14" y="1221"/>
                  </a:lnTo>
                  <a:lnTo>
                    <a:pt x="18" y="1211"/>
                  </a:lnTo>
                  <a:lnTo>
                    <a:pt x="22" y="1200"/>
                  </a:lnTo>
                  <a:lnTo>
                    <a:pt x="34" y="1159"/>
                  </a:lnTo>
                  <a:lnTo>
                    <a:pt x="43" y="1117"/>
                  </a:lnTo>
                  <a:lnTo>
                    <a:pt x="48" y="1096"/>
                  </a:lnTo>
                  <a:lnTo>
                    <a:pt x="54" y="1075"/>
                  </a:lnTo>
                  <a:lnTo>
                    <a:pt x="63" y="1033"/>
                  </a:lnTo>
                  <a:lnTo>
                    <a:pt x="68" y="1012"/>
                  </a:lnTo>
                  <a:lnTo>
                    <a:pt x="74" y="991"/>
                  </a:lnTo>
                  <a:lnTo>
                    <a:pt x="86" y="950"/>
                  </a:lnTo>
                  <a:lnTo>
                    <a:pt x="99" y="909"/>
                  </a:lnTo>
                  <a:lnTo>
                    <a:pt x="111" y="874"/>
                  </a:lnTo>
                  <a:lnTo>
                    <a:pt x="116" y="856"/>
                  </a:lnTo>
                  <a:lnTo>
                    <a:pt x="118" y="847"/>
                  </a:lnTo>
                  <a:lnTo>
                    <a:pt x="121" y="838"/>
                  </a:lnTo>
                  <a:lnTo>
                    <a:pt x="128" y="803"/>
                  </a:lnTo>
                  <a:lnTo>
                    <a:pt x="130" y="786"/>
                  </a:lnTo>
                  <a:lnTo>
                    <a:pt x="131" y="777"/>
                  </a:lnTo>
                  <a:lnTo>
                    <a:pt x="133" y="768"/>
                  </a:lnTo>
                  <a:lnTo>
                    <a:pt x="133" y="764"/>
                  </a:lnTo>
                  <a:lnTo>
                    <a:pt x="133" y="760"/>
                  </a:lnTo>
                  <a:lnTo>
                    <a:pt x="133" y="756"/>
                  </a:lnTo>
                  <a:lnTo>
                    <a:pt x="134" y="754"/>
                  </a:lnTo>
                  <a:lnTo>
                    <a:pt x="134" y="752"/>
                  </a:lnTo>
                  <a:lnTo>
                    <a:pt x="257" y="563"/>
                  </a:lnTo>
                </a:path>
              </a:pathLst>
            </a:custGeom>
            <a:solidFill>
              <a:srgbClr val="80808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5" name="Freeform 44"/>
            <p:cNvSpPr>
              <a:spLocks noChangeArrowheads="1"/>
            </p:cNvSpPr>
            <p:nvPr/>
          </p:nvSpPr>
          <p:spPr bwMode="auto">
            <a:xfrm>
              <a:off x="6577920" y="2870868"/>
              <a:ext cx="145440" cy="277949"/>
            </a:xfrm>
            <a:custGeom>
              <a:avLst/>
              <a:gdLst/>
              <a:ahLst/>
              <a:cxnLst>
                <a:cxn ang="0">
                  <a:pos x="28" y="834"/>
                </a:cxn>
                <a:cxn ang="0">
                  <a:pos x="24" y="831"/>
                </a:cxn>
                <a:cxn ang="0">
                  <a:pos x="15" y="818"/>
                </a:cxn>
                <a:cxn ang="0">
                  <a:pos x="11" y="812"/>
                </a:cxn>
                <a:cxn ang="0">
                  <a:pos x="9" y="807"/>
                </a:cxn>
                <a:cxn ang="0">
                  <a:pos x="7" y="800"/>
                </a:cxn>
                <a:cxn ang="0">
                  <a:pos x="5" y="795"/>
                </a:cxn>
                <a:cxn ang="0">
                  <a:pos x="2" y="781"/>
                </a:cxn>
                <a:cxn ang="0">
                  <a:pos x="2" y="773"/>
                </a:cxn>
                <a:cxn ang="0">
                  <a:pos x="1" y="767"/>
                </a:cxn>
                <a:cxn ang="0">
                  <a:pos x="0" y="740"/>
                </a:cxn>
                <a:cxn ang="0">
                  <a:pos x="4" y="701"/>
                </a:cxn>
                <a:cxn ang="0">
                  <a:pos x="31" y="600"/>
                </a:cxn>
                <a:cxn ang="0">
                  <a:pos x="51" y="549"/>
                </a:cxn>
                <a:cxn ang="0">
                  <a:pos x="256" y="188"/>
                </a:cxn>
                <a:cxn ang="0">
                  <a:pos x="391" y="89"/>
                </a:cxn>
                <a:cxn ang="0">
                  <a:pos x="373" y="427"/>
                </a:cxn>
                <a:cxn ang="0">
                  <a:pos x="376" y="445"/>
                </a:cxn>
                <a:cxn ang="0">
                  <a:pos x="381" y="481"/>
                </a:cxn>
                <a:cxn ang="0">
                  <a:pos x="386" y="505"/>
                </a:cxn>
                <a:cxn ang="0">
                  <a:pos x="388" y="513"/>
                </a:cxn>
                <a:cxn ang="0">
                  <a:pos x="390" y="520"/>
                </a:cxn>
                <a:cxn ang="0">
                  <a:pos x="391" y="523"/>
                </a:cxn>
                <a:cxn ang="0">
                  <a:pos x="391" y="526"/>
                </a:cxn>
                <a:cxn ang="0">
                  <a:pos x="393" y="530"/>
                </a:cxn>
                <a:cxn ang="0">
                  <a:pos x="400" y="548"/>
                </a:cxn>
                <a:cxn ang="0">
                  <a:pos x="401" y="552"/>
                </a:cxn>
                <a:cxn ang="0">
                  <a:pos x="403" y="556"/>
                </a:cxn>
                <a:cxn ang="0">
                  <a:pos x="422" y="597"/>
                </a:cxn>
                <a:cxn ang="0">
                  <a:pos x="428" y="606"/>
                </a:cxn>
                <a:cxn ang="0">
                  <a:pos x="432" y="611"/>
                </a:cxn>
                <a:cxn ang="0">
                  <a:pos x="434" y="614"/>
                </a:cxn>
                <a:cxn ang="0">
                  <a:pos x="439" y="624"/>
                </a:cxn>
                <a:cxn ang="0">
                  <a:pos x="305" y="749"/>
                </a:cxn>
                <a:cxn ang="0">
                  <a:pos x="228" y="799"/>
                </a:cxn>
                <a:cxn ang="0">
                  <a:pos x="187" y="820"/>
                </a:cxn>
                <a:cxn ang="0">
                  <a:pos x="132" y="843"/>
                </a:cxn>
                <a:cxn ang="0">
                  <a:pos x="111" y="848"/>
                </a:cxn>
                <a:cxn ang="0">
                  <a:pos x="101" y="849"/>
                </a:cxn>
                <a:cxn ang="0">
                  <a:pos x="95" y="850"/>
                </a:cxn>
                <a:cxn ang="0">
                  <a:pos x="88" y="851"/>
                </a:cxn>
                <a:cxn ang="0">
                  <a:pos x="77" y="852"/>
                </a:cxn>
                <a:cxn ang="0">
                  <a:pos x="71" y="852"/>
                </a:cxn>
                <a:cxn ang="0">
                  <a:pos x="66" y="851"/>
                </a:cxn>
                <a:cxn ang="0">
                  <a:pos x="50" y="846"/>
                </a:cxn>
                <a:cxn ang="0">
                  <a:pos x="44" y="844"/>
                </a:cxn>
                <a:cxn ang="0">
                  <a:pos x="36" y="839"/>
                </a:cxn>
              </a:cxnLst>
              <a:rect l="0" t="0" r="r" b="b"/>
              <a:pathLst>
                <a:path w="446" h="853">
                  <a:moveTo>
                    <a:pt x="31" y="836"/>
                  </a:moveTo>
                  <a:lnTo>
                    <a:pt x="29" y="834"/>
                  </a:lnTo>
                  <a:lnTo>
                    <a:pt x="28" y="834"/>
                  </a:lnTo>
                  <a:lnTo>
                    <a:pt x="27" y="833"/>
                  </a:lnTo>
                  <a:lnTo>
                    <a:pt x="25" y="832"/>
                  </a:lnTo>
                  <a:lnTo>
                    <a:pt x="24" y="831"/>
                  </a:lnTo>
                  <a:lnTo>
                    <a:pt x="23" y="829"/>
                  </a:lnTo>
                  <a:lnTo>
                    <a:pt x="22" y="828"/>
                  </a:lnTo>
                  <a:lnTo>
                    <a:pt x="15" y="818"/>
                  </a:lnTo>
                  <a:lnTo>
                    <a:pt x="14" y="816"/>
                  </a:lnTo>
                  <a:lnTo>
                    <a:pt x="12" y="813"/>
                  </a:lnTo>
                  <a:lnTo>
                    <a:pt x="11" y="812"/>
                  </a:lnTo>
                  <a:lnTo>
                    <a:pt x="11" y="810"/>
                  </a:lnTo>
                  <a:lnTo>
                    <a:pt x="10" y="809"/>
                  </a:lnTo>
                  <a:lnTo>
                    <a:pt x="9" y="807"/>
                  </a:lnTo>
                  <a:lnTo>
                    <a:pt x="8" y="804"/>
                  </a:lnTo>
                  <a:lnTo>
                    <a:pt x="7" y="801"/>
                  </a:lnTo>
                  <a:lnTo>
                    <a:pt x="7" y="800"/>
                  </a:lnTo>
                  <a:lnTo>
                    <a:pt x="6" y="798"/>
                  </a:lnTo>
                  <a:lnTo>
                    <a:pt x="6" y="797"/>
                  </a:lnTo>
                  <a:lnTo>
                    <a:pt x="5" y="795"/>
                  </a:lnTo>
                  <a:lnTo>
                    <a:pt x="4" y="789"/>
                  </a:lnTo>
                  <a:lnTo>
                    <a:pt x="3" y="785"/>
                  </a:lnTo>
                  <a:lnTo>
                    <a:pt x="2" y="781"/>
                  </a:lnTo>
                  <a:lnTo>
                    <a:pt x="2" y="777"/>
                  </a:lnTo>
                  <a:lnTo>
                    <a:pt x="2" y="775"/>
                  </a:lnTo>
                  <a:lnTo>
                    <a:pt x="2" y="773"/>
                  </a:lnTo>
                  <a:lnTo>
                    <a:pt x="2" y="771"/>
                  </a:lnTo>
                  <a:lnTo>
                    <a:pt x="1" y="769"/>
                  </a:lnTo>
                  <a:lnTo>
                    <a:pt x="1" y="767"/>
                  </a:lnTo>
                  <a:lnTo>
                    <a:pt x="0" y="765"/>
                  </a:lnTo>
                  <a:lnTo>
                    <a:pt x="0" y="748"/>
                  </a:lnTo>
                  <a:lnTo>
                    <a:pt x="0" y="740"/>
                  </a:lnTo>
                  <a:lnTo>
                    <a:pt x="1" y="731"/>
                  </a:lnTo>
                  <a:lnTo>
                    <a:pt x="3" y="711"/>
                  </a:lnTo>
                  <a:lnTo>
                    <a:pt x="4" y="701"/>
                  </a:lnTo>
                  <a:lnTo>
                    <a:pt x="6" y="691"/>
                  </a:lnTo>
                  <a:lnTo>
                    <a:pt x="16" y="648"/>
                  </a:lnTo>
                  <a:lnTo>
                    <a:pt x="31" y="600"/>
                  </a:lnTo>
                  <a:lnTo>
                    <a:pt x="40" y="575"/>
                  </a:lnTo>
                  <a:lnTo>
                    <a:pt x="45" y="562"/>
                  </a:lnTo>
                  <a:lnTo>
                    <a:pt x="51" y="549"/>
                  </a:lnTo>
                  <a:lnTo>
                    <a:pt x="103" y="437"/>
                  </a:lnTo>
                  <a:lnTo>
                    <a:pt x="172" y="316"/>
                  </a:lnTo>
                  <a:lnTo>
                    <a:pt x="256" y="188"/>
                  </a:lnTo>
                  <a:lnTo>
                    <a:pt x="353" y="57"/>
                  </a:lnTo>
                  <a:lnTo>
                    <a:pt x="401" y="0"/>
                  </a:lnTo>
                  <a:lnTo>
                    <a:pt x="391" y="89"/>
                  </a:lnTo>
                  <a:lnTo>
                    <a:pt x="373" y="267"/>
                  </a:lnTo>
                  <a:lnTo>
                    <a:pt x="369" y="350"/>
                  </a:lnTo>
                  <a:lnTo>
                    <a:pt x="373" y="427"/>
                  </a:lnTo>
                  <a:lnTo>
                    <a:pt x="374" y="432"/>
                  </a:lnTo>
                  <a:lnTo>
                    <a:pt x="375" y="436"/>
                  </a:lnTo>
                  <a:lnTo>
                    <a:pt x="376" y="445"/>
                  </a:lnTo>
                  <a:lnTo>
                    <a:pt x="377" y="454"/>
                  </a:lnTo>
                  <a:lnTo>
                    <a:pt x="378" y="463"/>
                  </a:lnTo>
                  <a:lnTo>
                    <a:pt x="381" y="481"/>
                  </a:lnTo>
                  <a:lnTo>
                    <a:pt x="384" y="500"/>
                  </a:lnTo>
                  <a:lnTo>
                    <a:pt x="385" y="503"/>
                  </a:lnTo>
                  <a:lnTo>
                    <a:pt x="386" y="505"/>
                  </a:lnTo>
                  <a:lnTo>
                    <a:pt x="387" y="507"/>
                  </a:lnTo>
                  <a:lnTo>
                    <a:pt x="387" y="509"/>
                  </a:lnTo>
                  <a:lnTo>
                    <a:pt x="388" y="513"/>
                  </a:lnTo>
                  <a:lnTo>
                    <a:pt x="389" y="517"/>
                  </a:lnTo>
                  <a:lnTo>
                    <a:pt x="390" y="518"/>
                  </a:lnTo>
                  <a:lnTo>
                    <a:pt x="390" y="520"/>
                  </a:lnTo>
                  <a:lnTo>
                    <a:pt x="391" y="521"/>
                  </a:lnTo>
                  <a:lnTo>
                    <a:pt x="391" y="522"/>
                  </a:lnTo>
                  <a:lnTo>
                    <a:pt x="391" y="523"/>
                  </a:lnTo>
                  <a:lnTo>
                    <a:pt x="391" y="525"/>
                  </a:lnTo>
                  <a:lnTo>
                    <a:pt x="391" y="526"/>
                  </a:lnTo>
                  <a:lnTo>
                    <a:pt x="392" y="528"/>
                  </a:lnTo>
                  <a:lnTo>
                    <a:pt x="392" y="529"/>
                  </a:lnTo>
                  <a:lnTo>
                    <a:pt x="393" y="530"/>
                  </a:lnTo>
                  <a:lnTo>
                    <a:pt x="393" y="531"/>
                  </a:lnTo>
                  <a:lnTo>
                    <a:pt x="394" y="533"/>
                  </a:lnTo>
                  <a:lnTo>
                    <a:pt x="400" y="548"/>
                  </a:lnTo>
                  <a:lnTo>
                    <a:pt x="400" y="549"/>
                  </a:lnTo>
                  <a:lnTo>
                    <a:pt x="401" y="551"/>
                  </a:lnTo>
                  <a:lnTo>
                    <a:pt x="401" y="552"/>
                  </a:lnTo>
                  <a:lnTo>
                    <a:pt x="402" y="553"/>
                  </a:lnTo>
                  <a:lnTo>
                    <a:pt x="402" y="554"/>
                  </a:lnTo>
                  <a:lnTo>
                    <a:pt x="403" y="556"/>
                  </a:lnTo>
                  <a:lnTo>
                    <a:pt x="406" y="565"/>
                  </a:lnTo>
                  <a:lnTo>
                    <a:pt x="421" y="595"/>
                  </a:lnTo>
                  <a:lnTo>
                    <a:pt x="422" y="597"/>
                  </a:lnTo>
                  <a:lnTo>
                    <a:pt x="423" y="599"/>
                  </a:lnTo>
                  <a:lnTo>
                    <a:pt x="426" y="603"/>
                  </a:lnTo>
                  <a:lnTo>
                    <a:pt x="428" y="606"/>
                  </a:lnTo>
                  <a:lnTo>
                    <a:pt x="430" y="609"/>
                  </a:lnTo>
                  <a:lnTo>
                    <a:pt x="431" y="610"/>
                  </a:lnTo>
                  <a:lnTo>
                    <a:pt x="432" y="611"/>
                  </a:lnTo>
                  <a:lnTo>
                    <a:pt x="433" y="612"/>
                  </a:lnTo>
                  <a:lnTo>
                    <a:pt x="433" y="613"/>
                  </a:lnTo>
                  <a:lnTo>
                    <a:pt x="434" y="614"/>
                  </a:lnTo>
                  <a:lnTo>
                    <a:pt x="435" y="616"/>
                  </a:lnTo>
                  <a:lnTo>
                    <a:pt x="439" y="624"/>
                  </a:lnTo>
                  <a:lnTo>
                    <a:pt x="445" y="631"/>
                  </a:lnTo>
                  <a:lnTo>
                    <a:pt x="401" y="672"/>
                  </a:lnTo>
                  <a:lnTo>
                    <a:pt x="305" y="749"/>
                  </a:lnTo>
                  <a:lnTo>
                    <a:pt x="260" y="780"/>
                  </a:lnTo>
                  <a:lnTo>
                    <a:pt x="239" y="792"/>
                  </a:lnTo>
                  <a:lnTo>
                    <a:pt x="228" y="799"/>
                  </a:lnTo>
                  <a:lnTo>
                    <a:pt x="217" y="806"/>
                  </a:lnTo>
                  <a:lnTo>
                    <a:pt x="197" y="815"/>
                  </a:lnTo>
                  <a:lnTo>
                    <a:pt x="187" y="820"/>
                  </a:lnTo>
                  <a:lnTo>
                    <a:pt x="177" y="826"/>
                  </a:lnTo>
                  <a:lnTo>
                    <a:pt x="140" y="841"/>
                  </a:lnTo>
                  <a:lnTo>
                    <a:pt x="132" y="843"/>
                  </a:lnTo>
                  <a:lnTo>
                    <a:pt x="124" y="844"/>
                  </a:lnTo>
                  <a:lnTo>
                    <a:pt x="115" y="846"/>
                  </a:lnTo>
                  <a:lnTo>
                    <a:pt x="111" y="848"/>
                  </a:lnTo>
                  <a:lnTo>
                    <a:pt x="107" y="849"/>
                  </a:lnTo>
                  <a:lnTo>
                    <a:pt x="103" y="849"/>
                  </a:lnTo>
                  <a:lnTo>
                    <a:pt x="101" y="849"/>
                  </a:lnTo>
                  <a:lnTo>
                    <a:pt x="99" y="849"/>
                  </a:lnTo>
                  <a:lnTo>
                    <a:pt x="97" y="849"/>
                  </a:lnTo>
                  <a:lnTo>
                    <a:pt x="95" y="850"/>
                  </a:lnTo>
                  <a:lnTo>
                    <a:pt x="93" y="850"/>
                  </a:lnTo>
                  <a:lnTo>
                    <a:pt x="91" y="851"/>
                  </a:lnTo>
                  <a:lnTo>
                    <a:pt x="88" y="851"/>
                  </a:lnTo>
                  <a:lnTo>
                    <a:pt x="85" y="851"/>
                  </a:lnTo>
                  <a:lnTo>
                    <a:pt x="81" y="851"/>
                  </a:lnTo>
                  <a:lnTo>
                    <a:pt x="77" y="852"/>
                  </a:lnTo>
                  <a:lnTo>
                    <a:pt x="74" y="852"/>
                  </a:lnTo>
                  <a:lnTo>
                    <a:pt x="72" y="852"/>
                  </a:lnTo>
                  <a:lnTo>
                    <a:pt x="71" y="852"/>
                  </a:lnTo>
                  <a:lnTo>
                    <a:pt x="69" y="852"/>
                  </a:lnTo>
                  <a:lnTo>
                    <a:pt x="68" y="851"/>
                  </a:lnTo>
                  <a:lnTo>
                    <a:pt x="66" y="851"/>
                  </a:lnTo>
                  <a:lnTo>
                    <a:pt x="64" y="850"/>
                  </a:lnTo>
                  <a:lnTo>
                    <a:pt x="52" y="847"/>
                  </a:lnTo>
                  <a:lnTo>
                    <a:pt x="50" y="846"/>
                  </a:lnTo>
                  <a:lnTo>
                    <a:pt x="47" y="845"/>
                  </a:lnTo>
                  <a:lnTo>
                    <a:pt x="46" y="845"/>
                  </a:lnTo>
                  <a:lnTo>
                    <a:pt x="44" y="844"/>
                  </a:lnTo>
                  <a:lnTo>
                    <a:pt x="43" y="843"/>
                  </a:lnTo>
                  <a:lnTo>
                    <a:pt x="41" y="842"/>
                  </a:lnTo>
                  <a:lnTo>
                    <a:pt x="36" y="839"/>
                  </a:lnTo>
                  <a:lnTo>
                    <a:pt x="34" y="838"/>
                  </a:lnTo>
                  <a:lnTo>
                    <a:pt x="31" y="836"/>
                  </a:lnTo>
                </a:path>
              </a:pathLst>
            </a:custGeom>
            <a:solidFill>
              <a:srgbClr val="999999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26" name="Freeform 45"/>
            <p:cNvSpPr>
              <a:spLocks noChangeArrowheads="1"/>
            </p:cNvSpPr>
            <p:nvPr/>
          </p:nvSpPr>
          <p:spPr bwMode="auto">
            <a:xfrm>
              <a:off x="6648481" y="2957277"/>
              <a:ext cx="53280" cy="100811"/>
            </a:xfrm>
            <a:custGeom>
              <a:avLst/>
              <a:gdLst/>
              <a:ahLst/>
              <a:cxnLst>
                <a:cxn ang="0">
                  <a:pos x="5" y="306"/>
                </a:cxn>
                <a:cxn ang="0">
                  <a:pos x="4" y="305"/>
                </a:cxn>
                <a:cxn ang="0">
                  <a:pos x="3" y="303"/>
                </a:cxn>
                <a:cxn ang="0">
                  <a:pos x="2" y="301"/>
                </a:cxn>
                <a:cxn ang="0">
                  <a:pos x="1" y="299"/>
                </a:cxn>
                <a:cxn ang="0">
                  <a:pos x="0" y="295"/>
                </a:cxn>
                <a:cxn ang="0">
                  <a:pos x="0" y="289"/>
                </a:cxn>
                <a:cxn ang="0">
                  <a:pos x="1" y="282"/>
                </a:cxn>
                <a:cxn ang="0">
                  <a:pos x="2" y="275"/>
                </a:cxn>
                <a:cxn ang="0">
                  <a:pos x="7" y="258"/>
                </a:cxn>
                <a:cxn ang="0">
                  <a:pos x="15" y="238"/>
                </a:cxn>
                <a:cxn ang="0">
                  <a:pos x="26" y="215"/>
                </a:cxn>
                <a:cxn ang="0">
                  <a:pos x="54" y="161"/>
                </a:cxn>
                <a:cxn ang="0">
                  <a:pos x="93" y="98"/>
                </a:cxn>
                <a:cxn ang="0">
                  <a:pos x="139" y="28"/>
                </a:cxn>
                <a:cxn ang="0">
                  <a:pos x="159" y="0"/>
                </a:cxn>
                <a:cxn ang="0">
                  <a:pos x="159" y="1"/>
                </a:cxn>
                <a:cxn ang="0">
                  <a:pos x="155" y="84"/>
                </a:cxn>
                <a:cxn ang="0">
                  <a:pos x="159" y="161"/>
                </a:cxn>
                <a:cxn ang="0">
                  <a:pos x="160" y="166"/>
                </a:cxn>
                <a:cxn ang="0">
                  <a:pos x="161" y="170"/>
                </a:cxn>
                <a:cxn ang="0">
                  <a:pos x="162" y="179"/>
                </a:cxn>
                <a:cxn ang="0">
                  <a:pos x="163" y="188"/>
                </a:cxn>
                <a:cxn ang="0">
                  <a:pos x="164" y="194"/>
                </a:cxn>
                <a:cxn ang="0">
                  <a:pos x="134" y="224"/>
                </a:cxn>
                <a:cxn ang="0">
                  <a:pos x="89" y="264"/>
                </a:cxn>
                <a:cxn ang="0">
                  <a:pos x="69" y="280"/>
                </a:cxn>
                <a:cxn ang="0">
                  <a:pos x="51" y="293"/>
                </a:cxn>
                <a:cxn ang="0">
                  <a:pos x="35" y="302"/>
                </a:cxn>
                <a:cxn ang="0">
                  <a:pos x="29" y="305"/>
                </a:cxn>
                <a:cxn ang="0">
                  <a:pos x="23" y="307"/>
                </a:cxn>
                <a:cxn ang="0">
                  <a:pos x="17" y="308"/>
                </a:cxn>
                <a:cxn ang="0">
                  <a:pos x="12" y="308"/>
                </a:cxn>
                <a:cxn ang="0">
                  <a:pos x="10" y="308"/>
                </a:cxn>
                <a:cxn ang="0">
                  <a:pos x="8" y="308"/>
                </a:cxn>
                <a:cxn ang="0">
                  <a:pos x="7" y="307"/>
                </a:cxn>
                <a:cxn ang="0">
                  <a:pos x="5" y="306"/>
                </a:cxn>
              </a:cxnLst>
              <a:rect l="0" t="0" r="r" b="b"/>
              <a:pathLst>
                <a:path w="165" h="309">
                  <a:moveTo>
                    <a:pt x="5" y="306"/>
                  </a:moveTo>
                  <a:lnTo>
                    <a:pt x="4" y="305"/>
                  </a:lnTo>
                  <a:lnTo>
                    <a:pt x="3" y="303"/>
                  </a:lnTo>
                  <a:lnTo>
                    <a:pt x="2" y="301"/>
                  </a:lnTo>
                  <a:lnTo>
                    <a:pt x="1" y="299"/>
                  </a:lnTo>
                  <a:lnTo>
                    <a:pt x="0" y="295"/>
                  </a:lnTo>
                  <a:lnTo>
                    <a:pt x="0" y="289"/>
                  </a:lnTo>
                  <a:lnTo>
                    <a:pt x="1" y="282"/>
                  </a:lnTo>
                  <a:lnTo>
                    <a:pt x="2" y="275"/>
                  </a:lnTo>
                  <a:lnTo>
                    <a:pt x="7" y="258"/>
                  </a:lnTo>
                  <a:lnTo>
                    <a:pt x="15" y="238"/>
                  </a:lnTo>
                  <a:lnTo>
                    <a:pt x="26" y="215"/>
                  </a:lnTo>
                  <a:lnTo>
                    <a:pt x="54" y="161"/>
                  </a:lnTo>
                  <a:lnTo>
                    <a:pt x="93" y="98"/>
                  </a:lnTo>
                  <a:lnTo>
                    <a:pt x="139" y="28"/>
                  </a:lnTo>
                  <a:lnTo>
                    <a:pt x="159" y="0"/>
                  </a:lnTo>
                  <a:lnTo>
                    <a:pt x="159" y="1"/>
                  </a:lnTo>
                  <a:lnTo>
                    <a:pt x="155" y="84"/>
                  </a:lnTo>
                  <a:lnTo>
                    <a:pt x="159" y="161"/>
                  </a:lnTo>
                  <a:lnTo>
                    <a:pt x="160" y="166"/>
                  </a:lnTo>
                  <a:lnTo>
                    <a:pt x="161" y="170"/>
                  </a:lnTo>
                  <a:lnTo>
                    <a:pt x="162" y="179"/>
                  </a:lnTo>
                  <a:lnTo>
                    <a:pt x="163" y="188"/>
                  </a:lnTo>
                  <a:lnTo>
                    <a:pt x="164" y="194"/>
                  </a:lnTo>
                  <a:lnTo>
                    <a:pt x="134" y="224"/>
                  </a:lnTo>
                  <a:lnTo>
                    <a:pt x="89" y="264"/>
                  </a:lnTo>
                  <a:lnTo>
                    <a:pt x="69" y="280"/>
                  </a:lnTo>
                  <a:lnTo>
                    <a:pt x="51" y="293"/>
                  </a:lnTo>
                  <a:lnTo>
                    <a:pt x="35" y="302"/>
                  </a:lnTo>
                  <a:lnTo>
                    <a:pt x="29" y="305"/>
                  </a:lnTo>
                  <a:lnTo>
                    <a:pt x="23" y="307"/>
                  </a:lnTo>
                  <a:lnTo>
                    <a:pt x="17" y="308"/>
                  </a:lnTo>
                  <a:lnTo>
                    <a:pt x="12" y="308"/>
                  </a:lnTo>
                  <a:lnTo>
                    <a:pt x="10" y="308"/>
                  </a:lnTo>
                  <a:lnTo>
                    <a:pt x="8" y="308"/>
                  </a:lnTo>
                  <a:lnTo>
                    <a:pt x="7" y="307"/>
                  </a:lnTo>
                  <a:lnTo>
                    <a:pt x="5" y="306"/>
                  </a:lnTo>
                </a:path>
              </a:pathLst>
            </a:custGeom>
            <a:solidFill>
              <a:srgbClr val="B3B3B3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</p:grpSp>
      <p:grpSp>
        <p:nvGrpSpPr>
          <p:cNvPr id="27" name="Group 26"/>
          <p:cNvGrpSpPr>
            <a:grpSpLocks noChangeAspect="1"/>
          </p:cNvGrpSpPr>
          <p:nvPr/>
        </p:nvGrpSpPr>
        <p:grpSpPr>
          <a:xfrm>
            <a:off x="7726955" y="3841858"/>
            <a:ext cx="1193937" cy="1300502"/>
            <a:chOff x="2051917" y="1835399"/>
            <a:chExt cx="1584615" cy="1726050"/>
          </a:xfrm>
        </p:grpSpPr>
        <p:sp>
          <p:nvSpPr>
            <p:cNvPr id="28" name="Freeform 27"/>
            <p:cNvSpPr/>
            <p:nvPr/>
          </p:nvSpPr>
          <p:spPr>
            <a:xfrm>
              <a:off x="2116533" y="2029351"/>
              <a:ext cx="1464413" cy="1306570"/>
            </a:xfrm>
            <a:custGeom>
              <a:avLst/>
              <a:gdLst>
                <a:gd name="connsiteX0" fmla="*/ 240255 w 2002127"/>
                <a:gd name="connsiteY0" fmla="*/ 68651 h 2471454"/>
                <a:gd name="connsiteX1" fmla="*/ 732206 w 2002127"/>
                <a:gd name="connsiteY1" fmla="*/ 492002 h 2471454"/>
                <a:gd name="connsiteX2" fmla="*/ 343221 w 2002127"/>
                <a:gd name="connsiteY2" fmla="*/ 789492 h 2471454"/>
                <a:gd name="connsiteX3" fmla="*/ 549154 w 2002127"/>
                <a:gd name="connsiteY3" fmla="*/ 1235727 h 2471454"/>
                <a:gd name="connsiteX4" fmla="*/ 720765 w 2002127"/>
                <a:gd name="connsiteY4" fmla="*/ 480561 h 2471454"/>
                <a:gd name="connsiteX5" fmla="*/ 949580 w 2002127"/>
                <a:gd name="connsiteY5" fmla="*/ 1041215 h 2471454"/>
                <a:gd name="connsiteX6" fmla="*/ 1212717 w 2002127"/>
                <a:gd name="connsiteY6" fmla="*/ 434793 h 2471454"/>
                <a:gd name="connsiteX7" fmla="*/ 732206 w 2002127"/>
                <a:gd name="connsiteY7" fmla="*/ 480561 h 2471454"/>
                <a:gd name="connsiteX8" fmla="*/ 1578820 w 2002127"/>
                <a:gd name="connsiteY8" fmla="*/ 0 h 2471454"/>
                <a:gd name="connsiteX9" fmla="*/ 1247039 w 2002127"/>
                <a:gd name="connsiteY9" fmla="*/ 446235 h 2471454"/>
                <a:gd name="connsiteX10" fmla="*/ 1281361 w 2002127"/>
                <a:gd name="connsiteY10" fmla="*/ 1567543 h 2471454"/>
                <a:gd name="connsiteX11" fmla="*/ 926698 w 2002127"/>
                <a:gd name="connsiteY11" fmla="*/ 995447 h 2471454"/>
                <a:gd name="connsiteX12" fmla="*/ 297458 w 2002127"/>
                <a:gd name="connsiteY12" fmla="*/ 778050 h 2471454"/>
                <a:gd name="connsiteX13" fmla="*/ 125848 w 2002127"/>
                <a:gd name="connsiteY13" fmla="*/ 1407356 h 2471454"/>
                <a:gd name="connsiteX14" fmla="*/ 560595 w 2002127"/>
                <a:gd name="connsiteY14" fmla="*/ 1224285 h 2471454"/>
                <a:gd name="connsiteX15" fmla="*/ 961021 w 2002127"/>
                <a:gd name="connsiteY15" fmla="*/ 995447 h 2471454"/>
                <a:gd name="connsiteX16" fmla="*/ 949580 w 2002127"/>
                <a:gd name="connsiteY16" fmla="*/ 1750613 h 2471454"/>
                <a:gd name="connsiteX17" fmla="*/ 572036 w 2002127"/>
                <a:gd name="connsiteY17" fmla="*/ 1247169 h 2471454"/>
                <a:gd name="connsiteX18" fmla="*/ 1247039 w 2002127"/>
                <a:gd name="connsiteY18" fmla="*/ 1567543 h 2471454"/>
                <a:gd name="connsiteX19" fmla="*/ 2002127 w 2002127"/>
                <a:gd name="connsiteY19" fmla="*/ 1567543 h 2471454"/>
                <a:gd name="connsiteX20" fmla="*/ 1510175 w 2002127"/>
                <a:gd name="connsiteY20" fmla="*/ 2208290 h 2471454"/>
                <a:gd name="connsiteX21" fmla="*/ 1247039 w 2002127"/>
                <a:gd name="connsiteY21" fmla="*/ 1556101 h 2471454"/>
                <a:gd name="connsiteX22" fmla="*/ 938139 w 2002127"/>
                <a:gd name="connsiteY22" fmla="*/ 1727730 h 2471454"/>
                <a:gd name="connsiteX23" fmla="*/ 1510175 w 2002127"/>
                <a:gd name="connsiteY23" fmla="*/ 2173964 h 2471454"/>
                <a:gd name="connsiteX24" fmla="*/ 652121 w 2002127"/>
                <a:gd name="connsiteY24" fmla="*/ 2471454 h 2471454"/>
                <a:gd name="connsiteX25" fmla="*/ 11440 w 2002127"/>
                <a:gd name="connsiteY25" fmla="*/ 2437129 h 2471454"/>
                <a:gd name="connsiteX26" fmla="*/ 148729 w 2002127"/>
                <a:gd name="connsiteY26" fmla="*/ 1418798 h 2471454"/>
                <a:gd name="connsiteX27" fmla="*/ 560595 w 2002127"/>
                <a:gd name="connsiteY27" fmla="*/ 1819265 h 2471454"/>
                <a:gd name="connsiteX28" fmla="*/ 675002 w 2002127"/>
                <a:gd name="connsiteY28" fmla="*/ 2448571 h 2471454"/>
                <a:gd name="connsiteX29" fmla="*/ 972461 w 2002127"/>
                <a:gd name="connsiteY29" fmla="*/ 1727730 h 2471454"/>
                <a:gd name="connsiteX30" fmla="*/ 549154 w 2002127"/>
                <a:gd name="connsiteY30" fmla="*/ 1796381 h 2471454"/>
                <a:gd name="connsiteX31" fmla="*/ 560595 w 2002127"/>
                <a:gd name="connsiteY31" fmla="*/ 1224285 h 2471454"/>
                <a:gd name="connsiteX32" fmla="*/ 0 w 2002127"/>
                <a:gd name="connsiteY32" fmla="*/ 2471454 h 2471454"/>
                <a:gd name="connsiteX33" fmla="*/ 549154 w 2002127"/>
                <a:gd name="connsiteY33" fmla="*/ 1773497 h 2471454"/>
                <a:gd name="connsiteX34" fmla="*/ 320340 w 2002127"/>
                <a:gd name="connsiteY34" fmla="*/ 789492 h 2471454"/>
                <a:gd name="connsiteX35" fmla="*/ 320340 w 2002127"/>
                <a:gd name="connsiteY35" fmla="*/ 789492 h 2471454"/>
                <a:gd name="connsiteX0" fmla="*/ 240255 w 2002127"/>
                <a:gd name="connsiteY0" fmla="*/ 2792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965098 h 2682101"/>
                <a:gd name="connsiteX1" fmla="*/ 705654 w 2002127"/>
                <a:gd name="connsiteY1" fmla="*/ 0 h 2682101"/>
                <a:gd name="connsiteX2" fmla="*/ 732206 w 2002127"/>
                <a:gd name="connsiteY2" fmla="*/ 702649 h 2682101"/>
                <a:gd name="connsiteX3" fmla="*/ 343221 w 2002127"/>
                <a:gd name="connsiteY3" fmla="*/ 1000139 h 2682101"/>
                <a:gd name="connsiteX4" fmla="*/ 549154 w 2002127"/>
                <a:gd name="connsiteY4" fmla="*/ 1446374 h 2682101"/>
                <a:gd name="connsiteX5" fmla="*/ 720765 w 2002127"/>
                <a:gd name="connsiteY5" fmla="*/ 691208 h 2682101"/>
                <a:gd name="connsiteX6" fmla="*/ 949580 w 2002127"/>
                <a:gd name="connsiteY6" fmla="*/ 1251862 h 2682101"/>
                <a:gd name="connsiteX7" fmla="*/ 1212717 w 2002127"/>
                <a:gd name="connsiteY7" fmla="*/ 645440 h 2682101"/>
                <a:gd name="connsiteX8" fmla="*/ 732206 w 2002127"/>
                <a:gd name="connsiteY8" fmla="*/ 691208 h 2682101"/>
                <a:gd name="connsiteX9" fmla="*/ 1578820 w 2002127"/>
                <a:gd name="connsiteY9" fmla="*/ 210647 h 2682101"/>
                <a:gd name="connsiteX10" fmla="*/ 1247039 w 2002127"/>
                <a:gd name="connsiteY10" fmla="*/ 656882 h 2682101"/>
                <a:gd name="connsiteX11" fmla="*/ 1281361 w 2002127"/>
                <a:gd name="connsiteY11" fmla="*/ 1778190 h 2682101"/>
                <a:gd name="connsiteX12" fmla="*/ 926698 w 2002127"/>
                <a:gd name="connsiteY12" fmla="*/ 1206094 h 2682101"/>
                <a:gd name="connsiteX13" fmla="*/ 297458 w 2002127"/>
                <a:gd name="connsiteY13" fmla="*/ 988697 h 2682101"/>
                <a:gd name="connsiteX14" fmla="*/ 125848 w 2002127"/>
                <a:gd name="connsiteY14" fmla="*/ 1618003 h 2682101"/>
                <a:gd name="connsiteX15" fmla="*/ 560595 w 2002127"/>
                <a:gd name="connsiteY15" fmla="*/ 1434932 h 2682101"/>
                <a:gd name="connsiteX16" fmla="*/ 961021 w 2002127"/>
                <a:gd name="connsiteY16" fmla="*/ 1206094 h 2682101"/>
                <a:gd name="connsiteX17" fmla="*/ 949580 w 2002127"/>
                <a:gd name="connsiteY17" fmla="*/ 1961260 h 2682101"/>
                <a:gd name="connsiteX18" fmla="*/ 572036 w 2002127"/>
                <a:gd name="connsiteY18" fmla="*/ 1457816 h 2682101"/>
                <a:gd name="connsiteX19" fmla="*/ 1247039 w 2002127"/>
                <a:gd name="connsiteY19" fmla="*/ 1778190 h 2682101"/>
                <a:gd name="connsiteX20" fmla="*/ 2002127 w 2002127"/>
                <a:gd name="connsiteY20" fmla="*/ 1778190 h 2682101"/>
                <a:gd name="connsiteX21" fmla="*/ 1510175 w 2002127"/>
                <a:gd name="connsiteY21" fmla="*/ 2418937 h 2682101"/>
                <a:gd name="connsiteX22" fmla="*/ 1247039 w 2002127"/>
                <a:gd name="connsiteY22" fmla="*/ 1766748 h 2682101"/>
                <a:gd name="connsiteX23" fmla="*/ 938139 w 2002127"/>
                <a:gd name="connsiteY23" fmla="*/ 1938377 h 2682101"/>
                <a:gd name="connsiteX24" fmla="*/ 1510175 w 2002127"/>
                <a:gd name="connsiteY24" fmla="*/ 2384611 h 2682101"/>
                <a:gd name="connsiteX25" fmla="*/ 652121 w 2002127"/>
                <a:gd name="connsiteY25" fmla="*/ 2682101 h 2682101"/>
                <a:gd name="connsiteX26" fmla="*/ 11440 w 2002127"/>
                <a:gd name="connsiteY26" fmla="*/ 2647776 h 2682101"/>
                <a:gd name="connsiteX27" fmla="*/ 148729 w 2002127"/>
                <a:gd name="connsiteY27" fmla="*/ 1629445 h 2682101"/>
                <a:gd name="connsiteX28" fmla="*/ 560595 w 2002127"/>
                <a:gd name="connsiteY28" fmla="*/ 2029912 h 2682101"/>
                <a:gd name="connsiteX29" fmla="*/ 675002 w 2002127"/>
                <a:gd name="connsiteY29" fmla="*/ 2659218 h 2682101"/>
                <a:gd name="connsiteX30" fmla="*/ 972461 w 2002127"/>
                <a:gd name="connsiteY30" fmla="*/ 1938377 h 2682101"/>
                <a:gd name="connsiteX31" fmla="*/ 549154 w 2002127"/>
                <a:gd name="connsiteY31" fmla="*/ 2007028 h 2682101"/>
                <a:gd name="connsiteX32" fmla="*/ 560595 w 2002127"/>
                <a:gd name="connsiteY32" fmla="*/ 1434932 h 2682101"/>
                <a:gd name="connsiteX33" fmla="*/ 0 w 2002127"/>
                <a:gd name="connsiteY33" fmla="*/ 2682101 h 2682101"/>
                <a:gd name="connsiteX34" fmla="*/ 549154 w 2002127"/>
                <a:gd name="connsiteY34" fmla="*/ 1984144 h 2682101"/>
                <a:gd name="connsiteX35" fmla="*/ 320340 w 2002127"/>
                <a:gd name="connsiteY35" fmla="*/ 1000139 h 2682101"/>
                <a:gd name="connsiteX36" fmla="*/ 320340 w 2002127"/>
                <a:gd name="connsiteY36" fmla="*/ 1000139 h 2682101"/>
                <a:gd name="connsiteX0" fmla="*/ 316455 w 2002127"/>
                <a:gd name="connsiteY0" fmla="*/ 754451 h 2471454"/>
                <a:gd name="connsiteX1" fmla="*/ 213160 w 2002127"/>
                <a:gd name="connsiteY1" fmla="*/ 11443 h 2471454"/>
                <a:gd name="connsiteX2" fmla="*/ 732206 w 2002127"/>
                <a:gd name="connsiteY2" fmla="*/ 492002 h 2471454"/>
                <a:gd name="connsiteX3" fmla="*/ 343221 w 2002127"/>
                <a:gd name="connsiteY3" fmla="*/ 789492 h 2471454"/>
                <a:gd name="connsiteX4" fmla="*/ 549154 w 2002127"/>
                <a:gd name="connsiteY4" fmla="*/ 1235727 h 2471454"/>
                <a:gd name="connsiteX5" fmla="*/ 720765 w 2002127"/>
                <a:gd name="connsiteY5" fmla="*/ 480561 h 2471454"/>
                <a:gd name="connsiteX6" fmla="*/ 949580 w 2002127"/>
                <a:gd name="connsiteY6" fmla="*/ 1041215 h 2471454"/>
                <a:gd name="connsiteX7" fmla="*/ 1212717 w 2002127"/>
                <a:gd name="connsiteY7" fmla="*/ 434793 h 2471454"/>
                <a:gd name="connsiteX8" fmla="*/ 732206 w 2002127"/>
                <a:gd name="connsiteY8" fmla="*/ 480561 h 2471454"/>
                <a:gd name="connsiteX9" fmla="*/ 1578820 w 2002127"/>
                <a:gd name="connsiteY9" fmla="*/ 0 h 2471454"/>
                <a:gd name="connsiteX10" fmla="*/ 1247039 w 2002127"/>
                <a:gd name="connsiteY10" fmla="*/ 446235 h 2471454"/>
                <a:gd name="connsiteX11" fmla="*/ 1281361 w 2002127"/>
                <a:gd name="connsiteY11" fmla="*/ 1567543 h 2471454"/>
                <a:gd name="connsiteX12" fmla="*/ 926698 w 2002127"/>
                <a:gd name="connsiteY12" fmla="*/ 995447 h 2471454"/>
                <a:gd name="connsiteX13" fmla="*/ 297458 w 2002127"/>
                <a:gd name="connsiteY13" fmla="*/ 778050 h 2471454"/>
                <a:gd name="connsiteX14" fmla="*/ 125848 w 2002127"/>
                <a:gd name="connsiteY14" fmla="*/ 1407356 h 2471454"/>
                <a:gd name="connsiteX15" fmla="*/ 560595 w 2002127"/>
                <a:gd name="connsiteY15" fmla="*/ 1224285 h 2471454"/>
                <a:gd name="connsiteX16" fmla="*/ 961021 w 2002127"/>
                <a:gd name="connsiteY16" fmla="*/ 995447 h 2471454"/>
                <a:gd name="connsiteX17" fmla="*/ 949580 w 2002127"/>
                <a:gd name="connsiteY17" fmla="*/ 1750613 h 2471454"/>
                <a:gd name="connsiteX18" fmla="*/ 572036 w 2002127"/>
                <a:gd name="connsiteY18" fmla="*/ 1247169 h 2471454"/>
                <a:gd name="connsiteX19" fmla="*/ 1247039 w 2002127"/>
                <a:gd name="connsiteY19" fmla="*/ 1567543 h 2471454"/>
                <a:gd name="connsiteX20" fmla="*/ 2002127 w 2002127"/>
                <a:gd name="connsiteY20" fmla="*/ 1567543 h 2471454"/>
                <a:gd name="connsiteX21" fmla="*/ 1510175 w 2002127"/>
                <a:gd name="connsiteY21" fmla="*/ 2208290 h 2471454"/>
                <a:gd name="connsiteX22" fmla="*/ 1247039 w 2002127"/>
                <a:gd name="connsiteY22" fmla="*/ 1556101 h 2471454"/>
                <a:gd name="connsiteX23" fmla="*/ 938139 w 2002127"/>
                <a:gd name="connsiteY23" fmla="*/ 1727730 h 2471454"/>
                <a:gd name="connsiteX24" fmla="*/ 1510175 w 2002127"/>
                <a:gd name="connsiteY24" fmla="*/ 2173964 h 2471454"/>
                <a:gd name="connsiteX25" fmla="*/ 652121 w 2002127"/>
                <a:gd name="connsiteY25" fmla="*/ 2471454 h 2471454"/>
                <a:gd name="connsiteX26" fmla="*/ 11440 w 2002127"/>
                <a:gd name="connsiteY26" fmla="*/ 2437129 h 2471454"/>
                <a:gd name="connsiteX27" fmla="*/ 148729 w 2002127"/>
                <a:gd name="connsiteY27" fmla="*/ 1418798 h 2471454"/>
                <a:gd name="connsiteX28" fmla="*/ 560595 w 2002127"/>
                <a:gd name="connsiteY28" fmla="*/ 1819265 h 2471454"/>
                <a:gd name="connsiteX29" fmla="*/ 675002 w 2002127"/>
                <a:gd name="connsiteY29" fmla="*/ 2448571 h 2471454"/>
                <a:gd name="connsiteX30" fmla="*/ 972461 w 2002127"/>
                <a:gd name="connsiteY30" fmla="*/ 1727730 h 2471454"/>
                <a:gd name="connsiteX31" fmla="*/ 549154 w 2002127"/>
                <a:gd name="connsiteY31" fmla="*/ 1796381 h 2471454"/>
                <a:gd name="connsiteX32" fmla="*/ 560595 w 2002127"/>
                <a:gd name="connsiteY32" fmla="*/ 1224285 h 2471454"/>
                <a:gd name="connsiteX33" fmla="*/ 0 w 2002127"/>
                <a:gd name="connsiteY33" fmla="*/ 2471454 h 2471454"/>
                <a:gd name="connsiteX34" fmla="*/ 549154 w 2002127"/>
                <a:gd name="connsiteY34" fmla="*/ 1773497 h 2471454"/>
                <a:gd name="connsiteX35" fmla="*/ 320340 w 2002127"/>
                <a:gd name="connsiteY35" fmla="*/ 789492 h 2471454"/>
                <a:gd name="connsiteX36" fmla="*/ 320340 w 2002127"/>
                <a:gd name="connsiteY36" fmla="*/ 789492 h 2471454"/>
                <a:gd name="connsiteX0" fmla="*/ 316455 w 2002127"/>
                <a:gd name="connsiteY0" fmla="*/ 743008 h 2460011"/>
                <a:gd name="connsiteX1" fmla="*/ 213160 w 2002127"/>
                <a:gd name="connsiteY1" fmla="*/ 0 h 2460011"/>
                <a:gd name="connsiteX2" fmla="*/ 732206 w 2002127"/>
                <a:gd name="connsiteY2" fmla="*/ 480559 h 2460011"/>
                <a:gd name="connsiteX3" fmla="*/ 343221 w 2002127"/>
                <a:gd name="connsiteY3" fmla="*/ 778049 h 2460011"/>
                <a:gd name="connsiteX4" fmla="*/ 549154 w 2002127"/>
                <a:gd name="connsiteY4" fmla="*/ 1224284 h 2460011"/>
                <a:gd name="connsiteX5" fmla="*/ 720765 w 2002127"/>
                <a:gd name="connsiteY5" fmla="*/ 469118 h 2460011"/>
                <a:gd name="connsiteX6" fmla="*/ 949580 w 2002127"/>
                <a:gd name="connsiteY6" fmla="*/ 1029772 h 2460011"/>
                <a:gd name="connsiteX7" fmla="*/ 1212717 w 2002127"/>
                <a:gd name="connsiteY7" fmla="*/ 423350 h 2460011"/>
                <a:gd name="connsiteX8" fmla="*/ 732206 w 2002127"/>
                <a:gd name="connsiteY8" fmla="*/ 469118 h 2460011"/>
                <a:gd name="connsiteX9" fmla="*/ 1247039 w 2002127"/>
                <a:gd name="connsiteY9" fmla="*/ 434792 h 2460011"/>
                <a:gd name="connsiteX10" fmla="*/ 1281361 w 2002127"/>
                <a:gd name="connsiteY10" fmla="*/ 1556100 h 2460011"/>
                <a:gd name="connsiteX11" fmla="*/ 926698 w 2002127"/>
                <a:gd name="connsiteY11" fmla="*/ 984004 h 2460011"/>
                <a:gd name="connsiteX12" fmla="*/ 297458 w 2002127"/>
                <a:gd name="connsiteY12" fmla="*/ 766607 h 2460011"/>
                <a:gd name="connsiteX13" fmla="*/ 125848 w 2002127"/>
                <a:gd name="connsiteY13" fmla="*/ 1395913 h 2460011"/>
                <a:gd name="connsiteX14" fmla="*/ 560595 w 2002127"/>
                <a:gd name="connsiteY14" fmla="*/ 1212842 h 2460011"/>
                <a:gd name="connsiteX15" fmla="*/ 961021 w 2002127"/>
                <a:gd name="connsiteY15" fmla="*/ 984004 h 2460011"/>
                <a:gd name="connsiteX16" fmla="*/ 949580 w 2002127"/>
                <a:gd name="connsiteY16" fmla="*/ 1739170 h 2460011"/>
                <a:gd name="connsiteX17" fmla="*/ 572036 w 2002127"/>
                <a:gd name="connsiteY17" fmla="*/ 1235726 h 2460011"/>
                <a:gd name="connsiteX18" fmla="*/ 1247039 w 2002127"/>
                <a:gd name="connsiteY18" fmla="*/ 1556100 h 2460011"/>
                <a:gd name="connsiteX19" fmla="*/ 2002127 w 2002127"/>
                <a:gd name="connsiteY19" fmla="*/ 1556100 h 2460011"/>
                <a:gd name="connsiteX20" fmla="*/ 1510175 w 2002127"/>
                <a:gd name="connsiteY20" fmla="*/ 2196847 h 2460011"/>
                <a:gd name="connsiteX21" fmla="*/ 1247039 w 2002127"/>
                <a:gd name="connsiteY21" fmla="*/ 1544658 h 2460011"/>
                <a:gd name="connsiteX22" fmla="*/ 938139 w 2002127"/>
                <a:gd name="connsiteY22" fmla="*/ 1716287 h 2460011"/>
                <a:gd name="connsiteX23" fmla="*/ 1510175 w 2002127"/>
                <a:gd name="connsiteY23" fmla="*/ 2162521 h 2460011"/>
                <a:gd name="connsiteX24" fmla="*/ 652121 w 2002127"/>
                <a:gd name="connsiteY24" fmla="*/ 2460011 h 2460011"/>
                <a:gd name="connsiteX25" fmla="*/ 11440 w 2002127"/>
                <a:gd name="connsiteY25" fmla="*/ 2425686 h 2460011"/>
                <a:gd name="connsiteX26" fmla="*/ 148729 w 2002127"/>
                <a:gd name="connsiteY26" fmla="*/ 1407355 h 2460011"/>
                <a:gd name="connsiteX27" fmla="*/ 560595 w 2002127"/>
                <a:gd name="connsiteY27" fmla="*/ 1807822 h 2460011"/>
                <a:gd name="connsiteX28" fmla="*/ 675002 w 2002127"/>
                <a:gd name="connsiteY28" fmla="*/ 2437128 h 2460011"/>
                <a:gd name="connsiteX29" fmla="*/ 972461 w 2002127"/>
                <a:gd name="connsiteY29" fmla="*/ 1716287 h 2460011"/>
                <a:gd name="connsiteX30" fmla="*/ 549154 w 2002127"/>
                <a:gd name="connsiteY30" fmla="*/ 1784938 h 2460011"/>
                <a:gd name="connsiteX31" fmla="*/ 560595 w 2002127"/>
                <a:gd name="connsiteY31" fmla="*/ 1212842 h 2460011"/>
                <a:gd name="connsiteX32" fmla="*/ 0 w 2002127"/>
                <a:gd name="connsiteY32" fmla="*/ 2460011 h 2460011"/>
                <a:gd name="connsiteX33" fmla="*/ 549154 w 2002127"/>
                <a:gd name="connsiteY33" fmla="*/ 1762054 h 2460011"/>
                <a:gd name="connsiteX34" fmla="*/ 320340 w 2002127"/>
                <a:gd name="connsiteY34" fmla="*/ 778049 h 2460011"/>
                <a:gd name="connsiteX35" fmla="*/ 320340 w 2002127"/>
                <a:gd name="connsiteY35" fmla="*/ 778049 h 2460011"/>
                <a:gd name="connsiteX0" fmla="*/ 316455 w 2002127"/>
                <a:gd name="connsiteY0" fmla="*/ 319658 h 2036661"/>
                <a:gd name="connsiteX1" fmla="*/ 732206 w 2002127"/>
                <a:gd name="connsiteY1" fmla="*/ 57209 h 2036661"/>
                <a:gd name="connsiteX2" fmla="*/ 343221 w 2002127"/>
                <a:gd name="connsiteY2" fmla="*/ 354699 h 2036661"/>
                <a:gd name="connsiteX3" fmla="*/ 549154 w 2002127"/>
                <a:gd name="connsiteY3" fmla="*/ 800934 h 2036661"/>
                <a:gd name="connsiteX4" fmla="*/ 720765 w 2002127"/>
                <a:gd name="connsiteY4" fmla="*/ 45768 h 2036661"/>
                <a:gd name="connsiteX5" fmla="*/ 949580 w 2002127"/>
                <a:gd name="connsiteY5" fmla="*/ 606422 h 2036661"/>
                <a:gd name="connsiteX6" fmla="*/ 1212717 w 2002127"/>
                <a:gd name="connsiteY6" fmla="*/ 0 h 2036661"/>
                <a:gd name="connsiteX7" fmla="*/ 732206 w 2002127"/>
                <a:gd name="connsiteY7" fmla="*/ 45768 h 2036661"/>
                <a:gd name="connsiteX8" fmla="*/ 1247039 w 2002127"/>
                <a:gd name="connsiteY8" fmla="*/ 11442 h 2036661"/>
                <a:gd name="connsiteX9" fmla="*/ 1281361 w 2002127"/>
                <a:gd name="connsiteY9" fmla="*/ 1132750 h 2036661"/>
                <a:gd name="connsiteX10" fmla="*/ 926698 w 2002127"/>
                <a:gd name="connsiteY10" fmla="*/ 560654 h 2036661"/>
                <a:gd name="connsiteX11" fmla="*/ 297458 w 2002127"/>
                <a:gd name="connsiteY11" fmla="*/ 343257 h 2036661"/>
                <a:gd name="connsiteX12" fmla="*/ 125848 w 2002127"/>
                <a:gd name="connsiteY12" fmla="*/ 972563 h 2036661"/>
                <a:gd name="connsiteX13" fmla="*/ 560595 w 2002127"/>
                <a:gd name="connsiteY13" fmla="*/ 789492 h 2036661"/>
                <a:gd name="connsiteX14" fmla="*/ 961021 w 2002127"/>
                <a:gd name="connsiteY14" fmla="*/ 560654 h 2036661"/>
                <a:gd name="connsiteX15" fmla="*/ 949580 w 2002127"/>
                <a:gd name="connsiteY15" fmla="*/ 1315820 h 2036661"/>
                <a:gd name="connsiteX16" fmla="*/ 572036 w 2002127"/>
                <a:gd name="connsiteY16" fmla="*/ 812376 h 2036661"/>
                <a:gd name="connsiteX17" fmla="*/ 1247039 w 2002127"/>
                <a:gd name="connsiteY17" fmla="*/ 1132750 h 2036661"/>
                <a:gd name="connsiteX18" fmla="*/ 2002127 w 2002127"/>
                <a:gd name="connsiteY18" fmla="*/ 1132750 h 2036661"/>
                <a:gd name="connsiteX19" fmla="*/ 1510175 w 2002127"/>
                <a:gd name="connsiteY19" fmla="*/ 1773497 h 2036661"/>
                <a:gd name="connsiteX20" fmla="*/ 1247039 w 2002127"/>
                <a:gd name="connsiteY20" fmla="*/ 1121308 h 2036661"/>
                <a:gd name="connsiteX21" fmla="*/ 938139 w 2002127"/>
                <a:gd name="connsiteY21" fmla="*/ 1292937 h 2036661"/>
                <a:gd name="connsiteX22" fmla="*/ 1510175 w 2002127"/>
                <a:gd name="connsiteY22" fmla="*/ 1739171 h 2036661"/>
                <a:gd name="connsiteX23" fmla="*/ 652121 w 2002127"/>
                <a:gd name="connsiteY23" fmla="*/ 2036661 h 2036661"/>
                <a:gd name="connsiteX24" fmla="*/ 11440 w 2002127"/>
                <a:gd name="connsiteY24" fmla="*/ 2002336 h 2036661"/>
                <a:gd name="connsiteX25" fmla="*/ 148729 w 2002127"/>
                <a:gd name="connsiteY25" fmla="*/ 984005 h 2036661"/>
                <a:gd name="connsiteX26" fmla="*/ 560595 w 2002127"/>
                <a:gd name="connsiteY26" fmla="*/ 1384472 h 2036661"/>
                <a:gd name="connsiteX27" fmla="*/ 675002 w 2002127"/>
                <a:gd name="connsiteY27" fmla="*/ 2013778 h 2036661"/>
                <a:gd name="connsiteX28" fmla="*/ 972461 w 2002127"/>
                <a:gd name="connsiteY28" fmla="*/ 1292937 h 2036661"/>
                <a:gd name="connsiteX29" fmla="*/ 549154 w 2002127"/>
                <a:gd name="connsiteY29" fmla="*/ 1361588 h 2036661"/>
                <a:gd name="connsiteX30" fmla="*/ 560595 w 2002127"/>
                <a:gd name="connsiteY30" fmla="*/ 789492 h 2036661"/>
                <a:gd name="connsiteX31" fmla="*/ 0 w 2002127"/>
                <a:gd name="connsiteY31" fmla="*/ 2036661 h 2036661"/>
                <a:gd name="connsiteX32" fmla="*/ 549154 w 2002127"/>
                <a:gd name="connsiteY32" fmla="*/ 1338704 h 2036661"/>
                <a:gd name="connsiteX33" fmla="*/ 320340 w 2002127"/>
                <a:gd name="connsiteY33" fmla="*/ 354699 h 2036661"/>
                <a:gd name="connsiteX34" fmla="*/ 320340 w 2002127"/>
                <a:gd name="connsiteY34" fmla="*/ 354699 h 2036661"/>
                <a:gd name="connsiteX0" fmla="*/ 316455 w 1510175"/>
                <a:gd name="connsiteY0" fmla="*/ 319658 h 2036661"/>
                <a:gd name="connsiteX1" fmla="*/ 732206 w 1510175"/>
                <a:gd name="connsiteY1" fmla="*/ 57209 h 2036661"/>
                <a:gd name="connsiteX2" fmla="*/ 343221 w 1510175"/>
                <a:gd name="connsiteY2" fmla="*/ 354699 h 2036661"/>
                <a:gd name="connsiteX3" fmla="*/ 549154 w 1510175"/>
                <a:gd name="connsiteY3" fmla="*/ 800934 h 2036661"/>
                <a:gd name="connsiteX4" fmla="*/ 720765 w 1510175"/>
                <a:gd name="connsiteY4" fmla="*/ 45768 h 2036661"/>
                <a:gd name="connsiteX5" fmla="*/ 949580 w 1510175"/>
                <a:gd name="connsiteY5" fmla="*/ 606422 h 2036661"/>
                <a:gd name="connsiteX6" fmla="*/ 1212717 w 1510175"/>
                <a:gd name="connsiteY6" fmla="*/ 0 h 2036661"/>
                <a:gd name="connsiteX7" fmla="*/ 732206 w 1510175"/>
                <a:gd name="connsiteY7" fmla="*/ 45768 h 2036661"/>
                <a:gd name="connsiteX8" fmla="*/ 1247039 w 1510175"/>
                <a:gd name="connsiteY8" fmla="*/ 11442 h 2036661"/>
                <a:gd name="connsiteX9" fmla="*/ 1281361 w 1510175"/>
                <a:gd name="connsiteY9" fmla="*/ 1132750 h 2036661"/>
                <a:gd name="connsiteX10" fmla="*/ 926698 w 1510175"/>
                <a:gd name="connsiteY10" fmla="*/ 560654 h 2036661"/>
                <a:gd name="connsiteX11" fmla="*/ 297458 w 1510175"/>
                <a:gd name="connsiteY11" fmla="*/ 343257 h 2036661"/>
                <a:gd name="connsiteX12" fmla="*/ 125848 w 1510175"/>
                <a:gd name="connsiteY12" fmla="*/ 972563 h 2036661"/>
                <a:gd name="connsiteX13" fmla="*/ 560595 w 1510175"/>
                <a:gd name="connsiteY13" fmla="*/ 789492 h 2036661"/>
                <a:gd name="connsiteX14" fmla="*/ 961021 w 1510175"/>
                <a:gd name="connsiteY14" fmla="*/ 560654 h 2036661"/>
                <a:gd name="connsiteX15" fmla="*/ 949580 w 1510175"/>
                <a:gd name="connsiteY15" fmla="*/ 1315820 h 2036661"/>
                <a:gd name="connsiteX16" fmla="*/ 572036 w 1510175"/>
                <a:gd name="connsiteY16" fmla="*/ 812376 h 2036661"/>
                <a:gd name="connsiteX17" fmla="*/ 1247039 w 1510175"/>
                <a:gd name="connsiteY17" fmla="*/ 1132750 h 2036661"/>
                <a:gd name="connsiteX18" fmla="*/ 1510175 w 1510175"/>
                <a:gd name="connsiteY18" fmla="*/ 1773497 h 2036661"/>
                <a:gd name="connsiteX19" fmla="*/ 1247039 w 1510175"/>
                <a:gd name="connsiteY19" fmla="*/ 1121308 h 2036661"/>
                <a:gd name="connsiteX20" fmla="*/ 938139 w 1510175"/>
                <a:gd name="connsiteY20" fmla="*/ 1292937 h 2036661"/>
                <a:gd name="connsiteX21" fmla="*/ 1510175 w 1510175"/>
                <a:gd name="connsiteY21" fmla="*/ 1739171 h 2036661"/>
                <a:gd name="connsiteX22" fmla="*/ 652121 w 1510175"/>
                <a:gd name="connsiteY22" fmla="*/ 2036661 h 2036661"/>
                <a:gd name="connsiteX23" fmla="*/ 11440 w 1510175"/>
                <a:gd name="connsiteY23" fmla="*/ 2002336 h 2036661"/>
                <a:gd name="connsiteX24" fmla="*/ 148729 w 1510175"/>
                <a:gd name="connsiteY24" fmla="*/ 984005 h 2036661"/>
                <a:gd name="connsiteX25" fmla="*/ 560595 w 1510175"/>
                <a:gd name="connsiteY25" fmla="*/ 1384472 h 2036661"/>
                <a:gd name="connsiteX26" fmla="*/ 675002 w 1510175"/>
                <a:gd name="connsiteY26" fmla="*/ 2013778 h 2036661"/>
                <a:gd name="connsiteX27" fmla="*/ 972461 w 1510175"/>
                <a:gd name="connsiteY27" fmla="*/ 1292937 h 2036661"/>
                <a:gd name="connsiteX28" fmla="*/ 549154 w 1510175"/>
                <a:gd name="connsiteY28" fmla="*/ 1361588 h 2036661"/>
                <a:gd name="connsiteX29" fmla="*/ 560595 w 1510175"/>
                <a:gd name="connsiteY29" fmla="*/ 789492 h 2036661"/>
                <a:gd name="connsiteX30" fmla="*/ 0 w 1510175"/>
                <a:gd name="connsiteY30" fmla="*/ 2036661 h 2036661"/>
                <a:gd name="connsiteX31" fmla="*/ 549154 w 1510175"/>
                <a:gd name="connsiteY31" fmla="*/ 1338704 h 2036661"/>
                <a:gd name="connsiteX32" fmla="*/ 320340 w 1510175"/>
                <a:gd name="connsiteY32" fmla="*/ 354699 h 2036661"/>
                <a:gd name="connsiteX33" fmla="*/ 320340 w 1510175"/>
                <a:gd name="connsiteY33" fmla="*/ 354699 h 2036661"/>
                <a:gd name="connsiteX0" fmla="*/ 1449088 w 2642808"/>
                <a:gd name="connsiteY0" fmla="*/ 1217331 h 2934334"/>
                <a:gd name="connsiteX1" fmla="*/ 1864839 w 2642808"/>
                <a:gd name="connsiteY1" fmla="*/ 954882 h 2934334"/>
                <a:gd name="connsiteX2" fmla="*/ 1475854 w 2642808"/>
                <a:gd name="connsiteY2" fmla="*/ 1252372 h 2934334"/>
                <a:gd name="connsiteX3" fmla="*/ 1681787 w 2642808"/>
                <a:gd name="connsiteY3" fmla="*/ 1698607 h 2934334"/>
                <a:gd name="connsiteX4" fmla="*/ 1853398 w 2642808"/>
                <a:gd name="connsiteY4" fmla="*/ 943441 h 2934334"/>
                <a:gd name="connsiteX5" fmla="*/ 2082213 w 2642808"/>
                <a:gd name="connsiteY5" fmla="*/ 1504095 h 2934334"/>
                <a:gd name="connsiteX6" fmla="*/ 2345350 w 2642808"/>
                <a:gd name="connsiteY6" fmla="*/ 897673 h 2934334"/>
                <a:gd name="connsiteX7" fmla="*/ 1864839 w 2642808"/>
                <a:gd name="connsiteY7" fmla="*/ 943441 h 2934334"/>
                <a:gd name="connsiteX8" fmla="*/ 2379672 w 2642808"/>
                <a:gd name="connsiteY8" fmla="*/ 909115 h 2934334"/>
                <a:gd name="connsiteX9" fmla="*/ 2413994 w 2642808"/>
                <a:gd name="connsiteY9" fmla="*/ 2030423 h 2934334"/>
                <a:gd name="connsiteX10" fmla="*/ 2059331 w 2642808"/>
                <a:gd name="connsiteY10" fmla="*/ 1458327 h 2934334"/>
                <a:gd name="connsiteX11" fmla="*/ 0 w 2642808"/>
                <a:gd name="connsiteY11" fmla="*/ 0 h 2934334"/>
                <a:gd name="connsiteX12" fmla="*/ 1258481 w 2642808"/>
                <a:gd name="connsiteY12" fmla="*/ 1870236 h 2934334"/>
                <a:gd name="connsiteX13" fmla="*/ 1693228 w 2642808"/>
                <a:gd name="connsiteY13" fmla="*/ 1687165 h 2934334"/>
                <a:gd name="connsiteX14" fmla="*/ 2093654 w 2642808"/>
                <a:gd name="connsiteY14" fmla="*/ 1458327 h 2934334"/>
                <a:gd name="connsiteX15" fmla="*/ 2082213 w 2642808"/>
                <a:gd name="connsiteY15" fmla="*/ 2213493 h 2934334"/>
                <a:gd name="connsiteX16" fmla="*/ 1704669 w 2642808"/>
                <a:gd name="connsiteY16" fmla="*/ 1710049 h 2934334"/>
                <a:gd name="connsiteX17" fmla="*/ 2379672 w 2642808"/>
                <a:gd name="connsiteY17" fmla="*/ 2030423 h 2934334"/>
                <a:gd name="connsiteX18" fmla="*/ 2642808 w 2642808"/>
                <a:gd name="connsiteY18" fmla="*/ 2671170 h 2934334"/>
                <a:gd name="connsiteX19" fmla="*/ 2379672 w 2642808"/>
                <a:gd name="connsiteY19" fmla="*/ 2018981 h 2934334"/>
                <a:gd name="connsiteX20" fmla="*/ 2070772 w 2642808"/>
                <a:gd name="connsiteY20" fmla="*/ 2190610 h 2934334"/>
                <a:gd name="connsiteX21" fmla="*/ 2642808 w 2642808"/>
                <a:gd name="connsiteY21" fmla="*/ 2636844 h 2934334"/>
                <a:gd name="connsiteX22" fmla="*/ 1784754 w 2642808"/>
                <a:gd name="connsiteY22" fmla="*/ 2934334 h 2934334"/>
                <a:gd name="connsiteX23" fmla="*/ 1144073 w 2642808"/>
                <a:gd name="connsiteY23" fmla="*/ 2900009 h 2934334"/>
                <a:gd name="connsiteX24" fmla="*/ 1281362 w 2642808"/>
                <a:gd name="connsiteY24" fmla="*/ 1881678 h 2934334"/>
                <a:gd name="connsiteX25" fmla="*/ 1693228 w 2642808"/>
                <a:gd name="connsiteY25" fmla="*/ 2282145 h 2934334"/>
                <a:gd name="connsiteX26" fmla="*/ 1807635 w 2642808"/>
                <a:gd name="connsiteY26" fmla="*/ 2911451 h 2934334"/>
                <a:gd name="connsiteX27" fmla="*/ 2105094 w 2642808"/>
                <a:gd name="connsiteY27" fmla="*/ 2190610 h 2934334"/>
                <a:gd name="connsiteX28" fmla="*/ 1681787 w 2642808"/>
                <a:gd name="connsiteY28" fmla="*/ 2259261 h 2934334"/>
                <a:gd name="connsiteX29" fmla="*/ 1693228 w 2642808"/>
                <a:gd name="connsiteY29" fmla="*/ 1687165 h 2934334"/>
                <a:gd name="connsiteX30" fmla="*/ 1132633 w 2642808"/>
                <a:gd name="connsiteY30" fmla="*/ 2934334 h 2934334"/>
                <a:gd name="connsiteX31" fmla="*/ 1681787 w 2642808"/>
                <a:gd name="connsiteY31" fmla="*/ 2236377 h 2934334"/>
                <a:gd name="connsiteX32" fmla="*/ 1452973 w 2642808"/>
                <a:gd name="connsiteY32" fmla="*/ 1252372 h 2934334"/>
                <a:gd name="connsiteX33" fmla="*/ 1452973 w 2642808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2516960 w 3901287"/>
                <a:gd name="connsiteY12" fmla="*/ 1870236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951707 w 3901287"/>
                <a:gd name="connsiteY29" fmla="*/ 168716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3901287"/>
                <a:gd name="connsiteY0" fmla="*/ 1217331 h 2934334"/>
                <a:gd name="connsiteX1" fmla="*/ 3123318 w 3901287"/>
                <a:gd name="connsiteY1" fmla="*/ 954882 h 2934334"/>
                <a:gd name="connsiteX2" fmla="*/ 2734333 w 3901287"/>
                <a:gd name="connsiteY2" fmla="*/ 1252372 h 2934334"/>
                <a:gd name="connsiteX3" fmla="*/ 2940266 w 3901287"/>
                <a:gd name="connsiteY3" fmla="*/ 1698607 h 2934334"/>
                <a:gd name="connsiteX4" fmla="*/ 3111877 w 3901287"/>
                <a:gd name="connsiteY4" fmla="*/ 943441 h 2934334"/>
                <a:gd name="connsiteX5" fmla="*/ 3340692 w 3901287"/>
                <a:gd name="connsiteY5" fmla="*/ 1504095 h 2934334"/>
                <a:gd name="connsiteX6" fmla="*/ 3603829 w 3901287"/>
                <a:gd name="connsiteY6" fmla="*/ 897673 h 2934334"/>
                <a:gd name="connsiteX7" fmla="*/ 3123318 w 3901287"/>
                <a:gd name="connsiteY7" fmla="*/ 943441 h 2934334"/>
                <a:gd name="connsiteX8" fmla="*/ 3638151 w 3901287"/>
                <a:gd name="connsiteY8" fmla="*/ 909115 h 2934334"/>
                <a:gd name="connsiteX9" fmla="*/ 3672473 w 3901287"/>
                <a:gd name="connsiteY9" fmla="*/ 2030423 h 2934334"/>
                <a:gd name="connsiteX10" fmla="*/ 3317810 w 3901287"/>
                <a:gd name="connsiteY10" fmla="*/ 1458327 h 2934334"/>
                <a:gd name="connsiteX11" fmla="*/ 1258479 w 3901287"/>
                <a:gd name="connsiteY11" fmla="*/ 0 h 2934334"/>
                <a:gd name="connsiteX12" fmla="*/ 743647 w 3901287"/>
                <a:gd name="connsiteY12" fmla="*/ 234042 h 2934334"/>
                <a:gd name="connsiteX13" fmla="*/ 2951707 w 3901287"/>
                <a:gd name="connsiteY13" fmla="*/ 1687165 h 2934334"/>
                <a:gd name="connsiteX14" fmla="*/ 3352133 w 3901287"/>
                <a:gd name="connsiteY14" fmla="*/ 1458327 h 2934334"/>
                <a:gd name="connsiteX15" fmla="*/ 3340692 w 3901287"/>
                <a:gd name="connsiteY15" fmla="*/ 2213493 h 2934334"/>
                <a:gd name="connsiteX16" fmla="*/ 2963148 w 3901287"/>
                <a:gd name="connsiteY16" fmla="*/ 1710049 h 2934334"/>
                <a:gd name="connsiteX17" fmla="*/ 3638151 w 3901287"/>
                <a:gd name="connsiteY17" fmla="*/ 2030423 h 2934334"/>
                <a:gd name="connsiteX18" fmla="*/ 3901287 w 3901287"/>
                <a:gd name="connsiteY18" fmla="*/ 2671170 h 2934334"/>
                <a:gd name="connsiteX19" fmla="*/ 3638151 w 3901287"/>
                <a:gd name="connsiteY19" fmla="*/ 2018981 h 2934334"/>
                <a:gd name="connsiteX20" fmla="*/ 3329251 w 3901287"/>
                <a:gd name="connsiteY20" fmla="*/ 2190610 h 2934334"/>
                <a:gd name="connsiteX21" fmla="*/ 3901287 w 3901287"/>
                <a:gd name="connsiteY21" fmla="*/ 2636844 h 2934334"/>
                <a:gd name="connsiteX22" fmla="*/ 3043233 w 3901287"/>
                <a:gd name="connsiteY22" fmla="*/ 2934334 h 2934334"/>
                <a:gd name="connsiteX23" fmla="*/ 2402552 w 3901287"/>
                <a:gd name="connsiteY23" fmla="*/ 2900009 h 2934334"/>
                <a:gd name="connsiteX24" fmla="*/ 0 w 3901287"/>
                <a:gd name="connsiteY24" fmla="*/ 2327913 h 2934334"/>
                <a:gd name="connsiteX25" fmla="*/ 2951707 w 3901287"/>
                <a:gd name="connsiteY25" fmla="*/ 2282145 h 2934334"/>
                <a:gd name="connsiteX26" fmla="*/ 3066114 w 3901287"/>
                <a:gd name="connsiteY26" fmla="*/ 2911451 h 2934334"/>
                <a:gd name="connsiteX27" fmla="*/ 3363573 w 3901287"/>
                <a:gd name="connsiteY27" fmla="*/ 2190610 h 2934334"/>
                <a:gd name="connsiteX28" fmla="*/ 2940266 w 3901287"/>
                <a:gd name="connsiteY28" fmla="*/ 2259261 h 2934334"/>
                <a:gd name="connsiteX29" fmla="*/ 263137 w 3901287"/>
                <a:gd name="connsiteY29" fmla="*/ 1870235 h 2934334"/>
                <a:gd name="connsiteX30" fmla="*/ 2391112 w 3901287"/>
                <a:gd name="connsiteY30" fmla="*/ 2934334 h 2934334"/>
                <a:gd name="connsiteX31" fmla="*/ 2940266 w 3901287"/>
                <a:gd name="connsiteY31" fmla="*/ 2236377 h 2934334"/>
                <a:gd name="connsiteX32" fmla="*/ 2711452 w 3901287"/>
                <a:gd name="connsiteY32" fmla="*/ 1252372 h 2934334"/>
                <a:gd name="connsiteX33" fmla="*/ 2711452 w 3901287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2951707 w 5015065"/>
                <a:gd name="connsiteY13" fmla="*/ 1687165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3352133 w 5015065"/>
                <a:gd name="connsiteY14" fmla="*/ 1458327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015065"/>
                <a:gd name="connsiteY0" fmla="*/ 1217331 h 2934334"/>
                <a:gd name="connsiteX1" fmla="*/ 3123318 w 5015065"/>
                <a:gd name="connsiteY1" fmla="*/ 954882 h 2934334"/>
                <a:gd name="connsiteX2" fmla="*/ 2734333 w 5015065"/>
                <a:gd name="connsiteY2" fmla="*/ 1252372 h 2934334"/>
                <a:gd name="connsiteX3" fmla="*/ 2940266 w 5015065"/>
                <a:gd name="connsiteY3" fmla="*/ 1698607 h 2934334"/>
                <a:gd name="connsiteX4" fmla="*/ 3111877 w 5015065"/>
                <a:gd name="connsiteY4" fmla="*/ 943441 h 2934334"/>
                <a:gd name="connsiteX5" fmla="*/ 3340692 w 5015065"/>
                <a:gd name="connsiteY5" fmla="*/ 1504095 h 2934334"/>
                <a:gd name="connsiteX6" fmla="*/ 3603829 w 5015065"/>
                <a:gd name="connsiteY6" fmla="*/ 897673 h 2934334"/>
                <a:gd name="connsiteX7" fmla="*/ 3123318 w 5015065"/>
                <a:gd name="connsiteY7" fmla="*/ 943441 h 2934334"/>
                <a:gd name="connsiteX8" fmla="*/ 3638151 w 5015065"/>
                <a:gd name="connsiteY8" fmla="*/ 909115 h 2934334"/>
                <a:gd name="connsiteX9" fmla="*/ 3672473 w 5015065"/>
                <a:gd name="connsiteY9" fmla="*/ 2030423 h 2934334"/>
                <a:gd name="connsiteX10" fmla="*/ 3317810 w 5015065"/>
                <a:gd name="connsiteY10" fmla="*/ 1458327 h 2934334"/>
                <a:gd name="connsiteX11" fmla="*/ 1258479 w 5015065"/>
                <a:gd name="connsiteY11" fmla="*/ 0 h 2934334"/>
                <a:gd name="connsiteX12" fmla="*/ 743647 w 5015065"/>
                <a:gd name="connsiteY12" fmla="*/ 234042 h 2934334"/>
                <a:gd name="connsiteX13" fmla="*/ 629240 w 5015065"/>
                <a:gd name="connsiteY13" fmla="*/ 977766 h 2934334"/>
                <a:gd name="connsiteX14" fmla="*/ 1086869 w 5015065"/>
                <a:gd name="connsiteY14" fmla="*/ 768800 h 2934334"/>
                <a:gd name="connsiteX15" fmla="*/ 3340692 w 5015065"/>
                <a:gd name="connsiteY15" fmla="*/ 2213493 h 2934334"/>
                <a:gd name="connsiteX16" fmla="*/ 5015065 w 5015065"/>
                <a:gd name="connsiteY16" fmla="*/ 2465215 h 2934334"/>
                <a:gd name="connsiteX17" fmla="*/ 3638151 w 5015065"/>
                <a:gd name="connsiteY17" fmla="*/ 2030423 h 2934334"/>
                <a:gd name="connsiteX18" fmla="*/ 3901287 w 5015065"/>
                <a:gd name="connsiteY18" fmla="*/ 2671170 h 2934334"/>
                <a:gd name="connsiteX19" fmla="*/ 3638151 w 5015065"/>
                <a:gd name="connsiteY19" fmla="*/ 2018981 h 2934334"/>
                <a:gd name="connsiteX20" fmla="*/ 3329251 w 5015065"/>
                <a:gd name="connsiteY20" fmla="*/ 2190610 h 2934334"/>
                <a:gd name="connsiteX21" fmla="*/ 3901287 w 5015065"/>
                <a:gd name="connsiteY21" fmla="*/ 2636844 h 2934334"/>
                <a:gd name="connsiteX22" fmla="*/ 3043233 w 5015065"/>
                <a:gd name="connsiteY22" fmla="*/ 2934334 h 2934334"/>
                <a:gd name="connsiteX23" fmla="*/ 2402552 w 5015065"/>
                <a:gd name="connsiteY23" fmla="*/ 2900009 h 2934334"/>
                <a:gd name="connsiteX24" fmla="*/ 0 w 5015065"/>
                <a:gd name="connsiteY24" fmla="*/ 2327913 h 2934334"/>
                <a:gd name="connsiteX25" fmla="*/ 2951707 w 5015065"/>
                <a:gd name="connsiteY25" fmla="*/ 2282145 h 2934334"/>
                <a:gd name="connsiteX26" fmla="*/ 3066114 w 5015065"/>
                <a:gd name="connsiteY26" fmla="*/ 2911451 h 2934334"/>
                <a:gd name="connsiteX27" fmla="*/ 3363573 w 5015065"/>
                <a:gd name="connsiteY27" fmla="*/ 2190610 h 2934334"/>
                <a:gd name="connsiteX28" fmla="*/ 2940266 w 5015065"/>
                <a:gd name="connsiteY28" fmla="*/ 2259261 h 2934334"/>
                <a:gd name="connsiteX29" fmla="*/ 263137 w 5015065"/>
                <a:gd name="connsiteY29" fmla="*/ 1870235 h 2934334"/>
                <a:gd name="connsiteX30" fmla="*/ 2391112 w 5015065"/>
                <a:gd name="connsiteY30" fmla="*/ 2934334 h 2934334"/>
                <a:gd name="connsiteX31" fmla="*/ 2940266 w 5015065"/>
                <a:gd name="connsiteY31" fmla="*/ 2236377 h 2934334"/>
                <a:gd name="connsiteX32" fmla="*/ 2711452 w 5015065"/>
                <a:gd name="connsiteY32" fmla="*/ 1252372 h 2934334"/>
                <a:gd name="connsiteX33" fmla="*/ 2711452 w 5015065"/>
                <a:gd name="connsiteY33" fmla="*/ 1252372 h 2934334"/>
                <a:gd name="connsiteX0" fmla="*/ 2707567 w 5228412"/>
                <a:gd name="connsiteY0" fmla="*/ 1217331 h 3151731"/>
                <a:gd name="connsiteX1" fmla="*/ 3123318 w 5228412"/>
                <a:gd name="connsiteY1" fmla="*/ 954882 h 3151731"/>
                <a:gd name="connsiteX2" fmla="*/ 2734333 w 5228412"/>
                <a:gd name="connsiteY2" fmla="*/ 1252372 h 3151731"/>
                <a:gd name="connsiteX3" fmla="*/ 2940266 w 5228412"/>
                <a:gd name="connsiteY3" fmla="*/ 1698607 h 3151731"/>
                <a:gd name="connsiteX4" fmla="*/ 3111877 w 5228412"/>
                <a:gd name="connsiteY4" fmla="*/ 943441 h 3151731"/>
                <a:gd name="connsiteX5" fmla="*/ 3340692 w 5228412"/>
                <a:gd name="connsiteY5" fmla="*/ 1504095 h 3151731"/>
                <a:gd name="connsiteX6" fmla="*/ 3603829 w 5228412"/>
                <a:gd name="connsiteY6" fmla="*/ 897673 h 3151731"/>
                <a:gd name="connsiteX7" fmla="*/ 3123318 w 5228412"/>
                <a:gd name="connsiteY7" fmla="*/ 943441 h 3151731"/>
                <a:gd name="connsiteX8" fmla="*/ 3638151 w 5228412"/>
                <a:gd name="connsiteY8" fmla="*/ 909115 h 3151731"/>
                <a:gd name="connsiteX9" fmla="*/ 3672473 w 5228412"/>
                <a:gd name="connsiteY9" fmla="*/ 2030423 h 3151731"/>
                <a:gd name="connsiteX10" fmla="*/ 3317810 w 5228412"/>
                <a:gd name="connsiteY10" fmla="*/ 1458327 h 3151731"/>
                <a:gd name="connsiteX11" fmla="*/ 1258479 w 5228412"/>
                <a:gd name="connsiteY11" fmla="*/ 0 h 3151731"/>
                <a:gd name="connsiteX12" fmla="*/ 743647 w 5228412"/>
                <a:gd name="connsiteY12" fmla="*/ 234042 h 3151731"/>
                <a:gd name="connsiteX13" fmla="*/ 629240 w 5228412"/>
                <a:gd name="connsiteY13" fmla="*/ 977766 h 3151731"/>
                <a:gd name="connsiteX14" fmla="*/ 1086869 w 5228412"/>
                <a:gd name="connsiteY14" fmla="*/ 768800 h 3151731"/>
                <a:gd name="connsiteX15" fmla="*/ 3340692 w 5228412"/>
                <a:gd name="connsiteY15" fmla="*/ 2213493 h 3151731"/>
                <a:gd name="connsiteX16" fmla="*/ 5015065 w 5228412"/>
                <a:gd name="connsiteY16" fmla="*/ 2465215 h 3151731"/>
                <a:gd name="connsiteX17" fmla="*/ 3638151 w 5228412"/>
                <a:gd name="connsiteY17" fmla="*/ 2030423 h 3151731"/>
                <a:gd name="connsiteX18" fmla="*/ 3901287 w 5228412"/>
                <a:gd name="connsiteY18" fmla="*/ 2671170 h 3151731"/>
                <a:gd name="connsiteX19" fmla="*/ 3638151 w 5228412"/>
                <a:gd name="connsiteY19" fmla="*/ 2018981 h 3151731"/>
                <a:gd name="connsiteX20" fmla="*/ 5228412 w 5228412"/>
                <a:gd name="connsiteY20" fmla="*/ 3151731 h 3151731"/>
                <a:gd name="connsiteX21" fmla="*/ 3901287 w 5228412"/>
                <a:gd name="connsiteY21" fmla="*/ 2636844 h 3151731"/>
                <a:gd name="connsiteX22" fmla="*/ 3043233 w 5228412"/>
                <a:gd name="connsiteY22" fmla="*/ 2934334 h 3151731"/>
                <a:gd name="connsiteX23" fmla="*/ 2402552 w 5228412"/>
                <a:gd name="connsiteY23" fmla="*/ 2900009 h 3151731"/>
                <a:gd name="connsiteX24" fmla="*/ 0 w 5228412"/>
                <a:gd name="connsiteY24" fmla="*/ 2327913 h 3151731"/>
                <a:gd name="connsiteX25" fmla="*/ 2951707 w 5228412"/>
                <a:gd name="connsiteY25" fmla="*/ 2282145 h 3151731"/>
                <a:gd name="connsiteX26" fmla="*/ 3066114 w 5228412"/>
                <a:gd name="connsiteY26" fmla="*/ 2911451 h 3151731"/>
                <a:gd name="connsiteX27" fmla="*/ 3363573 w 5228412"/>
                <a:gd name="connsiteY27" fmla="*/ 2190610 h 3151731"/>
                <a:gd name="connsiteX28" fmla="*/ 2940266 w 5228412"/>
                <a:gd name="connsiteY28" fmla="*/ 2259261 h 3151731"/>
                <a:gd name="connsiteX29" fmla="*/ 263137 w 5228412"/>
                <a:gd name="connsiteY29" fmla="*/ 1870235 h 3151731"/>
                <a:gd name="connsiteX30" fmla="*/ 2391112 w 5228412"/>
                <a:gd name="connsiteY30" fmla="*/ 2934334 h 3151731"/>
                <a:gd name="connsiteX31" fmla="*/ 2940266 w 5228412"/>
                <a:gd name="connsiteY31" fmla="*/ 2236377 h 3151731"/>
                <a:gd name="connsiteX32" fmla="*/ 2711452 w 5228412"/>
                <a:gd name="connsiteY32" fmla="*/ 1252372 h 3151731"/>
                <a:gd name="connsiteX33" fmla="*/ 2711452 w 5228412"/>
                <a:gd name="connsiteY33" fmla="*/ 1252372 h 3151731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3340692 w 5228412"/>
                <a:gd name="connsiteY15" fmla="*/ 2213493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5015065 w 5228412"/>
                <a:gd name="connsiteY16" fmla="*/ 2465215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3638151 w 5228412"/>
                <a:gd name="connsiteY19" fmla="*/ 2018981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3638151 w 5228412"/>
                <a:gd name="connsiteY17" fmla="*/ 2030423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3437779"/>
                <a:gd name="connsiteX1" fmla="*/ 3123318 w 5228412"/>
                <a:gd name="connsiteY1" fmla="*/ 954882 h 3437779"/>
                <a:gd name="connsiteX2" fmla="*/ 2734333 w 5228412"/>
                <a:gd name="connsiteY2" fmla="*/ 1252372 h 3437779"/>
                <a:gd name="connsiteX3" fmla="*/ 2940266 w 5228412"/>
                <a:gd name="connsiteY3" fmla="*/ 1698607 h 3437779"/>
                <a:gd name="connsiteX4" fmla="*/ 3111877 w 5228412"/>
                <a:gd name="connsiteY4" fmla="*/ 943441 h 3437779"/>
                <a:gd name="connsiteX5" fmla="*/ 3340692 w 5228412"/>
                <a:gd name="connsiteY5" fmla="*/ 1504095 h 3437779"/>
                <a:gd name="connsiteX6" fmla="*/ 3603829 w 5228412"/>
                <a:gd name="connsiteY6" fmla="*/ 897673 h 3437779"/>
                <a:gd name="connsiteX7" fmla="*/ 3123318 w 5228412"/>
                <a:gd name="connsiteY7" fmla="*/ 943441 h 3437779"/>
                <a:gd name="connsiteX8" fmla="*/ 3638151 w 5228412"/>
                <a:gd name="connsiteY8" fmla="*/ 909115 h 3437779"/>
                <a:gd name="connsiteX9" fmla="*/ 3672473 w 5228412"/>
                <a:gd name="connsiteY9" fmla="*/ 2030423 h 3437779"/>
                <a:gd name="connsiteX10" fmla="*/ 3317810 w 5228412"/>
                <a:gd name="connsiteY10" fmla="*/ 1458327 h 3437779"/>
                <a:gd name="connsiteX11" fmla="*/ 1258479 w 5228412"/>
                <a:gd name="connsiteY11" fmla="*/ 0 h 3437779"/>
                <a:gd name="connsiteX12" fmla="*/ 743647 w 5228412"/>
                <a:gd name="connsiteY12" fmla="*/ 234042 h 3437779"/>
                <a:gd name="connsiteX13" fmla="*/ 629240 w 5228412"/>
                <a:gd name="connsiteY13" fmla="*/ 977766 h 3437779"/>
                <a:gd name="connsiteX14" fmla="*/ 1086869 w 5228412"/>
                <a:gd name="connsiteY14" fmla="*/ 768800 h 3437779"/>
                <a:gd name="connsiteX15" fmla="*/ 743647 w 5228412"/>
                <a:gd name="connsiteY15" fmla="*/ 234041 h 3437779"/>
                <a:gd name="connsiteX16" fmla="*/ 1582848 w 5228412"/>
                <a:gd name="connsiteY16" fmla="*/ 531531 h 3437779"/>
                <a:gd name="connsiteX17" fmla="*/ 1281362 w 5228412"/>
                <a:gd name="connsiteY17" fmla="*/ 5204 h 3437779"/>
                <a:gd name="connsiteX18" fmla="*/ 3901287 w 5228412"/>
                <a:gd name="connsiteY18" fmla="*/ 2671170 h 3437779"/>
                <a:gd name="connsiteX19" fmla="*/ 4885190 w 5228412"/>
                <a:gd name="connsiteY19" fmla="*/ 1458327 h 3437779"/>
                <a:gd name="connsiteX20" fmla="*/ 5228412 w 5228412"/>
                <a:gd name="connsiteY20" fmla="*/ 3151731 h 3437779"/>
                <a:gd name="connsiteX21" fmla="*/ 3901287 w 5228412"/>
                <a:gd name="connsiteY21" fmla="*/ 2636844 h 3437779"/>
                <a:gd name="connsiteX22" fmla="*/ 3043233 w 5228412"/>
                <a:gd name="connsiteY22" fmla="*/ 2934334 h 3437779"/>
                <a:gd name="connsiteX23" fmla="*/ 2402552 w 5228412"/>
                <a:gd name="connsiteY23" fmla="*/ 2900009 h 3437779"/>
                <a:gd name="connsiteX24" fmla="*/ 0 w 5228412"/>
                <a:gd name="connsiteY24" fmla="*/ 2327913 h 3437779"/>
                <a:gd name="connsiteX25" fmla="*/ 2951707 w 5228412"/>
                <a:gd name="connsiteY25" fmla="*/ 2282145 h 3437779"/>
                <a:gd name="connsiteX26" fmla="*/ 3066114 w 5228412"/>
                <a:gd name="connsiteY26" fmla="*/ 2911451 h 3437779"/>
                <a:gd name="connsiteX27" fmla="*/ 4084339 w 5228412"/>
                <a:gd name="connsiteY27" fmla="*/ 3437779 h 3437779"/>
                <a:gd name="connsiteX28" fmla="*/ 2940266 w 5228412"/>
                <a:gd name="connsiteY28" fmla="*/ 2259261 h 3437779"/>
                <a:gd name="connsiteX29" fmla="*/ 263137 w 5228412"/>
                <a:gd name="connsiteY29" fmla="*/ 1870235 h 3437779"/>
                <a:gd name="connsiteX30" fmla="*/ 2391112 w 5228412"/>
                <a:gd name="connsiteY30" fmla="*/ 2934334 h 3437779"/>
                <a:gd name="connsiteX31" fmla="*/ 2940266 w 5228412"/>
                <a:gd name="connsiteY31" fmla="*/ 2236377 h 3437779"/>
                <a:gd name="connsiteX32" fmla="*/ 2711452 w 5228412"/>
                <a:gd name="connsiteY32" fmla="*/ 1252372 h 3437779"/>
                <a:gd name="connsiteX33" fmla="*/ 2711452 w 5228412"/>
                <a:gd name="connsiteY33" fmla="*/ 1252372 h 3437779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3901287 w 5228412"/>
                <a:gd name="connsiteY18" fmla="*/ 2671170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4885190 w 5228412"/>
                <a:gd name="connsiteY19" fmla="*/ 1458327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5228412"/>
                <a:gd name="connsiteY0" fmla="*/ 1217331 h 4078525"/>
                <a:gd name="connsiteX1" fmla="*/ 3123318 w 5228412"/>
                <a:gd name="connsiteY1" fmla="*/ 954882 h 4078525"/>
                <a:gd name="connsiteX2" fmla="*/ 2734333 w 5228412"/>
                <a:gd name="connsiteY2" fmla="*/ 1252372 h 4078525"/>
                <a:gd name="connsiteX3" fmla="*/ 2940266 w 5228412"/>
                <a:gd name="connsiteY3" fmla="*/ 1698607 h 4078525"/>
                <a:gd name="connsiteX4" fmla="*/ 3111877 w 5228412"/>
                <a:gd name="connsiteY4" fmla="*/ 943441 h 4078525"/>
                <a:gd name="connsiteX5" fmla="*/ 3340692 w 5228412"/>
                <a:gd name="connsiteY5" fmla="*/ 1504095 h 4078525"/>
                <a:gd name="connsiteX6" fmla="*/ 3603829 w 5228412"/>
                <a:gd name="connsiteY6" fmla="*/ 897673 h 4078525"/>
                <a:gd name="connsiteX7" fmla="*/ 3123318 w 5228412"/>
                <a:gd name="connsiteY7" fmla="*/ 943441 h 4078525"/>
                <a:gd name="connsiteX8" fmla="*/ 3638151 w 5228412"/>
                <a:gd name="connsiteY8" fmla="*/ 909115 h 4078525"/>
                <a:gd name="connsiteX9" fmla="*/ 3672473 w 5228412"/>
                <a:gd name="connsiteY9" fmla="*/ 2030423 h 4078525"/>
                <a:gd name="connsiteX10" fmla="*/ 3317810 w 5228412"/>
                <a:gd name="connsiteY10" fmla="*/ 1458327 h 4078525"/>
                <a:gd name="connsiteX11" fmla="*/ 1258479 w 5228412"/>
                <a:gd name="connsiteY11" fmla="*/ 0 h 4078525"/>
                <a:gd name="connsiteX12" fmla="*/ 743647 w 5228412"/>
                <a:gd name="connsiteY12" fmla="*/ 234042 h 4078525"/>
                <a:gd name="connsiteX13" fmla="*/ 629240 w 5228412"/>
                <a:gd name="connsiteY13" fmla="*/ 977766 h 4078525"/>
                <a:gd name="connsiteX14" fmla="*/ 1086869 w 5228412"/>
                <a:gd name="connsiteY14" fmla="*/ 768800 h 4078525"/>
                <a:gd name="connsiteX15" fmla="*/ 743647 w 5228412"/>
                <a:gd name="connsiteY15" fmla="*/ 234041 h 4078525"/>
                <a:gd name="connsiteX16" fmla="*/ 1582848 w 5228412"/>
                <a:gd name="connsiteY16" fmla="*/ 531531 h 4078525"/>
                <a:gd name="connsiteX17" fmla="*/ 1281362 w 5228412"/>
                <a:gd name="connsiteY17" fmla="*/ 5204 h 4078525"/>
                <a:gd name="connsiteX18" fmla="*/ 1098309 w 5228412"/>
                <a:gd name="connsiteY18" fmla="*/ 771811 h 4078525"/>
                <a:gd name="connsiteX19" fmla="*/ 949580 w 5228412"/>
                <a:gd name="connsiteY19" fmla="*/ 1306570 h 4078525"/>
                <a:gd name="connsiteX20" fmla="*/ 5228412 w 5228412"/>
                <a:gd name="connsiteY20" fmla="*/ 3151731 h 4078525"/>
                <a:gd name="connsiteX21" fmla="*/ 3901287 w 5228412"/>
                <a:gd name="connsiteY21" fmla="*/ 4078525 h 4078525"/>
                <a:gd name="connsiteX22" fmla="*/ 3043233 w 5228412"/>
                <a:gd name="connsiteY22" fmla="*/ 2934334 h 4078525"/>
                <a:gd name="connsiteX23" fmla="*/ 2402552 w 5228412"/>
                <a:gd name="connsiteY23" fmla="*/ 2900009 h 4078525"/>
                <a:gd name="connsiteX24" fmla="*/ 0 w 5228412"/>
                <a:gd name="connsiteY24" fmla="*/ 2327913 h 4078525"/>
                <a:gd name="connsiteX25" fmla="*/ 2951707 w 5228412"/>
                <a:gd name="connsiteY25" fmla="*/ 2282145 h 4078525"/>
                <a:gd name="connsiteX26" fmla="*/ 3066114 w 5228412"/>
                <a:gd name="connsiteY26" fmla="*/ 2911451 h 4078525"/>
                <a:gd name="connsiteX27" fmla="*/ 4084339 w 5228412"/>
                <a:gd name="connsiteY27" fmla="*/ 3437779 h 4078525"/>
                <a:gd name="connsiteX28" fmla="*/ 2940266 w 5228412"/>
                <a:gd name="connsiteY28" fmla="*/ 2259261 h 4078525"/>
                <a:gd name="connsiteX29" fmla="*/ 263137 w 5228412"/>
                <a:gd name="connsiteY29" fmla="*/ 1870235 h 4078525"/>
                <a:gd name="connsiteX30" fmla="*/ 2391112 w 5228412"/>
                <a:gd name="connsiteY30" fmla="*/ 2934334 h 4078525"/>
                <a:gd name="connsiteX31" fmla="*/ 2940266 w 5228412"/>
                <a:gd name="connsiteY31" fmla="*/ 2236377 h 4078525"/>
                <a:gd name="connsiteX32" fmla="*/ 2711452 w 5228412"/>
                <a:gd name="connsiteY32" fmla="*/ 1252372 h 4078525"/>
                <a:gd name="connsiteX33" fmla="*/ 2711452 w 5228412"/>
                <a:gd name="connsiteY33" fmla="*/ 1252372 h 4078525"/>
                <a:gd name="connsiteX0" fmla="*/ 2707567 w 4084339"/>
                <a:gd name="connsiteY0" fmla="*/ 1217331 h 4078525"/>
                <a:gd name="connsiteX1" fmla="*/ 3123318 w 4084339"/>
                <a:gd name="connsiteY1" fmla="*/ 954882 h 4078525"/>
                <a:gd name="connsiteX2" fmla="*/ 2734333 w 4084339"/>
                <a:gd name="connsiteY2" fmla="*/ 1252372 h 4078525"/>
                <a:gd name="connsiteX3" fmla="*/ 2940266 w 4084339"/>
                <a:gd name="connsiteY3" fmla="*/ 1698607 h 4078525"/>
                <a:gd name="connsiteX4" fmla="*/ 3111877 w 4084339"/>
                <a:gd name="connsiteY4" fmla="*/ 943441 h 4078525"/>
                <a:gd name="connsiteX5" fmla="*/ 3340692 w 4084339"/>
                <a:gd name="connsiteY5" fmla="*/ 1504095 h 4078525"/>
                <a:gd name="connsiteX6" fmla="*/ 3603829 w 4084339"/>
                <a:gd name="connsiteY6" fmla="*/ 897673 h 4078525"/>
                <a:gd name="connsiteX7" fmla="*/ 3123318 w 4084339"/>
                <a:gd name="connsiteY7" fmla="*/ 943441 h 4078525"/>
                <a:gd name="connsiteX8" fmla="*/ 3638151 w 4084339"/>
                <a:gd name="connsiteY8" fmla="*/ 909115 h 4078525"/>
                <a:gd name="connsiteX9" fmla="*/ 3672473 w 4084339"/>
                <a:gd name="connsiteY9" fmla="*/ 2030423 h 4078525"/>
                <a:gd name="connsiteX10" fmla="*/ 3317810 w 4084339"/>
                <a:gd name="connsiteY10" fmla="*/ 1458327 h 4078525"/>
                <a:gd name="connsiteX11" fmla="*/ 1258479 w 4084339"/>
                <a:gd name="connsiteY11" fmla="*/ 0 h 4078525"/>
                <a:gd name="connsiteX12" fmla="*/ 743647 w 4084339"/>
                <a:gd name="connsiteY12" fmla="*/ 234042 h 4078525"/>
                <a:gd name="connsiteX13" fmla="*/ 629240 w 4084339"/>
                <a:gd name="connsiteY13" fmla="*/ 977766 h 4078525"/>
                <a:gd name="connsiteX14" fmla="*/ 1086869 w 4084339"/>
                <a:gd name="connsiteY14" fmla="*/ 768800 h 4078525"/>
                <a:gd name="connsiteX15" fmla="*/ 743647 w 4084339"/>
                <a:gd name="connsiteY15" fmla="*/ 234041 h 4078525"/>
                <a:gd name="connsiteX16" fmla="*/ 1582848 w 4084339"/>
                <a:gd name="connsiteY16" fmla="*/ 531531 h 4078525"/>
                <a:gd name="connsiteX17" fmla="*/ 1281362 w 4084339"/>
                <a:gd name="connsiteY17" fmla="*/ 5204 h 4078525"/>
                <a:gd name="connsiteX18" fmla="*/ 1098309 w 4084339"/>
                <a:gd name="connsiteY18" fmla="*/ 771811 h 4078525"/>
                <a:gd name="connsiteX19" fmla="*/ 949580 w 4084339"/>
                <a:gd name="connsiteY19" fmla="*/ 1306570 h 4078525"/>
                <a:gd name="connsiteX20" fmla="*/ 594917 w 4084339"/>
                <a:gd name="connsiteY20" fmla="*/ 1012093 h 4078525"/>
                <a:gd name="connsiteX21" fmla="*/ 3901287 w 4084339"/>
                <a:gd name="connsiteY21" fmla="*/ 4078525 h 4078525"/>
                <a:gd name="connsiteX22" fmla="*/ 3043233 w 4084339"/>
                <a:gd name="connsiteY22" fmla="*/ 2934334 h 4078525"/>
                <a:gd name="connsiteX23" fmla="*/ 2402552 w 4084339"/>
                <a:gd name="connsiteY23" fmla="*/ 2900009 h 4078525"/>
                <a:gd name="connsiteX24" fmla="*/ 0 w 4084339"/>
                <a:gd name="connsiteY24" fmla="*/ 2327913 h 4078525"/>
                <a:gd name="connsiteX25" fmla="*/ 2951707 w 4084339"/>
                <a:gd name="connsiteY25" fmla="*/ 2282145 h 4078525"/>
                <a:gd name="connsiteX26" fmla="*/ 3066114 w 4084339"/>
                <a:gd name="connsiteY26" fmla="*/ 2911451 h 4078525"/>
                <a:gd name="connsiteX27" fmla="*/ 4084339 w 4084339"/>
                <a:gd name="connsiteY27" fmla="*/ 3437779 h 4078525"/>
                <a:gd name="connsiteX28" fmla="*/ 2940266 w 4084339"/>
                <a:gd name="connsiteY28" fmla="*/ 2259261 h 4078525"/>
                <a:gd name="connsiteX29" fmla="*/ 263137 w 4084339"/>
                <a:gd name="connsiteY29" fmla="*/ 1870235 h 4078525"/>
                <a:gd name="connsiteX30" fmla="*/ 2391112 w 4084339"/>
                <a:gd name="connsiteY30" fmla="*/ 2934334 h 4078525"/>
                <a:gd name="connsiteX31" fmla="*/ 2940266 w 4084339"/>
                <a:gd name="connsiteY31" fmla="*/ 2236377 h 4078525"/>
                <a:gd name="connsiteX32" fmla="*/ 2711452 w 4084339"/>
                <a:gd name="connsiteY32" fmla="*/ 1252372 h 4078525"/>
                <a:gd name="connsiteX33" fmla="*/ 2711452 w 4084339"/>
                <a:gd name="connsiteY33" fmla="*/ 1252372 h 4078525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3043233 w 4084339"/>
                <a:gd name="connsiteY22" fmla="*/ 2934334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2391112 w 4084339"/>
                <a:gd name="connsiteY30" fmla="*/ 2934334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2402552 w 4084339"/>
                <a:gd name="connsiteY23" fmla="*/ 2900009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707567 w 4084339"/>
                <a:gd name="connsiteY0" fmla="*/ 1217331 h 3437779"/>
                <a:gd name="connsiteX1" fmla="*/ 3123318 w 4084339"/>
                <a:gd name="connsiteY1" fmla="*/ 954882 h 3437779"/>
                <a:gd name="connsiteX2" fmla="*/ 2734333 w 4084339"/>
                <a:gd name="connsiteY2" fmla="*/ 1252372 h 3437779"/>
                <a:gd name="connsiteX3" fmla="*/ 2940266 w 4084339"/>
                <a:gd name="connsiteY3" fmla="*/ 1698607 h 3437779"/>
                <a:gd name="connsiteX4" fmla="*/ 3111877 w 4084339"/>
                <a:gd name="connsiteY4" fmla="*/ 943441 h 3437779"/>
                <a:gd name="connsiteX5" fmla="*/ 3340692 w 4084339"/>
                <a:gd name="connsiteY5" fmla="*/ 1504095 h 3437779"/>
                <a:gd name="connsiteX6" fmla="*/ 3603829 w 4084339"/>
                <a:gd name="connsiteY6" fmla="*/ 897673 h 3437779"/>
                <a:gd name="connsiteX7" fmla="*/ 3123318 w 4084339"/>
                <a:gd name="connsiteY7" fmla="*/ 943441 h 3437779"/>
                <a:gd name="connsiteX8" fmla="*/ 3638151 w 4084339"/>
                <a:gd name="connsiteY8" fmla="*/ 909115 h 3437779"/>
                <a:gd name="connsiteX9" fmla="*/ 3672473 w 4084339"/>
                <a:gd name="connsiteY9" fmla="*/ 2030423 h 3437779"/>
                <a:gd name="connsiteX10" fmla="*/ 3317810 w 4084339"/>
                <a:gd name="connsiteY10" fmla="*/ 1458327 h 3437779"/>
                <a:gd name="connsiteX11" fmla="*/ 1258479 w 4084339"/>
                <a:gd name="connsiteY11" fmla="*/ 0 h 3437779"/>
                <a:gd name="connsiteX12" fmla="*/ 743647 w 4084339"/>
                <a:gd name="connsiteY12" fmla="*/ 234042 h 3437779"/>
                <a:gd name="connsiteX13" fmla="*/ 629240 w 4084339"/>
                <a:gd name="connsiteY13" fmla="*/ 977766 h 3437779"/>
                <a:gd name="connsiteX14" fmla="*/ 1086869 w 4084339"/>
                <a:gd name="connsiteY14" fmla="*/ 768800 h 3437779"/>
                <a:gd name="connsiteX15" fmla="*/ 743647 w 4084339"/>
                <a:gd name="connsiteY15" fmla="*/ 234041 h 3437779"/>
                <a:gd name="connsiteX16" fmla="*/ 1582848 w 4084339"/>
                <a:gd name="connsiteY16" fmla="*/ 531531 h 3437779"/>
                <a:gd name="connsiteX17" fmla="*/ 1281362 w 4084339"/>
                <a:gd name="connsiteY17" fmla="*/ 5204 h 3437779"/>
                <a:gd name="connsiteX18" fmla="*/ 1098309 w 4084339"/>
                <a:gd name="connsiteY18" fmla="*/ 771811 h 3437779"/>
                <a:gd name="connsiteX19" fmla="*/ 949580 w 4084339"/>
                <a:gd name="connsiteY19" fmla="*/ 1306570 h 3437779"/>
                <a:gd name="connsiteX20" fmla="*/ 594917 w 4084339"/>
                <a:gd name="connsiteY20" fmla="*/ 1012093 h 3437779"/>
                <a:gd name="connsiteX21" fmla="*/ 1441531 w 4084339"/>
                <a:gd name="connsiteY21" fmla="*/ 1208712 h 3437779"/>
                <a:gd name="connsiteX22" fmla="*/ 949580 w 4084339"/>
                <a:gd name="connsiteY22" fmla="*/ 1286697 h 3437779"/>
                <a:gd name="connsiteX23" fmla="*/ 1555938 w 4084339"/>
                <a:gd name="connsiteY23" fmla="*/ 565858 h 3437779"/>
                <a:gd name="connsiteX24" fmla="*/ 0 w 4084339"/>
                <a:gd name="connsiteY24" fmla="*/ 2327913 h 3437779"/>
                <a:gd name="connsiteX25" fmla="*/ 2951707 w 4084339"/>
                <a:gd name="connsiteY25" fmla="*/ 2282145 h 3437779"/>
                <a:gd name="connsiteX26" fmla="*/ 3066114 w 4084339"/>
                <a:gd name="connsiteY26" fmla="*/ 2911451 h 3437779"/>
                <a:gd name="connsiteX27" fmla="*/ 4084339 w 4084339"/>
                <a:gd name="connsiteY27" fmla="*/ 3437779 h 3437779"/>
                <a:gd name="connsiteX28" fmla="*/ 2940266 w 4084339"/>
                <a:gd name="connsiteY28" fmla="*/ 2259261 h 3437779"/>
                <a:gd name="connsiteX29" fmla="*/ 263137 w 4084339"/>
                <a:gd name="connsiteY29" fmla="*/ 1870235 h 3437779"/>
                <a:gd name="connsiteX30" fmla="*/ 1395769 w 4084339"/>
                <a:gd name="connsiteY30" fmla="*/ 3334801 h 3437779"/>
                <a:gd name="connsiteX31" fmla="*/ 2940266 w 4084339"/>
                <a:gd name="connsiteY31" fmla="*/ 2236377 h 3437779"/>
                <a:gd name="connsiteX32" fmla="*/ 2711452 w 4084339"/>
                <a:gd name="connsiteY32" fmla="*/ 1252372 h 3437779"/>
                <a:gd name="connsiteX33" fmla="*/ 2711452 w 4084339"/>
                <a:gd name="connsiteY33" fmla="*/ 1252372 h 3437779"/>
                <a:gd name="connsiteX0" fmla="*/ 2444430 w 3821202"/>
                <a:gd name="connsiteY0" fmla="*/ 1217331 h 3437779"/>
                <a:gd name="connsiteX1" fmla="*/ 2860181 w 3821202"/>
                <a:gd name="connsiteY1" fmla="*/ 954882 h 3437779"/>
                <a:gd name="connsiteX2" fmla="*/ 2471196 w 3821202"/>
                <a:gd name="connsiteY2" fmla="*/ 1252372 h 3437779"/>
                <a:gd name="connsiteX3" fmla="*/ 2677129 w 3821202"/>
                <a:gd name="connsiteY3" fmla="*/ 1698607 h 3437779"/>
                <a:gd name="connsiteX4" fmla="*/ 2848740 w 3821202"/>
                <a:gd name="connsiteY4" fmla="*/ 943441 h 3437779"/>
                <a:gd name="connsiteX5" fmla="*/ 3077555 w 3821202"/>
                <a:gd name="connsiteY5" fmla="*/ 1504095 h 3437779"/>
                <a:gd name="connsiteX6" fmla="*/ 3340692 w 3821202"/>
                <a:gd name="connsiteY6" fmla="*/ 897673 h 3437779"/>
                <a:gd name="connsiteX7" fmla="*/ 2860181 w 3821202"/>
                <a:gd name="connsiteY7" fmla="*/ 943441 h 3437779"/>
                <a:gd name="connsiteX8" fmla="*/ 3375014 w 3821202"/>
                <a:gd name="connsiteY8" fmla="*/ 909115 h 3437779"/>
                <a:gd name="connsiteX9" fmla="*/ 3409336 w 3821202"/>
                <a:gd name="connsiteY9" fmla="*/ 2030423 h 3437779"/>
                <a:gd name="connsiteX10" fmla="*/ 3054673 w 3821202"/>
                <a:gd name="connsiteY10" fmla="*/ 1458327 h 3437779"/>
                <a:gd name="connsiteX11" fmla="*/ 995342 w 3821202"/>
                <a:gd name="connsiteY11" fmla="*/ 0 h 3437779"/>
                <a:gd name="connsiteX12" fmla="*/ 480510 w 3821202"/>
                <a:gd name="connsiteY12" fmla="*/ 234042 h 3437779"/>
                <a:gd name="connsiteX13" fmla="*/ 366103 w 3821202"/>
                <a:gd name="connsiteY13" fmla="*/ 977766 h 3437779"/>
                <a:gd name="connsiteX14" fmla="*/ 823732 w 3821202"/>
                <a:gd name="connsiteY14" fmla="*/ 768800 h 3437779"/>
                <a:gd name="connsiteX15" fmla="*/ 480510 w 3821202"/>
                <a:gd name="connsiteY15" fmla="*/ 234041 h 3437779"/>
                <a:gd name="connsiteX16" fmla="*/ 1319711 w 3821202"/>
                <a:gd name="connsiteY16" fmla="*/ 531531 h 3437779"/>
                <a:gd name="connsiteX17" fmla="*/ 1018225 w 3821202"/>
                <a:gd name="connsiteY17" fmla="*/ 5204 h 3437779"/>
                <a:gd name="connsiteX18" fmla="*/ 835172 w 3821202"/>
                <a:gd name="connsiteY18" fmla="*/ 771811 h 3437779"/>
                <a:gd name="connsiteX19" fmla="*/ 686443 w 3821202"/>
                <a:gd name="connsiteY19" fmla="*/ 1306570 h 3437779"/>
                <a:gd name="connsiteX20" fmla="*/ 331780 w 3821202"/>
                <a:gd name="connsiteY20" fmla="*/ 1012093 h 3437779"/>
                <a:gd name="connsiteX21" fmla="*/ 1178394 w 3821202"/>
                <a:gd name="connsiteY21" fmla="*/ 1208712 h 3437779"/>
                <a:gd name="connsiteX22" fmla="*/ 686443 w 3821202"/>
                <a:gd name="connsiteY22" fmla="*/ 1286697 h 3437779"/>
                <a:gd name="connsiteX23" fmla="*/ 1292801 w 3821202"/>
                <a:gd name="connsiteY23" fmla="*/ 565858 h 3437779"/>
                <a:gd name="connsiteX24" fmla="*/ 823732 w 3821202"/>
                <a:gd name="connsiteY24" fmla="*/ 748928 h 3437779"/>
                <a:gd name="connsiteX25" fmla="*/ 2688570 w 3821202"/>
                <a:gd name="connsiteY25" fmla="*/ 2282145 h 3437779"/>
                <a:gd name="connsiteX26" fmla="*/ 2802977 w 3821202"/>
                <a:gd name="connsiteY26" fmla="*/ 2911451 h 3437779"/>
                <a:gd name="connsiteX27" fmla="*/ 3821202 w 3821202"/>
                <a:gd name="connsiteY27" fmla="*/ 3437779 h 3437779"/>
                <a:gd name="connsiteX28" fmla="*/ 2677129 w 3821202"/>
                <a:gd name="connsiteY28" fmla="*/ 2259261 h 3437779"/>
                <a:gd name="connsiteX29" fmla="*/ 0 w 3821202"/>
                <a:gd name="connsiteY29" fmla="*/ 1870235 h 3437779"/>
                <a:gd name="connsiteX30" fmla="*/ 1132632 w 3821202"/>
                <a:gd name="connsiteY30" fmla="*/ 3334801 h 3437779"/>
                <a:gd name="connsiteX31" fmla="*/ 2677129 w 3821202"/>
                <a:gd name="connsiteY31" fmla="*/ 2236377 h 3437779"/>
                <a:gd name="connsiteX32" fmla="*/ 2448315 w 3821202"/>
                <a:gd name="connsiteY32" fmla="*/ 1252372 h 3437779"/>
                <a:gd name="connsiteX33" fmla="*/ 2448315 w 3821202"/>
                <a:gd name="connsiteY33" fmla="*/ 1252372 h 3437779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2677129 w 4729046"/>
                <a:gd name="connsiteY28" fmla="*/ 22592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2688570 w 4729046"/>
                <a:gd name="connsiteY25" fmla="*/ 2282145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2802977 w 4729046"/>
                <a:gd name="connsiteY26" fmla="*/ 2911451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3821202 w 4729046"/>
                <a:gd name="connsiteY27" fmla="*/ 3437779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864837 w 4729046"/>
                <a:gd name="connsiteY28" fmla="*/ 2613961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444430 w 4729046"/>
                <a:gd name="connsiteY0" fmla="*/ 1217331 h 3792478"/>
                <a:gd name="connsiteX1" fmla="*/ 2860181 w 4729046"/>
                <a:gd name="connsiteY1" fmla="*/ 954882 h 3792478"/>
                <a:gd name="connsiteX2" fmla="*/ 2471196 w 4729046"/>
                <a:gd name="connsiteY2" fmla="*/ 1252372 h 3792478"/>
                <a:gd name="connsiteX3" fmla="*/ 2677129 w 4729046"/>
                <a:gd name="connsiteY3" fmla="*/ 1698607 h 3792478"/>
                <a:gd name="connsiteX4" fmla="*/ 2848740 w 4729046"/>
                <a:gd name="connsiteY4" fmla="*/ 943441 h 3792478"/>
                <a:gd name="connsiteX5" fmla="*/ 3077555 w 4729046"/>
                <a:gd name="connsiteY5" fmla="*/ 1504095 h 3792478"/>
                <a:gd name="connsiteX6" fmla="*/ 3340692 w 4729046"/>
                <a:gd name="connsiteY6" fmla="*/ 897673 h 3792478"/>
                <a:gd name="connsiteX7" fmla="*/ 2860181 w 4729046"/>
                <a:gd name="connsiteY7" fmla="*/ 943441 h 3792478"/>
                <a:gd name="connsiteX8" fmla="*/ 3375014 w 4729046"/>
                <a:gd name="connsiteY8" fmla="*/ 909115 h 3792478"/>
                <a:gd name="connsiteX9" fmla="*/ 3409336 w 4729046"/>
                <a:gd name="connsiteY9" fmla="*/ 2030423 h 3792478"/>
                <a:gd name="connsiteX10" fmla="*/ 3054673 w 4729046"/>
                <a:gd name="connsiteY10" fmla="*/ 1458327 h 3792478"/>
                <a:gd name="connsiteX11" fmla="*/ 995342 w 4729046"/>
                <a:gd name="connsiteY11" fmla="*/ 0 h 3792478"/>
                <a:gd name="connsiteX12" fmla="*/ 480510 w 4729046"/>
                <a:gd name="connsiteY12" fmla="*/ 234042 h 3792478"/>
                <a:gd name="connsiteX13" fmla="*/ 366103 w 4729046"/>
                <a:gd name="connsiteY13" fmla="*/ 977766 h 3792478"/>
                <a:gd name="connsiteX14" fmla="*/ 823732 w 4729046"/>
                <a:gd name="connsiteY14" fmla="*/ 768800 h 3792478"/>
                <a:gd name="connsiteX15" fmla="*/ 480510 w 4729046"/>
                <a:gd name="connsiteY15" fmla="*/ 234041 h 3792478"/>
                <a:gd name="connsiteX16" fmla="*/ 1319711 w 4729046"/>
                <a:gd name="connsiteY16" fmla="*/ 531531 h 3792478"/>
                <a:gd name="connsiteX17" fmla="*/ 1018225 w 4729046"/>
                <a:gd name="connsiteY17" fmla="*/ 5204 h 3792478"/>
                <a:gd name="connsiteX18" fmla="*/ 835172 w 4729046"/>
                <a:gd name="connsiteY18" fmla="*/ 771811 h 3792478"/>
                <a:gd name="connsiteX19" fmla="*/ 686443 w 4729046"/>
                <a:gd name="connsiteY19" fmla="*/ 1306570 h 3792478"/>
                <a:gd name="connsiteX20" fmla="*/ 331780 w 4729046"/>
                <a:gd name="connsiteY20" fmla="*/ 1012093 h 3792478"/>
                <a:gd name="connsiteX21" fmla="*/ 1178394 w 4729046"/>
                <a:gd name="connsiteY21" fmla="*/ 1208712 h 3792478"/>
                <a:gd name="connsiteX22" fmla="*/ 686443 w 4729046"/>
                <a:gd name="connsiteY22" fmla="*/ 1286697 h 3792478"/>
                <a:gd name="connsiteX23" fmla="*/ 1292801 w 4729046"/>
                <a:gd name="connsiteY23" fmla="*/ 565858 h 3792478"/>
                <a:gd name="connsiteX24" fmla="*/ 823732 w 4729046"/>
                <a:gd name="connsiteY24" fmla="*/ 748928 h 3792478"/>
                <a:gd name="connsiteX25" fmla="*/ 1189835 w 4729046"/>
                <a:gd name="connsiteY25" fmla="*/ 1229488 h 3792478"/>
                <a:gd name="connsiteX26" fmla="*/ 1670345 w 4729046"/>
                <a:gd name="connsiteY26" fmla="*/ 1172279 h 3792478"/>
                <a:gd name="connsiteX27" fmla="*/ 1281361 w 4729046"/>
                <a:gd name="connsiteY27" fmla="*/ 542974 h 3792478"/>
                <a:gd name="connsiteX28" fmla="*/ 1193934 w 4729046"/>
                <a:gd name="connsiteY28" fmla="*/ 1195163 h 3792478"/>
                <a:gd name="connsiteX29" fmla="*/ 0 w 4729046"/>
                <a:gd name="connsiteY29" fmla="*/ 1870235 h 3792478"/>
                <a:gd name="connsiteX30" fmla="*/ 1132632 w 4729046"/>
                <a:gd name="connsiteY30" fmla="*/ 3334801 h 3792478"/>
                <a:gd name="connsiteX31" fmla="*/ 4729046 w 4729046"/>
                <a:gd name="connsiteY31" fmla="*/ 3792478 h 3792478"/>
                <a:gd name="connsiteX32" fmla="*/ 2448315 w 4729046"/>
                <a:gd name="connsiteY32" fmla="*/ 1252372 h 3792478"/>
                <a:gd name="connsiteX33" fmla="*/ 2448315 w 472904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800852 w 4397266"/>
                <a:gd name="connsiteY30" fmla="*/ 3334801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4397266"/>
                <a:gd name="connsiteY0" fmla="*/ 1217331 h 3792478"/>
                <a:gd name="connsiteX1" fmla="*/ 2528401 w 4397266"/>
                <a:gd name="connsiteY1" fmla="*/ 954882 h 3792478"/>
                <a:gd name="connsiteX2" fmla="*/ 2139416 w 4397266"/>
                <a:gd name="connsiteY2" fmla="*/ 1252372 h 3792478"/>
                <a:gd name="connsiteX3" fmla="*/ 2345349 w 4397266"/>
                <a:gd name="connsiteY3" fmla="*/ 1698607 h 3792478"/>
                <a:gd name="connsiteX4" fmla="*/ 2516960 w 4397266"/>
                <a:gd name="connsiteY4" fmla="*/ 943441 h 3792478"/>
                <a:gd name="connsiteX5" fmla="*/ 2745775 w 4397266"/>
                <a:gd name="connsiteY5" fmla="*/ 1504095 h 3792478"/>
                <a:gd name="connsiteX6" fmla="*/ 3008912 w 4397266"/>
                <a:gd name="connsiteY6" fmla="*/ 897673 h 3792478"/>
                <a:gd name="connsiteX7" fmla="*/ 2528401 w 4397266"/>
                <a:gd name="connsiteY7" fmla="*/ 943441 h 3792478"/>
                <a:gd name="connsiteX8" fmla="*/ 3043234 w 4397266"/>
                <a:gd name="connsiteY8" fmla="*/ 909115 h 3792478"/>
                <a:gd name="connsiteX9" fmla="*/ 3077556 w 4397266"/>
                <a:gd name="connsiteY9" fmla="*/ 2030423 h 3792478"/>
                <a:gd name="connsiteX10" fmla="*/ 2722893 w 4397266"/>
                <a:gd name="connsiteY10" fmla="*/ 1458327 h 3792478"/>
                <a:gd name="connsiteX11" fmla="*/ 663562 w 4397266"/>
                <a:gd name="connsiteY11" fmla="*/ 0 h 3792478"/>
                <a:gd name="connsiteX12" fmla="*/ 148730 w 4397266"/>
                <a:gd name="connsiteY12" fmla="*/ 234042 h 3792478"/>
                <a:gd name="connsiteX13" fmla="*/ 34323 w 4397266"/>
                <a:gd name="connsiteY13" fmla="*/ 977766 h 3792478"/>
                <a:gd name="connsiteX14" fmla="*/ 491952 w 4397266"/>
                <a:gd name="connsiteY14" fmla="*/ 768800 h 3792478"/>
                <a:gd name="connsiteX15" fmla="*/ 148730 w 4397266"/>
                <a:gd name="connsiteY15" fmla="*/ 234041 h 3792478"/>
                <a:gd name="connsiteX16" fmla="*/ 987931 w 4397266"/>
                <a:gd name="connsiteY16" fmla="*/ 531531 h 3792478"/>
                <a:gd name="connsiteX17" fmla="*/ 686445 w 4397266"/>
                <a:gd name="connsiteY17" fmla="*/ 5204 h 3792478"/>
                <a:gd name="connsiteX18" fmla="*/ 503392 w 4397266"/>
                <a:gd name="connsiteY18" fmla="*/ 771811 h 3792478"/>
                <a:gd name="connsiteX19" fmla="*/ 354663 w 4397266"/>
                <a:gd name="connsiteY19" fmla="*/ 1306570 h 3792478"/>
                <a:gd name="connsiteX20" fmla="*/ 0 w 4397266"/>
                <a:gd name="connsiteY20" fmla="*/ 1012093 h 3792478"/>
                <a:gd name="connsiteX21" fmla="*/ 846614 w 4397266"/>
                <a:gd name="connsiteY21" fmla="*/ 1208712 h 3792478"/>
                <a:gd name="connsiteX22" fmla="*/ 354663 w 4397266"/>
                <a:gd name="connsiteY22" fmla="*/ 1286697 h 3792478"/>
                <a:gd name="connsiteX23" fmla="*/ 961021 w 4397266"/>
                <a:gd name="connsiteY23" fmla="*/ 565858 h 3792478"/>
                <a:gd name="connsiteX24" fmla="*/ 491952 w 4397266"/>
                <a:gd name="connsiteY24" fmla="*/ 748928 h 3792478"/>
                <a:gd name="connsiteX25" fmla="*/ 858055 w 4397266"/>
                <a:gd name="connsiteY25" fmla="*/ 1229488 h 3792478"/>
                <a:gd name="connsiteX26" fmla="*/ 1338565 w 4397266"/>
                <a:gd name="connsiteY26" fmla="*/ 1172279 h 3792478"/>
                <a:gd name="connsiteX27" fmla="*/ 949581 w 4397266"/>
                <a:gd name="connsiteY27" fmla="*/ 542974 h 3792478"/>
                <a:gd name="connsiteX28" fmla="*/ 862154 w 4397266"/>
                <a:gd name="connsiteY28" fmla="*/ 1195163 h 3792478"/>
                <a:gd name="connsiteX29" fmla="*/ 1452974 w 4397266"/>
                <a:gd name="connsiteY29" fmla="*/ 188273 h 3792478"/>
                <a:gd name="connsiteX30" fmla="*/ 1315685 w 4397266"/>
                <a:gd name="connsiteY30" fmla="*/ 1160836 h 3792478"/>
                <a:gd name="connsiteX31" fmla="*/ 4397266 w 4397266"/>
                <a:gd name="connsiteY31" fmla="*/ 3792478 h 3792478"/>
                <a:gd name="connsiteX32" fmla="*/ 2116535 w 4397266"/>
                <a:gd name="connsiteY32" fmla="*/ 1252372 h 3792478"/>
                <a:gd name="connsiteX33" fmla="*/ 2116535 w 4397266"/>
                <a:gd name="connsiteY33" fmla="*/ 1252372 h 3792478"/>
                <a:gd name="connsiteX0" fmla="*/ 2112650 w 3077556"/>
                <a:gd name="connsiteY0" fmla="*/ 1217331 h 2030423"/>
                <a:gd name="connsiteX1" fmla="*/ 2528401 w 3077556"/>
                <a:gd name="connsiteY1" fmla="*/ 954882 h 2030423"/>
                <a:gd name="connsiteX2" fmla="*/ 2139416 w 3077556"/>
                <a:gd name="connsiteY2" fmla="*/ 1252372 h 2030423"/>
                <a:gd name="connsiteX3" fmla="*/ 2345349 w 3077556"/>
                <a:gd name="connsiteY3" fmla="*/ 1698607 h 2030423"/>
                <a:gd name="connsiteX4" fmla="*/ 2516960 w 3077556"/>
                <a:gd name="connsiteY4" fmla="*/ 943441 h 2030423"/>
                <a:gd name="connsiteX5" fmla="*/ 2745775 w 3077556"/>
                <a:gd name="connsiteY5" fmla="*/ 1504095 h 2030423"/>
                <a:gd name="connsiteX6" fmla="*/ 3008912 w 3077556"/>
                <a:gd name="connsiteY6" fmla="*/ 897673 h 2030423"/>
                <a:gd name="connsiteX7" fmla="*/ 2528401 w 3077556"/>
                <a:gd name="connsiteY7" fmla="*/ 943441 h 2030423"/>
                <a:gd name="connsiteX8" fmla="*/ 3043234 w 3077556"/>
                <a:gd name="connsiteY8" fmla="*/ 909115 h 2030423"/>
                <a:gd name="connsiteX9" fmla="*/ 3077556 w 3077556"/>
                <a:gd name="connsiteY9" fmla="*/ 2030423 h 2030423"/>
                <a:gd name="connsiteX10" fmla="*/ 2722893 w 3077556"/>
                <a:gd name="connsiteY10" fmla="*/ 1458327 h 2030423"/>
                <a:gd name="connsiteX11" fmla="*/ 663562 w 3077556"/>
                <a:gd name="connsiteY11" fmla="*/ 0 h 2030423"/>
                <a:gd name="connsiteX12" fmla="*/ 148730 w 3077556"/>
                <a:gd name="connsiteY12" fmla="*/ 234042 h 2030423"/>
                <a:gd name="connsiteX13" fmla="*/ 34323 w 3077556"/>
                <a:gd name="connsiteY13" fmla="*/ 977766 h 2030423"/>
                <a:gd name="connsiteX14" fmla="*/ 491952 w 3077556"/>
                <a:gd name="connsiteY14" fmla="*/ 768800 h 2030423"/>
                <a:gd name="connsiteX15" fmla="*/ 148730 w 3077556"/>
                <a:gd name="connsiteY15" fmla="*/ 234041 h 2030423"/>
                <a:gd name="connsiteX16" fmla="*/ 987931 w 3077556"/>
                <a:gd name="connsiteY16" fmla="*/ 531531 h 2030423"/>
                <a:gd name="connsiteX17" fmla="*/ 686445 w 3077556"/>
                <a:gd name="connsiteY17" fmla="*/ 5204 h 2030423"/>
                <a:gd name="connsiteX18" fmla="*/ 503392 w 3077556"/>
                <a:gd name="connsiteY18" fmla="*/ 771811 h 2030423"/>
                <a:gd name="connsiteX19" fmla="*/ 354663 w 3077556"/>
                <a:gd name="connsiteY19" fmla="*/ 1306570 h 2030423"/>
                <a:gd name="connsiteX20" fmla="*/ 0 w 3077556"/>
                <a:gd name="connsiteY20" fmla="*/ 1012093 h 2030423"/>
                <a:gd name="connsiteX21" fmla="*/ 846614 w 3077556"/>
                <a:gd name="connsiteY21" fmla="*/ 1208712 h 2030423"/>
                <a:gd name="connsiteX22" fmla="*/ 354663 w 3077556"/>
                <a:gd name="connsiteY22" fmla="*/ 1286697 h 2030423"/>
                <a:gd name="connsiteX23" fmla="*/ 961021 w 3077556"/>
                <a:gd name="connsiteY23" fmla="*/ 565858 h 2030423"/>
                <a:gd name="connsiteX24" fmla="*/ 491952 w 3077556"/>
                <a:gd name="connsiteY24" fmla="*/ 748928 h 2030423"/>
                <a:gd name="connsiteX25" fmla="*/ 858055 w 3077556"/>
                <a:gd name="connsiteY25" fmla="*/ 1229488 h 2030423"/>
                <a:gd name="connsiteX26" fmla="*/ 1338565 w 3077556"/>
                <a:gd name="connsiteY26" fmla="*/ 1172279 h 2030423"/>
                <a:gd name="connsiteX27" fmla="*/ 949581 w 3077556"/>
                <a:gd name="connsiteY27" fmla="*/ 542974 h 2030423"/>
                <a:gd name="connsiteX28" fmla="*/ 862154 w 3077556"/>
                <a:gd name="connsiteY28" fmla="*/ 1195163 h 2030423"/>
                <a:gd name="connsiteX29" fmla="*/ 1452974 w 3077556"/>
                <a:gd name="connsiteY29" fmla="*/ 188273 h 2030423"/>
                <a:gd name="connsiteX30" fmla="*/ 1315685 w 3077556"/>
                <a:gd name="connsiteY30" fmla="*/ 1160836 h 2030423"/>
                <a:gd name="connsiteX31" fmla="*/ 2116535 w 3077556"/>
                <a:gd name="connsiteY31" fmla="*/ 1252372 h 2030423"/>
                <a:gd name="connsiteX32" fmla="*/ 2116535 w 3077556"/>
                <a:gd name="connsiteY32" fmla="*/ 1252372 h 2030423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516960 w 3077556"/>
                <a:gd name="connsiteY4" fmla="*/ 960804 h 2047786"/>
                <a:gd name="connsiteX5" fmla="*/ 2745775 w 3077556"/>
                <a:gd name="connsiteY5" fmla="*/ 1521458 h 2047786"/>
                <a:gd name="connsiteX6" fmla="*/ 3008912 w 3077556"/>
                <a:gd name="connsiteY6" fmla="*/ 915036 h 2047786"/>
                <a:gd name="connsiteX7" fmla="*/ 2528401 w 3077556"/>
                <a:gd name="connsiteY7" fmla="*/ 0 h 2047786"/>
                <a:gd name="connsiteX8" fmla="*/ 3043234 w 3077556"/>
                <a:gd name="connsiteY8" fmla="*/ 926478 h 2047786"/>
                <a:gd name="connsiteX9" fmla="*/ 3077556 w 3077556"/>
                <a:gd name="connsiteY9" fmla="*/ 2047786 h 2047786"/>
                <a:gd name="connsiteX10" fmla="*/ 2722893 w 3077556"/>
                <a:gd name="connsiteY10" fmla="*/ 1475690 h 2047786"/>
                <a:gd name="connsiteX11" fmla="*/ 663562 w 3077556"/>
                <a:gd name="connsiteY11" fmla="*/ 17363 h 2047786"/>
                <a:gd name="connsiteX12" fmla="*/ 148730 w 3077556"/>
                <a:gd name="connsiteY12" fmla="*/ 251405 h 2047786"/>
                <a:gd name="connsiteX13" fmla="*/ 34323 w 3077556"/>
                <a:gd name="connsiteY13" fmla="*/ 995129 h 2047786"/>
                <a:gd name="connsiteX14" fmla="*/ 491952 w 3077556"/>
                <a:gd name="connsiteY14" fmla="*/ 786163 h 2047786"/>
                <a:gd name="connsiteX15" fmla="*/ 148730 w 3077556"/>
                <a:gd name="connsiteY15" fmla="*/ 251404 h 2047786"/>
                <a:gd name="connsiteX16" fmla="*/ 987931 w 3077556"/>
                <a:gd name="connsiteY16" fmla="*/ 548894 h 2047786"/>
                <a:gd name="connsiteX17" fmla="*/ 686445 w 3077556"/>
                <a:gd name="connsiteY17" fmla="*/ 22567 h 2047786"/>
                <a:gd name="connsiteX18" fmla="*/ 503392 w 3077556"/>
                <a:gd name="connsiteY18" fmla="*/ 789174 h 2047786"/>
                <a:gd name="connsiteX19" fmla="*/ 354663 w 3077556"/>
                <a:gd name="connsiteY19" fmla="*/ 1323933 h 2047786"/>
                <a:gd name="connsiteX20" fmla="*/ 0 w 3077556"/>
                <a:gd name="connsiteY20" fmla="*/ 1029456 h 2047786"/>
                <a:gd name="connsiteX21" fmla="*/ 846614 w 3077556"/>
                <a:gd name="connsiteY21" fmla="*/ 1226075 h 2047786"/>
                <a:gd name="connsiteX22" fmla="*/ 354663 w 3077556"/>
                <a:gd name="connsiteY22" fmla="*/ 1304060 h 2047786"/>
                <a:gd name="connsiteX23" fmla="*/ 961021 w 3077556"/>
                <a:gd name="connsiteY23" fmla="*/ 583221 h 2047786"/>
                <a:gd name="connsiteX24" fmla="*/ 491952 w 3077556"/>
                <a:gd name="connsiteY24" fmla="*/ 766291 h 2047786"/>
                <a:gd name="connsiteX25" fmla="*/ 858055 w 3077556"/>
                <a:gd name="connsiteY25" fmla="*/ 1246851 h 2047786"/>
                <a:gd name="connsiteX26" fmla="*/ 1338565 w 3077556"/>
                <a:gd name="connsiteY26" fmla="*/ 1189642 h 2047786"/>
                <a:gd name="connsiteX27" fmla="*/ 949581 w 3077556"/>
                <a:gd name="connsiteY27" fmla="*/ 560337 h 2047786"/>
                <a:gd name="connsiteX28" fmla="*/ 862154 w 3077556"/>
                <a:gd name="connsiteY28" fmla="*/ 1212526 h 2047786"/>
                <a:gd name="connsiteX29" fmla="*/ 1452974 w 3077556"/>
                <a:gd name="connsiteY29" fmla="*/ 205636 h 2047786"/>
                <a:gd name="connsiteX30" fmla="*/ 1315685 w 3077556"/>
                <a:gd name="connsiteY30" fmla="*/ 1178199 h 2047786"/>
                <a:gd name="connsiteX31" fmla="*/ 2116535 w 3077556"/>
                <a:gd name="connsiteY31" fmla="*/ 1269735 h 2047786"/>
                <a:gd name="connsiteX32" fmla="*/ 2116535 w 3077556"/>
                <a:gd name="connsiteY32" fmla="*/ 1269735 h 2047786"/>
                <a:gd name="connsiteX0" fmla="*/ 2112650 w 3134760"/>
                <a:gd name="connsiteY0" fmla="*/ 2058512 h 2871604"/>
                <a:gd name="connsiteX1" fmla="*/ 2528401 w 3134760"/>
                <a:gd name="connsiteY1" fmla="*/ 1796063 h 2871604"/>
                <a:gd name="connsiteX2" fmla="*/ 2139416 w 3134760"/>
                <a:gd name="connsiteY2" fmla="*/ 2093553 h 2871604"/>
                <a:gd name="connsiteX3" fmla="*/ 2345349 w 3134760"/>
                <a:gd name="connsiteY3" fmla="*/ 2539788 h 2871604"/>
                <a:gd name="connsiteX4" fmla="*/ 3134760 w 3134760"/>
                <a:gd name="connsiteY4" fmla="*/ 0 h 2871604"/>
                <a:gd name="connsiteX5" fmla="*/ 2745775 w 3134760"/>
                <a:gd name="connsiteY5" fmla="*/ 2345276 h 2871604"/>
                <a:gd name="connsiteX6" fmla="*/ 3008912 w 3134760"/>
                <a:gd name="connsiteY6" fmla="*/ 1738854 h 2871604"/>
                <a:gd name="connsiteX7" fmla="*/ 2528401 w 3134760"/>
                <a:gd name="connsiteY7" fmla="*/ 823818 h 2871604"/>
                <a:gd name="connsiteX8" fmla="*/ 3043234 w 3134760"/>
                <a:gd name="connsiteY8" fmla="*/ 1750296 h 2871604"/>
                <a:gd name="connsiteX9" fmla="*/ 3077556 w 3134760"/>
                <a:gd name="connsiteY9" fmla="*/ 2871604 h 2871604"/>
                <a:gd name="connsiteX10" fmla="*/ 2722893 w 3134760"/>
                <a:gd name="connsiteY10" fmla="*/ 2299508 h 2871604"/>
                <a:gd name="connsiteX11" fmla="*/ 663562 w 3134760"/>
                <a:gd name="connsiteY11" fmla="*/ 841181 h 2871604"/>
                <a:gd name="connsiteX12" fmla="*/ 148730 w 3134760"/>
                <a:gd name="connsiteY12" fmla="*/ 1075223 h 2871604"/>
                <a:gd name="connsiteX13" fmla="*/ 34323 w 3134760"/>
                <a:gd name="connsiteY13" fmla="*/ 1818947 h 2871604"/>
                <a:gd name="connsiteX14" fmla="*/ 491952 w 3134760"/>
                <a:gd name="connsiteY14" fmla="*/ 1609981 h 2871604"/>
                <a:gd name="connsiteX15" fmla="*/ 148730 w 3134760"/>
                <a:gd name="connsiteY15" fmla="*/ 1075222 h 2871604"/>
                <a:gd name="connsiteX16" fmla="*/ 987931 w 3134760"/>
                <a:gd name="connsiteY16" fmla="*/ 1372712 h 2871604"/>
                <a:gd name="connsiteX17" fmla="*/ 686445 w 3134760"/>
                <a:gd name="connsiteY17" fmla="*/ 846385 h 2871604"/>
                <a:gd name="connsiteX18" fmla="*/ 503392 w 3134760"/>
                <a:gd name="connsiteY18" fmla="*/ 1612992 h 2871604"/>
                <a:gd name="connsiteX19" fmla="*/ 354663 w 3134760"/>
                <a:gd name="connsiteY19" fmla="*/ 2147751 h 2871604"/>
                <a:gd name="connsiteX20" fmla="*/ 0 w 3134760"/>
                <a:gd name="connsiteY20" fmla="*/ 1853274 h 2871604"/>
                <a:gd name="connsiteX21" fmla="*/ 846614 w 3134760"/>
                <a:gd name="connsiteY21" fmla="*/ 2049893 h 2871604"/>
                <a:gd name="connsiteX22" fmla="*/ 354663 w 3134760"/>
                <a:gd name="connsiteY22" fmla="*/ 2127878 h 2871604"/>
                <a:gd name="connsiteX23" fmla="*/ 961021 w 3134760"/>
                <a:gd name="connsiteY23" fmla="*/ 1407039 h 2871604"/>
                <a:gd name="connsiteX24" fmla="*/ 491952 w 3134760"/>
                <a:gd name="connsiteY24" fmla="*/ 1590109 h 2871604"/>
                <a:gd name="connsiteX25" fmla="*/ 858055 w 3134760"/>
                <a:gd name="connsiteY25" fmla="*/ 2070669 h 2871604"/>
                <a:gd name="connsiteX26" fmla="*/ 1338565 w 3134760"/>
                <a:gd name="connsiteY26" fmla="*/ 2013460 h 2871604"/>
                <a:gd name="connsiteX27" fmla="*/ 949581 w 3134760"/>
                <a:gd name="connsiteY27" fmla="*/ 1384155 h 2871604"/>
                <a:gd name="connsiteX28" fmla="*/ 862154 w 3134760"/>
                <a:gd name="connsiteY28" fmla="*/ 2036344 h 2871604"/>
                <a:gd name="connsiteX29" fmla="*/ 1452974 w 3134760"/>
                <a:gd name="connsiteY29" fmla="*/ 1029454 h 2871604"/>
                <a:gd name="connsiteX30" fmla="*/ 1315685 w 3134760"/>
                <a:gd name="connsiteY30" fmla="*/ 2002017 h 2871604"/>
                <a:gd name="connsiteX31" fmla="*/ 2116535 w 3134760"/>
                <a:gd name="connsiteY31" fmla="*/ 2093553 h 2871604"/>
                <a:gd name="connsiteX32" fmla="*/ 2116535 w 3134760"/>
                <a:gd name="connsiteY32" fmla="*/ 2093553 h 2871604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2116535 w 3077556"/>
                <a:gd name="connsiteY31" fmla="*/ 1269735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2722893 w 3077556"/>
                <a:gd name="connsiteY9" fmla="*/ 1475690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77556"/>
                <a:gd name="connsiteY0" fmla="*/ 1234694 h 2047786"/>
                <a:gd name="connsiteX1" fmla="*/ 2528401 w 3077556"/>
                <a:gd name="connsiteY1" fmla="*/ 972245 h 2047786"/>
                <a:gd name="connsiteX2" fmla="*/ 2139416 w 3077556"/>
                <a:gd name="connsiteY2" fmla="*/ 1269735 h 2047786"/>
                <a:gd name="connsiteX3" fmla="*/ 2345349 w 3077556"/>
                <a:gd name="connsiteY3" fmla="*/ 1715970 h 2047786"/>
                <a:gd name="connsiteX4" fmla="*/ 2745775 w 3077556"/>
                <a:gd name="connsiteY4" fmla="*/ 1521458 h 2047786"/>
                <a:gd name="connsiteX5" fmla="*/ 3008912 w 3077556"/>
                <a:gd name="connsiteY5" fmla="*/ 915036 h 2047786"/>
                <a:gd name="connsiteX6" fmla="*/ 2528401 w 3077556"/>
                <a:gd name="connsiteY6" fmla="*/ 0 h 2047786"/>
                <a:gd name="connsiteX7" fmla="*/ 3043234 w 3077556"/>
                <a:gd name="connsiteY7" fmla="*/ 926478 h 2047786"/>
                <a:gd name="connsiteX8" fmla="*/ 3077556 w 3077556"/>
                <a:gd name="connsiteY8" fmla="*/ 2047786 h 2047786"/>
                <a:gd name="connsiteX9" fmla="*/ 1464413 w 3077556"/>
                <a:gd name="connsiteY9" fmla="*/ 217797 h 2047786"/>
                <a:gd name="connsiteX10" fmla="*/ 663562 w 3077556"/>
                <a:gd name="connsiteY10" fmla="*/ 17363 h 2047786"/>
                <a:gd name="connsiteX11" fmla="*/ 148730 w 3077556"/>
                <a:gd name="connsiteY11" fmla="*/ 251405 h 2047786"/>
                <a:gd name="connsiteX12" fmla="*/ 34323 w 3077556"/>
                <a:gd name="connsiteY12" fmla="*/ 995129 h 2047786"/>
                <a:gd name="connsiteX13" fmla="*/ 491952 w 3077556"/>
                <a:gd name="connsiteY13" fmla="*/ 786163 h 2047786"/>
                <a:gd name="connsiteX14" fmla="*/ 148730 w 3077556"/>
                <a:gd name="connsiteY14" fmla="*/ 251404 h 2047786"/>
                <a:gd name="connsiteX15" fmla="*/ 987931 w 3077556"/>
                <a:gd name="connsiteY15" fmla="*/ 548894 h 2047786"/>
                <a:gd name="connsiteX16" fmla="*/ 686445 w 3077556"/>
                <a:gd name="connsiteY16" fmla="*/ 22567 h 2047786"/>
                <a:gd name="connsiteX17" fmla="*/ 503392 w 3077556"/>
                <a:gd name="connsiteY17" fmla="*/ 789174 h 2047786"/>
                <a:gd name="connsiteX18" fmla="*/ 354663 w 3077556"/>
                <a:gd name="connsiteY18" fmla="*/ 1323933 h 2047786"/>
                <a:gd name="connsiteX19" fmla="*/ 0 w 3077556"/>
                <a:gd name="connsiteY19" fmla="*/ 1029456 h 2047786"/>
                <a:gd name="connsiteX20" fmla="*/ 846614 w 3077556"/>
                <a:gd name="connsiteY20" fmla="*/ 1226075 h 2047786"/>
                <a:gd name="connsiteX21" fmla="*/ 354663 w 3077556"/>
                <a:gd name="connsiteY21" fmla="*/ 1304060 h 2047786"/>
                <a:gd name="connsiteX22" fmla="*/ 961021 w 3077556"/>
                <a:gd name="connsiteY22" fmla="*/ 583221 h 2047786"/>
                <a:gd name="connsiteX23" fmla="*/ 491952 w 3077556"/>
                <a:gd name="connsiteY23" fmla="*/ 766291 h 2047786"/>
                <a:gd name="connsiteX24" fmla="*/ 858055 w 3077556"/>
                <a:gd name="connsiteY24" fmla="*/ 1246851 h 2047786"/>
                <a:gd name="connsiteX25" fmla="*/ 1338565 w 3077556"/>
                <a:gd name="connsiteY25" fmla="*/ 1189642 h 2047786"/>
                <a:gd name="connsiteX26" fmla="*/ 949581 w 3077556"/>
                <a:gd name="connsiteY26" fmla="*/ 560337 h 2047786"/>
                <a:gd name="connsiteX27" fmla="*/ 862154 w 3077556"/>
                <a:gd name="connsiteY27" fmla="*/ 1212526 h 2047786"/>
                <a:gd name="connsiteX28" fmla="*/ 1452974 w 3077556"/>
                <a:gd name="connsiteY28" fmla="*/ 205636 h 2047786"/>
                <a:gd name="connsiteX29" fmla="*/ 1315685 w 3077556"/>
                <a:gd name="connsiteY29" fmla="*/ 1178199 h 2047786"/>
                <a:gd name="connsiteX30" fmla="*/ 2116535 w 3077556"/>
                <a:gd name="connsiteY30" fmla="*/ 1269735 h 2047786"/>
                <a:gd name="connsiteX31" fmla="*/ 1899161 w 3077556"/>
                <a:gd name="connsiteY31" fmla="*/ 337737 h 2047786"/>
                <a:gd name="connsiteX0" fmla="*/ 2112650 w 3043234"/>
                <a:gd name="connsiteY0" fmla="*/ 1234694 h 1715970"/>
                <a:gd name="connsiteX1" fmla="*/ 2528401 w 3043234"/>
                <a:gd name="connsiteY1" fmla="*/ 972245 h 1715970"/>
                <a:gd name="connsiteX2" fmla="*/ 2139416 w 3043234"/>
                <a:gd name="connsiteY2" fmla="*/ 1269735 h 1715970"/>
                <a:gd name="connsiteX3" fmla="*/ 2345349 w 3043234"/>
                <a:gd name="connsiteY3" fmla="*/ 1715970 h 1715970"/>
                <a:gd name="connsiteX4" fmla="*/ 2745775 w 3043234"/>
                <a:gd name="connsiteY4" fmla="*/ 1521458 h 1715970"/>
                <a:gd name="connsiteX5" fmla="*/ 3008912 w 3043234"/>
                <a:gd name="connsiteY5" fmla="*/ 915036 h 1715970"/>
                <a:gd name="connsiteX6" fmla="*/ 2528401 w 3043234"/>
                <a:gd name="connsiteY6" fmla="*/ 0 h 1715970"/>
                <a:gd name="connsiteX7" fmla="*/ 3043234 w 3043234"/>
                <a:gd name="connsiteY7" fmla="*/ 926478 h 1715970"/>
                <a:gd name="connsiteX8" fmla="*/ 1464413 w 3043234"/>
                <a:gd name="connsiteY8" fmla="*/ 217797 h 1715970"/>
                <a:gd name="connsiteX9" fmla="*/ 663562 w 3043234"/>
                <a:gd name="connsiteY9" fmla="*/ 17363 h 1715970"/>
                <a:gd name="connsiteX10" fmla="*/ 148730 w 3043234"/>
                <a:gd name="connsiteY10" fmla="*/ 251405 h 1715970"/>
                <a:gd name="connsiteX11" fmla="*/ 34323 w 3043234"/>
                <a:gd name="connsiteY11" fmla="*/ 995129 h 1715970"/>
                <a:gd name="connsiteX12" fmla="*/ 491952 w 3043234"/>
                <a:gd name="connsiteY12" fmla="*/ 786163 h 1715970"/>
                <a:gd name="connsiteX13" fmla="*/ 148730 w 3043234"/>
                <a:gd name="connsiteY13" fmla="*/ 251404 h 1715970"/>
                <a:gd name="connsiteX14" fmla="*/ 987931 w 3043234"/>
                <a:gd name="connsiteY14" fmla="*/ 548894 h 1715970"/>
                <a:gd name="connsiteX15" fmla="*/ 686445 w 3043234"/>
                <a:gd name="connsiteY15" fmla="*/ 22567 h 1715970"/>
                <a:gd name="connsiteX16" fmla="*/ 503392 w 3043234"/>
                <a:gd name="connsiteY16" fmla="*/ 789174 h 1715970"/>
                <a:gd name="connsiteX17" fmla="*/ 354663 w 3043234"/>
                <a:gd name="connsiteY17" fmla="*/ 1323933 h 1715970"/>
                <a:gd name="connsiteX18" fmla="*/ 0 w 3043234"/>
                <a:gd name="connsiteY18" fmla="*/ 1029456 h 1715970"/>
                <a:gd name="connsiteX19" fmla="*/ 846614 w 3043234"/>
                <a:gd name="connsiteY19" fmla="*/ 1226075 h 1715970"/>
                <a:gd name="connsiteX20" fmla="*/ 354663 w 3043234"/>
                <a:gd name="connsiteY20" fmla="*/ 1304060 h 1715970"/>
                <a:gd name="connsiteX21" fmla="*/ 961021 w 3043234"/>
                <a:gd name="connsiteY21" fmla="*/ 583221 h 1715970"/>
                <a:gd name="connsiteX22" fmla="*/ 491952 w 3043234"/>
                <a:gd name="connsiteY22" fmla="*/ 766291 h 1715970"/>
                <a:gd name="connsiteX23" fmla="*/ 858055 w 3043234"/>
                <a:gd name="connsiteY23" fmla="*/ 1246851 h 1715970"/>
                <a:gd name="connsiteX24" fmla="*/ 1338565 w 3043234"/>
                <a:gd name="connsiteY24" fmla="*/ 1189642 h 1715970"/>
                <a:gd name="connsiteX25" fmla="*/ 949581 w 3043234"/>
                <a:gd name="connsiteY25" fmla="*/ 560337 h 1715970"/>
                <a:gd name="connsiteX26" fmla="*/ 862154 w 3043234"/>
                <a:gd name="connsiteY26" fmla="*/ 1212526 h 1715970"/>
                <a:gd name="connsiteX27" fmla="*/ 1452974 w 3043234"/>
                <a:gd name="connsiteY27" fmla="*/ 205636 h 1715970"/>
                <a:gd name="connsiteX28" fmla="*/ 1315685 w 3043234"/>
                <a:gd name="connsiteY28" fmla="*/ 1178199 h 1715970"/>
                <a:gd name="connsiteX29" fmla="*/ 2116535 w 3043234"/>
                <a:gd name="connsiteY29" fmla="*/ 1269735 h 1715970"/>
                <a:gd name="connsiteX30" fmla="*/ 1899161 w 3043234"/>
                <a:gd name="connsiteY30" fmla="*/ 337737 h 1715970"/>
                <a:gd name="connsiteX0" fmla="*/ 2112650 w 3008912"/>
                <a:gd name="connsiteY0" fmla="*/ 1234694 h 1715970"/>
                <a:gd name="connsiteX1" fmla="*/ 2528401 w 3008912"/>
                <a:gd name="connsiteY1" fmla="*/ 972245 h 1715970"/>
                <a:gd name="connsiteX2" fmla="*/ 2139416 w 3008912"/>
                <a:gd name="connsiteY2" fmla="*/ 1269735 h 1715970"/>
                <a:gd name="connsiteX3" fmla="*/ 2345349 w 3008912"/>
                <a:gd name="connsiteY3" fmla="*/ 1715970 h 1715970"/>
                <a:gd name="connsiteX4" fmla="*/ 2745775 w 3008912"/>
                <a:gd name="connsiteY4" fmla="*/ 1521458 h 1715970"/>
                <a:gd name="connsiteX5" fmla="*/ 3008912 w 3008912"/>
                <a:gd name="connsiteY5" fmla="*/ 915036 h 1715970"/>
                <a:gd name="connsiteX6" fmla="*/ 2528401 w 3008912"/>
                <a:gd name="connsiteY6" fmla="*/ 0 h 1715970"/>
                <a:gd name="connsiteX7" fmla="*/ 1464413 w 3008912"/>
                <a:gd name="connsiteY7" fmla="*/ 217797 h 1715970"/>
                <a:gd name="connsiteX8" fmla="*/ 663562 w 3008912"/>
                <a:gd name="connsiteY8" fmla="*/ 17363 h 1715970"/>
                <a:gd name="connsiteX9" fmla="*/ 148730 w 3008912"/>
                <a:gd name="connsiteY9" fmla="*/ 251405 h 1715970"/>
                <a:gd name="connsiteX10" fmla="*/ 34323 w 3008912"/>
                <a:gd name="connsiteY10" fmla="*/ 995129 h 1715970"/>
                <a:gd name="connsiteX11" fmla="*/ 491952 w 3008912"/>
                <a:gd name="connsiteY11" fmla="*/ 786163 h 1715970"/>
                <a:gd name="connsiteX12" fmla="*/ 148730 w 3008912"/>
                <a:gd name="connsiteY12" fmla="*/ 251404 h 1715970"/>
                <a:gd name="connsiteX13" fmla="*/ 987931 w 3008912"/>
                <a:gd name="connsiteY13" fmla="*/ 548894 h 1715970"/>
                <a:gd name="connsiteX14" fmla="*/ 686445 w 3008912"/>
                <a:gd name="connsiteY14" fmla="*/ 22567 h 1715970"/>
                <a:gd name="connsiteX15" fmla="*/ 503392 w 3008912"/>
                <a:gd name="connsiteY15" fmla="*/ 789174 h 1715970"/>
                <a:gd name="connsiteX16" fmla="*/ 354663 w 3008912"/>
                <a:gd name="connsiteY16" fmla="*/ 1323933 h 1715970"/>
                <a:gd name="connsiteX17" fmla="*/ 0 w 3008912"/>
                <a:gd name="connsiteY17" fmla="*/ 1029456 h 1715970"/>
                <a:gd name="connsiteX18" fmla="*/ 846614 w 3008912"/>
                <a:gd name="connsiteY18" fmla="*/ 1226075 h 1715970"/>
                <a:gd name="connsiteX19" fmla="*/ 354663 w 3008912"/>
                <a:gd name="connsiteY19" fmla="*/ 1304060 h 1715970"/>
                <a:gd name="connsiteX20" fmla="*/ 961021 w 3008912"/>
                <a:gd name="connsiteY20" fmla="*/ 583221 h 1715970"/>
                <a:gd name="connsiteX21" fmla="*/ 491952 w 3008912"/>
                <a:gd name="connsiteY21" fmla="*/ 766291 h 1715970"/>
                <a:gd name="connsiteX22" fmla="*/ 858055 w 3008912"/>
                <a:gd name="connsiteY22" fmla="*/ 1246851 h 1715970"/>
                <a:gd name="connsiteX23" fmla="*/ 1338565 w 3008912"/>
                <a:gd name="connsiteY23" fmla="*/ 1189642 h 1715970"/>
                <a:gd name="connsiteX24" fmla="*/ 949581 w 3008912"/>
                <a:gd name="connsiteY24" fmla="*/ 560337 h 1715970"/>
                <a:gd name="connsiteX25" fmla="*/ 862154 w 3008912"/>
                <a:gd name="connsiteY25" fmla="*/ 1212526 h 1715970"/>
                <a:gd name="connsiteX26" fmla="*/ 1452974 w 3008912"/>
                <a:gd name="connsiteY26" fmla="*/ 205636 h 1715970"/>
                <a:gd name="connsiteX27" fmla="*/ 1315685 w 3008912"/>
                <a:gd name="connsiteY27" fmla="*/ 1178199 h 1715970"/>
                <a:gd name="connsiteX28" fmla="*/ 2116535 w 3008912"/>
                <a:gd name="connsiteY28" fmla="*/ 1269735 h 1715970"/>
                <a:gd name="connsiteX29" fmla="*/ 1899161 w 3008912"/>
                <a:gd name="connsiteY29" fmla="*/ 337737 h 1715970"/>
                <a:gd name="connsiteX0" fmla="*/ 2112650 w 3008912"/>
                <a:gd name="connsiteY0" fmla="*/ 1217331 h 1698607"/>
                <a:gd name="connsiteX1" fmla="*/ 2528401 w 3008912"/>
                <a:gd name="connsiteY1" fmla="*/ 954882 h 1698607"/>
                <a:gd name="connsiteX2" fmla="*/ 2139416 w 3008912"/>
                <a:gd name="connsiteY2" fmla="*/ 1252372 h 1698607"/>
                <a:gd name="connsiteX3" fmla="*/ 2345349 w 3008912"/>
                <a:gd name="connsiteY3" fmla="*/ 1698607 h 1698607"/>
                <a:gd name="connsiteX4" fmla="*/ 2745775 w 3008912"/>
                <a:gd name="connsiteY4" fmla="*/ 1504095 h 1698607"/>
                <a:gd name="connsiteX5" fmla="*/ 3008912 w 3008912"/>
                <a:gd name="connsiteY5" fmla="*/ 897673 h 1698607"/>
                <a:gd name="connsiteX6" fmla="*/ 1464413 w 3008912"/>
                <a:gd name="connsiteY6" fmla="*/ 200434 h 1698607"/>
                <a:gd name="connsiteX7" fmla="*/ 663562 w 3008912"/>
                <a:gd name="connsiteY7" fmla="*/ 0 h 1698607"/>
                <a:gd name="connsiteX8" fmla="*/ 148730 w 3008912"/>
                <a:gd name="connsiteY8" fmla="*/ 234042 h 1698607"/>
                <a:gd name="connsiteX9" fmla="*/ 34323 w 3008912"/>
                <a:gd name="connsiteY9" fmla="*/ 977766 h 1698607"/>
                <a:gd name="connsiteX10" fmla="*/ 491952 w 3008912"/>
                <a:gd name="connsiteY10" fmla="*/ 768800 h 1698607"/>
                <a:gd name="connsiteX11" fmla="*/ 148730 w 3008912"/>
                <a:gd name="connsiteY11" fmla="*/ 234041 h 1698607"/>
                <a:gd name="connsiteX12" fmla="*/ 987931 w 3008912"/>
                <a:gd name="connsiteY12" fmla="*/ 531531 h 1698607"/>
                <a:gd name="connsiteX13" fmla="*/ 686445 w 3008912"/>
                <a:gd name="connsiteY13" fmla="*/ 5204 h 1698607"/>
                <a:gd name="connsiteX14" fmla="*/ 503392 w 3008912"/>
                <a:gd name="connsiteY14" fmla="*/ 771811 h 1698607"/>
                <a:gd name="connsiteX15" fmla="*/ 354663 w 3008912"/>
                <a:gd name="connsiteY15" fmla="*/ 1306570 h 1698607"/>
                <a:gd name="connsiteX16" fmla="*/ 0 w 3008912"/>
                <a:gd name="connsiteY16" fmla="*/ 1012093 h 1698607"/>
                <a:gd name="connsiteX17" fmla="*/ 846614 w 3008912"/>
                <a:gd name="connsiteY17" fmla="*/ 1208712 h 1698607"/>
                <a:gd name="connsiteX18" fmla="*/ 354663 w 3008912"/>
                <a:gd name="connsiteY18" fmla="*/ 1286697 h 1698607"/>
                <a:gd name="connsiteX19" fmla="*/ 961021 w 3008912"/>
                <a:gd name="connsiteY19" fmla="*/ 565858 h 1698607"/>
                <a:gd name="connsiteX20" fmla="*/ 491952 w 3008912"/>
                <a:gd name="connsiteY20" fmla="*/ 748928 h 1698607"/>
                <a:gd name="connsiteX21" fmla="*/ 858055 w 3008912"/>
                <a:gd name="connsiteY21" fmla="*/ 1229488 h 1698607"/>
                <a:gd name="connsiteX22" fmla="*/ 1338565 w 3008912"/>
                <a:gd name="connsiteY22" fmla="*/ 1172279 h 1698607"/>
                <a:gd name="connsiteX23" fmla="*/ 949581 w 3008912"/>
                <a:gd name="connsiteY23" fmla="*/ 542974 h 1698607"/>
                <a:gd name="connsiteX24" fmla="*/ 862154 w 3008912"/>
                <a:gd name="connsiteY24" fmla="*/ 1195163 h 1698607"/>
                <a:gd name="connsiteX25" fmla="*/ 1452974 w 3008912"/>
                <a:gd name="connsiteY25" fmla="*/ 188273 h 1698607"/>
                <a:gd name="connsiteX26" fmla="*/ 1315685 w 3008912"/>
                <a:gd name="connsiteY26" fmla="*/ 1160836 h 1698607"/>
                <a:gd name="connsiteX27" fmla="*/ 2116535 w 3008912"/>
                <a:gd name="connsiteY27" fmla="*/ 1252372 h 1698607"/>
                <a:gd name="connsiteX28" fmla="*/ 1899161 w 3008912"/>
                <a:gd name="connsiteY28" fmla="*/ 320374 h 1698607"/>
                <a:gd name="connsiteX0" fmla="*/ 2112650 w 2745775"/>
                <a:gd name="connsiteY0" fmla="*/ 1217331 h 1698607"/>
                <a:gd name="connsiteX1" fmla="*/ 2528401 w 2745775"/>
                <a:gd name="connsiteY1" fmla="*/ 954882 h 1698607"/>
                <a:gd name="connsiteX2" fmla="*/ 2139416 w 2745775"/>
                <a:gd name="connsiteY2" fmla="*/ 1252372 h 1698607"/>
                <a:gd name="connsiteX3" fmla="*/ 2345349 w 2745775"/>
                <a:gd name="connsiteY3" fmla="*/ 1698607 h 1698607"/>
                <a:gd name="connsiteX4" fmla="*/ 2745775 w 2745775"/>
                <a:gd name="connsiteY4" fmla="*/ 1504095 h 1698607"/>
                <a:gd name="connsiteX5" fmla="*/ 1464413 w 2745775"/>
                <a:gd name="connsiteY5" fmla="*/ 200434 h 1698607"/>
                <a:gd name="connsiteX6" fmla="*/ 663562 w 2745775"/>
                <a:gd name="connsiteY6" fmla="*/ 0 h 1698607"/>
                <a:gd name="connsiteX7" fmla="*/ 148730 w 2745775"/>
                <a:gd name="connsiteY7" fmla="*/ 234042 h 1698607"/>
                <a:gd name="connsiteX8" fmla="*/ 34323 w 2745775"/>
                <a:gd name="connsiteY8" fmla="*/ 977766 h 1698607"/>
                <a:gd name="connsiteX9" fmla="*/ 491952 w 2745775"/>
                <a:gd name="connsiteY9" fmla="*/ 768800 h 1698607"/>
                <a:gd name="connsiteX10" fmla="*/ 148730 w 2745775"/>
                <a:gd name="connsiteY10" fmla="*/ 234041 h 1698607"/>
                <a:gd name="connsiteX11" fmla="*/ 987931 w 2745775"/>
                <a:gd name="connsiteY11" fmla="*/ 531531 h 1698607"/>
                <a:gd name="connsiteX12" fmla="*/ 686445 w 2745775"/>
                <a:gd name="connsiteY12" fmla="*/ 5204 h 1698607"/>
                <a:gd name="connsiteX13" fmla="*/ 503392 w 2745775"/>
                <a:gd name="connsiteY13" fmla="*/ 771811 h 1698607"/>
                <a:gd name="connsiteX14" fmla="*/ 354663 w 2745775"/>
                <a:gd name="connsiteY14" fmla="*/ 1306570 h 1698607"/>
                <a:gd name="connsiteX15" fmla="*/ 0 w 2745775"/>
                <a:gd name="connsiteY15" fmla="*/ 1012093 h 1698607"/>
                <a:gd name="connsiteX16" fmla="*/ 846614 w 2745775"/>
                <a:gd name="connsiteY16" fmla="*/ 1208712 h 1698607"/>
                <a:gd name="connsiteX17" fmla="*/ 354663 w 2745775"/>
                <a:gd name="connsiteY17" fmla="*/ 1286697 h 1698607"/>
                <a:gd name="connsiteX18" fmla="*/ 961021 w 2745775"/>
                <a:gd name="connsiteY18" fmla="*/ 565858 h 1698607"/>
                <a:gd name="connsiteX19" fmla="*/ 491952 w 2745775"/>
                <a:gd name="connsiteY19" fmla="*/ 748928 h 1698607"/>
                <a:gd name="connsiteX20" fmla="*/ 858055 w 2745775"/>
                <a:gd name="connsiteY20" fmla="*/ 1229488 h 1698607"/>
                <a:gd name="connsiteX21" fmla="*/ 1338565 w 2745775"/>
                <a:gd name="connsiteY21" fmla="*/ 1172279 h 1698607"/>
                <a:gd name="connsiteX22" fmla="*/ 949581 w 2745775"/>
                <a:gd name="connsiteY22" fmla="*/ 542974 h 1698607"/>
                <a:gd name="connsiteX23" fmla="*/ 862154 w 2745775"/>
                <a:gd name="connsiteY23" fmla="*/ 1195163 h 1698607"/>
                <a:gd name="connsiteX24" fmla="*/ 1452974 w 2745775"/>
                <a:gd name="connsiteY24" fmla="*/ 188273 h 1698607"/>
                <a:gd name="connsiteX25" fmla="*/ 1315685 w 2745775"/>
                <a:gd name="connsiteY25" fmla="*/ 1160836 h 1698607"/>
                <a:gd name="connsiteX26" fmla="*/ 2116535 w 2745775"/>
                <a:gd name="connsiteY26" fmla="*/ 1252372 h 1698607"/>
                <a:gd name="connsiteX27" fmla="*/ 1899161 w 2745775"/>
                <a:gd name="connsiteY27" fmla="*/ 320374 h 1698607"/>
                <a:gd name="connsiteX0" fmla="*/ 2112650 w 2528401"/>
                <a:gd name="connsiteY0" fmla="*/ 1217331 h 1698607"/>
                <a:gd name="connsiteX1" fmla="*/ 2528401 w 2528401"/>
                <a:gd name="connsiteY1" fmla="*/ 954882 h 1698607"/>
                <a:gd name="connsiteX2" fmla="*/ 2139416 w 2528401"/>
                <a:gd name="connsiteY2" fmla="*/ 1252372 h 1698607"/>
                <a:gd name="connsiteX3" fmla="*/ 2345349 w 2528401"/>
                <a:gd name="connsiteY3" fmla="*/ 1698607 h 1698607"/>
                <a:gd name="connsiteX4" fmla="*/ 1464413 w 2528401"/>
                <a:gd name="connsiteY4" fmla="*/ 200434 h 1698607"/>
                <a:gd name="connsiteX5" fmla="*/ 663562 w 2528401"/>
                <a:gd name="connsiteY5" fmla="*/ 0 h 1698607"/>
                <a:gd name="connsiteX6" fmla="*/ 148730 w 2528401"/>
                <a:gd name="connsiteY6" fmla="*/ 234042 h 1698607"/>
                <a:gd name="connsiteX7" fmla="*/ 34323 w 2528401"/>
                <a:gd name="connsiteY7" fmla="*/ 977766 h 1698607"/>
                <a:gd name="connsiteX8" fmla="*/ 491952 w 2528401"/>
                <a:gd name="connsiteY8" fmla="*/ 768800 h 1698607"/>
                <a:gd name="connsiteX9" fmla="*/ 148730 w 2528401"/>
                <a:gd name="connsiteY9" fmla="*/ 234041 h 1698607"/>
                <a:gd name="connsiteX10" fmla="*/ 987931 w 2528401"/>
                <a:gd name="connsiteY10" fmla="*/ 531531 h 1698607"/>
                <a:gd name="connsiteX11" fmla="*/ 686445 w 2528401"/>
                <a:gd name="connsiteY11" fmla="*/ 5204 h 1698607"/>
                <a:gd name="connsiteX12" fmla="*/ 503392 w 2528401"/>
                <a:gd name="connsiteY12" fmla="*/ 771811 h 1698607"/>
                <a:gd name="connsiteX13" fmla="*/ 354663 w 2528401"/>
                <a:gd name="connsiteY13" fmla="*/ 1306570 h 1698607"/>
                <a:gd name="connsiteX14" fmla="*/ 0 w 2528401"/>
                <a:gd name="connsiteY14" fmla="*/ 1012093 h 1698607"/>
                <a:gd name="connsiteX15" fmla="*/ 846614 w 2528401"/>
                <a:gd name="connsiteY15" fmla="*/ 1208712 h 1698607"/>
                <a:gd name="connsiteX16" fmla="*/ 354663 w 2528401"/>
                <a:gd name="connsiteY16" fmla="*/ 1286697 h 1698607"/>
                <a:gd name="connsiteX17" fmla="*/ 961021 w 2528401"/>
                <a:gd name="connsiteY17" fmla="*/ 565858 h 1698607"/>
                <a:gd name="connsiteX18" fmla="*/ 491952 w 2528401"/>
                <a:gd name="connsiteY18" fmla="*/ 748928 h 1698607"/>
                <a:gd name="connsiteX19" fmla="*/ 858055 w 2528401"/>
                <a:gd name="connsiteY19" fmla="*/ 1229488 h 1698607"/>
                <a:gd name="connsiteX20" fmla="*/ 1338565 w 2528401"/>
                <a:gd name="connsiteY20" fmla="*/ 1172279 h 1698607"/>
                <a:gd name="connsiteX21" fmla="*/ 949581 w 2528401"/>
                <a:gd name="connsiteY21" fmla="*/ 542974 h 1698607"/>
                <a:gd name="connsiteX22" fmla="*/ 862154 w 2528401"/>
                <a:gd name="connsiteY22" fmla="*/ 1195163 h 1698607"/>
                <a:gd name="connsiteX23" fmla="*/ 1452974 w 2528401"/>
                <a:gd name="connsiteY23" fmla="*/ 188273 h 1698607"/>
                <a:gd name="connsiteX24" fmla="*/ 1315685 w 2528401"/>
                <a:gd name="connsiteY24" fmla="*/ 1160836 h 1698607"/>
                <a:gd name="connsiteX25" fmla="*/ 2116535 w 2528401"/>
                <a:gd name="connsiteY25" fmla="*/ 1252372 h 1698607"/>
                <a:gd name="connsiteX26" fmla="*/ 1899161 w 2528401"/>
                <a:gd name="connsiteY26" fmla="*/ 320374 h 1698607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2116535 w 2528401"/>
                <a:gd name="connsiteY24" fmla="*/ 1252372 h 1306570"/>
                <a:gd name="connsiteX25" fmla="*/ 1899161 w 2528401"/>
                <a:gd name="connsiteY25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24" fmla="*/ 1899161 w 2528401"/>
                <a:gd name="connsiteY24" fmla="*/ 320374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2139416 w 2528401"/>
                <a:gd name="connsiteY2" fmla="*/ 1252372 h 1306570"/>
                <a:gd name="connsiteX3" fmla="*/ 1464413 w 2528401"/>
                <a:gd name="connsiteY3" fmla="*/ 200434 h 1306570"/>
                <a:gd name="connsiteX4" fmla="*/ 663562 w 2528401"/>
                <a:gd name="connsiteY4" fmla="*/ 0 h 1306570"/>
                <a:gd name="connsiteX5" fmla="*/ 148730 w 2528401"/>
                <a:gd name="connsiteY5" fmla="*/ 234042 h 1306570"/>
                <a:gd name="connsiteX6" fmla="*/ 34323 w 2528401"/>
                <a:gd name="connsiteY6" fmla="*/ 977766 h 1306570"/>
                <a:gd name="connsiteX7" fmla="*/ 491952 w 2528401"/>
                <a:gd name="connsiteY7" fmla="*/ 768800 h 1306570"/>
                <a:gd name="connsiteX8" fmla="*/ 148730 w 2528401"/>
                <a:gd name="connsiteY8" fmla="*/ 234041 h 1306570"/>
                <a:gd name="connsiteX9" fmla="*/ 987931 w 2528401"/>
                <a:gd name="connsiteY9" fmla="*/ 531531 h 1306570"/>
                <a:gd name="connsiteX10" fmla="*/ 686445 w 2528401"/>
                <a:gd name="connsiteY10" fmla="*/ 5204 h 1306570"/>
                <a:gd name="connsiteX11" fmla="*/ 503392 w 2528401"/>
                <a:gd name="connsiteY11" fmla="*/ 771811 h 1306570"/>
                <a:gd name="connsiteX12" fmla="*/ 354663 w 2528401"/>
                <a:gd name="connsiteY12" fmla="*/ 1306570 h 1306570"/>
                <a:gd name="connsiteX13" fmla="*/ 0 w 2528401"/>
                <a:gd name="connsiteY13" fmla="*/ 1012093 h 1306570"/>
                <a:gd name="connsiteX14" fmla="*/ 846614 w 2528401"/>
                <a:gd name="connsiteY14" fmla="*/ 1208712 h 1306570"/>
                <a:gd name="connsiteX15" fmla="*/ 354663 w 2528401"/>
                <a:gd name="connsiteY15" fmla="*/ 1286697 h 1306570"/>
                <a:gd name="connsiteX16" fmla="*/ 961021 w 2528401"/>
                <a:gd name="connsiteY16" fmla="*/ 565858 h 1306570"/>
                <a:gd name="connsiteX17" fmla="*/ 491952 w 2528401"/>
                <a:gd name="connsiteY17" fmla="*/ 748928 h 1306570"/>
                <a:gd name="connsiteX18" fmla="*/ 858055 w 2528401"/>
                <a:gd name="connsiteY18" fmla="*/ 1229488 h 1306570"/>
                <a:gd name="connsiteX19" fmla="*/ 1338565 w 2528401"/>
                <a:gd name="connsiteY19" fmla="*/ 1172279 h 1306570"/>
                <a:gd name="connsiteX20" fmla="*/ 949581 w 2528401"/>
                <a:gd name="connsiteY20" fmla="*/ 542974 h 1306570"/>
                <a:gd name="connsiteX21" fmla="*/ 862154 w 2528401"/>
                <a:gd name="connsiteY21" fmla="*/ 1195163 h 1306570"/>
                <a:gd name="connsiteX22" fmla="*/ 1452974 w 2528401"/>
                <a:gd name="connsiteY22" fmla="*/ 188273 h 1306570"/>
                <a:gd name="connsiteX23" fmla="*/ 1315685 w 2528401"/>
                <a:gd name="connsiteY23" fmla="*/ 1160836 h 1306570"/>
                <a:gd name="connsiteX0" fmla="*/ 2112650 w 2528401"/>
                <a:gd name="connsiteY0" fmla="*/ 1217331 h 1306570"/>
                <a:gd name="connsiteX1" fmla="*/ 2528401 w 2528401"/>
                <a:gd name="connsiteY1" fmla="*/ 954882 h 1306570"/>
                <a:gd name="connsiteX2" fmla="*/ 1464413 w 2528401"/>
                <a:gd name="connsiteY2" fmla="*/ 200434 h 1306570"/>
                <a:gd name="connsiteX3" fmla="*/ 663562 w 2528401"/>
                <a:gd name="connsiteY3" fmla="*/ 0 h 1306570"/>
                <a:gd name="connsiteX4" fmla="*/ 148730 w 2528401"/>
                <a:gd name="connsiteY4" fmla="*/ 234042 h 1306570"/>
                <a:gd name="connsiteX5" fmla="*/ 34323 w 2528401"/>
                <a:gd name="connsiteY5" fmla="*/ 977766 h 1306570"/>
                <a:gd name="connsiteX6" fmla="*/ 491952 w 2528401"/>
                <a:gd name="connsiteY6" fmla="*/ 768800 h 1306570"/>
                <a:gd name="connsiteX7" fmla="*/ 148730 w 2528401"/>
                <a:gd name="connsiteY7" fmla="*/ 234041 h 1306570"/>
                <a:gd name="connsiteX8" fmla="*/ 987931 w 2528401"/>
                <a:gd name="connsiteY8" fmla="*/ 531531 h 1306570"/>
                <a:gd name="connsiteX9" fmla="*/ 686445 w 2528401"/>
                <a:gd name="connsiteY9" fmla="*/ 5204 h 1306570"/>
                <a:gd name="connsiteX10" fmla="*/ 503392 w 2528401"/>
                <a:gd name="connsiteY10" fmla="*/ 771811 h 1306570"/>
                <a:gd name="connsiteX11" fmla="*/ 354663 w 2528401"/>
                <a:gd name="connsiteY11" fmla="*/ 1306570 h 1306570"/>
                <a:gd name="connsiteX12" fmla="*/ 0 w 2528401"/>
                <a:gd name="connsiteY12" fmla="*/ 1012093 h 1306570"/>
                <a:gd name="connsiteX13" fmla="*/ 846614 w 2528401"/>
                <a:gd name="connsiteY13" fmla="*/ 1208712 h 1306570"/>
                <a:gd name="connsiteX14" fmla="*/ 354663 w 2528401"/>
                <a:gd name="connsiteY14" fmla="*/ 1286697 h 1306570"/>
                <a:gd name="connsiteX15" fmla="*/ 961021 w 2528401"/>
                <a:gd name="connsiteY15" fmla="*/ 565858 h 1306570"/>
                <a:gd name="connsiteX16" fmla="*/ 491952 w 2528401"/>
                <a:gd name="connsiteY16" fmla="*/ 748928 h 1306570"/>
                <a:gd name="connsiteX17" fmla="*/ 858055 w 2528401"/>
                <a:gd name="connsiteY17" fmla="*/ 1229488 h 1306570"/>
                <a:gd name="connsiteX18" fmla="*/ 1338565 w 2528401"/>
                <a:gd name="connsiteY18" fmla="*/ 1172279 h 1306570"/>
                <a:gd name="connsiteX19" fmla="*/ 949581 w 2528401"/>
                <a:gd name="connsiteY19" fmla="*/ 542974 h 1306570"/>
                <a:gd name="connsiteX20" fmla="*/ 862154 w 2528401"/>
                <a:gd name="connsiteY20" fmla="*/ 1195163 h 1306570"/>
                <a:gd name="connsiteX21" fmla="*/ 1452974 w 2528401"/>
                <a:gd name="connsiteY21" fmla="*/ 188273 h 1306570"/>
                <a:gd name="connsiteX22" fmla="*/ 1315685 w 2528401"/>
                <a:gd name="connsiteY22" fmla="*/ 1160836 h 1306570"/>
                <a:gd name="connsiteX0" fmla="*/ 2528401 w 2528401"/>
                <a:gd name="connsiteY0" fmla="*/ 954882 h 1306570"/>
                <a:gd name="connsiteX1" fmla="*/ 1464413 w 2528401"/>
                <a:gd name="connsiteY1" fmla="*/ 200434 h 1306570"/>
                <a:gd name="connsiteX2" fmla="*/ 663562 w 2528401"/>
                <a:gd name="connsiteY2" fmla="*/ 0 h 1306570"/>
                <a:gd name="connsiteX3" fmla="*/ 148730 w 2528401"/>
                <a:gd name="connsiteY3" fmla="*/ 234042 h 1306570"/>
                <a:gd name="connsiteX4" fmla="*/ 34323 w 2528401"/>
                <a:gd name="connsiteY4" fmla="*/ 977766 h 1306570"/>
                <a:gd name="connsiteX5" fmla="*/ 491952 w 2528401"/>
                <a:gd name="connsiteY5" fmla="*/ 768800 h 1306570"/>
                <a:gd name="connsiteX6" fmla="*/ 148730 w 2528401"/>
                <a:gd name="connsiteY6" fmla="*/ 234041 h 1306570"/>
                <a:gd name="connsiteX7" fmla="*/ 987931 w 2528401"/>
                <a:gd name="connsiteY7" fmla="*/ 531531 h 1306570"/>
                <a:gd name="connsiteX8" fmla="*/ 686445 w 2528401"/>
                <a:gd name="connsiteY8" fmla="*/ 5204 h 1306570"/>
                <a:gd name="connsiteX9" fmla="*/ 503392 w 2528401"/>
                <a:gd name="connsiteY9" fmla="*/ 771811 h 1306570"/>
                <a:gd name="connsiteX10" fmla="*/ 354663 w 2528401"/>
                <a:gd name="connsiteY10" fmla="*/ 1306570 h 1306570"/>
                <a:gd name="connsiteX11" fmla="*/ 0 w 2528401"/>
                <a:gd name="connsiteY11" fmla="*/ 1012093 h 1306570"/>
                <a:gd name="connsiteX12" fmla="*/ 846614 w 2528401"/>
                <a:gd name="connsiteY12" fmla="*/ 1208712 h 1306570"/>
                <a:gd name="connsiteX13" fmla="*/ 354663 w 2528401"/>
                <a:gd name="connsiteY13" fmla="*/ 1286697 h 1306570"/>
                <a:gd name="connsiteX14" fmla="*/ 961021 w 2528401"/>
                <a:gd name="connsiteY14" fmla="*/ 565858 h 1306570"/>
                <a:gd name="connsiteX15" fmla="*/ 491952 w 2528401"/>
                <a:gd name="connsiteY15" fmla="*/ 748928 h 1306570"/>
                <a:gd name="connsiteX16" fmla="*/ 858055 w 2528401"/>
                <a:gd name="connsiteY16" fmla="*/ 1229488 h 1306570"/>
                <a:gd name="connsiteX17" fmla="*/ 1338565 w 2528401"/>
                <a:gd name="connsiteY17" fmla="*/ 1172279 h 1306570"/>
                <a:gd name="connsiteX18" fmla="*/ 949581 w 2528401"/>
                <a:gd name="connsiteY18" fmla="*/ 542974 h 1306570"/>
                <a:gd name="connsiteX19" fmla="*/ 862154 w 2528401"/>
                <a:gd name="connsiteY19" fmla="*/ 1195163 h 1306570"/>
                <a:gd name="connsiteX20" fmla="*/ 1452974 w 2528401"/>
                <a:gd name="connsiteY20" fmla="*/ 188273 h 1306570"/>
                <a:gd name="connsiteX21" fmla="*/ 1315685 w 2528401"/>
                <a:gd name="connsiteY21" fmla="*/ 1160836 h 1306570"/>
                <a:gd name="connsiteX0" fmla="*/ 995344 w 1464413"/>
                <a:gd name="connsiteY0" fmla="*/ 508965 h 1306570"/>
                <a:gd name="connsiteX1" fmla="*/ 1464413 w 1464413"/>
                <a:gd name="connsiteY1" fmla="*/ 200434 h 1306570"/>
                <a:gd name="connsiteX2" fmla="*/ 663562 w 1464413"/>
                <a:gd name="connsiteY2" fmla="*/ 0 h 1306570"/>
                <a:gd name="connsiteX3" fmla="*/ 148730 w 1464413"/>
                <a:gd name="connsiteY3" fmla="*/ 234042 h 1306570"/>
                <a:gd name="connsiteX4" fmla="*/ 34323 w 1464413"/>
                <a:gd name="connsiteY4" fmla="*/ 977766 h 1306570"/>
                <a:gd name="connsiteX5" fmla="*/ 491952 w 1464413"/>
                <a:gd name="connsiteY5" fmla="*/ 768800 h 1306570"/>
                <a:gd name="connsiteX6" fmla="*/ 148730 w 1464413"/>
                <a:gd name="connsiteY6" fmla="*/ 234041 h 1306570"/>
                <a:gd name="connsiteX7" fmla="*/ 987931 w 1464413"/>
                <a:gd name="connsiteY7" fmla="*/ 531531 h 1306570"/>
                <a:gd name="connsiteX8" fmla="*/ 686445 w 1464413"/>
                <a:gd name="connsiteY8" fmla="*/ 5204 h 1306570"/>
                <a:gd name="connsiteX9" fmla="*/ 503392 w 1464413"/>
                <a:gd name="connsiteY9" fmla="*/ 771811 h 1306570"/>
                <a:gd name="connsiteX10" fmla="*/ 354663 w 1464413"/>
                <a:gd name="connsiteY10" fmla="*/ 1306570 h 1306570"/>
                <a:gd name="connsiteX11" fmla="*/ 0 w 1464413"/>
                <a:gd name="connsiteY11" fmla="*/ 1012093 h 1306570"/>
                <a:gd name="connsiteX12" fmla="*/ 846614 w 1464413"/>
                <a:gd name="connsiteY12" fmla="*/ 1208712 h 1306570"/>
                <a:gd name="connsiteX13" fmla="*/ 354663 w 1464413"/>
                <a:gd name="connsiteY13" fmla="*/ 1286697 h 1306570"/>
                <a:gd name="connsiteX14" fmla="*/ 961021 w 1464413"/>
                <a:gd name="connsiteY14" fmla="*/ 565858 h 1306570"/>
                <a:gd name="connsiteX15" fmla="*/ 491952 w 1464413"/>
                <a:gd name="connsiteY15" fmla="*/ 748928 h 1306570"/>
                <a:gd name="connsiteX16" fmla="*/ 858055 w 1464413"/>
                <a:gd name="connsiteY16" fmla="*/ 1229488 h 1306570"/>
                <a:gd name="connsiteX17" fmla="*/ 1338565 w 1464413"/>
                <a:gd name="connsiteY17" fmla="*/ 1172279 h 1306570"/>
                <a:gd name="connsiteX18" fmla="*/ 949581 w 1464413"/>
                <a:gd name="connsiteY18" fmla="*/ 542974 h 1306570"/>
                <a:gd name="connsiteX19" fmla="*/ 862154 w 1464413"/>
                <a:gd name="connsiteY19" fmla="*/ 1195163 h 1306570"/>
                <a:gd name="connsiteX20" fmla="*/ 1452974 w 1464413"/>
                <a:gd name="connsiteY20" fmla="*/ 188273 h 1306570"/>
                <a:gd name="connsiteX21" fmla="*/ 1315685 w 1464413"/>
                <a:gd name="connsiteY21" fmla="*/ 1160836 h 13065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464413" h="1306570">
                  <a:moveTo>
                    <a:pt x="995344" y="508965"/>
                  </a:moveTo>
                  <a:lnTo>
                    <a:pt x="1464413" y="200434"/>
                  </a:lnTo>
                  <a:lnTo>
                    <a:pt x="663562" y="0"/>
                  </a:lnTo>
                  <a:lnTo>
                    <a:pt x="148730" y="234042"/>
                  </a:lnTo>
                  <a:lnTo>
                    <a:pt x="34323" y="977766"/>
                  </a:lnTo>
                  <a:lnTo>
                    <a:pt x="491952" y="768800"/>
                  </a:lnTo>
                  <a:lnTo>
                    <a:pt x="148730" y="234041"/>
                  </a:lnTo>
                  <a:lnTo>
                    <a:pt x="987931" y="531531"/>
                  </a:lnTo>
                  <a:lnTo>
                    <a:pt x="686445" y="5204"/>
                  </a:lnTo>
                  <a:lnTo>
                    <a:pt x="503392" y="771811"/>
                  </a:lnTo>
                  <a:lnTo>
                    <a:pt x="354663" y="1306570"/>
                  </a:lnTo>
                  <a:lnTo>
                    <a:pt x="0" y="1012093"/>
                  </a:lnTo>
                  <a:lnTo>
                    <a:pt x="846614" y="1208712"/>
                  </a:lnTo>
                  <a:lnTo>
                    <a:pt x="354663" y="1286697"/>
                  </a:lnTo>
                  <a:lnTo>
                    <a:pt x="961021" y="565858"/>
                  </a:lnTo>
                  <a:lnTo>
                    <a:pt x="491952" y="748928"/>
                  </a:lnTo>
                  <a:lnTo>
                    <a:pt x="858055" y="1229488"/>
                  </a:lnTo>
                  <a:lnTo>
                    <a:pt x="1338565" y="1172279"/>
                  </a:lnTo>
                  <a:lnTo>
                    <a:pt x="949581" y="542974"/>
                  </a:lnTo>
                  <a:lnTo>
                    <a:pt x="862154" y="1195163"/>
                  </a:lnTo>
                  <a:lnTo>
                    <a:pt x="1452974" y="188273"/>
                  </a:lnTo>
                  <a:lnTo>
                    <a:pt x="1315685" y="1160836"/>
                  </a:lnTo>
                </a:path>
              </a:pathLst>
            </a:custGeom>
            <a:ln w="158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71588" y="1835399"/>
              <a:ext cx="211475" cy="422950"/>
            </a:xfrm>
            <a:prstGeom prst="rect">
              <a:avLst/>
            </a:prstGeom>
          </p:spPr>
        </p:pic>
        <p:pic>
          <p:nvPicPr>
            <p:cNvPr id="30" name="Picture 29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316838" y="3020349"/>
              <a:ext cx="211475" cy="422950"/>
            </a:xfrm>
            <a:prstGeom prst="rect">
              <a:avLst/>
            </a:prstGeom>
          </p:spPr>
        </p:pic>
        <p:pic>
          <p:nvPicPr>
            <p:cNvPr id="31" name="Picture 30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97749" y="2622224"/>
              <a:ext cx="211475" cy="422950"/>
            </a:xfrm>
            <a:prstGeom prst="rect">
              <a:avLst/>
            </a:prstGeom>
          </p:spPr>
        </p:pic>
        <p:pic>
          <p:nvPicPr>
            <p:cNvPr id="32" name="Picture 31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8800" y="2385924"/>
              <a:ext cx="211475" cy="422950"/>
            </a:xfrm>
            <a:prstGeom prst="rect">
              <a:avLst/>
            </a:prstGeom>
          </p:spPr>
        </p:pic>
        <p:pic>
          <p:nvPicPr>
            <p:cNvPr id="33" name="Picture 32" descr="cell-phone.jpg"/>
            <p:cNvPicPr>
              <a:picLocks noChangeAspect="1"/>
            </p:cNvPicPr>
            <p:nvPr/>
          </p:nvPicPr>
          <p:blipFill>
            <a:blip r:embed="rId5"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2157654" y="2046874"/>
              <a:ext cx="211475" cy="422950"/>
            </a:xfrm>
            <a:prstGeom prst="rect">
              <a:avLst/>
            </a:prstGeom>
          </p:spPr>
        </p:pic>
        <p:pic>
          <p:nvPicPr>
            <p:cNvPr id="34" name="Picture 33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2576" y="2046874"/>
              <a:ext cx="211475" cy="422950"/>
            </a:xfrm>
            <a:prstGeom prst="rect">
              <a:avLst/>
            </a:prstGeom>
          </p:spPr>
        </p:pic>
        <p:pic>
          <p:nvPicPr>
            <p:cNvPr id="35" name="Picture 34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69129" y="3138499"/>
              <a:ext cx="211475" cy="422950"/>
            </a:xfrm>
            <a:prstGeom prst="rect">
              <a:avLst/>
            </a:prstGeom>
          </p:spPr>
        </p:pic>
        <p:pic>
          <p:nvPicPr>
            <p:cNvPr id="36" name="Picture 35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051917" y="2808874"/>
              <a:ext cx="211475" cy="422950"/>
            </a:xfrm>
            <a:prstGeom prst="rect">
              <a:avLst/>
            </a:prstGeom>
          </p:spPr>
        </p:pic>
        <p:pic>
          <p:nvPicPr>
            <p:cNvPr id="37" name="Picture 36" descr="cell-phon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3063" y="3046963"/>
              <a:ext cx="211475" cy="422950"/>
            </a:xfrm>
            <a:prstGeom prst="rect">
              <a:avLst/>
            </a:prstGeom>
          </p:spPr>
        </p:pic>
        <p:sp>
          <p:nvSpPr>
            <p:cNvPr id="38" name="Right Arrow 37"/>
            <p:cNvSpPr/>
            <p:nvPr/>
          </p:nvSpPr>
          <p:spPr>
            <a:xfrm rot="833913">
              <a:off x="2495754" y="2258349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ight Arrow 38"/>
            <p:cNvSpPr/>
            <p:nvPr/>
          </p:nvSpPr>
          <p:spPr>
            <a:xfrm rot="2020583">
              <a:off x="2775330" y="278730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ight Arrow 39"/>
            <p:cNvSpPr/>
            <p:nvPr/>
          </p:nvSpPr>
          <p:spPr>
            <a:xfrm rot="4835277">
              <a:off x="2157284" y="2653124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ight Arrow 40"/>
            <p:cNvSpPr/>
            <p:nvPr/>
          </p:nvSpPr>
          <p:spPr>
            <a:xfrm rot="379913">
              <a:off x="3209592" y="2604035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2953883" y="2056998"/>
              <a:ext cx="426940" cy="211475"/>
            </a:xfrm>
            <a:prstGeom prst="right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9" name="Picture 58" descr="workflow-alt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3" y="2483553"/>
            <a:ext cx="1503576" cy="130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914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let’s go to biology…</a:t>
            </a:r>
            <a:endParaRPr lang="en-US" dirty="0"/>
          </a:p>
        </p:txBody>
      </p:sp>
      <p:pic>
        <p:nvPicPr>
          <p:cNvPr id="11" name="Hasty-nature07389-s04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75559" y="1284112"/>
            <a:ext cx="6545726" cy="4987219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488668"/>
            <a:ext cx="21864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smtClean="0"/>
              <a:t>[</a:t>
            </a:r>
            <a:r>
              <a:rPr lang="en-US" i="1" dirty="0" err="1" smtClean="0"/>
              <a:t>Stricker</a:t>
            </a:r>
            <a:r>
              <a:rPr lang="en-US" i="1" dirty="0" smtClean="0"/>
              <a:t> et al., 2008]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519535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Transcriptional Logic Computations</a:t>
            </a:r>
          </a:p>
        </p:txBody>
      </p:sp>
      <p:pic>
        <p:nvPicPr>
          <p:cNvPr id="75779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1238250"/>
            <a:ext cx="8370888" cy="509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EBEF24-7E62-F54E-9774-9584E25F5A05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74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Simple Circuit Example</a:t>
            </a:r>
            <a:endParaRPr lang="en-US" dirty="0"/>
          </a:p>
        </p:txBody>
      </p:sp>
      <p:grpSp>
        <p:nvGrpSpPr>
          <p:cNvPr id="85" name="Group 84"/>
          <p:cNvGrpSpPr/>
          <p:nvPr/>
        </p:nvGrpSpPr>
        <p:grpSpPr>
          <a:xfrm>
            <a:off x="1780393" y="2621060"/>
            <a:ext cx="5199307" cy="4205872"/>
            <a:chOff x="1780393" y="2621060"/>
            <a:chExt cx="5199307" cy="4205872"/>
          </a:xfrm>
        </p:grpSpPr>
        <p:sp>
          <p:nvSpPr>
            <p:cNvPr id="11" name="TextBox 10"/>
            <p:cNvSpPr txBox="1"/>
            <p:nvPr/>
          </p:nvSpPr>
          <p:spPr>
            <a:xfrm>
              <a:off x="1780393" y="3421577"/>
              <a:ext cx="8454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0000FF"/>
                  </a:solidFill>
                </a:rPr>
                <a:t>“Off”</a:t>
              </a:r>
              <a:endParaRPr lang="en-US" sz="2400" b="1" dirty="0">
                <a:solidFill>
                  <a:srgbClr val="0000FF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780393" y="5439984"/>
              <a:ext cx="825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rgbClr val="FF0000"/>
                  </a:solidFill>
                </a:rPr>
                <a:t>“On”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13" name="Picture 12" descr="Inverters-INV-53-0mM-bincounts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500" y="2621060"/>
              <a:ext cx="4140200" cy="2062699"/>
            </a:xfrm>
            <a:prstGeom prst="rect">
              <a:avLst/>
            </a:prstGeom>
          </p:spPr>
        </p:pic>
        <p:pic>
          <p:nvPicPr>
            <p:cNvPr id="14" name="Picture 13" descr="Inverters-INV-53-1M-bincounts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9500" y="4659867"/>
              <a:ext cx="4140200" cy="2167065"/>
            </a:xfrm>
            <a:prstGeom prst="rect">
              <a:avLst/>
            </a:prstGeom>
          </p:spPr>
        </p:pic>
      </p:grpSp>
      <p:cxnSp>
        <p:nvCxnSpPr>
          <p:cNvPr id="17" name="Straight Connector 16"/>
          <p:cNvCxnSpPr/>
          <p:nvPr/>
        </p:nvCxnSpPr>
        <p:spPr bwMode="auto">
          <a:xfrm rot="16200000" flipH="1">
            <a:off x="5644336" y="1854461"/>
            <a:ext cx="159607" cy="156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 bwMode="auto">
          <a:xfrm flipH="1">
            <a:off x="5601265" y="1942177"/>
            <a:ext cx="263559" cy="693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 bwMode="auto">
          <a:xfrm>
            <a:off x="2570546" y="1136977"/>
            <a:ext cx="603576" cy="320940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45720" anchor="ctr"/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dirty="0" err="1" smtClean="0">
                <a:solidFill>
                  <a:srgbClr val="000000"/>
                </a:solidFill>
              </a:rPr>
              <a:t>Ara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1756912" y="2223983"/>
            <a:ext cx="5247535" cy="0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endCxn id="29" idx="0"/>
          </p:cNvCxnSpPr>
          <p:nvPr/>
        </p:nvCxnSpPr>
        <p:spPr>
          <a:xfrm flipH="1">
            <a:off x="2495365" y="1720060"/>
            <a:ext cx="1079" cy="35813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482635" y="1718987"/>
            <a:ext cx="675841" cy="107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9" name="Pentagon 28"/>
          <p:cNvSpPr/>
          <p:nvPr/>
        </p:nvSpPr>
        <p:spPr>
          <a:xfrm>
            <a:off x="2224440" y="2078192"/>
            <a:ext cx="687643" cy="291584"/>
          </a:xfrm>
          <a:prstGeom prst="homePlate">
            <a:avLst/>
          </a:prstGeom>
          <a:solidFill>
            <a:srgbClr val="FFFFFF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AraC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0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1854580" y="2031539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31" name="Straight Connector 30"/>
          <p:cNvCxnSpPr/>
          <p:nvPr/>
        </p:nvCxnSpPr>
        <p:spPr>
          <a:xfrm rot="5400000" flipV="1">
            <a:off x="1765488" y="212266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3" name="TextBox 49"/>
          <p:cNvSpPr txBox="1">
            <a:spLocks noChangeArrowheads="1"/>
          </p:cNvSpPr>
          <p:nvPr/>
        </p:nvSpPr>
        <p:spPr bwMode="auto">
          <a:xfrm>
            <a:off x="2632763" y="2186828"/>
            <a:ext cx="1003711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 err="1" smtClean="0">
                <a:latin typeface="Calibri" pitchFamily="34" charset="0"/>
              </a:rPr>
              <a:t>pBAD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35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3115642" y="2022788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36" name="Straight Connector 35"/>
          <p:cNvCxnSpPr/>
          <p:nvPr/>
        </p:nvCxnSpPr>
        <p:spPr>
          <a:xfrm rot="5400000" flipV="1">
            <a:off x="3026550" y="212266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Rounded Rectangle 36"/>
          <p:cNvSpPr/>
          <p:nvPr/>
        </p:nvSpPr>
        <p:spPr>
          <a:xfrm>
            <a:off x="3442836" y="2078192"/>
            <a:ext cx="670496" cy="282094"/>
          </a:xfrm>
          <a:prstGeom prst="roundRect">
            <a:avLst/>
          </a:prstGeom>
          <a:solidFill>
            <a:schemeClr val="accent3"/>
          </a:solidFill>
          <a:ln w="19050" cmpd="sng">
            <a:solidFill>
              <a:srgbClr val="008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GFP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42" name="Pentagon 41"/>
          <p:cNvSpPr/>
          <p:nvPr/>
        </p:nvSpPr>
        <p:spPr>
          <a:xfrm>
            <a:off x="4677594" y="2076103"/>
            <a:ext cx="773638" cy="302681"/>
          </a:xfrm>
          <a:prstGeom prst="homePlate">
            <a:avLst/>
          </a:prstGeom>
          <a:solidFill>
            <a:schemeClr val="bg1"/>
          </a:solidFill>
          <a:ln w="190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chemeClr val="tx1"/>
                </a:solidFill>
              </a:rPr>
              <a:t>TetR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7" name="TextBox 49"/>
          <p:cNvSpPr txBox="1">
            <a:spLocks noChangeArrowheads="1"/>
          </p:cNvSpPr>
          <p:nvPr/>
        </p:nvSpPr>
        <p:spPr bwMode="auto">
          <a:xfrm>
            <a:off x="5286569" y="2186828"/>
            <a:ext cx="942055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 err="1" smtClean="0">
                <a:latin typeface="Calibri" pitchFamily="34" charset="0"/>
              </a:rPr>
              <a:t>pTet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49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5768139" y="2022399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50" name="Straight Connector 49"/>
          <p:cNvCxnSpPr/>
          <p:nvPr/>
        </p:nvCxnSpPr>
        <p:spPr>
          <a:xfrm rot="5400000" flipV="1">
            <a:off x="5679047" y="211352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1" name="Rounded Rectangle 50"/>
          <p:cNvSpPr/>
          <p:nvPr/>
        </p:nvSpPr>
        <p:spPr>
          <a:xfrm>
            <a:off x="6171935" y="2078524"/>
            <a:ext cx="775418" cy="30026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smtClean="0">
                <a:solidFill>
                  <a:srgbClr val="000000"/>
                </a:solidFill>
              </a:rPr>
              <a:t>RFP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54" name="Straight Connector 53"/>
          <p:cNvCxnSpPr/>
          <p:nvPr/>
        </p:nvCxnSpPr>
        <p:spPr>
          <a:xfrm flipH="1" flipV="1">
            <a:off x="5025127" y="1782661"/>
            <a:ext cx="711358" cy="5903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5025127" y="1785662"/>
            <a:ext cx="0" cy="290448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/>
        </p:nvCxnSpPr>
        <p:spPr bwMode="auto">
          <a:xfrm>
            <a:off x="3170860" y="1718050"/>
            <a:ext cx="0" cy="29625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 bwMode="auto">
          <a:xfrm>
            <a:off x="2855268" y="1459836"/>
            <a:ext cx="0" cy="25821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1" name="TextBox 49"/>
          <p:cNvSpPr txBox="1">
            <a:spLocks noChangeArrowheads="1"/>
          </p:cNvSpPr>
          <p:nvPr/>
        </p:nvSpPr>
        <p:spPr bwMode="auto">
          <a:xfrm>
            <a:off x="3852091" y="2200728"/>
            <a:ext cx="1003711" cy="276999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1200" dirty="0" err="1" smtClean="0">
                <a:latin typeface="Calibri" pitchFamily="34" charset="0"/>
              </a:rPr>
              <a:t>pBAD</a:t>
            </a:r>
            <a:endParaRPr lang="en-US" sz="1200" dirty="0">
              <a:latin typeface="Calibri" pitchFamily="34" charset="0"/>
            </a:endParaRPr>
          </a:p>
        </p:txBody>
      </p:sp>
      <p:cxnSp>
        <p:nvCxnSpPr>
          <p:cNvPr id="82" name="Straight Arrow Connector 175"/>
          <p:cNvCxnSpPr>
            <a:cxnSpLocks noChangeShapeType="1"/>
          </p:cNvCxnSpPr>
          <p:nvPr/>
        </p:nvCxnSpPr>
        <p:spPr bwMode="auto">
          <a:xfrm rot="10800000" flipH="1">
            <a:off x="4334970" y="2036688"/>
            <a:ext cx="308260" cy="652"/>
          </a:xfrm>
          <a:prstGeom prst="straightConnector1">
            <a:avLst/>
          </a:prstGeom>
          <a:solidFill>
            <a:schemeClr val="bg1"/>
          </a:solidFill>
          <a:ln w="25400" algn="ctr">
            <a:solidFill>
              <a:schemeClr val="tx1"/>
            </a:solidFill>
            <a:round/>
            <a:headEnd/>
            <a:tailEnd type="arrow" w="med" len="med"/>
          </a:ln>
          <a:effectLst/>
          <a:extLst/>
        </p:spPr>
      </p:cxnSp>
      <p:cxnSp>
        <p:nvCxnSpPr>
          <p:cNvPr id="83" name="Straight Connector 82"/>
          <p:cNvCxnSpPr/>
          <p:nvPr/>
        </p:nvCxnSpPr>
        <p:spPr>
          <a:xfrm rot="5400000" flipV="1">
            <a:off x="4245878" y="2136567"/>
            <a:ext cx="198453" cy="2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H="1" flipV="1">
            <a:off x="3158476" y="1736992"/>
            <a:ext cx="1292777" cy="937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/>
        </p:nvCxnSpPr>
        <p:spPr bwMode="auto">
          <a:xfrm>
            <a:off x="4463636" y="1736992"/>
            <a:ext cx="0" cy="296254"/>
          </a:xfrm>
          <a:prstGeom prst="line">
            <a:avLst/>
          </a:prstGeom>
          <a:solidFill>
            <a:schemeClr val="bg1"/>
          </a:solidFill>
          <a:ln>
            <a:solidFill>
              <a:schemeClr val="tx1"/>
            </a:solidFill>
            <a:headEnd type="none"/>
            <a:tailEnd type="arrow"/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64739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Application Examples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60266"/>
            <a:ext cx="4038600" cy="92804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Fermentation control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660266"/>
            <a:ext cx="4038600" cy="928041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smtClean="0"/>
              <a:t>CAR T-cell Therapy</a:t>
            </a:r>
          </a:p>
        </p:txBody>
      </p:sp>
      <p:pic>
        <p:nvPicPr>
          <p:cNvPr id="6" name="Picture 5" descr="CAR-Engineered_T-Cell_Adoptive_Transf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4023"/>
          <a:stretch/>
        </p:blipFill>
        <p:spPr>
          <a:xfrm>
            <a:off x="4691605" y="2447710"/>
            <a:ext cx="4206240" cy="3278375"/>
          </a:xfrm>
          <a:prstGeom prst="rect">
            <a:avLst/>
          </a:prstGeom>
        </p:spPr>
      </p:pic>
      <p:pic>
        <p:nvPicPr>
          <p:cNvPr id="7" name="Picture 6" descr="Samadams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4" r="1296"/>
          <a:stretch/>
        </p:blipFill>
        <p:spPr>
          <a:xfrm>
            <a:off x="191522" y="2459362"/>
            <a:ext cx="4261104" cy="326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67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Aggregate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03869"/>
            <a:ext cx="8229600" cy="520135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Restrict your development environment…</a:t>
            </a: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endParaRPr lang="en-US" i="1" dirty="0" smtClean="0">
              <a:solidFill>
                <a:schemeClr val="accent1"/>
              </a:solidFill>
            </a:endParaRPr>
          </a:p>
          <a:p>
            <a:endParaRPr lang="en-US" i="1" dirty="0">
              <a:solidFill>
                <a:schemeClr val="accent1"/>
              </a:solidFill>
            </a:endParaRPr>
          </a:p>
          <a:p>
            <a:pPr marL="0" indent="0" algn="r">
              <a:buNone/>
            </a:pPr>
            <a:r>
              <a:rPr lang="en-US" i="1" dirty="0" smtClean="0">
                <a:solidFill>
                  <a:schemeClr val="accent1"/>
                </a:solidFill>
              </a:rPr>
              <a:t>… to contain only resilient distributed systems.</a:t>
            </a:r>
            <a:endParaRPr lang="en-US" i="1" dirty="0">
              <a:solidFill>
                <a:schemeClr val="accent1"/>
              </a:solidFill>
            </a:endParaRPr>
          </a:p>
        </p:txBody>
      </p:sp>
      <p:pic>
        <p:nvPicPr>
          <p:cNvPr id="5" name="Picture 4" descr="layers-cropped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299" y="1876776"/>
            <a:ext cx="4212259" cy="407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41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High-Level Genetic Circuit Design</a:t>
            </a:r>
          </a:p>
        </p:txBody>
      </p:sp>
      <p:sp>
        <p:nvSpPr>
          <p:cNvPr id="5" name="Cloud Callout 4"/>
          <p:cNvSpPr/>
          <p:nvPr/>
        </p:nvSpPr>
        <p:spPr>
          <a:xfrm>
            <a:off x="520700" y="1207049"/>
            <a:ext cx="3454400" cy="1447800"/>
          </a:xfrm>
          <a:prstGeom prst="cloudCallout">
            <a:avLst>
              <a:gd name="adj1" fmla="val -12745"/>
              <a:gd name="adj2" fmla="val 71272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0" rIns="0" rtlCol="0" anchor="ctr"/>
          <a:lstStyle/>
          <a:p>
            <a:pPr algn="ctr"/>
            <a:r>
              <a:rPr lang="en-US" sz="2400" dirty="0" smtClean="0"/>
              <a:t>Make drug when Arabinose shows </a:t>
            </a:r>
            <a:r>
              <a:rPr lang="en-US" sz="2400" dirty="0"/>
              <a:t>up before IPTG</a:t>
            </a:r>
          </a:p>
        </p:txBody>
      </p:sp>
      <p:pic>
        <p:nvPicPr>
          <p:cNvPr id="6" name="Picture 5" descr="female_user_ic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397" y="2972898"/>
            <a:ext cx="1237406" cy="1243501"/>
          </a:xfrm>
          <a:prstGeom prst="rect">
            <a:avLst/>
          </a:prstGeom>
        </p:spPr>
      </p:pic>
      <p:pic>
        <p:nvPicPr>
          <p:cNvPr id="8" name="Picture 7" descr="before-tall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1259" y="3644900"/>
            <a:ext cx="5913540" cy="3149051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 rot="900000">
            <a:off x="2333377" y="3297098"/>
            <a:ext cx="833678" cy="833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netbook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3401" y="3374110"/>
            <a:ext cx="1310474" cy="956991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900000">
            <a:off x="4434849" y="3799961"/>
            <a:ext cx="833678" cy="83367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01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a tool-chain?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3883759" cy="4979896"/>
            <a:chOff x="575403" y="1358152"/>
            <a:chExt cx="3883759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3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5" name="TextBox 34"/>
          <p:cNvSpPr txBox="1"/>
          <p:nvPr/>
        </p:nvSpPr>
        <p:spPr>
          <a:xfrm>
            <a:off x="2709789" y="2892775"/>
            <a:ext cx="387215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solidFill>
                  <a:srgbClr val="800000"/>
                </a:solidFill>
              </a:rPr>
              <a:t>This gap is too big to cross with a single method!</a:t>
            </a:r>
            <a:endParaRPr lang="en-US" sz="3600" b="1" i="1" dirty="0">
              <a:solidFill>
                <a:srgbClr val="800000"/>
              </a:solidFill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7588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TASBE tool-chain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High Level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6658300" y="4531111"/>
            <a:ext cx="258447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rgbClr val="800000"/>
                </a:solidFill>
              </a:rPr>
              <a:t>Modular architecture also open for flexible choice of organisms, protocols, methods, …</a:t>
            </a:r>
            <a:endParaRPr lang="en-US" sz="2000" i="1" dirty="0">
              <a:solidFill>
                <a:srgbClr val="800000"/>
              </a:solidFill>
            </a:endParaRPr>
          </a:p>
        </p:txBody>
      </p: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39" name="Picture 38" descr="mit-logo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5089155"/>
            <a:ext cx="1073156" cy="585358"/>
          </a:xfrm>
          <a:prstGeom prst="rect">
            <a:avLst/>
          </a:prstGeom>
        </p:spPr>
      </p:pic>
      <p:pic>
        <p:nvPicPr>
          <p:cNvPr id="40" name="Picture 39" descr="BU Logo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1301" y="5829143"/>
            <a:ext cx="1073156" cy="437304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1314457" y="5051118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Ron</a:t>
            </a:r>
          </a:p>
          <a:p>
            <a:r>
              <a:rPr lang="en-US" dirty="0" smtClean="0"/>
              <a:t>Weiss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289056" y="5708470"/>
            <a:ext cx="12620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Douglas Densmore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153994" y="4716453"/>
            <a:ext cx="17510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Collaborators: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90494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318831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6" name="Group 36"/>
          <p:cNvGrpSpPr/>
          <p:nvPr/>
        </p:nvGrpSpPr>
        <p:grpSpPr>
          <a:xfrm>
            <a:off x="241300" y="1282700"/>
            <a:ext cx="8826500" cy="3162082"/>
            <a:chOff x="241300" y="1282700"/>
            <a:chExt cx="8826500" cy="3162082"/>
          </a:xfrm>
        </p:grpSpPr>
        <p:sp>
          <p:nvSpPr>
            <p:cNvPr id="90" name="Rectangle 89"/>
            <p:cNvSpPr/>
            <p:nvPr/>
          </p:nvSpPr>
          <p:spPr>
            <a:xfrm>
              <a:off x="241300" y="2628900"/>
              <a:ext cx="6858000" cy="18158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800" dirty="0" smtClean="0">
                  <a:latin typeface="Courier"/>
                  <a:cs typeface="Courier"/>
                </a:rPr>
                <a:t>(</a:t>
              </a:r>
              <a:r>
                <a:rPr lang="en-US" sz="2800" dirty="0" err="1" smtClean="0">
                  <a:latin typeface="Courier"/>
                  <a:cs typeface="Courier"/>
                </a:rPr>
                <a:t>def</a:t>
              </a:r>
              <a:r>
                <a:rPr lang="en-US" sz="2800" dirty="0" smtClean="0">
                  <a:latin typeface="Courier"/>
                  <a:cs typeface="Courier"/>
                </a:rPr>
                <a:t> </a:t>
              </a:r>
              <a:r>
                <a:rPr lang="en-US" sz="2800" b="1" dirty="0" smtClean="0">
                  <a:latin typeface="Courier"/>
                  <a:cs typeface="Courier"/>
                </a:rPr>
                <a:t>simple-sensor-actuator</a:t>
              </a:r>
              <a:r>
                <a:rPr lang="en-US" sz="2800" dirty="0" smtClean="0">
                  <a:latin typeface="Courier"/>
                  <a:cs typeface="Courier"/>
                </a:rPr>
                <a:t> ()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(let ((x (</a:t>
              </a:r>
              <a:r>
                <a:rPr lang="en-US" sz="2800" b="1" dirty="0" smtClean="0">
                  <a:solidFill>
                    <a:srgbClr val="008000"/>
                  </a:solidFill>
                  <a:latin typeface="Courier"/>
                  <a:cs typeface="Courier"/>
                </a:rPr>
                <a:t>test-sensor</a:t>
              </a:r>
              <a:r>
                <a:rPr lang="en-US" sz="2800" dirty="0" smtClean="0">
                  <a:latin typeface="Courier"/>
                  <a:cs typeface="Courier"/>
                </a:rPr>
                <a:t>)))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chemeClr val="accent4"/>
                  </a:solidFill>
                  <a:latin typeface="Courier"/>
                  <a:cs typeface="Courier"/>
                </a:rPr>
                <a:t>debug</a:t>
              </a:r>
              <a:r>
                <a:rPr lang="en-US" sz="2800" dirty="0" smtClean="0">
                  <a:solidFill>
                    <a:schemeClr val="accent4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</a:t>
              </a:r>
            </a:p>
            <a:p>
              <a:r>
                <a:rPr lang="en-US" sz="2800" dirty="0" smtClean="0">
                  <a:latin typeface="Courier"/>
                  <a:cs typeface="Courier"/>
                </a:rPr>
                <a:t>    (</a:t>
              </a:r>
              <a:r>
                <a:rPr lang="en-US" sz="2800" b="1" dirty="0" smtClean="0">
                  <a:solidFill>
                    <a:srgbClr val="8064A2"/>
                  </a:solidFill>
                  <a:latin typeface="Courier"/>
                  <a:cs typeface="Courier"/>
                </a:rPr>
                <a:t>debug-2</a:t>
              </a:r>
              <a:r>
                <a:rPr lang="en-US" sz="2800" dirty="0" smtClean="0">
                  <a:latin typeface="Courier"/>
                  <a:cs typeface="Courier"/>
                </a:rPr>
                <a:t> (</a:t>
              </a:r>
              <a:r>
                <a:rPr lang="en-US" sz="2800" b="1" dirty="0" smtClean="0">
                  <a:solidFill>
                    <a:schemeClr val="accent2"/>
                  </a:solidFill>
                  <a:latin typeface="Courier"/>
                  <a:cs typeface="Courier"/>
                </a:rPr>
                <a:t>not</a:t>
              </a:r>
              <a:r>
                <a:rPr lang="en-US" sz="2800" dirty="0" smtClean="0">
                  <a:solidFill>
                    <a:srgbClr val="4F81BD"/>
                  </a:solidFill>
                  <a:latin typeface="Courier"/>
                  <a:cs typeface="Courier"/>
                </a:rPr>
                <a:t> </a:t>
              </a:r>
              <a:r>
                <a:rPr lang="en-US" sz="2800" dirty="0" smtClean="0">
                  <a:latin typeface="Courier"/>
                  <a:cs typeface="Courier"/>
                </a:rPr>
                <a:t>x))))</a:t>
              </a:r>
              <a:endParaRPr lang="en-US" sz="2800" dirty="0">
                <a:latin typeface="Courier"/>
                <a:cs typeface="Courier"/>
              </a:endParaRPr>
            </a:p>
          </p:txBody>
        </p:sp>
        <p:sp>
          <p:nvSpPr>
            <p:cNvPr id="167" name="Rounded Rectangle 166"/>
            <p:cNvSpPr/>
            <p:nvPr/>
          </p:nvSpPr>
          <p:spPr>
            <a:xfrm>
              <a:off x="7391397" y="1282700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8" name="Group 29"/>
          <p:cNvGrpSpPr/>
          <p:nvPr/>
        </p:nvGrpSpPr>
        <p:grpSpPr>
          <a:xfrm>
            <a:off x="1619135" y="3538259"/>
            <a:ext cx="4039019" cy="2197869"/>
            <a:chOff x="1619135" y="3538259"/>
            <a:chExt cx="4039019" cy="2197869"/>
          </a:xfrm>
        </p:grpSpPr>
        <p:sp>
          <p:nvSpPr>
            <p:cNvPr id="170" name="Circular Arrow 169"/>
            <p:cNvSpPr/>
            <p:nvPr/>
          </p:nvSpPr>
          <p:spPr>
            <a:xfrm rot="5003723">
              <a:off x="1533537" y="3623857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3" name="Circular Arrow 172"/>
            <p:cNvSpPr/>
            <p:nvPr/>
          </p:nvSpPr>
          <p:spPr>
            <a:xfrm rot="16596277" flipH="1">
              <a:off x="3545885" y="3623858"/>
              <a:ext cx="2197868" cy="2026671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6125513"/>
                <a:gd name="adj5" fmla="val 1250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 high-level program of a system that reacts depending on sensor output</a:t>
            </a:r>
            <a:endParaRPr lang="en-US" dirty="0"/>
          </a:p>
        </p:txBody>
      </p:sp>
      <p:sp>
        <p:nvSpPr>
          <p:cNvPr id="34" name="TextBox 33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310467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35" name="Rounded Rectangle 34"/>
          <p:cNvSpPr/>
          <p:nvPr/>
        </p:nvSpPr>
        <p:spPr>
          <a:xfrm>
            <a:off x="7391397" y="2159000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2" name="TextBox 7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Program instantiated for two target platforms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  <p:pic>
        <p:nvPicPr>
          <p:cNvPr id="36" name="Picture 35" descr="mammalian-optimized-DFG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300" y="2515136"/>
            <a:ext cx="2518576" cy="2364900"/>
          </a:xfrm>
          <a:prstGeom prst="rect">
            <a:avLst/>
          </a:prstGeom>
        </p:spPr>
      </p:pic>
      <p:pic>
        <p:nvPicPr>
          <p:cNvPr id="37" name="Picture 36" descr="ecoli-optimized-DFG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46068" y="2535321"/>
            <a:ext cx="2497632" cy="234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682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Abstract genetic regulatory networks</a:t>
            </a:r>
            <a:br>
              <a:rPr lang="en-US" dirty="0" smtClean="0"/>
            </a:br>
            <a:endParaRPr lang="en-US" dirty="0"/>
          </a:p>
        </p:txBody>
      </p:sp>
      <p:cxnSp>
        <p:nvCxnSpPr>
          <p:cNvPr id="6" name="Straight Arrow Connector 5"/>
          <p:cNvCxnSpPr>
            <a:stCxn id="171" idx="0"/>
          </p:cNvCxnSpPr>
          <p:nvPr/>
        </p:nvCxnSpPr>
        <p:spPr>
          <a:xfrm flipH="1" flipV="1">
            <a:off x="2151148" y="3718224"/>
            <a:ext cx="4808" cy="205850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72" idx="0"/>
          </p:cNvCxnSpPr>
          <p:nvPr/>
        </p:nvCxnSpPr>
        <p:spPr>
          <a:xfrm flipV="1">
            <a:off x="5400883" y="5437396"/>
            <a:ext cx="2905" cy="331788"/>
          </a:xfrm>
          <a:prstGeom prst="straightConnector1">
            <a:avLst/>
          </a:prstGeom>
          <a:ln w="38100">
            <a:solidFill>
              <a:schemeClr val="tx1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 descr="mammalian-optimized-agrn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1300" y="2324128"/>
            <a:ext cx="4346798" cy="1416591"/>
          </a:xfrm>
          <a:prstGeom prst="rect">
            <a:avLst/>
          </a:prstGeom>
        </p:spPr>
      </p:pic>
      <p:pic>
        <p:nvPicPr>
          <p:cNvPr id="35" name="Picture 34" descr="ecoli-optimized-agrn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0957" y="4227092"/>
            <a:ext cx="4746640" cy="1108704"/>
          </a:xfrm>
          <a:prstGeom prst="rect">
            <a:avLst/>
          </a:prstGeom>
        </p:spPr>
      </p:pic>
      <p:sp>
        <p:nvSpPr>
          <p:cNvPr id="36" name="Rounded Rectangle 35"/>
          <p:cNvSpPr/>
          <p:nvPr/>
        </p:nvSpPr>
        <p:spPr>
          <a:xfrm>
            <a:off x="7391397" y="3057824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836747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part selection using database of known part behaviors</a:t>
            </a:r>
          </a:p>
          <a:p>
            <a:pPr algn="ctr"/>
            <a:endParaRPr lang="en-US" dirty="0"/>
          </a:p>
        </p:txBody>
      </p:sp>
      <p:pic>
        <p:nvPicPr>
          <p:cNvPr id="32" name="Picture 31" descr="mm_mammalian.pd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814" y="2193325"/>
            <a:ext cx="3443434" cy="2844021"/>
          </a:xfrm>
          <a:prstGeom prst="rect">
            <a:avLst/>
          </a:prstGeom>
        </p:spPr>
      </p:pic>
      <p:pic>
        <p:nvPicPr>
          <p:cNvPr id="33" name="Picture 32" descr="mm_ecoli.pd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48100" y="2205012"/>
            <a:ext cx="3289300" cy="2813050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7391397" y="3950269"/>
            <a:ext cx="1676403" cy="774700"/>
          </a:xfrm>
          <a:prstGeom prst="roundRect">
            <a:avLst/>
          </a:prstGeom>
          <a:noFill/>
          <a:ln w="57150" cmpd="sng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400824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45"/>
          <p:cNvGrpSpPr/>
          <p:nvPr/>
        </p:nvGrpSpPr>
        <p:grpSpPr>
          <a:xfrm>
            <a:off x="0" y="2649966"/>
            <a:ext cx="9067800" cy="2970352"/>
            <a:chOff x="0" y="2649966"/>
            <a:chExt cx="9067800" cy="2970352"/>
          </a:xfrm>
        </p:grpSpPr>
        <p:sp>
          <p:nvSpPr>
            <p:cNvPr id="47" name="Rounded Rectangle 46"/>
            <p:cNvSpPr/>
            <p:nvPr/>
          </p:nvSpPr>
          <p:spPr>
            <a:xfrm>
              <a:off x="7391397" y="48456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8" name="Picture 47" descr="ecoli-asm-tree.pdf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778512" y="2713466"/>
              <a:ext cx="3454400" cy="2088930"/>
            </a:xfrm>
            <a:prstGeom prst="rect">
              <a:avLst/>
            </a:prstGeom>
          </p:spPr>
        </p:pic>
        <p:pic>
          <p:nvPicPr>
            <p:cNvPr id="49" name="Picture 48" descr="Mammalian_Assembly_Tree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2649966"/>
              <a:ext cx="3777387" cy="2328284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60" name="TextBox 59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Automated assembly step selection for two different platform-specific assembly protocols 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21528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Tool-Chain Example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7467597" y="1413714"/>
            <a:ext cx="1513946" cy="4979896"/>
            <a:chOff x="2945216" y="1358152"/>
            <a:chExt cx="1513946" cy="4979896"/>
          </a:xfrm>
        </p:grpSpPr>
        <p:sp>
          <p:nvSpPr>
            <p:cNvPr id="118" name="AutoShape 2"/>
            <p:cNvSpPr>
              <a:spLocks noChangeArrowheads="1"/>
            </p:cNvSpPr>
            <p:nvPr/>
          </p:nvSpPr>
          <p:spPr bwMode="auto">
            <a:xfrm>
              <a:off x="2945216" y="1358152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29" name="AutoShape 3"/>
            <p:cNvSpPr>
              <a:spLocks noChangeArrowheads="1"/>
            </p:cNvSpPr>
            <p:nvPr/>
          </p:nvSpPr>
          <p:spPr bwMode="auto">
            <a:xfrm>
              <a:off x="2945216" y="3129262"/>
              <a:ext cx="1513945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36" name="AutoShape 4"/>
            <p:cNvSpPr>
              <a:spLocks noChangeArrowheads="1"/>
            </p:cNvSpPr>
            <p:nvPr/>
          </p:nvSpPr>
          <p:spPr bwMode="auto">
            <a:xfrm>
              <a:off x="2945217" y="4011822"/>
              <a:ext cx="150814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0" name="AutoShape 5"/>
            <p:cNvSpPr>
              <a:spLocks noChangeArrowheads="1"/>
            </p:cNvSpPr>
            <p:nvPr/>
          </p:nvSpPr>
          <p:spPr bwMode="auto">
            <a:xfrm>
              <a:off x="2945218" y="4905584"/>
              <a:ext cx="1513943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4" name="AutoShape 6"/>
            <p:cNvSpPr>
              <a:spLocks noChangeArrowheads="1"/>
            </p:cNvSpPr>
            <p:nvPr/>
          </p:nvSpPr>
          <p:spPr bwMode="auto">
            <a:xfrm>
              <a:off x="2945219" y="5804648"/>
              <a:ext cx="1508140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sp>
          <p:nvSpPr>
            <p:cNvPr id="145" name="Line 7"/>
            <p:cNvSpPr>
              <a:spLocks noChangeShapeType="1"/>
            </p:cNvSpPr>
            <p:nvPr/>
          </p:nvSpPr>
          <p:spPr bwMode="auto">
            <a:xfrm>
              <a:off x="3670174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51" name="AutoShape 21"/>
            <p:cNvSpPr>
              <a:spLocks noChangeArrowheads="1"/>
            </p:cNvSpPr>
            <p:nvPr/>
          </p:nvSpPr>
          <p:spPr bwMode="auto">
            <a:xfrm>
              <a:off x="2945216" y="2237986"/>
              <a:ext cx="151394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500" b="1" dirty="0"/>
            </a:p>
          </p:txBody>
        </p:sp>
        <p:pic>
          <p:nvPicPr>
            <p:cNvPr id="152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4685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4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342875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56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157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158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9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0" name="Line 7"/>
            <p:cNvSpPr>
              <a:spLocks noChangeShapeType="1"/>
            </p:cNvSpPr>
            <p:nvPr/>
          </p:nvSpPr>
          <p:spPr bwMode="auto">
            <a:xfrm>
              <a:off x="3671762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2" name="Line 7"/>
            <p:cNvSpPr>
              <a:spLocks noChangeShapeType="1"/>
            </p:cNvSpPr>
            <p:nvPr/>
          </p:nvSpPr>
          <p:spPr bwMode="auto">
            <a:xfrm>
              <a:off x="3668586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5" name="Line 7"/>
            <p:cNvSpPr>
              <a:spLocks noChangeShapeType="1"/>
            </p:cNvSpPr>
            <p:nvPr/>
          </p:nvSpPr>
          <p:spPr bwMode="auto">
            <a:xfrm>
              <a:off x="3661195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66" name="Line 7"/>
            <p:cNvSpPr>
              <a:spLocks noChangeShapeType="1"/>
            </p:cNvSpPr>
            <p:nvPr/>
          </p:nvSpPr>
          <p:spPr bwMode="auto">
            <a:xfrm>
              <a:off x="3659607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grpSp>
        <p:nvGrpSpPr>
          <p:cNvPr id="5" name="Group 30"/>
          <p:cNvGrpSpPr/>
          <p:nvPr/>
        </p:nvGrpSpPr>
        <p:grpSpPr>
          <a:xfrm>
            <a:off x="800100" y="5769184"/>
            <a:ext cx="5543966" cy="469213"/>
            <a:chOff x="800100" y="5769184"/>
            <a:chExt cx="5543966" cy="469213"/>
          </a:xfrm>
        </p:grpSpPr>
        <p:sp>
          <p:nvSpPr>
            <p:cNvPr id="171" name="TextBox 170"/>
            <p:cNvSpPr txBox="1"/>
            <p:nvPr/>
          </p:nvSpPr>
          <p:spPr>
            <a:xfrm>
              <a:off x="800100" y="5776732"/>
              <a:ext cx="27117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Mammalian Target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457700" y="5769184"/>
              <a:ext cx="188636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>
                  <a:solidFill>
                    <a:schemeClr val="accent1"/>
                  </a:solidFill>
                </a:rPr>
                <a:t>E. coli Target</a:t>
              </a:r>
            </a:p>
          </p:txBody>
        </p:sp>
      </p:grpSp>
      <p:grpSp>
        <p:nvGrpSpPr>
          <p:cNvPr id="6" name="Group 58"/>
          <p:cNvGrpSpPr/>
          <p:nvPr/>
        </p:nvGrpSpPr>
        <p:grpSpPr>
          <a:xfrm>
            <a:off x="1002880" y="1937452"/>
            <a:ext cx="8064920" cy="4546466"/>
            <a:chOff x="1002880" y="1937452"/>
            <a:chExt cx="8064920" cy="4546466"/>
          </a:xfrm>
        </p:grpSpPr>
        <p:sp>
          <p:nvSpPr>
            <p:cNvPr id="50" name="Rounded Rectangle 49"/>
            <p:cNvSpPr/>
            <p:nvPr/>
          </p:nvSpPr>
          <p:spPr>
            <a:xfrm>
              <a:off x="7391397" y="5709218"/>
              <a:ext cx="1676403" cy="774700"/>
            </a:xfrm>
            <a:prstGeom prst="roundRect">
              <a:avLst/>
            </a:prstGeom>
            <a:noFill/>
            <a:ln w="57150" cmpd="sng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1" name="Picture 50" descr="uninducedl_red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08358" y="2252537"/>
              <a:ext cx="2235708" cy="1670357"/>
            </a:xfrm>
            <a:prstGeom prst="rect">
              <a:avLst/>
            </a:prstGeom>
          </p:spPr>
        </p:pic>
        <p:pic>
          <p:nvPicPr>
            <p:cNvPr id="52" name="Picture 51" descr="induced1_green_7p5mM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01680" y="4210628"/>
              <a:ext cx="2242386" cy="1675346"/>
            </a:xfrm>
            <a:prstGeom prst="rect">
              <a:avLst/>
            </a:prstGeom>
          </p:spPr>
        </p:pic>
        <p:pic>
          <p:nvPicPr>
            <p:cNvPr id="53" name="Picture 52" descr="uninducedl_red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09558" y="2247989"/>
              <a:ext cx="2235708" cy="1665505"/>
            </a:xfrm>
            <a:prstGeom prst="rect">
              <a:avLst/>
            </a:prstGeom>
          </p:spPr>
        </p:pic>
        <p:pic>
          <p:nvPicPr>
            <p:cNvPr id="54" name="Picture 53" descr="induced1_green_7p5mM.jpg"/>
            <p:cNvPicPr>
              <a:picLocks noChangeAspect="1"/>
            </p:cNvPicPr>
            <p:nvPr/>
          </p:nvPicPr>
          <p:blipFill>
            <a:blip r:embed="rId10">
              <a:lum bright="10000"/>
            </a:blip>
            <a:stretch>
              <a:fillRect/>
            </a:stretch>
          </p:blipFill>
          <p:spPr>
            <a:xfrm>
              <a:off x="1002880" y="4206087"/>
              <a:ext cx="2242386" cy="1670480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15494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err="1"/>
                <a:t>Uninduced</a:t>
              </a:r>
              <a:endParaRPr lang="en-US" i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4660900" y="1937452"/>
              <a:ext cx="124044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Uninduced</a:t>
              </a: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6510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Induced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4762500" y="3900771"/>
              <a:ext cx="9788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/>
                <a:t>Induced</a:t>
              </a: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1300" y="1282700"/>
            <a:ext cx="6691618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Resulting cells demonstrating expected behavior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5990841" y="6437868"/>
            <a:ext cx="3076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[Beal et al, ACS Syn. Bio. 2012]</a:t>
            </a:r>
          </a:p>
        </p:txBody>
      </p:sp>
    </p:spTree>
    <p:extLst>
      <p:ext uri="{BB962C8B-B14F-4D97-AF65-F5344CB8AC3E}">
        <p14:creationId xmlns:p14="http://schemas.microsoft.com/office/powerpoint/2010/main" val="3313118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Tool-Chain Approach:</a:t>
            </a:r>
            <a:endParaRPr lang="en-US" dirty="0"/>
          </a:p>
        </p:txBody>
      </p:sp>
      <p:grpSp>
        <p:nvGrpSpPr>
          <p:cNvPr id="3" name="Group 37"/>
          <p:cNvGrpSpPr/>
          <p:nvPr/>
        </p:nvGrpSpPr>
        <p:grpSpPr>
          <a:xfrm>
            <a:off x="2703986" y="1358152"/>
            <a:ext cx="4003031" cy="4979896"/>
            <a:chOff x="575403" y="1358152"/>
            <a:chExt cx="4003031" cy="4979896"/>
          </a:xfrm>
        </p:grpSpPr>
        <p:sp>
          <p:nvSpPr>
            <p:cNvPr id="8" name="AutoShape 2"/>
            <p:cNvSpPr>
              <a:spLocks noChangeArrowheads="1"/>
            </p:cNvSpPr>
            <p:nvPr/>
          </p:nvSpPr>
          <p:spPr bwMode="auto">
            <a:xfrm>
              <a:off x="581206" y="135815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Organism Aggregate</a:t>
              </a:r>
              <a:r>
                <a:rPr lang="en-US" sz="1500" b="1" dirty="0" smtClean="0"/>
                <a:t> Description</a:t>
              </a:r>
              <a:endParaRPr lang="en-US" sz="1500" b="1" dirty="0"/>
            </a:p>
          </p:txBody>
        </p:sp>
        <p:sp>
          <p:nvSpPr>
            <p:cNvPr id="9" name="AutoShape 3"/>
            <p:cNvSpPr>
              <a:spLocks noChangeArrowheads="1"/>
            </p:cNvSpPr>
            <p:nvPr/>
          </p:nvSpPr>
          <p:spPr bwMode="auto">
            <a:xfrm>
              <a:off x="581206" y="312926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Abstract Genetic</a:t>
              </a:r>
              <a:r>
                <a:rPr lang="en-US" sz="1500" b="1" dirty="0" smtClean="0"/>
                <a:t> Regulatory </a:t>
              </a:r>
              <a:r>
                <a:rPr lang="en-US" sz="1500" b="1" dirty="0"/>
                <a:t>Network</a:t>
              </a:r>
            </a:p>
          </p:txBody>
        </p:sp>
        <p:sp>
          <p:nvSpPr>
            <p:cNvPr id="10" name="AutoShape 4"/>
            <p:cNvSpPr>
              <a:spLocks noChangeArrowheads="1"/>
            </p:cNvSpPr>
            <p:nvPr/>
          </p:nvSpPr>
          <p:spPr bwMode="auto">
            <a:xfrm>
              <a:off x="575403" y="4011822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DNA Parts</a:t>
              </a:r>
              <a:r>
                <a:rPr lang="en-US" sz="1500" b="1" dirty="0" smtClean="0"/>
                <a:t> Sequence(s)</a:t>
              </a:r>
              <a:endParaRPr lang="en-US" sz="1500" b="1" dirty="0"/>
            </a:p>
          </p:txBody>
        </p:sp>
        <p:sp>
          <p:nvSpPr>
            <p:cNvPr id="11" name="AutoShape 5"/>
            <p:cNvSpPr>
              <a:spLocks noChangeArrowheads="1"/>
            </p:cNvSpPr>
            <p:nvPr/>
          </p:nvSpPr>
          <p:spPr bwMode="auto">
            <a:xfrm>
              <a:off x="575404" y="4905584"/>
              <a:ext cx="2980391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Assembly</a:t>
              </a:r>
              <a:r>
                <a:rPr lang="en-US" sz="1500" b="1" dirty="0" smtClean="0"/>
                <a:t> Instructions</a:t>
              </a:r>
              <a:endParaRPr lang="en-US" sz="1500" b="1" dirty="0"/>
            </a:p>
          </p:txBody>
        </p:sp>
        <p:sp>
          <p:nvSpPr>
            <p:cNvPr id="12" name="AutoShape 6"/>
            <p:cNvSpPr>
              <a:spLocks noChangeArrowheads="1"/>
            </p:cNvSpPr>
            <p:nvPr/>
          </p:nvSpPr>
          <p:spPr bwMode="auto">
            <a:xfrm>
              <a:off x="575403" y="5804648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 smtClean="0"/>
                <a:t>Cells </a:t>
              </a:r>
              <a:endParaRPr lang="en-US" sz="1500" b="1" dirty="0"/>
            </a:p>
          </p:txBody>
        </p:sp>
        <p:sp>
          <p:nvSpPr>
            <p:cNvPr id="13" name="Line 7"/>
            <p:cNvSpPr>
              <a:spLocks noChangeShapeType="1"/>
            </p:cNvSpPr>
            <p:nvPr/>
          </p:nvSpPr>
          <p:spPr bwMode="auto">
            <a:xfrm>
              <a:off x="1349190" y="189155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>
              <a:off x="2218046" y="189910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3961616" y="4545222"/>
              <a:ext cx="0" cy="125942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>
              <a:off x="2348221" y="1899100"/>
              <a:ext cx="172238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High level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7" name="Text Box 17"/>
            <p:cNvSpPr txBox="1">
              <a:spLocks noChangeArrowheads="1"/>
            </p:cNvSpPr>
            <p:nvPr/>
          </p:nvSpPr>
          <p:spPr bwMode="auto">
            <a:xfrm>
              <a:off x="2189471" y="2826948"/>
              <a:ext cx="226800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Coarse chemical</a:t>
              </a:r>
              <a:r>
                <a:rPr lang="en-US" sz="1200" i="1" dirty="0" smtClean="0">
                  <a:latin typeface="Verdana" charset="0"/>
                </a:rPr>
                <a:t>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18" name="Text Box 19"/>
            <p:cNvSpPr txBox="1">
              <a:spLocks noChangeArrowheads="1"/>
            </p:cNvSpPr>
            <p:nvPr/>
          </p:nvSpPr>
          <p:spPr bwMode="auto">
            <a:xfrm>
              <a:off x="3212700" y="5446532"/>
              <a:ext cx="815975" cy="274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>
                  <a:latin typeface="Verdana" charset="0"/>
                </a:rPr>
                <a:t>Testing</a:t>
              </a:r>
            </a:p>
          </p:txBody>
        </p:sp>
        <p:sp>
          <p:nvSpPr>
            <p:cNvPr id="19" name="AutoShape 21"/>
            <p:cNvSpPr>
              <a:spLocks noChangeArrowheads="1"/>
            </p:cNvSpPr>
            <p:nvPr/>
          </p:nvSpPr>
          <p:spPr bwMode="auto">
            <a:xfrm>
              <a:off x="581206" y="2237986"/>
              <a:ext cx="3877956" cy="533400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500" b="1" dirty="0"/>
                <a:t>Single-Cell </a:t>
              </a:r>
              <a:r>
                <a:rPr lang="en-US" sz="1500" b="1" dirty="0" smtClean="0"/>
                <a:t>Description</a:t>
              </a:r>
              <a:endParaRPr lang="en-US" sz="1500" b="1" dirty="0"/>
            </a:p>
          </p:txBody>
        </p:sp>
        <p:pic>
          <p:nvPicPr>
            <p:cNvPr id="20" name="Picture 1029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081759" y="5818936"/>
              <a:ext cx="1066800" cy="498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70" descr="compile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697162" y="3149899"/>
              <a:ext cx="609600" cy="492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4"/>
            <a:srcRect l="23079" t="80577" r="25359" b="2951"/>
            <a:stretch>
              <a:fillRect/>
            </a:stretch>
          </p:blipFill>
          <p:spPr bwMode="auto">
            <a:xfrm>
              <a:off x="3157959" y="4067384"/>
              <a:ext cx="1219200" cy="368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6" descr="automation screenshot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703986" y="4981784"/>
              <a:ext cx="762000" cy="400050"/>
            </a:xfrm>
            <a:prstGeom prst="rect">
              <a:avLst/>
            </a:prstGeom>
            <a:noFill/>
            <a:ln w="1905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24" name="Text Box 1056"/>
            <p:cNvSpPr txBox="1">
              <a:spLocks noChangeArrowheads="1"/>
            </p:cNvSpPr>
            <p:nvPr/>
          </p:nvSpPr>
          <p:spPr bwMode="auto">
            <a:xfrm>
              <a:off x="3163762" y="2293548"/>
              <a:ext cx="1219200" cy="400110"/>
            </a:xfrm>
            <a:prstGeom prst="rect">
              <a:avLst/>
            </a:prstGeom>
            <a:solidFill>
              <a:srgbClr val="E4DEBA"/>
            </a:solidFill>
            <a:ln w="25400">
              <a:solidFill>
                <a:schemeClr val="bg2"/>
              </a:solidFill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detect explosives: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 emit signal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If signal &gt; threshold:</a:t>
              </a:r>
            </a:p>
            <a:p>
              <a:r>
                <a:rPr lang="en-US" sz="500" dirty="0">
                  <a:solidFill>
                    <a:schemeClr val="bg2">
                      <a:lumMod val="50000"/>
                    </a:schemeClr>
                  </a:solidFill>
                  <a:latin typeface="Courier New" charset="0"/>
                </a:rPr>
                <a:t>    glow red</a:t>
              </a:r>
            </a:p>
          </p:txBody>
        </p:sp>
        <p:sp>
          <p:nvSpPr>
            <p:cNvPr id="25" name="AutoShape 1030"/>
            <p:cNvSpPr>
              <a:spLocks noChangeArrowheads="1"/>
            </p:cNvSpPr>
            <p:nvPr/>
          </p:nvSpPr>
          <p:spPr bwMode="auto">
            <a:xfrm>
              <a:off x="3316162" y="1413714"/>
              <a:ext cx="533400" cy="457200"/>
            </a:xfrm>
            <a:prstGeom prst="cloudCallout">
              <a:avLst>
                <a:gd name="adj1" fmla="val 101787"/>
                <a:gd name="adj2" fmla="val -26389"/>
              </a:avLst>
            </a:prstGeom>
            <a:solidFill>
              <a:srgbClr val="CC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algn="ctr"/>
              <a:endParaRPr lang="en-US" sz="1800" b="0"/>
            </a:p>
          </p:txBody>
        </p:sp>
        <p:pic>
          <p:nvPicPr>
            <p:cNvPr id="26" name="Picture 1031" descr="ecoli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392362" y="1458164"/>
              <a:ext cx="395288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" name="Picture 1043" descr="scientist"/>
            <p:cNvPicPr>
              <a:picLocks noChangeAspect="1" noChangeArrowheads="1"/>
            </p:cNvPicPr>
            <p:nvPr/>
          </p:nvPicPr>
          <p:blipFill>
            <a:blip r:embed="rId6"/>
            <a:srcRect r="38776" b="26315"/>
            <a:stretch>
              <a:fillRect/>
            </a:stretch>
          </p:blipFill>
          <p:spPr bwMode="auto">
            <a:xfrm>
              <a:off x="4132137" y="1413714"/>
              <a:ext cx="327025" cy="45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Line 7"/>
            <p:cNvSpPr>
              <a:spLocks noChangeShapeType="1"/>
            </p:cNvSpPr>
            <p:nvPr/>
          </p:nvSpPr>
          <p:spPr bwMode="auto">
            <a:xfrm>
              <a:off x="1350778" y="2771386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29" name="Line 12"/>
            <p:cNvSpPr>
              <a:spLocks noChangeShapeType="1"/>
            </p:cNvSpPr>
            <p:nvPr/>
          </p:nvSpPr>
          <p:spPr bwMode="auto">
            <a:xfrm>
              <a:off x="2219634" y="2778934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Line 7"/>
            <p:cNvSpPr>
              <a:spLocks noChangeShapeType="1"/>
            </p:cNvSpPr>
            <p:nvPr/>
          </p:nvSpPr>
          <p:spPr bwMode="auto">
            <a:xfrm>
              <a:off x="1347602" y="366266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1" name="Line 12"/>
            <p:cNvSpPr>
              <a:spLocks noChangeShapeType="1"/>
            </p:cNvSpPr>
            <p:nvPr/>
          </p:nvSpPr>
          <p:spPr bwMode="auto">
            <a:xfrm>
              <a:off x="2216458" y="3670210"/>
              <a:ext cx="0" cy="33888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prstDash val="sysDot"/>
              <a:round/>
              <a:headEnd type="triangle" w="med" len="med"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2202718" y="3709213"/>
              <a:ext cx="23757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200" i="1" dirty="0" smtClean="0">
                  <a:latin typeface="Verdana" charset="0"/>
                </a:rPr>
                <a:t>Detailed chemical simulator</a:t>
              </a:r>
              <a:endParaRPr lang="en-US" sz="1200" i="1" dirty="0">
                <a:latin typeface="Verdana" charset="0"/>
              </a:endParaRPr>
            </a:p>
          </p:txBody>
        </p:sp>
        <p:sp>
          <p:nvSpPr>
            <p:cNvPr id="33" name="Line 7"/>
            <p:cNvSpPr>
              <a:spLocks noChangeShapeType="1"/>
            </p:cNvSpPr>
            <p:nvPr/>
          </p:nvSpPr>
          <p:spPr bwMode="auto">
            <a:xfrm>
              <a:off x="1340211" y="4545222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  <p:sp>
          <p:nvSpPr>
            <p:cNvPr id="34" name="Line 7"/>
            <p:cNvSpPr>
              <a:spLocks noChangeShapeType="1"/>
            </p:cNvSpPr>
            <p:nvPr/>
          </p:nvSpPr>
          <p:spPr bwMode="auto">
            <a:xfrm>
              <a:off x="1338623" y="5443388"/>
              <a:ext cx="1588" cy="34643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 smtClean="0"/>
            </a:p>
          </p:txBody>
        </p:sp>
      </p:grpSp>
      <p:sp>
        <p:nvSpPr>
          <p:cNvPr id="36" name="Slide Number Placeholder 3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769100" y="2470892"/>
            <a:ext cx="22078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>
                <a:solidFill>
                  <a:srgbClr val="0000FF"/>
                </a:solidFill>
              </a:rPr>
              <a:t>[Beal et al, PLoS ONE 2011]</a:t>
            </a:r>
          </a:p>
        </p:txBody>
      </p:sp>
      <p:sp>
        <p:nvSpPr>
          <p:cNvPr id="44" name="Rounded Rectangle 43"/>
          <p:cNvSpPr/>
          <p:nvPr/>
        </p:nvSpPr>
        <p:spPr>
          <a:xfrm>
            <a:off x="2589686" y="1219200"/>
            <a:ext cx="4154014" cy="2578100"/>
          </a:xfrm>
          <a:prstGeom prst="round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6731000" y="1704586"/>
            <a:ext cx="17576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solidFill>
                  <a:srgbClr val="0000FF"/>
                </a:solidFill>
              </a:rPr>
              <a:t>Proto</a:t>
            </a:r>
          </a:p>
          <a:p>
            <a:r>
              <a:rPr lang="en-US" sz="2400" b="1">
                <a:solidFill>
                  <a:srgbClr val="0000FF"/>
                </a:solidFill>
              </a:rPr>
              <a:t>BioCompiler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2565703" y="3949700"/>
            <a:ext cx="4154014" cy="2527300"/>
          </a:xfrm>
          <a:prstGeom prst="roundRect">
            <a:avLst/>
          </a:prstGeom>
          <a:noFill/>
          <a:ln w="38100" cap="flat" cmpd="sng" algn="ctr">
            <a:solidFill>
              <a:schemeClr val="accent3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6729589" y="4853556"/>
            <a:ext cx="24999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Next-Gen Synthesis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</a:t>
            </a:r>
          </a:p>
          <a:p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Organick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accent3">
                    <a:lumMod val="50000"/>
                  </a:schemeClr>
                </a:solidFill>
              </a:rPr>
              <a:t>Antha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, MAGE,</a:t>
            </a:r>
          </a:p>
          <a:p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</a:rPr>
              <a:t>microfluidics, …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9" name="Right Arrow 38"/>
          <p:cNvSpPr/>
          <p:nvPr/>
        </p:nvSpPr>
        <p:spPr>
          <a:xfrm>
            <a:off x="1625600" y="3738862"/>
            <a:ext cx="1134989" cy="287038"/>
          </a:xfrm>
          <a:prstGeom prst="right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436141" y="3464224"/>
            <a:ext cx="12070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>
                <a:solidFill>
                  <a:srgbClr val="FF0000"/>
                </a:solidFill>
              </a:rPr>
              <a:t>Gap!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738231" y="2919493"/>
            <a:ext cx="234851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0000FF"/>
                </a:solidFill>
              </a:rPr>
              <a:t>Alternate 2</a:t>
            </a:r>
            <a:r>
              <a:rPr lang="en-US" sz="1600" baseline="30000">
                <a:solidFill>
                  <a:srgbClr val="0000FF"/>
                </a:solidFill>
              </a:rPr>
              <a:t>nd</a:t>
            </a:r>
            <a:r>
              <a:rPr lang="en-US" sz="1600">
                <a:solidFill>
                  <a:srgbClr val="0000FF"/>
                </a:solidFill>
              </a:rPr>
              <a:t> stages:</a:t>
            </a:r>
          </a:p>
          <a:p>
            <a:r>
              <a:rPr lang="en-US" sz="1600">
                <a:solidFill>
                  <a:srgbClr val="0000FF"/>
                </a:solidFill>
              </a:rPr>
              <a:t>  SBROME, CELLO, GEC, …</a:t>
            </a:r>
          </a:p>
        </p:txBody>
      </p:sp>
    </p:spTree>
    <p:extLst>
      <p:ext uri="{BB962C8B-B14F-4D97-AF65-F5344CB8AC3E}">
        <p14:creationId xmlns:p14="http://schemas.microsoft.com/office/powerpoint/2010/main" val="308842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Virtex-7 2000T(1).jpg"/>
          <p:cNvPicPr>
            <a:picLocks noChangeAspect="1"/>
          </p:cNvPicPr>
          <p:nvPr/>
        </p:nvPicPr>
        <p:blipFill>
          <a:blip r:embed="rId2"/>
          <a:srcRect l="3770" t="3005" b="3005"/>
          <a:stretch>
            <a:fillRect/>
          </a:stretch>
        </p:blipFill>
        <p:spPr>
          <a:xfrm>
            <a:off x="190500" y="1926532"/>
            <a:ext cx="2132667" cy="13065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Dealing with challenging platforms</a:t>
            </a:r>
            <a:endParaRPr lang="en-US" dirty="0"/>
          </a:p>
        </p:txBody>
      </p:sp>
      <p:sp>
        <p:nvSpPr>
          <p:cNvPr id="7" name="Right Arrow 6"/>
          <p:cNvSpPr/>
          <p:nvPr/>
        </p:nvSpPr>
        <p:spPr>
          <a:xfrm>
            <a:off x="3378200" y="3257457"/>
            <a:ext cx="749300" cy="1143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6007100" y="3232057"/>
            <a:ext cx="749300" cy="11430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circ_58_2000Dox_(c1+c4+c6+c7).T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798" y="3074556"/>
            <a:ext cx="1779836" cy="132590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41300" y="1206477"/>
            <a:ext cx="3136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Emerging Computational Platforms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79590" y="4567913"/>
            <a:ext cx="2332107" cy="1155053"/>
            <a:chOff x="160147" y="1633255"/>
            <a:chExt cx="8879077" cy="4397657"/>
          </a:xfrm>
        </p:grpSpPr>
        <p:pic>
          <p:nvPicPr>
            <p:cNvPr id="15" name="Picture 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65924" y="1633255"/>
              <a:ext cx="8873300" cy="4393324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pic>
        <p:grpSp>
          <p:nvGrpSpPr>
            <p:cNvPr id="16" name="Group 5"/>
            <p:cNvGrpSpPr/>
            <p:nvPr/>
          </p:nvGrpSpPr>
          <p:grpSpPr>
            <a:xfrm>
              <a:off x="160147" y="2625435"/>
              <a:ext cx="8879068" cy="3405475"/>
              <a:chOff x="-276225" y="2389188"/>
              <a:chExt cx="9759950" cy="3743325"/>
            </a:xfrm>
          </p:grpSpPr>
          <p:sp>
            <p:nvSpPr>
              <p:cNvPr id="17" name="Freeform 2"/>
              <p:cNvSpPr>
                <a:spLocks noChangeArrowheads="1"/>
              </p:cNvSpPr>
              <p:nvPr/>
            </p:nvSpPr>
            <p:spPr bwMode="auto">
              <a:xfrm>
                <a:off x="3654425" y="3217863"/>
                <a:ext cx="433387" cy="800100"/>
              </a:xfrm>
              <a:custGeom>
                <a:avLst/>
                <a:gdLst/>
                <a:ahLst/>
                <a:cxnLst>
                  <a:cxn ang="0">
                    <a:pos x="0" y="1336"/>
                  </a:cxn>
                  <a:cxn ang="0">
                    <a:pos x="635" y="2222"/>
                  </a:cxn>
                  <a:cxn ang="0">
                    <a:pos x="1203" y="0"/>
                  </a:cxn>
                </a:cxnLst>
                <a:rect l="0" t="0" r="r" b="b"/>
                <a:pathLst>
                  <a:path w="1204" h="2223">
                    <a:moveTo>
                      <a:pt x="0" y="1336"/>
                    </a:moveTo>
                    <a:lnTo>
                      <a:pt x="635" y="2222"/>
                    </a:lnTo>
                    <a:lnTo>
                      <a:pt x="1203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3"/>
              <p:cNvSpPr>
                <a:spLocks noChangeArrowheads="1"/>
              </p:cNvSpPr>
              <p:nvPr/>
            </p:nvSpPr>
            <p:spPr bwMode="auto">
              <a:xfrm>
                <a:off x="3649662" y="3441700"/>
                <a:ext cx="466725" cy="585788"/>
              </a:xfrm>
              <a:custGeom>
                <a:avLst/>
                <a:gdLst/>
                <a:ahLst/>
                <a:cxnLst>
                  <a:cxn ang="0">
                    <a:pos x="1297" y="305"/>
                  </a:cxn>
                  <a:cxn ang="0">
                    <a:pos x="622" y="1627"/>
                  </a:cxn>
                  <a:cxn ang="0">
                    <a:pos x="900" y="0"/>
                  </a:cxn>
                  <a:cxn ang="0">
                    <a:pos x="0" y="701"/>
                  </a:cxn>
                </a:cxnLst>
                <a:rect l="0" t="0" r="r" b="b"/>
                <a:pathLst>
                  <a:path w="1298" h="1628">
                    <a:moveTo>
                      <a:pt x="1297" y="305"/>
                    </a:moveTo>
                    <a:lnTo>
                      <a:pt x="622" y="1627"/>
                    </a:lnTo>
                    <a:lnTo>
                      <a:pt x="90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Freeform 4"/>
              <p:cNvSpPr>
                <a:spLocks noChangeArrowheads="1"/>
              </p:cNvSpPr>
              <p:nvPr/>
            </p:nvSpPr>
            <p:spPr bwMode="auto">
              <a:xfrm>
                <a:off x="3259137" y="3098800"/>
                <a:ext cx="261938" cy="571500"/>
              </a:xfrm>
              <a:custGeom>
                <a:avLst/>
                <a:gdLst/>
                <a:ahLst/>
                <a:cxnLst>
                  <a:cxn ang="0">
                    <a:pos x="714" y="0"/>
                  </a:cxn>
                  <a:cxn ang="0">
                    <a:pos x="304" y="331"/>
                  </a:cxn>
                  <a:cxn ang="0">
                    <a:pos x="727" y="397"/>
                  </a:cxn>
                  <a:cxn ang="0">
                    <a:pos x="0" y="688"/>
                  </a:cxn>
                  <a:cxn ang="0">
                    <a:pos x="688" y="1588"/>
                  </a:cxn>
                </a:cxnLst>
                <a:rect l="0" t="0" r="r" b="b"/>
                <a:pathLst>
                  <a:path w="728" h="1589">
                    <a:moveTo>
                      <a:pt x="714" y="0"/>
                    </a:moveTo>
                    <a:lnTo>
                      <a:pt x="304" y="331"/>
                    </a:lnTo>
                    <a:lnTo>
                      <a:pt x="727" y="397"/>
                    </a:lnTo>
                    <a:lnTo>
                      <a:pt x="0" y="688"/>
                    </a:lnTo>
                    <a:lnTo>
                      <a:pt x="688" y="158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" name="Freeform 5"/>
              <p:cNvSpPr>
                <a:spLocks noChangeArrowheads="1"/>
              </p:cNvSpPr>
              <p:nvPr/>
            </p:nvSpPr>
            <p:spPr bwMode="auto">
              <a:xfrm>
                <a:off x="1854200" y="3222625"/>
                <a:ext cx="3067050" cy="866775"/>
              </a:xfrm>
              <a:custGeom>
                <a:avLst/>
                <a:gdLst/>
                <a:ahLst/>
                <a:cxnLst>
                  <a:cxn ang="0">
                    <a:pos x="6218" y="0"/>
                  </a:cxn>
                  <a:cxn ang="0">
                    <a:pos x="8520" y="92"/>
                  </a:cxn>
                  <a:cxn ang="0">
                    <a:pos x="6284" y="899"/>
                  </a:cxn>
                  <a:cxn ang="0">
                    <a:pos x="6218" y="0"/>
                  </a:cxn>
                  <a:cxn ang="0">
                    <a:pos x="5847" y="622"/>
                  </a:cxn>
                  <a:cxn ang="0">
                    <a:pos x="8520" y="92"/>
                  </a:cxn>
                  <a:cxn ang="0">
                    <a:pos x="6509" y="2407"/>
                  </a:cxn>
                  <a:cxn ang="0">
                    <a:pos x="4299" y="1323"/>
                  </a:cxn>
                  <a:cxn ang="0">
                    <a:pos x="4220" y="0"/>
                  </a:cxn>
                  <a:cxn ang="0">
                    <a:pos x="0" y="701"/>
                  </a:cxn>
                </a:cxnLst>
                <a:rect l="0" t="0" r="r" b="b"/>
                <a:pathLst>
                  <a:path w="8521" h="2408">
                    <a:moveTo>
                      <a:pt x="6218" y="0"/>
                    </a:moveTo>
                    <a:lnTo>
                      <a:pt x="8520" y="92"/>
                    </a:lnTo>
                    <a:lnTo>
                      <a:pt x="6284" y="899"/>
                    </a:lnTo>
                    <a:lnTo>
                      <a:pt x="6218" y="0"/>
                    </a:lnTo>
                    <a:lnTo>
                      <a:pt x="5847" y="622"/>
                    </a:lnTo>
                    <a:lnTo>
                      <a:pt x="8520" y="92"/>
                    </a:lnTo>
                    <a:lnTo>
                      <a:pt x="6509" y="2407"/>
                    </a:lnTo>
                    <a:lnTo>
                      <a:pt x="4299" y="1323"/>
                    </a:lnTo>
                    <a:lnTo>
                      <a:pt x="4220" y="0"/>
                    </a:lnTo>
                    <a:lnTo>
                      <a:pt x="0" y="701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6"/>
              <p:cNvSpPr>
                <a:spLocks noChangeArrowheads="1"/>
              </p:cNvSpPr>
              <p:nvPr/>
            </p:nvSpPr>
            <p:spPr bwMode="auto">
              <a:xfrm>
                <a:off x="3492500" y="3436938"/>
                <a:ext cx="1809750" cy="947737"/>
              </a:xfrm>
              <a:custGeom>
                <a:avLst/>
                <a:gdLst/>
                <a:ahLst/>
                <a:cxnLst>
                  <a:cxn ang="0">
                    <a:pos x="26" y="106"/>
                  </a:cxn>
                  <a:cxn ang="0">
                    <a:pos x="1323" y="0"/>
                  </a:cxn>
                  <a:cxn ang="0">
                    <a:pos x="1759" y="357"/>
                  </a:cxn>
                  <a:cxn ang="0">
                    <a:pos x="0" y="119"/>
                  </a:cxn>
                  <a:cxn ang="0">
                    <a:pos x="3850" y="2633"/>
                  </a:cxn>
                  <a:cxn ang="0">
                    <a:pos x="1733" y="318"/>
                  </a:cxn>
                  <a:cxn ang="0">
                    <a:pos x="5027" y="410"/>
                  </a:cxn>
                  <a:cxn ang="0">
                    <a:pos x="4260" y="1826"/>
                  </a:cxn>
                  <a:cxn ang="0">
                    <a:pos x="3836" y="2606"/>
                  </a:cxn>
                  <a:cxn ang="0">
                    <a:pos x="1971" y="1799"/>
                  </a:cxn>
                  <a:cxn ang="0">
                    <a:pos x="1733" y="344"/>
                  </a:cxn>
                </a:cxnLst>
                <a:rect l="0" t="0" r="r" b="b"/>
                <a:pathLst>
                  <a:path w="5028" h="2634">
                    <a:moveTo>
                      <a:pt x="26" y="106"/>
                    </a:moveTo>
                    <a:lnTo>
                      <a:pt x="1323" y="0"/>
                    </a:lnTo>
                    <a:lnTo>
                      <a:pt x="1759" y="357"/>
                    </a:lnTo>
                    <a:lnTo>
                      <a:pt x="0" y="119"/>
                    </a:lnTo>
                    <a:lnTo>
                      <a:pt x="3850" y="2633"/>
                    </a:lnTo>
                    <a:lnTo>
                      <a:pt x="1733" y="318"/>
                    </a:lnTo>
                    <a:lnTo>
                      <a:pt x="5027" y="410"/>
                    </a:lnTo>
                    <a:lnTo>
                      <a:pt x="4260" y="1826"/>
                    </a:lnTo>
                    <a:lnTo>
                      <a:pt x="3836" y="2606"/>
                    </a:lnTo>
                    <a:lnTo>
                      <a:pt x="1971" y="1799"/>
                    </a:lnTo>
                    <a:lnTo>
                      <a:pt x="1733" y="34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7"/>
              <p:cNvSpPr>
                <a:spLocks noChangeArrowheads="1"/>
              </p:cNvSpPr>
              <p:nvPr/>
            </p:nvSpPr>
            <p:spPr bwMode="auto">
              <a:xfrm>
                <a:off x="1320800" y="2836863"/>
                <a:ext cx="795337" cy="1290637"/>
              </a:xfrm>
              <a:custGeom>
                <a:avLst/>
                <a:gdLst/>
                <a:ahLst/>
                <a:cxnLst>
                  <a:cxn ang="0">
                    <a:pos x="252" y="3585"/>
                  </a:cxn>
                  <a:cxn ang="0">
                    <a:pos x="2210" y="3175"/>
                  </a:cxn>
                  <a:cxn ang="0">
                    <a:pos x="0" y="2381"/>
                  </a:cxn>
                  <a:cxn ang="0">
                    <a:pos x="1495" y="1799"/>
                  </a:cxn>
                  <a:cxn ang="0">
                    <a:pos x="0" y="1468"/>
                  </a:cxn>
                  <a:cxn ang="0">
                    <a:pos x="1469" y="384"/>
                  </a:cxn>
                  <a:cxn ang="0">
                    <a:pos x="40" y="0"/>
                  </a:cxn>
                  <a:cxn ang="0">
                    <a:pos x="1482" y="1812"/>
                  </a:cxn>
                  <a:cxn ang="0">
                    <a:pos x="120" y="3056"/>
                  </a:cxn>
                </a:cxnLst>
                <a:rect l="0" t="0" r="r" b="b"/>
                <a:pathLst>
                  <a:path w="2211" h="3586">
                    <a:moveTo>
                      <a:pt x="252" y="3585"/>
                    </a:moveTo>
                    <a:lnTo>
                      <a:pt x="2210" y="3175"/>
                    </a:lnTo>
                    <a:lnTo>
                      <a:pt x="0" y="2381"/>
                    </a:lnTo>
                    <a:lnTo>
                      <a:pt x="1495" y="1799"/>
                    </a:lnTo>
                    <a:lnTo>
                      <a:pt x="0" y="1468"/>
                    </a:lnTo>
                    <a:lnTo>
                      <a:pt x="1469" y="384"/>
                    </a:lnTo>
                    <a:lnTo>
                      <a:pt x="40" y="0"/>
                    </a:lnTo>
                    <a:lnTo>
                      <a:pt x="1482" y="1812"/>
                    </a:lnTo>
                    <a:lnTo>
                      <a:pt x="120" y="305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Freeform 8"/>
              <p:cNvSpPr>
                <a:spLocks noChangeArrowheads="1"/>
              </p:cNvSpPr>
              <p:nvPr/>
            </p:nvSpPr>
            <p:spPr bwMode="auto">
              <a:xfrm>
                <a:off x="3773487" y="2836863"/>
                <a:ext cx="295275" cy="238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21" y="66"/>
                  </a:cxn>
                  <a:cxn ang="0">
                    <a:pos x="807" y="40"/>
                  </a:cxn>
                </a:cxnLst>
                <a:rect l="0" t="0" r="r" b="b"/>
                <a:pathLst>
                  <a:path w="822" h="67">
                    <a:moveTo>
                      <a:pt x="0" y="0"/>
                    </a:moveTo>
                    <a:lnTo>
                      <a:pt x="821" y="66"/>
                    </a:lnTo>
                    <a:lnTo>
                      <a:pt x="807" y="4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4" name="Freeform 9"/>
              <p:cNvSpPr>
                <a:spLocks noChangeArrowheads="1"/>
              </p:cNvSpPr>
              <p:nvPr/>
            </p:nvSpPr>
            <p:spPr bwMode="auto">
              <a:xfrm>
                <a:off x="3516312" y="2517775"/>
                <a:ext cx="619125" cy="376238"/>
              </a:xfrm>
              <a:custGeom>
                <a:avLst/>
                <a:gdLst/>
                <a:ahLst/>
                <a:cxnLst>
                  <a:cxn ang="0">
                    <a:pos x="582" y="1045"/>
                  </a:cxn>
                  <a:cxn ang="0">
                    <a:pos x="0" y="0"/>
                  </a:cxn>
                  <a:cxn ang="0">
                    <a:pos x="1720" y="899"/>
                  </a:cxn>
                </a:cxnLst>
                <a:rect l="0" t="0" r="r" b="b"/>
                <a:pathLst>
                  <a:path w="1721" h="1046">
                    <a:moveTo>
                      <a:pt x="582" y="1045"/>
                    </a:moveTo>
                    <a:lnTo>
                      <a:pt x="0" y="0"/>
                    </a:lnTo>
                    <a:lnTo>
                      <a:pt x="1720" y="8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10"/>
              <p:cNvSpPr>
                <a:spLocks noChangeArrowheads="1"/>
              </p:cNvSpPr>
              <p:nvPr/>
            </p:nvSpPr>
            <p:spPr bwMode="auto">
              <a:xfrm>
                <a:off x="8374062" y="2598738"/>
                <a:ext cx="1109663" cy="533400"/>
              </a:xfrm>
              <a:custGeom>
                <a:avLst/>
                <a:gdLst/>
                <a:ahLst/>
                <a:cxnLst>
                  <a:cxn ang="0">
                    <a:pos x="3083" y="0"/>
                  </a:cxn>
                  <a:cxn ang="0">
                    <a:pos x="0" y="1218"/>
                  </a:cxn>
                  <a:cxn ang="0">
                    <a:pos x="3083" y="1482"/>
                  </a:cxn>
                </a:cxnLst>
                <a:rect l="0" t="0" r="r" b="b"/>
                <a:pathLst>
                  <a:path w="3084" h="1483">
                    <a:moveTo>
                      <a:pt x="3083" y="0"/>
                    </a:moveTo>
                    <a:lnTo>
                      <a:pt x="0" y="1218"/>
                    </a:lnTo>
                    <a:lnTo>
                      <a:pt x="3083" y="148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11"/>
              <p:cNvSpPr>
                <a:spLocks noChangeArrowheads="1"/>
              </p:cNvSpPr>
              <p:nvPr/>
            </p:nvSpPr>
            <p:spPr bwMode="auto">
              <a:xfrm>
                <a:off x="8112125" y="3046413"/>
                <a:ext cx="1371600" cy="566737"/>
              </a:xfrm>
              <a:custGeom>
                <a:avLst/>
                <a:gdLst/>
                <a:ahLst/>
                <a:cxnLst>
                  <a:cxn ang="0">
                    <a:pos x="3797" y="0"/>
                  </a:cxn>
                  <a:cxn ang="0">
                    <a:pos x="0" y="966"/>
                  </a:cxn>
                  <a:cxn ang="0">
                    <a:pos x="3810" y="1574"/>
                  </a:cxn>
                </a:cxnLst>
                <a:rect l="0" t="0" r="r" b="b"/>
                <a:pathLst>
                  <a:path w="3811" h="1575">
                    <a:moveTo>
                      <a:pt x="3797" y="0"/>
                    </a:moveTo>
                    <a:lnTo>
                      <a:pt x="0" y="966"/>
                    </a:lnTo>
                    <a:lnTo>
                      <a:pt x="3810" y="1574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2"/>
              <p:cNvSpPr>
                <a:spLocks noChangeArrowheads="1"/>
              </p:cNvSpPr>
              <p:nvPr/>
            </p:nvSpPr>
            <p:spPr bwMode="auto">
              <a:xfrm>
                <a:off x="7412037" y="4037013"/>
                <a:ext cx="2071688" cy="371475"/>
              </a:xfrm>
              <a:custGeom>
                <a:avLst/>
                <a:gdLst/>
                <a:ahLst/>
                <a:cxnLst>
                  <a:cxn ang="0">
                    <a:pos x="5755" y="0"/>
                  </a:cxn>
                  <a:cxn ang="0">
                    <a:pos x="4339" y="1032"/>
                  </a:cxn>
                  <a:cxn ang="0">
                    <a:pos x="0" y="158"/>
                  </a:cxn>
                </a:cxnLst>
                <a:rect l="0" t="0" r="r" b="b"/>
                <a:pathLst>
                  <a:path w="5756" h="1033">
                    <a:moveTo>
                      <a:pt x="5755" y="0"/>
                    </a:moveTo>
                    <a:lnTo>
                      <a:pt x="4339" y="1032"/>
                    </a:lnTo>
                    <a:lnTo>
                      <a:pt x="0" y="15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3"/>
              <p:cNvSpPr>
                <a:spLocks noChangeArrowheads="1"/>
              </p:cNvSpPr>
              <p:nvPr/>
            </p:nvSpPr>
            <p:spPr bwMode="auto">
              <a:xfrm>
                <a:off x="1230312" y="4541838"/>
                <a:ext cx="1919288" cy="528637"/>
              </a:xfrm>
              <a:custGeom>
                <a:avLst/>
                <a:gdLst/>
                <a:ahLst/>
                <a:cxnLst>
                  <a:cxn ang="0">
                    <a:pos x="0" y="146"/>
                  </a:cxn>
                  <a:cxn ang="0">
                    <a:pos x="1614" y="1456"/>
                  </a:cxn>
                  <a:cxn ang="0">
                    <a:pos x="2513" y="741"/>
                  </a:cxn>
                  <a:cxn ang="0">
                    <a:pos x="0" y="159"/>
                  </a:cxn>
                  <a:cxn ang="0">
                    <a:pos x="3810" y="0"/>
                  </a:cxn>
                  <a:cxn ang="0">
                    <a:pos x="2487" y="728"/>
                  </a:cxn>
                  <a:cxn ang="0">
                    <a:pos x="5331" y="252"/>
                  </a:cxn>
                  <a:cxn ang="0">
                    <a:pos x="3810" y="14"/>
                  </a:cxn>
                  <a:cxn ang="0">
                    <a:pos x="1574" y="1469"/>
                  </a:cxn>
                </a:cxnLst>
                <a:rect l="0" t="0" r="r" b="b"/>
                <a:pathLst>
                  <a:path w="5332" h="1470">
                    <a:moveTo>
                      <a:pt x="0" y="146"/>
                    </a:moveTo>
                    <a:lnTo>
                      <a:pt x="1614" y="1456"/>
                    </a:lnTo>
                    <a:lnTo>
                      <a:pt x="2513" y="741"/>
                    </a:lnTo>
                    <a:lnTo>
                      <a:pt x="0" y="159"/>
                    </a:lnTo>
                    <a:lnTo>
                      <a:pt x="3810" y="0"/>
                    </a:lnTo>
                    <a:lnTo>
                      <a:pt x="2487" y="728"/>
                    </a:lnTo>
                    <a:lnTo>
                      <a:pt x="5331" y="252"/>
                    </a:lnTo>
                    <a:lnTo>
                      <a:pt x="3810" y="14"/>
                    </a:lnTo>
                    <a:lnTo>
                      <a:pt x="1574" y="146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4"/>
              <p:cNvSpPr>
                <a:spLocks noChangeArrowheads="1"/>
              </p:cNvSpPr>
              <p:nvPr/>
            </p:nvSpPr>
            <p:spPr bwMode="auto">
              <a:xfrm>
                <a:off x="1858962" y="3213100"/>
                <a:ext cx="2343150" cy="871538"/>
              </a:xfrm>
              <a:custGeom>
                <a:avLst/>
                <a:gdLst/>
                <a:ahLst/>
                <a:cxnLst>
                  <a:cxn ang="0">
                    <a:pos x="0" y="715"/>
                  </a:cxn>
                  <a:cxn ang="0">
                    <a:pos x="1694" y="27"/>
                  </a:cxn>
                  <a:cxn ang="0">
                    <a:pos x="3916" y="331"/>
                  </a:cxn>
                  <a:cxn ang="0">
                    <a:pos x="4207" y="0"/>
                  </a:cxn>
                  <a:cxn ang="0">
                    <a:pos x="4564" y="754"/>
                  </a:cxn>
                  <a:cxn ang="0">
                    <a:pos x="3903" y="357"/>
                  </a:cxn>
                  <a:cxn ang="0">
                    <a:pos x="4300" y="1336"/>
                  </a:cxn>
                  <a:cxn ang="0">
                    <a:pos x="1694" y="40"/>
                  </a:cxn>
                  <a:cxn ang="0">
                    <a:pos x="648" y="1336"/>
                  </a:cxn>
                  <a:cxn ang="0">
                    <a:pos x="13" y="715"/>
                  </a:cxn>
                  <a:cxn ang="0">
                    <a:pos x="701" y="2157"/>
                  </a:cxn>
                  <a:cxn ang="0">
                    <a:pos x="662" y="1323"/>
                  </a:cxn>
                  <a:cxn ang="0">
                    <a:pos x="4286" y="1336"/>
                  </a:cxn>
                  <a:cxn ang="0">
                    <a:pos x="5014" y="1336"/>
                  </a:cxn>
                  <a:cxn ang="0">
                    <a:pos x="4564" y="741"/>
                  </a:cxn>
                  <a:cxn ang="0">
                    <a:pos x="4300" y="1350"/>
                  </a:cxn>
                  <a:cxn ang="0">
                    <a:pos x="5596" y="2236"/>
                  </a:cxn>
                  <a:cxn ang="0">
                    <a:pos x="6509" y="2421"/>
                  </a:cxn>
                  <a:cxn ang="0">
                    <a:pos x="5001" y="1336"/>
                  </a:cxn>
                  <a:cxn ang="0">
                    <a:pos x="3903" y="357"/>
                  </a:cxn>
                  <a:cxn ang="0">
                    <a:pos x="5834" y="622"/>
                  </a:cxn>
                  <a:cxn ang="0">
                    <a:pos x="4207" y="27"/>
                  </a:cxn>
                  <a:cxn ang="0">
                    <a:pos x="1720" y="53"/>
                  </a:cxn>
                  <a:cxn ang="0">
                    <a:pos x="701" y="2130"/>
                  </a:cxn>
                  <a:cxn ang="0">
                    <a:pos x="4286" y="1350"/>
                  </a:cxn>
                </a:cxnLst>
                <a:rect l="0" t="0" r="r" b="b"/>
                <a:pathLst>
                  <a:path w="6510" h="2422">
                    <a:moveTo>
                      <a:pt x="0" y="715"/>
                    </a:moveTo>
                    <a:lnTo>
                      <a:pt x="1694" y="27"/>
                    </a:lnTo>
                    <a:lnTo>
                      <a:pt x="3916" y="331"/>
                    </a:lnTo>
                    <a:lnTo>
                      <a:pt x="4207" y="0"/>
                    </a:lnTo>
                    <a:lnTo>
                      <a:pt x="4564" y="754"/>
                    </a:lnTo>
                    <a:lnTo>
                      <a:pt x="3903" y="357"/>
                    </a:lnTo>
                    <a:lnTo>
                      <a:pt x="4300" y="1336"/>
                    </a:lnTo>
                    <a:lnTo>
                      <a:pt x="1694" y="40"/>
                    </a:lnTo>
                    <a:lnTo>
                      <a:pt x="648" y="1336"/>
                    </a:lnTo>
                    <a:lnTo>
                      <a:pt x="13" y="715"/>
                    </a:lnTo>
                    <a:lnTo>
                      <a:pt x="701" y="2157"/>
                    </a:lnTo>
                    <a:lnTo>
                      <a:pt x="662" y="1323"/>
                    </a:lnTo>
                    <a:lnTo>
                      <a:pt x="4286" y="1336"/>
                    </a:lnTo>
                    <a:lnTo>
                      <a:pt x="5014" y="1336"/>
                    </a:lnTo>
                    <a:lnTo>
                      <a:pt x="4564" y="741"/>
                    </a:lnTo>
                    <a:lnTo>
                      <a:pt x="4300" y="1350"/>
                    </a:lnTo>
                    <a:lnTo>
                      <a:pt x="5596" y="2236"/>
                    </a:lnTo>
                    <a:lnTo>
                      <a:pt x="6509" y="2421"/>
                    </a:lnTo>
                    <a:lnTo>
                      <a:pt x="5001" y="1336"/>
                    </a:lnTo>
                    <a:lnTo>
                      <a:pt x="3903" y="357"/>
                    </a:lnTo>
                    <a:lnTo>
                      <a:pt x="5834" y="622"/>
                    </a:lnTo>
                    <a:lnTo>
                      <a:pt x="4207" y="27"/>
                    </a:lnTo>
                    <a:lnTo>
                      <a:pt x="1720" y="53"/>
                    </a:lnTo>
                    <a:lnTo>
                      <a:pt x="701" y="2130"/>
                    </a:lnTo>
                    <a:lnTo>
                      <a:pt x="4286" y="135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5"/>
              <p:cNvSpPr>
                <a:spLocks noChangeArrowheads="1"/>
              </p:cNvSpPr>
              <p:nvPr/>
            </p:nvSpPr>
            <p:spPr bwMode="auto">
              <a:xfrm>
                <a:off x="4121150" y="3213100"/>
                <a:ext cx="2719387" cy="1019175"/>
              </a:xfrm>
              <a:custGeom>
                <a:avLst/>
                <a:gdLst/>
                <a:ahLst/>
                <a:cxnLst>
                  <a:cxn ang="0">
                    <a:pos x="2527" y="2434"/>
                  </a:cxn>
                  <a:cxn ang="0">
                    <a:pos x="3969" y="2831"/>
                  </a:cxn>
                  <a:cxn ang="0">
                    <a:pos x="4657" y="2527"/>
                  </a:cxn>
                  <a:cxn ang="0">
                    <a:pos x="2527" y="2434"/>
                  </a:cxn>
                  <a:cxn ang="0">
                    <a:pos x="0" y="940"/>
                  </a:cxn>
                  <a:cxn ang="0">
                    <a:pos x="6654" y="622"/>
                  </a:cxn>
                  <a:cxn ang="0">
                    <a:pos x="7554" y="0"/>
                  </a:cxn>
                  <a:cxn ang="0">
                    <a:pos x="3255" y="1006"/>
                  </a:cxn>
                  <a:cxn ang="0">
                    <a:pos x="3956" y="2805"/>
                  </a:cxn>
                  <a:cxn ang="0">
                    <a:pos x="6033" y="2739"/>
                  </a:cxn>
                  <a:cxn ang="0">
                    <a:pos x="4617" y="2527"/>
                  </a:cxn>
                  <a:cxn ang="0">
                    <a:pos x="3255" y="1006"/>
                  </a:cxn>
                  <a:cxn ang="0">
                    <a:pos x="6668" y="622"/>
                  </a:cxn>
                  <a:cxn ang="0">
                    <a:pos x="6046" y="2725"/>
                  </a:cxn>
                </a:cxnLst>
                <a:rect l="0" t="0" r="r" b="b"/>
                <a:pathLst>
                  <a:path w="7555" h="2832">
                    <a:moveTo>
                      <a:pt x="2527" y="2434"/>
                    </a:moveTo>
                    <a:lnTo>
                      <a:pt x="3969" y="2831"/>
                    </a:lnTo>
                    <a:lnTo>
                      <a:pt x="4657" y="2527"/>
                    </a:lnTo>
                    <a:lnTo>
                      <a:pt x="2527" y="2434"/>
                    </a:lnTo>
                    <a:lnTo>
                      <a:pt x="0" y="940"/>
                    </a:lnTo>
                    <a:lnTo>
                      <a:pt x="6654" y="622"/>
                    </a:lnTo>
                    <a:lnTo>
                      <a:pt x="7554" y="0"/>
                    </a:lnTo>
                    <a:lnTo>
                      <a:pt x="3255" y="1006"/>
                    </a:lnTo>
                    <a:lnTo>
                      <a:pt x="3956" y="2805"/>
                    </a:lnTo>
                    <a:lnTo>
                      <a:pt x="6033" y="2739"/>
                    </a:lnTo>
                    <a:lnTo>
                      <a:pt x="4617" y="2527"/>
                    </a:lnTo>
                    <a:lnTo>
                      <a:pt x="3255" y="1006"/>
                    </a:lnTo>
                    <a:lnTo>
                      <a:pt x="6668" y="622"/>
                    </a:lnTo>
                    <a:lnTo>
                      <a:pt x="6046" y="272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Line 16"/>
              <p:cNvSpPr>
                <a:spLocks noChangeShapeType="1"/>
              </p:cNvSpPr>
              <p:nvPr/>
            </p:nvSpPr>
            <p:spPr bwMode="auto">
              <a:xfrm flipH="1">
                <a:off x="-276225" y="4598988"/>
                <a:ext cx="1498600" cy="1381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17"/>
              <p:cNvSpPr>
                <a:spLocks noChangeArrowheads="1"/>
              </p:cNvSpPr>
              <p:nvPr/>
            </p:nvSpPr>
            <p:spPr bwMode="auto">
              <a:xfrm>
                <a:off x="8097837" y="3394075"/>
                <a:ext cx="1385888" cy="1076325"/>
              </a:xfrm>
              <a:custGeom>
                <a:avLst/>
                <a:gdLst/>
                <a:ahLst/>
                <a:cxnLst>
                  <a:cxn ang="0">
                    <a:pos x="3850" y="2989"/>
                  </a:cxn>
                  <a:cxn ang="0">
                    <a:pos x="2421" y="2804"/>
                  </a:cxn>
                  <a:cxn ang="0">
                    <a:pos x="0" y="0"/>
                  </a:cxn>
                </a:cxnLst>
                <a:rect l="0" t="0" r="r" b="b"/>
                <a:pathLst>
                  <a:path w="3851" h="2990">
                    <a:moveTo>
                      <a:pt x="3850" y="2989"/>
                    </a:moveTo>
                    <a:lnTo>
                      <a:pt x="2421" y="2804"/>
                    </a:lnTo>
                    <a:lnTo>
                      <a:pt x="0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18"/>
              <p:cNvSpPr>
                <a:spLocks noChangeArrowheads="1"/>
              </p:cNvSpPr>
              <p:nvPr/>
            </p:nvSpPr>
            <p:spPr bwMode="auto">
              <a:xfrm>
                <a:off x="1325562" y="2436813"/>
                <a:ext cx="2786063" cy="2395537"/>
              </a:xfrm>
              <a:custGeom>
                <a:avLst/>
                <a:gdLst/>
                <a:ahLst/>
                <a:cxnLst>
                  <a:cxn ang="0">
                    <a:pos x="27" y="13"/>
                  </a:cxn>
                  <a:cxn ang="0">
                    <a:pos x="3493" y="5874"/>
                  </a:cxn>
                  <a:cxn ang="0">
                    <a:pos x="7104" y="5252"/>
                  </a:cxn>
                  <a:cxn ang="0">
                    <a:pos x="6046" y="2871"/>
                  </a:cxn>
                  <a:cxn ang="0">
                    <a:pos x="5967" y="6019"/>
                  </a:cxn>
                  <a:cxn ang="0">
                    <a:pos x="7104" y="5239"/>
                  </a:cxn>
                  <a:cxn ang="0">
                    <a:pos x="5014" y="6125"/>
                  </a:cxn>
                  <a:cxn ang="0">
                    <a:pos x="0" y="0"/>
                  </a:cxn>
                  <a:cxn ang="0">
                    <a:pos x="2249" y="6654"/>
                  </a:cxn>
                  <a:cxn ang="0">
                    <a:pos x="7051" y="5278"/>
                  </a:cxn>
                  <a:cxn ang="0">
                    <a:pos x="7329" y="2778"/>
                  </a:cxn>
                  <a:cxn ang="0">
                    <a:pos x="5940" y="6019"/>
                  </a:cxn>
                  <a:cxn ang="0">
                    <a:pos x="7739" y="3069"/>
                  </a:cxn>
                  <a:cxn ang="0">
                    <a:pos x="5001" y="6099"/>
                  </a:cxn>
                  <a:cxn ang="0">
                    <a:pos x="5993" y="5993"/>
                  </a:cxn>
                </a:cxnLst>
                <a:rect l="0" t="0" r="r" b="b"/>
                <a:pathLst>
                  <a:path w="7740" h="6655">
                    <a:moveTo>
                      <a:pt x="27" y="13"/>
                    </a:moveTo>
                    <a:lnTo>
                      <a:pt x="3493" y="5874"/>
                    </a:lnTo>
                    <a:lnTo>
                      <a:pt x="7104" y="5252"/>
                    </a:lnTo>
                    <a:lnTo>
                      <a:pt x="6046" y="2871"/>
                    </a:lnTo>
                    <a:lnTo>
                      <a:pt x="5967" y="6019"/>
                    </a:lnTo>
                    <a:lnTo>
                      <a:pt x="7104" y="5239"/>
                    </a:lnTo>
                    <a:lnTo>
                      <a:pt x="5014" y="6125"/>
                    </a:lnTo>
                    <a:lnTo>
                      <a:pt x="0" y="0"/>
                    </a:lnTo>
                    <a:lnTo>
                      <a:pt x="2249" y="6654"/>
                    </a:lnTo>
                    <a:lnTo>
                      <a:pt x="7051" y="5278"/>
                    </a:lnTo>
                    <a:lnTo>
                      <a:pt x="7329" y="2778"/>
                    </a:lnTo>
                    <a:lnTo>
                      <a:pt x="5940" y="6019"/>
                    </a:lnTo>
                    <a:lnTo>
                      <a:pt x="7739" y="3069"/>
                    </a:lnTo>
                    <a:lnTo>
                      <a:pt x="5001" y="6099"/>
                    </a:lnTo>
                    <a:lnTo>
                      <a:pt x="5993" y="599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9"/>
              <p:cNvSpPr>
                <a:spLocks noChangeArrowheads="1"/>
              </p:cNvSpPr>
              <p:nvPr/>
            </p:nvSpPr>
            <p:spPr bwMode="auto">
              <a:xfrm>
                <a:off x="6426200" y="3227388"/>
                <a:ext cx="2538412" cy="2081212"/>
              </a:xfrm>
              <a:custGeom>
                <a:avLst/>
                <a:gdLst/>
                <a:ahLst/>
                <a:cxnLst>
                  <a:cxn ang="0">
                    <a:pos x="7051" y="3281"/>
                  </a:cxn>
                  <a:cxn ang="0">
                    <a:pos x="4961" y="3982"/>
                  </a:cxn>
                  <a:cxn ang="0">
                    <a:pos x="2725" y="2408"/>
                  </a:cxn>
                  <a:cxn ang="0">
                    <a:pos x="3056" y="4485"/>
                  </a:cxn>
                  <a:cxn ang="0">
                    <a:pos x="4974" y="3996"/>
                  </a:cxn>
                  <a:cxn ang="0">
                    <a:pos x="4683" y="463"/>
                  </a:cxn>
                  <a:cxn ang="0">
                    <a:pos x="3042" y="4459"/>
                  </a:cxn>
                  <a:cxn ang="0">
                    <a:pos x="2222" y="4167"/>
                  </a:cxn>
                  <a:cxn ang="0">
                    <a:pos x="2738" y="2368"/>
                  </a:cxn>
                  <a:cxn ang="0">
                    <a:pos x="0" y="3612"/>
                  </a:cxn>
                  <a:cxn ang="0">
                    <a:pos x="2262" y="4167"/>
                  </a:cxn>
                  <a:cxn ang="0">
                    <a:pos x="251" y="609"/>
                  </a:cxn>
                  <a:cxn ang="0">
                    <a:pos x="1243" y="5781"/>
                  </a:cxn>
                  <a:cxn ang="0">
                    <a:pos x="26" y="3599"/>
                  </a:cxn>
                  <a:cxn ang="0">
                    <a:pos x="1111" y="0"/>
                  </a:cxn>
                  <a:cxn ang="0">
                    <a:pos x="2235" y="4154"/>
                  </a:cxn>
                  <a:cxn ang="0">
                    <a:pos x="1270" y="5781"/>
                  </a:cxn>
                  <a:cxn ang="0">
                    <a:pos x="3042" y="4485"/>
                  </a:cxn>
                </a:cxnLst>
                <a:rect l="0" t="0" r="r" b="b"/>
                <a:pathLst>
                  <a:path w="7052" h="5782">
                    <a:moveTo>
                      <a:pt x="7051" y="3281"/>
                    </a:moveTo>
                    <a:lnTo>
                      <a:pt x="4961" y="3982"/>
                    </a:lnTo>
                    <a:lnTo>
                      <a:pt x="2725" y="2408"/>
                    </a:lnTo>
                    <a:lnTo>
                      <a:pt x="3056" y="4485"/>
                    </a:lnTo>
                    <a:lnTo>
                      <a:pt x="4974" y="3996"/>
                    </a:lnTo>
                    <a:lnTo>
                      <a:pt x="4683" y="463"/>
                    </a:lnTo>
                    <a:lnTo>
                      <a:pt x="3042" y="4459"/>
                    </a:lnTo>
                    <a:lnTo>
                      <a:pt x="2222" y="4167"/>
                    </a:lnTo>
                    <a:lnTo>
                      <a:pt x="2738" y="2368"/>
                    </a:lnTo>
                    <a:lnTo>
                      <a:pt x="0" y="3612"/>
                    </a:lnTo>
                    <a:lnTo>
                      <a:pt x="2262" y="4167"/>
                    </a:lnTo>
                    <a:lnTo>
                      <a:pt x="251" y="609"/>
                    </a:lnTo>
                    <a:lnTo>
                      <a:pt x="1243" y="5781"/>
                    </a:lnTo>
                    <a:lnTo>
                      <a:pt x="26" y="3599"/>
                    </a:lnTo>
                    <a:lnTo>
                      <a:pt x="1111" y="0"/>
                    </a:lnTo>
                    <a:lnTo>
                      <a:pt x="2235" y="4154"/>
                    </a:lnTo>
                    <a:lnTo>
                      <a:pt x="1270" y="5781"/>
                    </a:lnTo>
                    <a:lnTo>
                      <a:pt x="3042" y="4485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0"/>
              <p:cNvSpPr>
                <a:spLocks noChangeArrowheads="1"/>
              </p:cNvSpPr>
              <p:nvPr/>
            </p:nvSpPr>
            <p:spPr bwMode="auto">
              <a:xfrm>
                <a:off x="8207375" y="4670425"/>
                <a:ext cx="1276350" cy="1047750"/>
              </a:xfrm>
              <a:custGeom>
                <a:avLst/>
                <a:gdLst/>
                <a:ahLst/>
                <a:cxnLst>
                  <a:cxn ang="0">
                    <a:pos x="3532" y="1561"/>
                  </a:cxn>
                  <a:cxn ang="0">
                    <a:pos x="0" y="0"/>
                  </a:cxn>
                  <a:cxn ang="0">
                    <a:pos x="3546" y="2910"/>
                  </a:cxn>
                </a:cxnLst>
                <a:rect l="0" t="0" r="r" b="b"/>
                <a:pathLst>
                  <a:path w="3547" h="2911">
                    <a:moveTo>
                      <a:pt x="3532" y="1561"/>
                    </a:moveTo>
                    <a:lnTo>
                      <a:pt x="0" y="0"/>
                    </a:lnTo>
                    <a:lnTo>
                      <a:pt x="3546" y="291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1"/>
              <p:cNvSpPr>
                <a:spLocks noChangeArrowheads="1"/>
              </p:cNvSpPr>
              <p:nvPr/>
            </p:nvSpPr>
            <p:spPr bwMode="auto">
              <a:xfrm>
                <a:off x="6607175" y="4835525"/>
                <a:ext cx="1738312" cy="1295400"/>
              </a:xfrm>
              <a:custGeom>
                <a:avLst/>
                <a:gdLst/>
                <a:ahLst/>
                <a:cxnLst>
                  <a:cxn ang="0">
                    <a:pos x="4829" y="3585"/>
                  </a:cxn>
                  <a:cxn ang="0">
                    <a:pos x="2540" y="0"/>
                  </a:cxn>
                  <a:cxn ang="0">
                    <a:pos x="0" y="3599"/>
                  </a:cxn>
                </a:cxnLst>
                <a:rect l="0" t="0" r="r" b="b"/>
                <a:pathLst>
                  <a:path w="4830" h="3600">
                    <a:moveTo>
                      <a:pt x="4829" y="3585"/>
                    </a:moveTo>
                    <a:lnTo>
                      <a:pt x="2540" y="0"/>
                    </a:lnTo>
                    <a:lnTo>
                      <a:pt x="0" y="3599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22"/>
              <p:cNvSpPr>
                <a:spLocks noChangeArrowheads="1"/>
              </p:cNvSpPr>
              <p:nvPr/>
            </p:nvSpPr>
            <p:spPr bwMode="auto">
              <a:xfrm>
                <a:off x="6516687" y="5308600"/>
                <a:ext cx="1300163" cy="819150"/>
              </a:xfrm>
              <a:custGeom>
                <a:avLst/>
                <a:gdLst/>
                <a:ahLst/>
                <a:cxnLst>
                  <a:cxn ang="0">
                    <a:pos x="0" y="2275"/>
                  </a:cxn>
                  <a:cxn ang="0">
                    <a:pos x="952" y="0"/>
                  </a:cxn>
                  <a:cxn ang="0">
                    <a:pos x="3612" y="2262"/>
                  </a:cxn>
                </a:cxnLst>
                <a:rect l="0" t="0" r="r" b="b"/>
                <a:pathLst>
                  <a:path w="3613" h="2276">
                    <a:moveTo>
                      <a:pt x="0" y="2275"/>
                    </a:moveTo>
                    <a:lnTo>
                      <a:pt x="952" y="0"/>
                    </a:lnTo>
                    <a:lnTo>
                      <a:pt x="3612" y="226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23"/>
              <p:cNvSpPr>
                <a:spLocks noChangeArrowheads="1"/>
              </p:cNvSpPr>
              <p:nvPr/>
            </p:nvSpPr>
            <p:spPr bwMode="auto">
              <a:xfrm>
                <a:off x="5797550" y="3036888"/>
                <a:ext cx="2590800" cy="1166812"/>
              </a:xfrm>
              <a:custGeom>
                <a:avLst/>
                <a:gdLst/>
                <a:ahLst/>
                <a:cxnLst>
                  <a:cxn ang="0">
                    <a:pos x="7170" y="13"/>
                  </a:cxn>
                  <a:cxn ang="0">
                    <a:pos x="2884" y="503"/>
                  </a:cxn>
                  <a:cxn ang="0">
                    <a:pos x="6403" y="1005"/>
                  </a:cxn>
                  <a:cxn ang="0">
                    <a:pos x="7197" y="0"/>
                  </a:cxn>
                  <a:cxn ang="0">
                    <a:pos x="1985" y="1138"/>
                  </a:cxn>
                  <a:cxn ang="0">
                    <a:pos x="0" y="3016"/>
                  </a:cxn>
                  <a:cxn ang="0">
                    <a:pos x="4498" y="2937"/>
                  </a:cxn>
                  <a:cxn ang="0">
                    <a:pos x="6377" y="1018"/>
                  </a:cxn>
                  <a:cxn ang="0">
                    <a:pos x="1350" y="3241"/>
                  </a:cxn>
                  <a:cxn ang="0">
                    <a:pos x="4511" y="2923"/>
                  </a:cxn>
                  <a:cxn ang="0">
                    <a:pos x="1998" y="1138"/>
                  </a:cxn>
                </a:cxnLst>
                <a:rect l="0" t="0" r="r" b="b"/>
                <a:pathLst>
                  <a:path w="7198" h="3242">
                    <a:moveTo>
                      <a:pt x="7170" y="13"/>
                    </a:moveTo>
                    <a:lnTo>
                      <a:pt x="2884" y="503"/>
                    </a:lnTo>
                    <a:lnTo>
                      <a:pt x="6403" y="1005"/>
                    </a:lnTo>
                    <a:lnTo>
                      <a:pt x="7197" y="0"/>
                    </a:lnTo>
                    <a:lnTo>
                      <a:pt x="1985" y="1138"/>
                    </a:lnTo>
                    <a:lnTo>
                      <a:pt x="0" y="3016"/>
                    </a:lnTo>
                    <a:lnTo>
                      <a:pt x="4498" y="2937"/>
                    </a:lnTo>
                    <a:lnTo>
                      <a:pt x="6377" y="1018"/>
                    </a:lnTo>
                    <a:lnTo>
                      <a:pt x="1350" y="3241"/>
                    </a:lnTo>
                    <a:lnTo>
                      <a:pt x="4511" y="2923"/>
                    </a:lnTo>
                    <a:lnTo>
                      <a:pt x="1998" y="1138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4"/>
              <p:cNvSpPr>
                <a:spLocks noChangeArrowheads="1"/>
              </p:cNvSpPr>
              <p:nvPr/>
            </p:nvSpPr>
            <p:spPr bwMode="auto">
              <a:xfrm>
                <a:off x="-7938" y="2432050"/>
                <a:ext cx="2109788" cy="2166938"/>
              </a:xfrm>
              <a:custGeom>
                <a:avLst/>
                <a:gdLst/>
                <a:ahLst/>
                <a:cxnLst>
                  <a:cxn ang="0">
                    <a:pos x="27" y="4670"/>
                  </a:cxn>
                  <a:cxn ang="0">
                    <a:pos x="5861" y="3505"/>
                  </a:cxn>
                  <a:cxn ang="0">
                    <a:pos x="3704" y="0"/>
                  </a:cxn>
                  <a:cxn ang="0">
                    <a:pos x="1733" y="410"/>
                  </a:cxn>
                  <a:cxn ang="0">
                    <a:pos x="3413" y="6019"/>
                  </a:cxn>
                  <a:cxn ang="0">
                    <a:pos x="3731" y="13"/>
                  </a:cxn>
                  <a:cxn ang="0">
                    <a:pos x="635" y="5596"/>
                  </a:cxn>
                  <a:cxn ang="0">
                    <a:pos x="3413" y="5993"/>
                  </a:cxn>
                  <a:cxn ang="0">
                    <a:pos x="0" y="4696"/>
                  </a:cxn>
                  <a:cxn ang="0">
                    <a:pos x="662" y="5596"/>
                  </a:cxn>
                </a:cxnLst>
                <a:rect l="0" t="0" r="r" b="b"/>
                <a:pathLst>
                  <a:path w="5862" h="6020">
                    <a:moveTo>
                      <a:pt x="27" y="4670"/>
                    </a:moveTo>
                    <a:lnTo>
                      <a:pt x="5861" y="3505"/>
                    </a:lnTo>
                    <a:lnTo>
                      <a:pt x="3704" y="0"/>
                    </a:lnTo>
                    <a:lnTo>
                      <a:pt x="1733" y="410"/>
                    </a:lnTo>
                    <a:lnTo>
                      <a:pt x="3413" y="6019"/>
                    </a:lnTo>
                    <a:lnTo>
                      <a:pt x="3731" y="13"/>
                    </a:lnTo>
                    <a:lnTo>
                      <a:pt x="635" y="5596"/>
                    </a:lnTo>
                    <a:lnTo>
                      <a:pt x="3413" y="5993"/>
                    </a:lnTo>
                    <a:lnTo>
                      <a:pt x="0" y="4696"/>
                    </a:lnTo>
                    <a:lnTo>
                      <a:pt x="662" y="55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5"/>
              <p:cNvSpPr>
                <a:spLocks noChangeArrowheads="1"/>
              </p:cNvSpPr>
              <p:nvPr/>
            </p:nvSpPr>
            <p:spPr bwMode="auto">
              <a:xfrm>
                <a:off x="1849437" y="2508250"/>
                <a:ext cx="1914525" cy="962025"/>
              </a:xfrm>
              <a:custGeom>
                <a:avLst/>
                <a:gdLst/>
                <a:ahLst/>
                <a:cxnLst>
                  <a:cxn ang="0">
                    <a:pos x="1217" y="384"/>
                  </a:cxn>
                  <a:cxn ang="0">
                    <a:pos x="4617" y="0"/>
                  </a:cxn>
                  <a:cxn ang="0">
                    <a:pos x="5318" y="900"/>
                  </a:cxn>
                  <a:cxn ang="0">
                    <a:pos x="1191" y="397"/>
                  </a:cxn>
                  <a:cxn ang="0">
                    <a:pos x="27" y="1283"/>
                  </a:cxn>
                  <a:cxn ang="0">
                    <a:pos x="27" y="2672"/>
                  </a:cxn>
                  <a:cxn ang="0">
                    <a:pos x="1204" y="384"/>
                  </a:cxn>
                  <a:cxn ang="0">
                    <a:pos x="1720" y="1998"/>
                  </a:cxn>
                  <a:cxn ang="0">
                    <a:pos x="0" y="1310"/>
                  </a:cxn>
                  <a:cxn ang="0">
                    <a:pos x="4207" y="1984"/>
                  </a:cxn>
                  <a:cxn ang="0">
                    <a:pos x="4617" y="13"/>
                  </a:cxn>
                  <a:cxn ang="0">
                    <a:pos x="1680" y="1998"/>
                  </a:cxn>
                  <a:cxn ang="0">
                    <a:pos x="5292" y="913"/>
                  </a:cxn>
                  <a:cxn ang="0">
                    <a:pos x="5318" y="913"/>
                  </a:cxn>
                </a:cxnLst>
                <a:rect l="0" t="0" r="r" b="b"/>
                <a:pathLst>
                  <a:path w="5319" h="2673">
                    <a:moveTo>
                      <a:pt x="1217" y="384"/>
                    </a:moveTo>
                    <a:lnTo>
                      <a:pt x="4617" y="0"/>
                    </a:lnTo>
                    <a:lnTo>
                      <a:pt x="5318" y="900"/>
                    </a:lnTo>
                    <a:lnTo>
                      <a:pt x="1191" y="397"/>
                    </a:lnTo>
                    <a:lnTo>
                      <a:pt x="27" y="1283"/>
                    </a:lnTo>
                    <a:lnTo>
                      <a:pt x="27" y="2672"/>
                    </a:lnTo>
                    <a:lnTo>
                      <a:pt x="1204" y="384"/>
                    </a:lnTo>
                    <a:lnTo>
                      <a:pt x="1720" y="1998"/>
                    </a:lnTo>
                    <a:lnTo>
                      <a:pt x="0" y="1310"/>
                    </a:lnTo>
                    <a:lnTo>
                      <a:pt x="4207" y="1984"/>
                    </a:lnTo>
                    <a:lnTo>
                      <a:pt x="4617" y="13"/>
                    </a:lnTo>
                    <a:lnTo>
                      <a:pt x="1680" y="1998"/>
                    </a:lnTo>
                    <a:lnTo>
                      <a:pt x="5292" y="913"/>
                    </a:lnTo>
                    <a:lnTo>
                      <a:pt x="5318" y="913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26"/>
              <p:cNvSpPr>
                <a:spLocks noChangeArrowheads="1"/>
              </p:cNvSpPr>
              <p:nvPr/>
            </p:nvSpPr>
            <p:spPr bwMode="auto">
              <a:xfrm>
                <a:off x="3468687" y="3541713"/>
                <a:ext cx="2986088" cy="1062037"/>
              </a:xfrm>
              <a:custGeom>
                <a:avLst/>
                <a:gdLst/>
                <a:ahLst/>
                <a:cxnLst>
                  <a:cxn ang="0">
                    <a:pos x="4763" y="1892"/>
                  </a:cxn>
                  <a:cxn ang="0">
                    <a:pos x="1800" y="0"/>
                  </a:cxn>
                  <a:cxn ang="0">
                    <a:pos x="1165" y="2196"/>
                  </a:cxn>
                  <a:cxn ang="0">
                    <a:pos x="4776" y="1879"/>
                  </a:cxn>
                  <a:cxn ang="0">
                    <a:pos x="3916" y="2315"/>
                  </a:cxn>
                  <a:cxn ang="0">
                    <a:pos x="1165" y="2209"/>
                  </a:cxn>
                  <a:cxn ang="0">
                    <a:pos x="8295" y="2725"/>
                  </a:cxn>
                  <a:cxn ang="0">
                    <a:pos x="0" y="2950"/>
                  </a:cxn>
                  <a:cxn ang="0">
                    <a:pos x="3877" y="2289"/>
                  </a:cxn>
                  <a:cxn ang="0">
                    <a:pos x="6853" y="2223"/>
                  </a:cxn>
                  <a:cxn ang="0">
                    <a:pos x="5768" y="1879"/>
                  </a:cxn>
                  <a:cxn ang="0">
                    <a:pos x="4670" y="1865"/>
                  </a:cxn>
                  <a:cxn ang="0">
                    <a:pos x="5067" y="93"/>
                  </a:cxn>
                  <a:cxn ang="0">
                    <a:pos x="6827" y="2223"/>
                  </a:cxn>
                  <a:cxn ang="0">
                    <a:pos x="7885" y="1826"/>
                  </a:cxn>
                  <a:cxn ang="0">
                    <a:pos x="8216" y="2699"/>
                  </a:cxn>
                  <a:cxn ang="0">
                    <a:pos x="6827" y="2209"/>
                  </a:cxn>
                  <a:cxn ang="0">
                    <a:pos x="4736" y="1879"/>
                  </a:cxn>
                  <a:cxn ang="0">
                    <a:pos x="4763" y="1892"/>
                  </a:cxn>
                </a:cxnLst>
                <a:rect l="0" t="0" r="r" b="b"/>
                <a:pathLst>
                  <a:path w="8296" h="2951">
                    <a:moveTo>
                      <a:pt x="4763" y="1892"/>
                    </a:moveTo>
                    <a:lnTo>
                      <a:pt x="1800" y="0"/>
                    </a:lnTo>
                    <a:lnTo>
                      <a:pt x="1165" y="2196"/>
                    </a:lnTo>
                    <a:lnTo>
                      <a:pt x="4776" y="1879"/>
                    </a:lnTo>
                    <a:lnTo>
                      <a:pt x="3916" y="2315"/>
                    </a:lnTo>
                    <a:lnTo>
                      <a:pt x="1165" y="2209"/>
                    </a:lnTo>
                    <a:lnTo>
                      <a:pt x="8295" y="2725"/>
                    </a:lnTo>
                    <a:lnTo>
                      <a:pt x="0" y="2950"/>
                    </a:lnTo>
                    <a:lnTo>
                      <a:pt x="3877" y="2289"/>
                    </a:lnTo>
                    <a:lnTo>
                      <a:pt x="6853" y="2223"/>
                    </a:lnTo>
                    <a:lnTo>
                      <a:pt x="5768" y="1879"/>
                    </a:lnTo>
                    <a:lnTo>
                      <a:pt x="4670" y="1865"/>
                    </a:lnTo>
                    <a:lnTo>
                      <a:pt x="5067" y="93"/>
                    </a:lnTo>
                    <a:lnTo>
                      <a:pt x="6827" y="2223"/>
                    </a:lnTo>
                    <a:lnTo>
                      <a:pt x="7885" y="1826"/>
                    </a:lnTo>
                    <a:lnTo>
                      <a:pt x="8216" y="2699"/>
                    </a:lnTo>
                    <a:lnTo>
                      <a:pt x="6827" y="2209"/>
                    </a:lnTo>
                    <a:lnTo>
                      <a:pt x="4736" y="1879"/>
                    </a:lnTo>
                    <a:lnTo>
                      <a:pt x="4763" y="1892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27"/>
              <p:cNvSpPr>
                <a:spLocks noChangeArrowheads="1"/>
              </p:cNvSpPr>
              <p:nvPr/>
            </p:nvSpPr>
            <p:spPr bwMode="auto">
              <a:xfrm>
                <a:off x="2592387" y="4327525"/>
                <a:ext cx="2819400" cy="1800225"/>
              </a:xfrm>
              <a:custGeom>
                <a:avLst/>
                <a:gdLst/>
                <a:ahLst/>
                <a:cxnLst>
                  <a:cxn ang="0">
                    <a:pos x="7832" y="4987"/>
                  </a:cxn>
                  <a:cxn ang="0">
                    <a:pos x="3572" y="0"/>
                  </a:cxn>
                  <a:cxn ang="0">
                    <a:pos x="0" y="5000"/>
                  </a:cxn>
                </a:cxnLst>
                <a:rect l="0" t="0" r="r" b="b"/>
                <a:pathLst>
                  <a:path w="7833" h="5001">
                    <a:moveTo>
                      <a:pt x="7832" y="4987"/>
                    </a:moveTo>
                    <a:lnTo>
                      <a:pt x="3572" y="0"/>
                    </a:lnTo>
                    <a:lnTo>
                      <a:pt x="0" y="500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28"/>
              <p:cNvSpPr>
                <a:spLocks noChangeArrowheads="1"/>
              </p:cNvSpPr>
              <p:nvPr/>
            </p:nvSpPr>
            <p:spPr bwMode="auto">
              <a:xfrm>
                <a:off x="2197100" y="4589463"/>
                <a:ext cx="1300162" cy="1543050"/>
              </a:xfrm>
              <a:custGeom>
                <a:avLst/>
                <a:gdLst/>
                <a:ahLst/>
                <a:cxnLst>
                  <a:cxn ang="0">
                    <a:pos x="0" y="4287"/>
                  </a:cxn>
                  <a:cxn ang="0">
                    <a:pos x="3506" y="53"/>
                  </a:cxn>
                  <a:cxn ang="0">
                    <a:pos x="3611" y="0"/>
                  </a:cxn>
                </a:cxnLst>
                <a:rect l="0" t="0" r="r" b="b"/>
                <a:pathLst>
                  <a:path w="3612" h="4288">
                    <a:moveTo>
                      <a:pt x="0" y="4287"/>
                    </a:moveTo>
                    <a:lnTo>
                      <a:pt x="3506" y="53"/>
                    </a:lnTo>
                    <a:lnTo>
                      <a:pt x="3611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29"/>
              <p:cNvSpPr>
                <a:spLocks noChangeArrowheads="1"/>
              </p:cNvSpPr>
              <p:nvPr/>
            </p:nvSpPr>
            <p:spPr bwMode="auto">
              <a:xfrm>
                <a:off x="1811337" y="4622800"/>
                <a:ext cx="1304925" cy="1500188"/>
              </a:xfrm>
              <a:custGeom>
                <a:avLst/>
                <a:gdLst/>
                <a:ahLst/>
                <a:cxnLst>
                  <a:cxn ang="0">
                    <a:pos x="3625" y="0"/>
                  </a:cxn>
                  <a:cxn ang="0">
                    <a:pos x="67" y="4167"/>
                  </a:cxn>
                  <a:cxn ang="0">
                    <a:pos x="0" y="1296"/>
                  </a:cxn>
                </a:cxnLst>
                <a:rect l="0" t="0" r="r" b="b"/>
                <a:pathLst>
                  <a:path w="3626" h="4168">
                    <a:moveTo>
                      <a:pt x="3625" y="0"/>
                    </a:moveTo>
                    <a:lnTo>
                      <a:pt x="67" y="4167"/>
                    </a:lnTo>
                    <a:lnTo>
                      <a:pt x="0" y="1296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Oval 32"/>
              <p:cNvSpPr>
                <a:spLocks noChangeArrowheads="1"/>
              </p:cNvSpPr>
              <p:nvPr/>
            </p:nvSpPr>
            <p:spPr bwMode="auto">
              <a:xfrm>
                <a:off x="3413125" y="4514850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Oval 33"/>
              <p:cNvSpPr>
                <a:spLocks noChangeArrowheads="1"/>
              </p:cNvSpPr>
              <p:nvPr/>
            </p:nvSpPr>
            <p:spPr bwMode="auto">
              <a:xfrm>
                <a:off x="3810000" y="42640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Oval 34"/>
              <p:cNvSpPr>
                <a:spLocks noChangeArrowheads="1"/>
              </p:cNvSpPr>
              <p:nvPr/>
            </p:nvSpPr>
            <p:spPr bwMode="auto">
              <a:xfrm>
                <a:off x="3054350" y="45513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Oval 35"/>
              <p:cNvSpPr>
                <a:spLocks noChangeArrowheads="1"/>
              </p:cNvSpPr>
              <p:nvPr/>
            </p:nvSpPr>
            <p:spPr bwMode="auto">
              <a:xfrm>
                <a:off x="5106987" y="4173538"/>
                <a:ext cx="119063" cy="11906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Oval 36"/>
              <p:cNvSpPr>
                <a:spLocks noChangeArrowheads="1"/>
              </p:cNvSpPr>
              <p:nvPr/>
            </p:nvSpPr>
            <p:spPr bwMode="auto">
              <a:xfrm>
                <a:off x="5862637" y="4283075"/>
                <a:ext cx="119063" cy="11906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Oval 37"/>
              <p:cNvSpPr>
                <a:spLocks noChangeArrowheads="1"/>
              </p:cNvSpPr>
              <p:nvPr/>
            </p:nvSpPr>
            <p:spPr bwMode="auto">
              <a:xfrm>
                <a:off x="1722437" y="498475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Oval 38"/>
              <p:cNvSpPr>
                <a:spLocks noChangeArrowheads="1"/>
              </p:cNvSpPr>
              <p:nvPr/>
            </p:nvSpPr>
            <p:spPr bwMode="auto">
              <a:xfrm>
                <a:off x="2514600" y="4479925"/>
                <a:ext cx="153987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Oval 39"/>
              <p:cNvSpPr>
                <a:spLocks noChangeArrowheads="1"/>
              </p:cNvSpPr>
              <p:nvPr/>
            </p:nvSpPr>
            <p:spPr bwMode="auto">
              <a:xfrm>
                <a:off x="2047875" y="4732338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Oval 40"/>
              <p:cNvSpPr>
                <a:spLocks noChangeArrowheads="1"/>
              </p:cNvSpPr>
              <p:nvPr/>
            </p:nvSpPr>
            <p:spPr bwMode="auto">
              <a:xfrm>
                <a:off x="8129587" y="4587875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Oval 41"/>
              <p:cNvSpPr>
                <a:spLocks noChangeArrowheads="1"/>
              </p:cNvSpPr>
              <p:nvPr/>
            </p:nvSpPr>
            <p:spPr bwMode="auto">
              <a:xfrm>
                <a:off x="7445375" y="4767263"/>
                <a:ext cx="153987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42"/>
              <p:cNvSpPr>
                <a:spLocks noChangeArrowheads="1"/>
              </p:cNvSpPr>
              <p:nvPr/>
            </p:nvSpPr>
            <p:spPr bwMode="auto">
              <a:xfrm>
                <a:off x="7158037" y="46609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Oval 43"/>
              <p:cNvSpPr>
                <a:spLocks noChangeArrowheads="1"/>
              </p:cNvSpPr>
              <p:nvPr/>
            </p:nvSpPr>
            <p:spPr bwMode="auto">
              <a:xfrm>
                <a:off x="6799262" y="5237163"/>
                <a:ext cx="153988" cy="153987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Oval 44"/>
              <p:cNvSpPr>
                <a:spLocks noChangeArrowheads="1"/>
              </p:cNvSpPr>
              <p:nvPr/>
            </p:nvSpPr>
            <p:spPr bwMode="auto">
              <a:xfrm>
                <a:off x="6367462" y="4445000"/>
                <a:ext cx="153988" cy="153988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Oval 45"/>
              <p:cNvSpPr>
                <a:spLocks noChangeArrowheads="1"/>
              </p:cNvSpPr>
              <p:nvPr/>
            </p:nvSpPr>
            <p:spPr bwMode="auto">
              <a:xfrm>
                <a:off x="1182687" y="45497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Oval 46"/>
              <p:cNvSpPr>
                <a:spLocks noChangeArrowheads="1"/>
              </p:cNvSpPr>
              <p:nvPr/>
            </p:nvSpPr>
            <p:spPr bwMode="auto">
              <a:xfrm>
                <a:off x="174625" y="44053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Oval 47"/>
              <p:cNvSpPr>
                <a:spLocks noChangeArrowheads="1"/>
              </p:cNvSpPr>
              <p:nvPr/>
            </p:nvSpPr>
            <p:spPr bwMode="auto">
              <a:xfrm>
                <a:off x="-41275" y="40814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Oval 48"/>
              <p:cNvSpPr>
                <a:spLocks noChangeArrowheads="1"/>
              </p:cNvSpPr>
              <p:nvPr/>
            </p:nvSpPr>
            <p:spPr bwMode="auto">
              <a:xfrm>
                <a:off x="2046287" y="3649663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Oval 49"/>
              <p:cNvSpPr>
                <a:spLocks noChangeArrowheads="1"/>
              </p:cNvSpPr>
              <p:nvPr/>
            </p:nvSpPr>
            <p:spPr bwMode="auto">
              <a:xfrm>
                <a:off x="3451225" y="343376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Oval 50"/>
              <p:cNvSpPr>
                <a:spLocks noChangeArrowheads="1"/>
              </p:cNvSpPr>
              <p:nvPr/>
            </p:nvSpPr>
            <p:spPr bwMode="auto">
              <a:xfrm>
                <a:off x="3919537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51"/>
              <p:cNvSpPr>
                <a:spLocks noChangeArrowheads="1"/>
              </p:cNvSpPr>
              <p:nvPr/>
            </p:nvSpPr>
            <p:spPr bwMode="auto">
              <a:xfrm>
                <a:off x="4062412" y="350520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Oval 52"/>
              <p:cNvSpPr>
                <a:spLocks noChangeArrowheads="1"/>
              </p:cNvSpPr>
              <p:nvPr/>
            </p:nvSpPr>
            <p:spPr bwMode="auto">
              <a:xfrm>
                <a:off x="5251450" y="3541713"/>
                <a:ext cx="87312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Oval 53"/>
              <p:cNvSpPr>
                <a:spLocks noChangeArrowheads="1"/>
              </p:cNvSpPr>
              <p:nvPr/>
            </p:nvSpPr>
            <p:spPr bwMode="auto">
              <a:xfrm>
                <a:off x="244316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Oval 54"/>
              <p:cNvSpPr>
                <a:spLocks noChangeArrowheads="1"/>
              </p:cNvSpPr>
              <p:nvPr/>
            </p:nvSpPr>
            <p:spPr bwMode="auto">
              <a:xfrm>
                <a:off x="3343275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Oval 55"/>
              <p:cNvSpPr>
                <a:spLocks noChangeArrowheads="1"/>
              </p:cNvSpPr>
              <p:nvPr/>
            </p:nvSpPr>
            <p:spPr bwMode="auto">
              <a:xfrm>
                <a:off x="1830387" y="34512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Oval 56"/>
              <p:cNvSpPr>
                <a:spLocks noChangeArrowheads="1"/>
              </p:cNvSpPr>
              <p:nvPr/>
            </p:nvSpPr>
            <p:spPr bwMode="auto">
              <a:xfrm>
                <a:off x="3630612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Oval 57"/>
              <p:cNvSpPr>
                <a:spLocks noChangeArrowheads="1"/>
              </p:cNvSpPr>
              <p:nvPr/>
            </p:nvSpPr>
            <p:spPr bwMode="auto">
              <a:xfrm>
                <a:off x="3378200" y="36671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Oval 58"/>
              <p:cNvSpPr>
                <a:spLocks noChangeArrowheads="1"/>
              </p:cNvSpPr>
              <p:nvPr/>
            </p:nvSpPr>
            <p:spPr bwMode="auto">
              <a:xfrm>
                <a:off x="3235325" y="33067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Oval 59"/>
              <p:cNvSpPr>
                <a:spLocks noChangeArrowheads="1"/>
              </p:cNvSpPr>
              <p:nvPr/>
            </p:nvSpPr>
            <p:spPr bwMode="auto">
              <a:xfrm>
                <a:off x="4170362" y="40624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Oval 60"/>
              <p:cNvSpPr>
                <a:spLocks noChangeArrowheads="1"/>
              </p:cNvSpPr>
              <p:nvPr/>
            </p:nvSpPr>
            <p:spPr bwMode="auto">
              <a:xfrm>
                <a:off x="4999037" y="4062413"/>
                <a:ext cx="74613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Oval 61"/>
              <p:cNvSpPr>
                <a:spLocks noChangeArrowheads="1"/>
              </p:cNvSpPr>
              <p:nvPr/>
            </p:nvSpPr>
            <p:spPr bwMode="auto">
              <a:xfrm>
                <a:off x="3846512" y="399097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Oval 62"/>
              <p:cNvSpPr>
                <a:spLocks noChangeArrowheads="1"/>
              </p:cNvSpPr>
              <p:nvPr/>
            </p:nvSpPr>
            <p:spPr bwMode="auto">
              <a:xfrm>
                <a:off x="4818062" y="4333875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6" name="Oval 63"/>
              <p:cNvSpPr>
                <a:spLocks noChangeArrowheads="1"/>
              </p:cNvSpPr>
              <p:nvPr/>
            </p:nvSpPr>
            <p:spPr bwMode="auto">
              <a:xfrm>
                <a:off x="4891087" y="3235325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7" name="Oval 64"/>
              <p:cNvSpPr>
                <a:spLocks noChangeArrowheads="1"/>
              </p:cNvSpPr>
              <p:nvPr/>
            </p:nvSpPr>
            <p:spPr bwMode="auto">
              <a:xfrm>
                <a:off x="4062412" y="319881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8" name="Oval 65"/>
              <p:cNvSpPr>
                <a:spLocks noChangeArrowheads="1"/>
              </p:cNvSpPr>
              <p:nvPr/>
            </p:nvSpPr>
            <p:spPr bwMode="auto">
              <a:xfrm>
                <a:off x="6799262" y="31861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9" name="Oval 66"/>
              <p:cNvSpPr>
                <a:spLocks noChangeArrowheads="1"/>
              </p:cNvSpPr>
              <p:nvPr/>
            </p:nvSpPr>
            <p:spPr bwMode="auto">
              <a:xfrm>
                <a:off x="6475412" y="3397250"/>
                <a:ext cx="87313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0" name="Oval 67"/>
              <p:cNvSpPr>
                <a:spLocks noChangeArrowheads="1"/>
              </p:cNvSpPr>
              <p:nvPr/>
            </p:nvSpPr>
            <p:spPr bwMode="auto">
              <a:xfrm>
                <a:off x="8058150" y="3362325"/>
                <a:ext cx="87312" cy="87313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1" name="Oval 68"/>
              <p:cNvSpPr>
                <a:spLocks noChangeArrowheads="1"/>
              </p:cNvSpPr>
              <p:nvPr/>
            </p:nvSpPr>
            <p:spPr bwMode="auto">
              <a:xfrm>
                <a:off x="8347075" y="3008313"/>
                <a:ext cx="74612" cy="746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2" name="Oval 69"/>
              <p:cNvSpPr>
                <a:spLocks noChangeArrowheads="1"/>
              </p:cNvSpPr>
              <p:nvPr/>
            </p:nvSpPr>
            <p:spPr bwMode="auto">
              <a:xfrm>
                <a:off x="8923337" y="43703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3" name="Oval 70"/>
              <p:cNvSpPr>
                <a:spLocks noChangeArrowheads="1"/>
              </p:cNvSpPr>
              <p:nvPr/>
            </p:nvSpPr>
            <p:spPr bwMode="auto">
              <a:xfrm>
                <a:off x="7375525" y="4049713"/>
                <a:ext cx="79375" cy="793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4" name="Oval 71"/>
              <p:cNvSpPr>
                <a:spLocks noChangeArrowheads="1"/>
              </p:cNvSpPr>
              <p:nvPr/>
            </p:nvSpPr>
            <p:spPr bwMode="auto">
              <a:xfrm>
                <a:off x="6259512" y="4159250"/>
                <a:ext cx="76200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5" name="Oval 72"/>
              <p:cNvSpPr>
                <a:spLocks noChangeArrowheads="1"/>
              </p:cNvSpPr>
              <p:nvPr/>
            </p:nvSpPr>
            <p:spPr bwMode="auto">
              <a:xfrm>
                <a:off x="5754687" y="4092575"/>
                <a:ext cx="66675" cy="666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" name="Oval 73"/>
              <p:cNvSpPr>
                <a:spLocks noChangeArrowheads="1"/>
              </p:cNvSpPr>
              <p:nvPr/>
            </p:nvSpPr>
            <p:spPr bwMode="auto">
              <a:xfrm>
                <a:off x="5502275" y="4195763"/>
                <a:ext cx="74612" cy="7620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7" name="Oval 74"/>
              <p:cNvSpPr>
                <a:spLocks noChangeArrowheads="1"/>
              </p:cNvSpPr>
              <p:nvPr/>
            </p:nvSpPr>
            <p:spPr bwMode="auto">
              <a:xfrm>
                <a:off x="1290637" y="2389188"/>
                <a:ext cx="87313" cy="87312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Oval 75"/>
              <p:cNvSpPr>
                <a:spLocks noChangeArrowheads="1"/>
              </p:cNvSpPr>
              <p:nvPr/>
            </p:nvSpPr>
            <p:spPr bwMode="auto">
              <a:xfrm>
                <a:off x="571500" y="2536825"/>
                <a:ext cx="82550" cy="82550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Oval 76"/>
              <p:cNvSpPr>
                <a:spLocks noChangeArrowheads="1"/>
              </p:cNvSpPr>
              <p:nvPr/>
            </p:nvSpPr>
            <p:spPr bwMode="auto">
              <a:xfrm>
                <a:off x="2082800" y="3954463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Line 77"/>
              <p:cNvSpPr>
                <a:spLocks noChangeShapeType="1"/>
              </p:cNvSpPr>
              <p:nvPr/>
            </p:nvSpPr>
            <p:spPr bwMode="auto">
              <a:xfrm>
                <a:off x="-274638" y="3989388"/>
                <a:ext cx="271463" cy="133350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Line 78"/>
              <p:cNvSpPr>
                <a:spLocks noChangeShapeType="1"/>
              </p:cNvSpPr>
              <p:nvPr/>
            </p:nvSpPr>
            <p:spPr bwMode="auto">
              <a:xfrm flipV="1">
                <a:off x="-274638" y="4125913"/>
                <a:ext cx="285750" cy="150812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" name="Line 79"/>
              <p:cNvSpPr>
                <a:spLocks noChangeShapeType="1"/>
              </p:cNvSpPr>
              <p:nvPr/>
            </p:nvSpPr>
            <p:spPr bwMode="auto">
              <a:xfrm>
                <a:off x="-274638" y="4408488"/>
                <a:ext cx="495300" cy="47625"/>
              </a:xfrm>
              <a:prstGeom prst="line">
                <a:avLst/>
              </a:pr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3" name="Freeform 80"/>
              <p:cNvSpPr>
                <a:spLocks noChangeArrowheads="1"/>
              </p:cNvSpPr>
              <p:nvPr/>
            </p:nvSpPr>
            <p:spPr bwMode="auto">
              <a:xfrm>
                <a:off x="-274638" y="4084638"/>
                <a:ext cx="504825" cy="528637"/>
              </a:xfrm>
              <a:custGeom>
                <a:avLst/>
                <a:gdLst/>
                <a:ahLst/>
                <a:cxnLst>
                  <a:cxn ang="0">
                    <a:pos x="0" y="1468"/>
                  </a:cxn>
                  <a:cxn ang="0">
                    <a:pos x="1403" y="1019"/>
                  </a:cxn>
                  <a:cxn ang="0">
                    <a:pos x="27" y="0"/>
                  </a:cxn>
                </a:cxnLst>
                <a:rect l="0" t="0" r="r" b="b"/>
                <a:pathLst>
                  <a:path w="1404" h="1469">
                    <a:moveTo>
                      <a:pt x="0" y="1468"/>
                    </a:moveTo>
                    <a:lnTo>
                      <a:pt x="1403" y="1019"/>
                    </a:lnTo>
                    <a:lnTo>
                      <a:pt x="27" y="0"/>
                    </a:lnTo>
                  </a:path>
                </a:pathLst>
              </a:custGeom>
              <a:noFill/>
              <a:ln w="9525" cap="flat" cmpd="sng" algn="ctr">
                <a:solidFill>
                  <a:srgbClr val="FF00F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" name="Oval 81"/>
              <p:cNvSpPr>
                <a:spLocks noChangeArrowheads="1"/>
              </p:cNvSpPr>
              <p:nvPr/>
            </p:nvSpPr>
            <p:spPr bwMode="auto">
              <a:xfrm>
                <a:off x="2262187" y="262255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" name="Oval 82"/>
              <p:cNvSpPr>
                <a:spLocks noChangeArrowheads="1"/>
              </p:cNvSpPr>
              <p:nvPr/>
            </p:nvSpPr>
            <p:spPr bwMode="auto">
              <a:xfrm>
                <a:off x="3486150" y="247808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6" name="Oval 83"/>
              <p:cNvSpPr>
                <a:spLocks noChangeArrowheads="1"/>
              </p:cNvSpPr>
              <p:nvPr/>
            </p:nvSpPr>
            <p:spPr bwMode="auto">
              <a:xfrm>
                <a:off x="3738562" y="2801938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7" name="Oval 84"/>
              <p:cNvSpPr>
                <a:spLocks noChangeArrowheads="1"/>
              </p:cNvSpPr>
              <p:nvPr/>
            </p:nvSpPr>
            <p:spPr bwMode="auto">
              <a:xfrm>
                <a:off x="1830387" y="2946400"/>
                <a:ext cx="53975" cy="53975"/>
              </a:xfrm>
              <a:prstGeom prst="ellipse">
                <a:avLst/>
              </a:prstGeom>
              <a:solidFill>
                <a:srgbClr val="FF0000"/>
              </a:solidFill>
              <a:ln w="952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4158264" y="2936620"/>
            <a:ext cx="1696436" cy="1783693"/>
            <a:chOff x="560161" y="1327820"/>
            <a:chExt cx="3422880" cy="3598938"/>
          </a:xfrm>
        </p:grpSpPr>
        <p:sp>
          <p:nvSpPr>
            <p:cNvPr id="99" name="Freeform 10"/>
            <p:cNvSpPr>
              <a:spLocks noChangeArrowheads="1"/>
            </p:cNvSpPr>
            <p:nvPr/>
          </p:nvSpPr>
          <p:spPr bwMode="auto">
            <a:xfrm>
              <a:off x="560161" y="1327820"/>
              <a:ext cx="3422880" cy="3598938"/>
            </a:xfrm>
            <a:custGeom>
              <a:avLst/>
              <a:gdLst/>
              <a:ahLst/>
              <a:cxnLst>
                <a:cxn ang="0">
                  <a:pos x="9167" y="3148"/>
                </a:cxn>
                <a:cxn ang="0">
                  <a:pos x="7759" y="1727"/>
                </a:cxn>
                <a:cxn ang="0">
                  <a:pos x="6436" y="343"/>
                </a:cxn>
                <a:cxn ang="0">
                  <a:pos x="4772" y="119"/>
                </a:cxn>
                <a:cxn ang="0">
                  <a:pos x="4132" y="1353"/>
                </a:cxn>
                <a:cxn ang="0">
                  <a:pos x="3747" y="2513"/>
                </a:cxn>
                <a:cxn ang="0">
                  <a:pos x="2168" y="2663"/>
                </a:cxn>
                <a:cxn ang="0">
                  <a:pos x="590" y="3560"/>
                </a:cxn>
                <a:cxn ang="0">
                  <a:pos x="248" y="4832"/>
                </a:cxn>
                <a:cxn ang="0">
                  <a:pos x="1102" y="6178"/>
                </a:cxn>
                <a:cxn ang="0">
                  <a:pos x="974" y="7637"/>
                </a:cxn>
                <a:cxn ang="0">
                  <a:pos x="504" y="9357"/>
                </a:cxn>
                <a:cxn ang="0">
                  <a:pos x="1358" y="10480"/>
                </a:cxn>
                <a:cxn ang="0">
                  <a:pos x="3107" y="10330"/>
                </a:cxn>
                <a:cxn ang="0">
                  <a:pos x="4814" y="10480"/>
                </a:cxn>
                <a:cxn ang="0">
                  <a:pos x="6265" y="10853"/>
                </a:cxn>
                <a:cxn ang="0">
                  <a:pos x="7460" y="9470"/>
                </a:cxn>
                <a:cxn ang="0">
                  <a:pos x="7332" y="7973"/>
                </a:cxn>
                <a:cxn ang="0">
                  <a:pos x="8228" y="7375"/>
                </a:cxn>
                <a:cxn ang="0">
                  <a:pos x="9637" y="7113"/>
                </a:cxn>
                <a:cxn ang="0">
                  <a:pos x="10447" y="5954"/>
                </a:cxn>
                <a:cxn ang="0">
                  <a:pos x="9509" y="4794"/>
                </a:cxn>
                <a:cxn ang="0">
                  <a:pos x="9765" y="4084"/>
                </a:cxn>
                <a:cxn ang="0">
                  <a:pos x="9167" y="3148"/>
                </a:cxn>
              </a:cxnLst>
              <a:rect l="0" t="0" r="r" b="b"/>
              <a:pathLst>
                <a:path w="10482" h="11021">
                  <a:moveTo>
                    <a:pt x="9167" y="3148"/>
                  </a:moveTo>
                  <a:cubicBezTo>
                    <a:pt x="8599" y="2673"/>
                    <a:pt x="8242" y="2202"/>
                    <a:pt x="7759" y="1727"/>
                  </a:cubicBezTo>
                  <a:cubicBezTo>
                    <a:pt x="7301" y="1278"/>
                    <a:pt x="6956" y="735"/>
                    <a:pt x="6436" y="343"/>
                  </a:cubicBezTo>
                  <a:cubicBezTo>
                    <a:pt x="5987" y="5"/>
                    <a:pt x="5321" y="0"/>
                    <a:pt x="4772" y="119"/>
                  </a:cubicBezTo>
                  <a:cubicBezTo>
                    <a:pt x="4164" y="251"/>
                    <a:pt x="4148" y="890"/>
                    <a:pt x="4132" y="1353"/>
                  </a:cubicBezTo>
                  <a:cubicBezTo>
                    <a:pt x="4118" y="1760"/>
                    <a:pt x="4407" y="2361"/>
                    <a:pt x="3747" y="2513"/>
                  </a:cubicBezTo>
                  <a:cubicBezTo>
                    <a:pt x="3236" y="2630"/>
                    <a:pt x="2729" y="2549"/>
                    <a:pt x="2168" y="2663"/>
                  </a:cubicBezTo>
                  <a:cubicBezTo>
                    <a:pt x="1470" y="2804"/>
                    <a:pt x="1046" y="3190"/>
                    <a:pt x="590" y="3560"/>
                  </a:cubicBezTo>
                  <a:cubicBezTo>
                    <a:pt x="194" y="3881"/>
                    <a:pt x="0" y="4445"/>
                    <a:pt x="248" y="4832"/>
                  </a:cubicBezTo>
                  <a:cubicBezTo>
                    <a:pt x="544" y="5294"/>
                    <a:pt x="968" y="5676"/>
                    <a:pt x="1102" y="6178"/>
                  </a:cubicBezTo>
                  <a:cubicBezTo>
                    <a:pt x="1229" y="6652"/>
                    <a:pt x="1148" y="7149"/>
                    <a:pt x="974" y="7637"/>
                  </a:cubicBezTo>
                  <a:cubicBezTo>
                    <a:pt x="773" y="8199"/>
                    <a:pt x="711" y="8795"/>
                    <a:pt x="504" y="9357"/>
                  </a:cubicBezTo>
                  <a:cubicBezTo>
                    <a:pt x="320" y="9856"/>
                    <a:pt x="764" y="10414"/>
                    <a:pt x="1358" y="10480"/>
                  </a:cubicBezTo>
                  <a:cubicBezTo>
                    <a:pt x="1947" y="10545"/>
                    <a:pt x="2555" y="10508"/>
                    <a:pt x="3107" y="10330"/>
                  </a:cubicBezTo>
                  <a:cubicBezTo>
                    <a:pt x="3636" y="10158"/>
                    <a:pt x="4422" y="9859"/>
                    <a:pt x="4814" y="10480"/>
                  </a:cubicBezTo>
                  <a:cubicBezTo>
                    <a:pt x="5079" y="10900"/>
                    <a:pt x="5714" y="11020"/>
                    <a:pt x="6265" y="10853"/>
                  </a:cubicBezTo>
                  <a:cubicBezTo>
                    <a:pt x="6957" y="10644"/>
                    <a:pt x="7361" y="10034"/>
                    <a:pt x="7460" y="9470"/>
                  </a:cubicBezTo>
                  <a:cubicBezTo>
                    <a:pt x="7549" y="8959"/>
                    <a:pt x="7508" y="8456"/>
                    <a:pt x="7332" y="7973"/>
                  </a:cubicBezTo>
                  <a:cubicBezTo>
                    <a:pt x="7084" y="7291"/>
                    <a:pt x="7900" y="7372"/>
                    <a:pt x="8228" y="7375"/>
                  </a:cubicBezTo>
                  <a:cubicBezTo>
                    <a:pt x="8734" y="7381"/>
                    <a:pt x="9144" y="7229"/>
                    <a:pt x="9637" y="7113"/>
                  </a:cubicBezTo>
                  <a:cubicBezTo>
                    <a:pt x="10168" y="6987"/>
                    <a:pt x="10415" y="6404"/>
                    <a:pt x="10447" y="5954"/>
                  </a:cubicBezTo>
                  <a:cubicBezTo>
                    <a:pt x="10481" y="5472"/>
                    <a:pt x="9205" y="5186"/>
                    <a:pt x="9509" y="4794"/>
                  </a:cubicBezTo>
                  <a:cubicBezTo>
                    <a:pt x="9722" y="4521"/>
                    <a:pt x="9552" y="4357"/>
                    <a:pt x="9765" y="4084"/>
                  </a:cubicBezTo>
                  <a:cubicBezTo>
                    <a:pt x="10019" y="3756"/>
                    <a:pt x="9494" y="3423"/>
                    <a:pt x="9167" y="3148"/>
                  </a:cubicBezTo>
                </a:path>
              </a:pathLst>
            </a:custGeom>
            <a:solidFill>
              <a:srgbClr val="99CCFF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0" name="Freeform 13"/>
            <p:cNvSpPr>
              <a:spLocks noChangeArrowheads="1"/>
            </p:cNvSpPr>
            <p:nvPr/>
          </p:nvSpPr>
          <p:spPr bwMode="auto">
            <a:xfrm>
              <a:off x="1450081" y="3231700"/>
              <a:ext cx="567360" cy="527095"/>
            </a:xfrm>
            <a:custGeom>
              <a:avLst/>
              <a:gdLst/>
              <a:ahLst/>
              <a:cxnLst>
                <a:cxn ang="0">
                  <a:pos x="1238" y="1186"/>
                </a:cxn>
                <a:cxn ang="0">
                  <a:pos x="1067" y="375"/>
                </a:cxn>
                <a:cxn ang="0">
                  <a:pos x="86" y="973"/>
                </a:cxn>
                <a:cxn ang="0">
                  <a:pos x="342" y="1570"/>
                </a:cxn>
                <a:cxn ang="0">
                  <a:pos x="811" y="1485"/>
                </a:cxn>
                <a:cxn ang="0">
                  <a:pos x="1238" y="1186"/>
                </a:cxn>
              </a:cxnLst>
              <a:rect l="0" t="0" r="r" b="b"/>
              <a:pathLst>
                <a:path w="1738" h="1614">
                  <a:moveTo>
                    <a:pt x="1238" y="1186"/>
                  </a:moveTo>
                  <a:cubicBezTo>
                    <a:pt x="1487" y="1012"/>
                    <a:pt x="1737" y="714"/>
                    <a:pt x="1067" y="375"/>
                  </a:cubicBezTo>
                  <a:cubicBezTo>
                    <a:pt x="328" y="0"/>
                    <a:pt x="59" y="632"/>
                    <a:pt x="86" y="973"/>
                  </a:cubicBezTo>
                  <a:cubicBezTo>
                    <a:pt x="171" y="1172"/>
                    <a:pt x="0" y="1527"/>
                    <a:pt x="342" y="1570"/>
                  </a:cubicBezTo>
                  <a:cubicBezTo>
                    <a:pt x="640" y="1613"/>
                    <a:pt x="654" y="1514"/>
                    <a:pt x="811" y="1485"/>
                  </a:cubicBezTo>
                  <a:cubicBezTo>
                    <a:pt x="953" y="1386"/>
                    <a:pt x="989" y="1360"/>
                    <a:pt x="1238" y="1186"/>
                  </a:cubicBezTo>
                </a:path>
              </a:pathLst>
            </a:custGeom>
            <a:solidFill>
              <a:srgbClr val="EB613D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1" name="Oval 14"/>
            <p:cNvSpPr>
              <a:spLocks noChangeArrowheads="1"/>
            </p:cNvSpPr>
            <p:nvPr/>
          </p:nvSpPr>
          <p:spPr bwMode="auto">
            <a:xfrm>
              <a:off x="1644481" y="3473645"/>
              <a:ext cx="56160" cy="56166"/>
            </a:xfrm>
            <a:prstGeom prst="ellipse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lIns="82945" tIns="41473" rIns="82945" bIns="41473" anchor="ctr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2" name="Line 15"/>
            <p:cNvSpPr>
              <a:spLocks noChangeShapeType="1"/>
            </p:cNvSpPr>
            <p:nvPr/>
          </p:nvSpPr>
          <p:spPr bwMode="auto">
            <a:xfrm flipV="1">
              <a:off x="1658880" y="3122248"/>
              <a:ext cx="70560" cy="39604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3" name="Line 16"/>
            <p:cNvSpPr>
              <a:spLocks noChangeShapeType="1"/>
            </p:cNvSpPr>
            <p:nvPr/>
          </p:nvSpPr>
          <p:spPr bwMode="auto">
            <a:xfrm>
              <a:off x="1811520" y="3515410"/>
              <a:ext cx="167040" cy="613504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lIns="82945" tIns="41473" rIns="82945" bIns="41473">
              <a:prstTxWarp prst="textNoShape">
                <a:avLst/>
              </a:prstTxWarp>
            </a:bodyPr>
            <a:lstStyle/>
            <a:p>
              <a:endParaRPr lang="en-US" sz="1000"/>
            </a:p>
          </p:txBody>
        </p:sp>
        <p:sp>
          <p:nvSpPr>
            <p:cNvPr id="104" name="Text Box 17"/>
            <p:cNvSpPr txBox="1">
              <a:spLocks noChangeArrowheads="1"/>
            </p:cNvSpPr>
            <p:nvPr/>
          </p:nvSpPr>
          <p:spPr bwMode="auto">
            <a:xfrm>
              <a:off x="1252801" y="4077069"/>
              <a:ext cx="14328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  <a:tab pos="1313299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neighborhood</a:t>
              </a:r>
            </a:p>
          </p:txBody>
        </p:sp>
        <p:sp>
          <p:nvSpPr>
            <p:cNvPr id="105" name="Text Box 18"/>
            <p:cNvSpPr txBox="1">
              <a:spLocks noChangeArrowheads="1"/>
            </p:cNvSpPr>
            <p:nvPr/>
          </p:nvSpPr>
          <p:spPr bwMode="auto">
            <a:xfrm>
              <a:off x="1346401" y="2818377"/>
              <a:ext cx="763200" cy="313953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81639" tIns="81933" rIns="81639" bIns="40820">
              <a:prstTxWarp prst="textNoShape">
                <a:avLst/>
              </a:prstTxWarp>
            </a:bodyPr>
            <a:lstStyle/>
            <a:p>
              <a:pPr>
                <a:lnSpc>
                  <a:spcPct val="87000"/>
                </a:lnSpc>
                <a:tabLst>
                  <a:tab pos="656650" algn="l"/>
                </a:tabLst>
              </a:pPr>
              <a:r>
                <a:rPr lang="en-US" sz="1000" dirty="0">
                  <a:solidFill>
                    <a:srgbClr val="000000"/>
                  </a:solidFill>
                  <a:ea typeface="MS Gothic" charset="0"/>
                  <a:cs typeface="MS Gothic" charset="0"/>
                </a:rPr>
                <a:t>device</a:t>
              </a:r>
            </a:p>
          </p:txBody>
        </p:sp>
      </p:grpSp>
      <p:sp>
        <p:nvSpPr>
          <p:cNvPr id="106" name="TextBox 105"/>
          <p:cNvSpPr txBox="1"/>
          <p:nvPr/>
        </p:nvSpPr>
        <p:spPr>
          <a:xfrm>
            <a:off x="3554593" y="2216034"/>
            <a:ext cx="2743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Computational Field</a:t>
            </a:r>
          </a:p>
          <a:p>
            <a:pPr algn="ctr"/>
            <a:r>
              <a:rPr lang="en-US" sz="2000" b="1" i="1">
                <a:solidFill>
                  <a:srgbClr val="376092"/>
                </a:solidFill>
              </a:rPr>
              <a:t>Programming Models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05599" y="3384457"/>
            <a:ext cx="2387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i="1">
                <a:solidFill>
                  <a:srgbClr val="376092"/>
                </a:solidFill>
              </a:rPr>
              <a:t>Inherently Resilient</a:t>
            </a:r>
          </a:p>
          <a:p>
            <a:pPr algn="ctr"/>
            <a:r>
              <a:rPr lang="en-US" sz="2000" b="1" i="1">
                <a:solidFill>
                  <a:srgbClr val="376092"/>
                </a:solidFill>
              </a:rPr>
              <a:t>Distributed Systems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3378200" y="5969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12" name="Rectangle 111"/>
          <p:cNvSpPr/>
          <p:nvPr/>
        </p:nvSpPr>
        <p:spPr>
          <a:xfrm>
            <a:off x="435038" y="6120977"/>
            <a:ext cx="84574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chemeClr val="accent2">
                    <a:lumMod val="75000"/>
                  </a:schemeClr>
                </a:solidFill>
              </a:rPr>
              <a:t>Pay a little efficiency, get a lot of programmability and resilience</a:t>
            </a:r>
            <a:endParaRPr lang="en-US" sz="2400" b="1" i="1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644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34938"/>
            <a:ext cx="8229600" cy="682625"/>
          </a:xfrm>
        </p:spPr>
        <p:txBody>
          <a:bodyPr/>
          <a:lstStyle/>
          <a:p>
            <a:r>
              <a:rPr lang="en-US"/>
              <a:t>Complex Designs:</a:t>
            </a:r>
            <a:br>
              <a:rPr lang="en-US"/>
            </a:br>
            <a:r>
              <a:rPr lang="en-US"/>
              <a:t>Barriers &amp; Emerging Solutions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Barrier: Characterization of Devices</a:t>
            </a:r>
          </a:p>
          <a:p>
            <a:pPr lvl="1"/>
            <a:r>
              <a:rPr lang="en-US" dirty="0" smtClean="0"/>
              <a:t>Emerging solution: TASBE characterization method</a:t>
            </a:r>
          </a:p>
          <a:p>
            <a:endParaRPr lang="en-US" dirty="0" smtClean="0"/>
          </a:p>
          <a:p>
            <a:r>
              <a:rPr lang="en-US" dirty="0" smtClean="0"/>
              <a:t>Barrier</a:t>
            </a:r>
            <a:r>
              <a:rPr lang="en-US" dirty="0"/>
              <a:t>: Availability of High-Gain Devices</a:t>
            </a:r>
          </a:p>
          <a:p>
            <a:pPr lvl="1"/>
            <a:r>
              <a:rPr lang="en-US" dirty="0"/>
              <a:t>Emerging Solution: combinatorial device libraries based on </a:t>
            </a:r>
            <a:r>
              <a:rPr lang="en-US" dirty="0" smtClean="0"/>
              <a:t>CRISPR, TALs, </a:t>
            </a:r>
            <a:r>
              <a:rPr lang="en-US" dirty="0" err="1"/>
              <a:t>miRNAs</a:t>
            </a:r>
            <a:r>
              <a:rPr lang="en-US" dirty="0"/>
              <a:t>, </a:t>
            </a:r>
            <a:r>
              <a:rPr lang="en-US" dirty="0" err="1"/>
              <a:t>recombinases</a:t>
            </a:r>
            <a:r>
              <a:rPr lang="en-US" dirty="0"/>
              <a:t>, …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Barrier: Predictability of Biological Circuits</a:t>
            </a:r>
          </a:p>
          <a:p>
            <a:pPr lvl="1"/>
            <a:r>
              <a:rPr lang="en-US" dirty="0"/>
              <a:t>Emerging solution: </a:t>
            </a:r>
            <a:r>
              <a:rPr lang="en-US" dirty="0" err="1"/>
              <a:t>EQuIP</a:t>
            </a:r>
            <a:r>
              <a:rPr lang="en-US" dirty="0"/>
              <a:t> prediction method</a:t>
            </a:r>
          </a:p>
        </p:txBody>
      </p:sp>
    </p:spTree>
    <p:extLst>
      <p:ext uri="{BB962C8B-B14F-4D97-AF65-F5344CB8AC3E}">
        <p14:creationId xmlns:p14="http://schemas.microsoft.com/office/powerpoint/2010/main" val="204279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x_Interlabbackground.jpe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5" b="23822"/>
          <a:stretch/>
        </p:blipFill>
        <p:spPr>
          <a:xfrm>
            <a:off x="393898" y="2944023"/>
            <a:ext cx="8295103" cy="362285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9555"/>
            <a:ext cx="8229600" cy="1717469"/>
          </a:xfrm>
        </p:spPr>
        <p:txBody>
          <a:bodyPr/>
          <a:lstStyle/>
          <a:p>
            <a:pPr marL="0" indent="0">
              <a:buNone/>
            </a:pPr>
            <a:r>
              <a:rPr lang="en-US" dirty="0" err="1" smtClean="0"/>
              <a:t>iGEM</a:t>
            </a:r>
            <a:r>
              <a:rPr lang="en-US" dirty="0" smtClean="0"/>
              <a:t> </a:t>
            </a:r>
            <a:r>
              <a:rPr lang="en-US" dirty="0" err="1" smtClean="0"/>
              <a:t>Interlab</a:t>
            </a:r>
            <a:r>
              <a:rPr lang="en-US" dirty="0" smtClean="0"/>
              <a:t> Study:</a:t>
            </a:r>
          </a:p>
          <a:p>
            <a:pPr marL="457200" lvl="1" indent="0">
              <a:buNone/>
            </a:pPr>
            <a:r>
              <a:rPr lang="en-US" dirty="0" smtClean="0"/>
              <a:t>Build </a:t>
            </a:r>
            <a:r>
              <a:rPr lang="en-US" dirty="0"/>
              <a:t>three constitutive GFP </a:t>
            </a:r>
            <a:r>
              <a:rPr lang="en-US" dirty="0" smtClean="0"/>
              <a:t>constructs</a:t>
            </a:r>
          </a:p>
          <a:p>
            <a:pPr marL="457200" lvl="1" indent="0">
              <a:buNone/>
            </a:pPr>
            <a:r>
              <a:rPr lang="en-US" dirty="0" smtClean="0"/>
              <a:t>Culture &amp; measure fluorescence </a:t>
            </a:r>
          </a:p>
          <a:p>
            <a:pPr marL="457200" lvl="1" indent="0">
              <a:buNone/>
            </a:pPr>
            <a:r>
              <a:rPr lang="en-US" dirty="0" smtClean="0"/>
              <a:t>3 biological replicates (Extra: x 3 technical rep.)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en-US" dirty="0" smtClean="0"/>
              <a:t>haracterization &amp; reproducibility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6781878" y="5056592"/>
            <a:ext cx="1088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J23101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I13504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4044" y="6510432"/>
            <a:ext cx="27766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chemeClr val="tx2"/>
                </a:solidFill>
              </a:rPr>
              <a:t>Image from </a:t>
            </a:r>
            <a:r>
              <a:rPr lang="en-US" sz="1600" b="1" dirty="0" err="1">
                <a:solidFill>
                  <a:schemeClr val="tx2"/>
                </a:solidFill>
              </a:rPr>
              <a:t>iGEM</a:t>
            </a:r>
            <a:r>
              <a:rPr lang="en-US" sz="1600" b="1" dirty="0">
                <a:solidFill>
                  <a:schemeClr val="tx2"/>
                </a:solidFill>
              </a:rPr>
              <a:t> </a:t>
            </a:r>
            <a:r>
              <a:rPr lang="en-US" sz="1600" b="1" dirty="0" smtClean="0">
                <a:solidFill>
                  <a:schemeClr val="tx2"/>
                </a:solidFill>
              </a:rPr>
              <a:t>Oxford 2015</a:t>
            </a: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293321" y="5087549"/>
            <a:ext cx="1088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J23106 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I13504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522710" y="4967236"/>
            <a:ext cx="10887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 J23117</a:t>
            </a:r>
          </a:p>
          <a:p>
            <a:r>
              <a:rPr lang="en-US" sz="2000" b="1" dirty="0" smtClean="0">
                <a:solidFill>
                  <a:schemeClr val="bg1"/>
                </a:solidFill>
              </a:rPr>
              <a:t>+ </a:t>
            </a:r>
            <a:r>
              <a:rPr lang="en-US" sz="2000" b="1" dirty="0">
                <a:solidFill>
                  <a:schemeClr val="bg1"/>
                </a:solidFill>
              </a:rPr>
              <a:t>I13504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67081" y="4962311"/>
            <a:ext cx="145454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Negative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(e.g. R0040)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67729" y="5024226"/>
            <a:ext cx="150852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Positive</a:t>
            </a:r>
          </a:p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(e.g. I20270)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r="49391"/>
          <a:stretch/>
        </p:blipFill>
        <p:spPr>
          <a:xfrm>
            <a:off x="7126111" y="1014888"/>
            <a:ext cx="1791962" cy="142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568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15_interlab_countrie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23"/>
          <a:stretch/>
        </p:blipFill>
        <p:spPr>
          <a:xfrm>
            <a:off x="0" y="1016000"/>
            <a:ext cx="9144000" cy="5822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2015 </a:t>
            </a:r>
            <a:r>
              <a:rPr lang="en-US" dirty="0" err="1" smtClean="0"/>
              <a:t>iGEM</a:t>
            </a:r>
            <a:r>
              <a:rPr lang="en-US" dirty="0" smtClean="0"/>
              <a:t> </a:t>
            </a:r>
            <a:r>
              <a:rPr lang="en-US" dirty="0" err="1" smtClean="0"/>
              <a:t>Interlab</a:t>
            </a:r>
            <a:r>
              <a:rPr lang="en-US" dirty="0" smtClean="0"/>
              <a:t> Study Participation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301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sensitivity to protocol</a:t>
            </a:r>
            <a:endParaRPr lang="en-US" dirty="0"/>
          </a:p>
        </p:txBody>
      </p:sp>
      <p:sp>
        <p:nvSpPr>
          <p:cNvPr id="15" name="Content Placeholder 2"/>
          <p:cNvSpPr>
            <a:spLocks noGrp="1"/>
          </p:cNvSpPr>
          <p:nvPr>
            <p:ph idx="1"/>
          </p:nvPr>
        </p:nvSpPr>
        <p:spPr>
          <a:xfrm>
            <a:off x="457200" y="5935570"/>
            <a:ext cx="8229600" cy="561473"/>
          </a:xfrm>
        </p:spPr>
        <p:txBody>
          <a:bodyPr/>
          <a:lstStyle/>
          <a:p>
            <a:pPr marL="0" indent="0" algn="ctr">
              <a:buNone/>
            </a:pPr>
            <a:r>
              <a:rPr lang="en-US" b="1" i="1" dirty="0" smtClean="0">
                <a:solidFill>
                  <a:srgbClr val="008000"/>
                </a:solidFill>
              </a:rPr>
              <a:t>More specific protocol </a:t>
            </a:r>
            <a:r>
              <a:rPr lang="en-US" b="1" i="1" dirty="0" smtClean="0">
                <a:solidFill>
                  <a:srgbClr val="008000"/>
                </a:solidFill>
                <a:sym typeface="Wingdings"/>
              </a:rPr>
              <a:t> tighter distributions</a:t>
            </a:r>
            <a:endParaRPr lang="en-US" b="1" i="1" dirty="0" smtClean="0">
              <a:solidFill>
                <a:srgbClr val="008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559300" y="1056111"/>
            <a:ext cx="4405029" cy="4843165"/>
            <a:chOff x="550099" y="1056111"/>
            <a:chExt cx="4405029" cy="4843165"/>
          </a:xfrm>
        </p:grpSpPr>
        <p:sp>
          <p:nvSpPr>
            <p:cNvPr id="11" name="TextBox 10"/>
            <p:cNvSpPr txBox="1"/>
            <p:nvPr/>
          </p:nvSpPr>
          <p:spPr>
            <a:xfrm>
              <a:off x="833337" y="1056111"/>
              <a:ext cx="41217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2015: J23101 (High) vs. J23106 (Med)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099" y="1517776"/>
              <a:ext cx="4127500" cy="43815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526050" y="2501612"/>
              <a:ext cx="279583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</a:rPr>
                <a:t>2015:</a:t>
              </a:r>
            </a:p>
            <a:p>
              <a:r>
                <a:rPr lang="en-US" sz="2800" b="1" dirty="0" smtClean="0">
                  <a:solidFill>
                    <a:srgbClr val="0000FF"/>
                  </a:solidFill>
                </a:rPr>
                <a:t>1.5-fold </a:t>
              </a:r>
              <a:r>
                <a:rPr lang="en-US" sz="2800" b="1" dirty="0" err="1" smtClean="0">
                  <a:solidFill>
                    <a:srgbClr val="0000FF"/>
                  </a:solidFill>
                </a:rPr>
                <a:t>Std.Dev</a:t>
              </a:r>
              <a:r>
                <a:rPr lang="en-US" sz="2800" b="1" dirty="0" smtClean="0">
                  <a:solidFill>
                    <a:srgbClr val="0000FF"/>
                  </a:solidFill>
                </a:rPr>
                <a:t>.!</a:t>
              </a:r>
              <a:endParaRPr lang="en-US" sz="2800" b="1" dirty="0">
                <a:solidFill>
                  <a:srgbClr val="0000FF"/>
                </a:solidFill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01863" y="1071936"/>
            <a:ext cx="4256470" cy="4827340"/>
            <a:chOff x="4854074" y="1071936"/>
            <a:chExt cx="4256470" cy="4827340"/>
          </a:xfrm>
        </p:grpSpPr>
        <p:sp>
          <p:nvSpPr>
            <p:cNvPr id="12" name="TextBox 11"/>
            <p:cNvSpPr txBox="1"/>
            <p:nvPr/>
          </p:nvSpPr>
          <p:spPr>
            <a:xfrm>
              <a:off x="5005284" y="1071936"/>
              <a:ext cx="410526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chemeClr val="tx2"/>
                  </a:solidFill>
                </a:rPr>
                <a:t>2014: J23101 (High) </a:t>
              </a:r>
              <a:r>
                <a:rPr lang="en-US" sz="2000" b="1" dirty="0">
                  <a:solidFill>
                    <a:schemeClr val="tx2"/>
                  </a:solidFill>
                </a:rPr>
                <a:t>vs. </a:t>
              </a:r>
              <a:r>
                <a:rPr lang="en-US" sz="2000" b="1" dirty="0" smtClean="0">
                  <a:solidFill>
                    <a:schemeClr val="tx2"/>
                  </a:solidFill>
                </a:rPr>
                <a:t>I20260 (Med)</a:t>
              </a:r>
              <a:endParaRPr lang="en-US" sz="2000" b="1" dirty="0">
                <a:solidFill>
                  <a:schemeClr val="tx2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4074" y="1517776"/>
              <a:ext cx="4102100" cy="43815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5769183" y="2501612"/>
              <a:ext cx="267888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0000FF"/>
                  </a:solidFill>
                </a:rPr>
                <a:t>2014:</a:t>
              </a:r>
            </a:p>
            <a:p>
              <a:r>
                <a:rPr lang="en-US" sz="2800" b="1" dirty="0" smtClean="0">
                  <a:solidFill>
                    <a:srgbClr val="0000FF"/>
                  </a:solidFill>
                </a:rPr>
                <a:t>2.2-fold </a:t>
              </a:r>
              <a:r>
                <a:rPr lang="en-US" sz="2800" b="1" dirty="0" err="1" smtClean="0">
                  <a:solidFill>
                    <a:srgbClr val="0000FF"/>
                  </a:solidFill>
                </a:rPr>
                <a:t>Std.Dev</a:t>
              </a:r>
              <a:r>
                <a:rPr lang="en-US" sz="2800" b="1" dirty="0">
                  <a:solidFill>
                    <a:srgbClr val="0000FF"/>
                  </a:solidFill>
                </a:rPr>
                <a:t>.</a:t>
              </a:r>
            </a:p>
          </p:txBody>
        </p:sp>
      </p:grpSp>
      <p:sp>
        <p:nvSpPr>
          <p:cNvPr id="17" name="Rectangle 16"/>
          <p:cNvSpPr/>
          <p:nvPr/>
        </p:nvSpPr>
        <p:spPr>
          <a:xfrm>
            <a:off x="6400799" y="5753560"/>
            <a:ext cx="804779" cy="2914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Team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46094" y="5753560"/>
            <a:ext cx="804779" cy="2914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Team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234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Instrument issues drive variation!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4445327" y="1408815"/>
            <a:ext cx="3942095" cy="4692309"/>
            <a:chOff x="399088" y="1056111"/>
            <a:chExt cx="3942095" cy="4692309"/>
          </a:xfrm>
        </p:grpSpPr>
        <p:sp>
          <p:nvSpPr>
            <p:cNvPr id="11" name="TextBox 10"/>
            <p:cNvSpPr txBox="1"/>
            <p:nvPr/>
          </p:nvSpPr>
          <p:spPr>
            <a:xfrm>
              <a:off x="1699126" y="1056111"/>
              <a:ext cx="161309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Instrument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088" y="1701799"/>
              <a:ext cx="3942095" cy="404662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288761" y="1424640"/>
            <a:ext cx="3942096" cy="4676484"/>
            <a:chOff x="4780551" y="1071936"/>
            <a:chExt cx="3942096" cy="4676484"/>
          </a:xfrm>
        </p:grpSpPr>
        <p:sp>
          <p:nvSpPr>
            <p:cNvPr id="12" name="TextBox 11"/>
            <p:cNvSpPr txBox="1"/>
            <p:nvPr/>
          </p:nvSpPr>
          <p:spPr>
            <a:xfrm>
              <a:off x="6478853" y="1071936"/>
              <a:ext cx="9389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tx2"/>
                  </a:solidFill>
                </a:rPr>
                <a:t>Strain</a:t>
              </a:r>
              <a:endParaRPr lang="en-US" sz="2400" b="1" dirty="0">
                <a:solidFill>
                  <a:schemeClr val="tx2"/>
                </a:solidFill>
              </a:endParaRPr>
            </a:p>
          </p:txBody>
        </p:sp>
        <p:pic>
          <p:nvPicPr>
            <p:cNvPr id="7" name="Picture 6" descr="Strain-J23101J23117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0551" y="1701799"/>
              <a:ext cx="3942096" cy="4046621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368969" y="2480670"/>
            <a:ext cx="548648" cy="3082264"/>
            <a:chOff x="368969" y="2029118"/>
            <a:chExt cx="548648" cy="3082264"/>
          </a:xfrm>
        </p:grpSpPr>
        <p:sp>
          <p:nvSpPr>
            <p:cNvPr id="16" name="Rectangle 15"/>
            <p:cNvSpPr/>
            <p:nvPr/>
          </p:nvSpPr>
          <p:spPr>
            <a:xfrm>
              <a:off x="564145" y="2029118"/>
              <a:ext cx="251326" cy="3082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68969" y="241679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1000</a:t>
              </a:r>
              <a:endParaRPr lang="en-US" sz="1400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54529" y="3210854"/>
              <a:ext cx="457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100</a:t>
              </a:r>
              <a:endParaRPr lang="en-US" sz="14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40089" y="3978182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5649" y="4785614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525535" y="2449957"/>
            <a:ext cx="548648" cy="3082264"/>
            <a:chOff x="368969" y="2029118"/>
            <a:chExt cx="548648" cy="3082264"/>
          </a:xfrm>
        </p:grpSpPr>
        <p:sp>
          <p:nvSpPr>
            <p:cNvPr id="22" name="Rectangle 21"/>
            <p:cNvSpPr/>
            <p:nvPr/>
          </p:nvSpPr>
          <p:spPr>
            <a:xfrm>
              <a:off x="564145" y="2029118"/>
              <a:ext cx="251326" cy="30822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969" y="2416790"/>
              <a:ext cx="5486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1000</a:t>
              </a:r>
              <a:endParaRPr lang="en-US" sz="14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54529" y="3210854"/>
              <a:ext cx="457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100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40089" y="3978182"/>
              <a:ext cx="36665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5649" y="4785614"/>
              <a:ext cx="27566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6122205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workflo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4778" y="1090143"/>
            <a:ext cx="7140221" cy="54681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300" y="147638"/>
            <a:ext cx="8229600" cy="682625"/>
          </a:xfrm>
        </p:spPr>
        <p:txBody>
          <a:bodyPr/>
          <a:lstStyle/>
          <a:p>
            <a:r>
              <a:rPr lang="en-US"/>
              <a:t>Calibrated Flow Cytometry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2889" y="6624848"/>
            <a:ext cx="91157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[</a:t>
            </a:r>
            <a:r>
              <a:rPr lang="en-US" sz="1200" i="1" dirty="0" err="1"/>
              <a:t>Roederer</a:t>
            </a:r>
            <a:r>
              <a:rPr lang="en-US" sz="1200" i="1" dirty="0"/>
              <a:t>, 2002</a:t>
            </a:r>
            <a:r>
              <a:rPr lang="en-US" sz="1200" i="1" dirty="0" smtClean="0"/>
              <a:t>; Wang </a:t>
            </a:r>
            <a:r>
              <a:rPr lang="en-US" sz="1200" i="1" dirty="0"/>
              <a:t>et al., 2008</a:t>
            </a:r>
            <a:r>
              <a:rPr lang="en-US" sz="1200" i="1" dirty="0" smtClean="0"/>
              <a:t>; NIST</a:t>
            </a:r>
            <a:r>
              <a:rPr lang="en-US" sz="1200" i="1" dirty="0"/>
              <a:t>/ISAC, 2012</a:t>
            </a:r>
            <a:r>
              <a:rPr lang="en-US" sz="1200" i="1" dirty="0" smtClean="0"/>
              <a:t>; Beal </a:t>
            </a:r>
            <a:r>
              <a:rPr lang="en-US" sz="1200" i="1" dirty="0"/>
              <a:t>et al., 2012</a:t>
            </a:r>
            <a:r>
              <a:rPr lang="en-US" sz="1200" i="1" dirty="0" smtClean="0"/>
              <a:t>; </a:t>
            </a:r>
            <a:r>
              <a:rPr lang="en-US" sz="1200" i="1" dirty="0" err="1" smtClean="0"/>
              <a:t>Kiani</a:t>
            </a:r>
            <a:r>
              <a:rPr lang="en-US" sz="1200" i="1" dirty="0" smtClean="0"/>
              <a:t> </a:t>
            </a:r>
            <a:r>
              <a:rPr lang="en-US" sz="1200" i="1" dirty="0"/>
              <a:t>et al., 2014</a:t>
            </a:r>
            <a:r>
              <a:rPr lang="en-US" sz="1200" i="1" dirty="0" smtClean="0"/>
              <a:t>; Beal </a:t>
            </a:r>
            <a:r>
              <a:rPr lang="en-US" sz="1200" i="1" dirty="0"/>
              <a:t>et al., 2014</a:t>
            </a:r>
            <a:r>
              <a:rPr lang="en-US" sz="1200" i="1" dirty="0" smtClean="0"/>
              <a:t>; </a:t>
            </a:r>
            <a:r>
              <a:rPr lang="en-US" sz="1200" i="1" dirty="0" err="1" smtClean="0"/>
              <a:t>Davidsohn</a:t>
            </a:r>
            <a:r>
              <a:rPr lang="en-US" sz="1200" i="1" dirty="0" smtClean="0"/>
              <a:t> </a:t>
            </a:r>
            <a:r>
              <a:rPr lang="en-US" sz="1200" i="1" dirty="0"/>
              <a:t>et al, 2014]</a:t>
            </a:r>
          </a:p>
        </p:txBody>
      </p:sp>
    </p:spTree>
    <p:extLst>
      <p:ext uri="{BB962C8B-B14F-4D97-AF65-F5344CB8AC3E}">
        <p14:creationId xmlns:p14="http://schemas.microsoft.com/office/powerpoint/2010/main" val="2163743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"/>
          <p:cNvGrpSpPr>
            <a:grpSpLocks noChangeAspect="1"/>
          </p:cNvGrpSpPr>
          <p:nvPr/>
        </p:nvGrpSpPr>
        <p:grpSpPr>
          <a:xfrm>
            <a:off x="258382" y="4677540"/>
            <a:ext cx="5671001" cy="1403373"/>
            <a:chOff x="740264" y="5724603"/>
            <a:chExt cx="4851822" cy="1200677"/>
          </a:xfrm>
        </p:grpSpPr>
        <p:sp>
          <p:nvSpPr>
            <p:cNvPr id="23" name="TextBox 22"/>
            <p:cNvSpPr txBox="1"/>
            <p:nvPr/>
          </p:nvSpPr>
          <p:spPr>
            <a:xfrm>
              <a:off x="2312536" y="6235719"/>
              <a:ext cx="1574902" cy="289654"/>
            </a:xfrm>
            <a:prstGeom prst="rect">
              <a:avLst/>
            </a:prstGeom>
            <a:noFill/>
            <a:ln w="190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Arial"/>
                  <a:cs typeface="Arial"/>
                </a:rPr>
                <a:t>CRa-U6/</a:t>
              </a:r>
              <a:r>
                <a:rPr lang="en-US" sz="1600" b="1" dirty="0" err="1" smtClean="0">
                  <a:latin typeface="Arial"/>
                  <a:cs typeface="Arial"/>
                </a:rPr>
                <a:t>gRNA</a:t>
              </a:r>
              <a:r>
                <a:rPr lang="en-US" sz="1600" b="1" dirty="0" smtClean="0">
                  <a:latin typeface="Arial"/>
                  <a:cs typeface="Arial"/>
                </a:rPr>
                <a:t>-b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40264" y="6235719"/>
              <a:ext cx="1196385" cy="289654"/>
            </a:xfrm>
            <a:prstGeom prst="rect">
              <a:avLst/>
            </a:prstGeom>
            <a:noFill/>
            <a:ln w="190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Arial"/>
                  <a:cs typeface="Arial"/>
                </a:rPr>
                <a:t>U6</a:t>
              </a:r>
              <a:r>
                <a:rPr lang="en-US" sz="1600" b="1" dirty="0" smtClean="0">
                  <a:latin typeface="Arial"/>
                  <a:cs typeface="Arial"/>
                </a:rPr>
                <a:t>/</a:t>
              </a:r>
              <a:r>
                <a:rPr lang="en-US" sz="1600" b="1" dirty="0" err="1" smtClean="0">
                  <a:latin typeface="Arial"/>
                  <a:cs typeface="Arial"/>
                </a:rPr>
                <a:t>gRNA</a:t>
              </a:r>
              <a:r>
                <a:rPr lang="en-US" sz="1600" b="1" dirty="0" smtClean="0">
                  <a:latin typeface="Arial"/>
                  <a:cs typeface="Arial"/>
                </a:rPr>
                <a:t>-a</a:t>
              </a:r>
              <a:endParaRPr lang="en-US" sz="1600" b="1" dirty="0">
                <a:latin typeface="Arial"/>
                <a:cs typeface="Arial"/>
              </a:endParaRPr>
            </a:p>
          </p:txBody>
        </p:sp>
        <p:grpSp>
          <p:nvGrpSpPr>
            <p:cNvPr id="22" name="Group 162"/>
            <p:cNvGrpSpPr/>
            <p:nvPr/>
          </p:nvGrpSpPr>
          <p:grpSpPr>
            <a:xfrm>
              <a:off x="1775863" y="6324600"/>
              <a:ext cx="603504" cy="152400"/>
              <a:chOff x="1775863" y="6324600"/>
              <a:chExt cx="603504" cy="152400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>
                <a:off x="1775863" y="6400800"/>
                <a:ext cx="603504" cy="0"/>
              </a:xfrm>
              <a:prstGeom prst="line">
                <a:avLst/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6"/>
              <p:cNvCxnSpPr/>
              <p:nvPr/>
            </p:nvCxnSpPr>
            <p:spPr>
              <a:xfrm>
                <a:off x="2379367" y="6324600"/>
                <a:ext cx="0" cy="152400"/>
              </a:xfrm>
              <a:prstGeom prst="line">
                <a:avLst/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164"/>
            <p:cNvGrpSpPr/>
            <p:nvPr/>
          </p:nvGrpSpPr>
          <p:grpSpPr>
            <a:xfrm>
              <a:off x="3739896" y="6318250"/>
              <a:ext cx="603504" cy="152400"/>
              <a:chOff x="1758696" y="6324600"/>
              <a:chExt cx="603504" cy="152400"/>
            </a:xfrm>
          </p:grpSpPr>
          <p:cxnSp>
            <p:nvCxnSpPr>
              <p:cNvPr id="34" name="Straight Connector 33"/>
              <p:cNvCxnSpPr/>
              <p:nvPr/>
            </p:nvCxnSpPr>
            <p:spPr>
              <a:xfrm>
                <a:off x="1758696" y="6400800"/>
                <a:ext cx="603504" cy="0"/>
              </a:xfrm>
              <a:prstGeom prst="line">
                <a:avLst/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/>
              <p:nvPr/>
            </p:nvCxnSpPr>
            <p:spPr>
              <a:xfrm>
                <a:off x="2362200" y="6324600"/>
                <a:ext cx="0" cy="152400"/>
              </a:xfrm>
              <a:prstGeom prst="line">
                <a:avLst/>
              </a:prstGeom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7" name="TextBox 26"/>
            <p:cNvSpPr txBox="1"/>
            <p:nvPr/>
          </p:nvSpPr>
          <p:spPr>
            <a:xfrm>
              <a:off x="4369046" y="6231532"/>
              <a:ext cx="1223040" cy="289654"/>
            </a:xfrm>
            <a:prstGeom prst="rect">
              <a:avLst/>
            </a:prstGeom>
            <a:noFill/>
            <a:ln w="19050" cmpd="sng">
              <a:solidFill>
                <a:srgbClr val="FFFFFF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latin typeface="Arial"/>
                  <a:cs typeface="Arial"/>
                </a:rPr>
                <a:t>CRP-b</a:t>
              </a:r>
              <a:r>
                <a:rPr lang="en-US" sz="1600" b="1" dirty="0" smtClean="0">
                  <a:latin typeface="Arial"/>
                  <a:cs typeface="Arial"/>
                </a:rPr>
                <a:t>/EYFP</a:t>
              </a:r>
              <a:endParaRPr lang="en-US" sz="1600" b="1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72283" y="5724603"/>
              <a:ext cx="1524000" cy="289654"/>
            </a:xfrm>
            <a:prstGeom prst="rect">
              <a:avLst/>
            </a:prstGeom>
            <a:noFill/>
            <a:ln w="19050" cmpd="sng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>
                  <a:latin typeface="Arial"/>
                  <a:cs typeface="Arial"/>
                </a:rPr>
                <a:t>Cas9m</a:t>
              </a:r>
              <a:endParaRPr lang="en-US" sz="1600" b="1" dirty="0">
                <a:latin typeface="Arial"/>
                <a:cs typeface="Arial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872986" y="5880100"/>
              <a:ext cx="2160734" cy="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4038600" y="5867400"/>
              <a:ext cx="0" cy="5270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2044700" y="5880100"/>
              <a:ext cx="0" cy="527050"/>
            </a:xfrm>
            <a:prstGeom prst="line">
              <a:avLst/>
            </a:prstGeom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919356" y="6635617"/>
              <a:ext cx="838200" cy="289654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Stage 1</a:t>
              </a:r>
              <a:endParaRPr lang="en-US" sz="16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648289" y="6635626"/>
              <a:ext cx="838200" cy="289654"/>
            </a:xfrm>
            <a:prstGeom prst="rect">
              <a:avLst/>
            </a:prstGeom>
            <a:noFill/>
            <a:ln w="9525" cmpd="sng">
              <a:solidFill>
                <a:srgbClr val="00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latin typeface="Arial"/>
                  <a:cs typeface="Arial"/>
                </a:rPr>
                <a:t>Stage 2</a:t>
              </a:r>
              <a:endParaRPr lang="en-US" sz="1600" dirty="0">
                <a:latin typeface="Arial"/>
                <a:cs typeface="Arial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CRISPR Repressor Devices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494" y="6437868"/>
            <a:ext cx="29019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[Kiani et al, Nat.Meth. 2014]</a:t>
            </a:r>
          </a:p>
        </p:txBody>
      </p:sp>
      <p:grpSp>
        <p:nvGrpSpPr>
          <p:cNvPr id="26" name="Group 109"/>
          <p:cNvGrpSpPr/>
          <p:nvPr/>
        </p:nvGrpSpPr>
        <p:grpSpPr>
          <a:xfrm>
            <a:off x="5199485" y="3142503"/>
            <a:ext cx="3452004" cy="3405116"/>
            <a:chOff x="5919413" y="4042914"/>
            <a:chExt cx="2657859" cy="262175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/>
            <a:srcRect/>
            <a:stretch/>
          </p:blipFill>
          <p:spPr>
            <a:xfrm>
              <a:off x="5929868" y="4042914"/>
              <a:ext cx="2647404" cy="2340864"/>
            </a:xfrm>
            <a:prstGeom prst="rect">
              <a:avLst/>
            </a:prstGeom>
          </p:spPr>
        </p:pic>
        <p:sp>
          <p:nvSpPr>
            <p:cNvPr id="6" name="Minus 5"/>
            <p:cNvSpPr/>
            <p:nvPr/>
          </p:nvSpPr>
          <p:spPr>
            <a:xfrm>
              <a:off x="6824705" y="6364209"/>
              <a:ext cx="101301" cy="45719"/>
            </a:xfrm>
            <a:prstGeom prst="mathMinus">
              <a:avLst/>
            </a:prstGeom>
            <a:solidFill>
              <a:srgbClr val="40404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inus 6"/>
            <p:cNvSpPr/>
            <p:nvPr/>
          </p:nvSpPr>
          <p:spPr>
            <a:xfrm>
              <a:off x="7411620" y="6364209"/>
              <a:ext cx="101301" cy="45719"/>
            </a:xfrm>
            <a:prstGeom prst="mathMinus">
              <a:avLst/>
            </a:prstGeom>
            <a:solidFill>
              <a:srgbClr val="40404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inus 7"/>
            <p:cNvSpPr/>
            <p:nvPr/>
          </p:nvSpPr>
          <p:spPr>
            <a:xfrm>
              <a:off x="7974503" y="6364209"/>
              <a:ext cx="101301" cy="45719"/>
            </a:xfrm>
            <a:prstGeom prst="mathMinus">
              <a:avLst/>
            </a:prstGeom>
            <a:solidFill>
              <a:srgbClr val="40404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Minus 8"/>
            <p:cNvSpPr/>
            <p:nvPr/>
          </p:nvSpPr>
          <p:spPr>
            <a:xfrm>
              <a:off x="8261742" y="6583654"/>
              <a:ext cx="101301" cy="45719"/>
            </a:xfrm>
            <a:prstGeom prst="mathMinus">
              <a:avLst/>
            </a:prstGeom>
            <a:solidFill>
              <a:srgbClr val="404040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Plus 9"/>
            <p:cNvSpPr>
              <a:spLocks noChangeAspect="1"/>
            </p:cNvSpPr>
            <p:nvPr/>
          </p:nvSpPr>
          <p:spPr>
            <a:xfrm>
              <a:off x="6558560" y="6345921"/>
              <a:ext cx="82294" cy="82294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Plus 10"/>
            <p:cNvSpPr>
              <a:spLocks noChangeAspect="1"/>
            </p:cNvSpPr>
            <p:nvPr/>
          </p:nvSpPr>
          <p:spPr>
            <a:xfrm>
              <a:off x="7127013" y="6345921"/>
              <a:ext cx="82294" cy="82294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Plus 11"/>
            <p:cNvSpPr>
              <a:spLocks noChangeAspect="1"/>
            </p:cNvSpPr>
            <p:nvPr/>
          </p:nvSpPr>
          <p:spPr>
            <a:xfrm>
              <a:off x="7707654" y="6345921"/>
              <a:ext cx="82294" cy="82294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Plus 12"/>
            <p:cNvSpPr>
              <a:spLocks noChangeAspect="1"/>
            </p:cNvSpPr>
            <p:nvPr/>
          </p:nvSpPr>
          <p:spPr>
            <a:xfrm>
              <a:off x="8271246" y="6345921"/>
              <a:ext cx="82294" cy="82294"/>
            </a:xfrm>
            <a:prstGeom prst="mathPlus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919413" y="6279346"/>
              <a:ext cx="645343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Stage 1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19413" y="6498791"/>
              <a:ext cx="645343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Stage 2</a:t>
              </a:r>
              <a:endParaRPr lang="en-US" sz="800" b="1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78822" y="6498791"/>
              <a:ext cx="374265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V</a:t>
              </a:r>
              <a:r>
                <a:rPr lang="en-US" sz="800" dirty="0" smtClean="0">
                  <a:latin typeface="Arial"/>
                  <a:cs typeface="Arial"/>
                </a:rPr>
                <a:t>1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752748" y="6498791"/>
              <a:ext cx="374265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V</a:t>
              </a:r>
              <a:r>
                <a:rPr lang="en-US" sz="800" dirty="0" smtClean="0">
                  <a:latin typeface="Arial"/>
                  <a:cs typeface="Arial"/>
                </a:rPr>
                <a:t>1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037355" y="6498791"/>
              <a:ext cx="374265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V</a:t>
              </a:r>
              <a:r>
                <a:rPr lang="en-US" sz="8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40258" y="6498791"/>
              <a:ext cx="374265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V</a:t>
              </a:r>
              <a:r>
                <a:rPr lang="en-US" sz="8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02815" y="6498791"/>
              <a:ext cx="374265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V</a:t>
              </a:r>
              <a:r>
                <a:rPr lang="en-US" sz="800" dirty="0" smtClean="0">
                  <a:latin typeface="Arial"/>
                  <a:cs typeface="Arial"/>
                </a:rPr>
                <a:t>3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879898" y="6498791"/>
              <a:ext cx="374265" cy="165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b="1" dirty="0" smtClean="0">
                  <a:latin typeface="Arial"/>
                  <a:cs typeface="Arial"/>
                </a:rPr>
                <a:t>V</a:t>
              </a:r>
              <a:r>
                <a:rPr lang="en-US" sz="800" dirty="0" smtClean="0">
                  <a:latin typeface="Arial"/>
                  <a:cs typeface="Arial"/>
                </a:rPr>
                <a:t>3</a:t>
              </a:r>
              <a:endParaRPr lang="en-US" sz="800" dirty="0">
                <a:latin typeface="Arial"/>
                <a:cs typeface="Arial"/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047440" y="1369040"/>
            <a:ext cx="4817169" cy="1891112"/>
            <a:chOff x="765882" y="3424812"/>
            <a:chExt cx="3034705" cy="1540324"/>
          </a:xfrm>
        </p:grpSpPr>
        <p:grpSp>
          <p:nvGrpSpPr>
            <p:cNvPr id="39" name="Group 214"/>
            <p:cNvGrpSpPr/>
            <p:nvPr/>
          </p:nvGrpSpPr>
          <p:grpSpPr>
            <a:xfrm rot="11118464">
              <a:off x="1395465" y="4468976"/>
              <a:ext cx="594843" cy="486336"/>
              <a:chOff x="978600" y="990136"/>
              <a:chExt cx="849747" cy="599822"/>
            </a:xfrm>
          </p:grpSpPr>
          <p:grpSp>
            <p:nvGrpSpPr>
              <p:cNvPr id="40" name="Group 215"/>
              <p:cNvGrpSpPr/>
              <p:nvPr/>
            </p:nvGrpSpPr>
            <p:grpSpPr>
              <a:xfrm>
                <a:off x="978600" y="990136"/>
                <a:ext cx="849747" cy="599822"/>
                <a:chOff x="146132" y="928455"/>
                <a:chExt cx="849747" cy="599822"/>
              </a:xfrm>
            </p:grpSpPr>
            <p:sp>
              <p:nvSpPr>
                <p:cNvPr id="104" name="Oval 103"/>
                <p:cNvSpPr/>
                <p:nvPr/>
              </p:nvSpPr>
              <p:spPr>
                <a:xfrm rot="4987828">
                  <a:off x="605515" y="979417"/>
                  <a:ext cx="441326" cy="33940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105" name="Oval 104"/>
                <p:cNvSpPr/>
                <p:nvPr/>
              </p:nvSpPr>
              <p:spPr>
                <a:xfrm rot="4987828">
                  <a:off x="349132" y="931248"/>
                  <a:ext cx="394029" cy="80003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106" name="Arc 105"/>
                <p:cNvSpPr/>
                <p:nvPr/>
              </p:nvSpPr>
              <p:spPr>
                <a:xfrm rot="757659">
                  <a:off x="582529" y="1135213"/>
                  <a:ext cx="387217" cy="203745"/>
                </a:xfrm>
                <a:prstGeom prst="arc">
                  <a:avLst>
                    <a:gd name="adj1" fmla="val 12477532"/>
                    <a:gd name="adj2" fmla="val 21383908"/>
                  </a:avLst>
                </a:prstGeom>
                <a:ln>
                  <a:solidFill>
                    <a:srgbClr val="DADADA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  <p:grpSp>
            <p:nvGrpSpPr>
              <p:cNvPr id="41" name="Group 216"/>
              <p:cNvGrpSpPr/>
              <p:nvPr/>
            </p:nvGrpSpPr>
            <p:grpSpPr>
              <a:xfrm rot="21323627">
                <a:off x="1212906" y="1116671"/>
                <a:ext cx="578076" cy="212539"/>
                <a:chOff x="595088" y="133231"/>
                <a:chExt cx="1028389" cy="369229"/>
              </a:xfrm>
            </p:grpSpPr>
            <p:sp>
              <p:nvSpPr>
                <p:cNvPr id="101" name="Freeform 100"/>
                <p:cNvSpPr/>
                <p:nvPr/>
              </p:nvSpPr>
              <p:spPr>
                <a:xfrm flipV="1">
                  <a:off x="595088" y="400191"/>
                  <a:ext cx="647768" cy="100199"/>
                </a:xfrm>
                <a:custGeom>
                  <a:avLst/>
                  <a:gdLst>
                    <a:gd name="connsiteX0" fmla="*/ 0 w 1800645"/>
                    <a:gd name="connsiteY0" fmla="*/ 45155 h 299155"/>
                    <a:gd name="connsiteX1" fmla="*/ 1642533 w 1800645"/>
                    <a:gd name="connsiteY1" fmla="*/ 19755 h 299155"/>
                    <a:gd name="connsiteX2" fmla="*/ 1735667 w 1800645"/>
                    <a:gd name="connsiteY2" fmla="*/ 299155 h 299155"/>
                    <a:gd name="connsiteX3" fmla="*/ 1735667 w 1800645"/>
                    <a:gd name="connsiteY3" fmla="*/ 299155 h 299155"/>
                    <a:gd name="connsiteX4" fmla="*/ 1735667 w 1800645"/>
                    <a:gd name="connsiteY4" fmla="*/ 299155 h 29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0645" h="299155">
                      <a:moveTo>
                        <a:pt x="0" y="45155"/>
                      </a:moveTo>
                      <a:cubicBezTo>
                        <a:pt x="676627" y="11288"/>
                        <a:pt x="1353255" y="-22578"/>
                        <a:pt x="1642533" y="19755"/>
                      </a:cubicBezTo>
                      <a:cubicBezTo>
                        <a:pt x="1931811" y="62088"/>
                        <a:pt x="1735667" y="299155"/>
                        <a:pt x="1735667" y="299155"/>
                      </a:cubicBezTo>
                      <a:lnTo>
                        <a:pt x="1735667" y="299155"/>
                      </a:lnTo>
                      <a:lnTo>
                        <a:pt x="1735667" y="299155"/>
                      </a:ln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102" name="Freeform 101"/>
                <p:cNvSpPr/>
                <p:nvPr/>
              </p:nvSpPr>
              <p:spPr>
                <a:xfrm rot="11302669">
                  <a:off x="1336215" y="414029"/>
                  <a:ext cx="287262" cy="88431"/>
                </a:xfrm>
                <a:custGeom>
                  <a:avLst/>
                  <a:gdLst>
                    <a:gd name="connsiteX0" fmla="*/ 0 w 1800645"/>
                    <a:gd name="connsiteY0" fmla="*/ 45155 h 299155"/>
                    <a:gd name="connsiteX1" fmla="*/ 1642533 w 1800645"/>
                    <a:gd name="connsiteY1" fmla="*/ 19755 h 299155"/>
                    <a:gd name="connsiteX2" fmla="*/ 1735667 w 1800645"/>
                    <a:gd name="connsiteY2" fmla="*/ 299155 h 299155"/>
                    <a:gd name="connsiteX3" fmla="*/ 1735667 w 1800645"/>
                    <a:gd name="connsiteY3" fmla="*/ 299155 h 299155"/>
                    <a:gd name="connsiteX4" fmla="*/ 1735667 w 1800645"/>
                    <a:gd name="connsiteY4" fmla="*/ 299155 h 29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0645" h="299155">
                      <a:moveTo>
                        <a:pt x="0" y="45155"/>
                      </a:moveTo>
                      <a:cubicBezTo>
                        <a:pt x="676627" y="11288"/>
                        <a:pt x="1353255" y="-22578"/>
                        <a:pt x="1642533" y="19755"/>
                      </a:cubicBezTo>
                      <a:cubicBezTo>
                        <a:pt x="1931811" y="62088"/>
                        <a:pt x="1735667" y="299155"/>
                        <a:pt x="1735667" y="299155"/>
                      </a:cubicBezTo>
                      <a:lnTo>
                        <a:pt x="1735667" y="299155"/>
                      </a:lnTo>
                      <a:lnTo>
                        <a:pt x="1735667" y="299155"/>
                      </a:ln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103" name="Freeform 102"/>
                <p:cNvSpPr/>
                <p:nvPr/>
              </p:nvSpPr>
              <p:spPr>
                <a:xfrm rot="16200000">
                  <a:off x="1132288" y="223424"/>
                  <a:ext cx="307730" cy="127343"/>
                </a:xfrm>
                <a:custGeom>
                  <a:avLst/>
                  <a:gdLst>
                    <a:gd name="connsiteX0" fmla="*/ 0 w 1196717"/>
                    <a:gd name="connsiteY0" fmla="*/ 42469 h 440561"/>
                    <a:gd name="connsiteX1" fmla="*/ 948267 w 1196717"/>
                    <a:gd name="connsiteY1" fmla="*/ 34003 h 440561"/>
                    <a:gd name="connsiteX2" fmla="*/ 1134534 w 1196717"/>
                    <a:gd name="connsiteY2" fmla="*/ 415003 h 440561"/>
                    <a:gd name="connsiteX3" fmla="*/ 42334 w 1196717"/>
                    <a:gd name="connsiteY3" fmla="*/ 406536 h 440561"/>
                    <a:gd name="connsiteX4" fmla="*/ 42334 w 1196717"/>
                    <a:gd name="connsiteY4" fmla="*/ 406536 h 4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717" h="440561">
                      <a:moveTo>
                        <a:pt x="0" y="42469"/>
                      </a:moveTo>
                      <a:cubicBezTo>
                        <a:pt x="379589" y="7191"/>
                        <a:pt x="759178" y="-28086"/>
                        <a:pt x="948267" y="34003"/>
                      </a:cubicBezTo>
                      <a:cubicBezTo>
                        <a:pt x="1137356" y="96092"/>
                        <a:pt x="1285523" y="352914"/>
                        <a:pt x="1134534" y="415003"/>
                      </a:cubicBezTo>
                      <a:cubicBezTo>
                        <a:pt x="983545" y="477092"/>
                        <a:pt x="42334" y="406536"/>
                        <a:pt x="42334" y="406536"/>
                      </a:cubicBezTo>
                      <a:lnTo>
                        <a:pt x="42334" y="406536"/>
                      </a:ln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</p:grpSp>
        <p:grpSp>
          <p:nvGrpSpPr>
            <p:cNvPr id="42" name="Group 172"/>
            <p:cNvGrpSpPr/>
            <p:nvPr/>
          </p:nvGrpSpPr>
          <p:grpSpPr>
            <a:xfrm rot="11118464">
              <a:off x="2230241" y="4430211"/>
              <a:ext cx="569549" cy="483987"/>
              <a:chOff x="1014730" y="990136"/>
              <a:chExt cx="813617" cy="596925"/>
            </a:xfrm>
          </p:grpSpPr>
          <p:grpSp>
            <p:nvGrpSpPr>
              <p:cNvPr id="52" name="Group 173"/>
              <p:cNvGrpSpPr/>
              <p:nvPr/>
            </p:nvGrpSpPr>
            <p:grpSpPr>
              <a:xfrm>
                <a:off x="1014730" y="990136"/>
                <a:ext cx="813617" cy="596925"/>
                <a:chOff x="182262" y="928455"/>
                <a:chExt cx="813617" cy="596925"/>
              </a:xfrm>
            </p:grpSpPr>
            <p:sp>
              <p:nvSpPr>
                <p:cNvPr id="96" name="Oval 95"/>
                <p:cNvSpPr/>
                <p:nvPr/>
              </p:nvSpPr>
              <p:spPr>
                <a:xfrm rot="4987828">
                  <a:off x="605515" y="979417"/>
                  <a:ext cx="441326" cy="339402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97" name="Oval 96"/>
                <p:cNvSpPr/>
                <p:nvPr/>
              </p:nvSpPr>
              <p:spPr>
                <a:xfrm rot="4987828">
                  <a:off x="385262" y="928351"/>
                  <a:ext cx="394029" cy="800030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98" name="Arc 97"/>
                <p:cNvSpPr/>
                <p:nvPr/>
              </p:nvSpPr>
              <p:spPr>
                <a:xfrm rot="757659">
                  <a:off x="582529" y="1135213"/>
                  <a:ext cx="387217" cy="203745"/>
                </a:xfrm>
                <a:prstGeom prst="arc">
                  <a:avLst>
                    <a:gd name="adj1" fmla="val 12477532"/>
                    <a:gd name="adj2" fmla="val 21383908"/>
                  </a:avLst>
                </a:prstGeom>
                <a:ln>
                  <a:solidFill>
                    <a:srgbClr val="DADADA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  <p:grpSp>
            <p:nvGrpSpPr>
              <p:cNvPr id="53" name="Group 174"/>
              <p:cNvGrpSpPr/>
              <p:nvPr/>
            </p:nvGrpSpPr>
            <p:grpSpPr>
              <a:xfrm rot="21323627">
                <a:off x="1212906" y="1116671"/>
                <a:ext cx="578076" cy="212539"/>
                <a:chOff x="595088" y="133231"/>
                <a:chExt cx="1028389" cy="369229"/>
              </a:xfrm>
            </p:grpSpPr>
            <p:sp>
              <p:nvSpPr>
                <p:cNvPr id="93" name="Freeform 92"/>
                <p:cNvSpPr/>
                <p:nvPr/>
              </p:nvSpPr>
              <p:spPr>
                <a:xfrm flipV="1">
                  <a:off x="595088" y="400191"/>
                  <a:ext cx="647768" cy="100199"/>
                </a:xfrm>
                <a:custGeom>
                  <a:avLst/>
                  <a:gdLst>
                    <a:gd name="connsiteX0" fmla="*/ 0 w 1800645"/>
                    <a:gd name="connsiteY0" fmla="*/ 45155 h 299155"/>
                    <a:gd name="connsiteX1" fmla="*/ 1642533 w 1800645"/>
                    <a:gd name="connsiteY1" fmla="*/ 19755 h 299155"/>
                    <a:gd name="connsiteX2" fmla="*/ 1735667 w 1800645"/>
                    <a:gd name="connsiteY2" fmla="*/ 299155 h 299155"/>
                    <a:gd name="connsiteX3" fmla="*/ 1735667 w 1800645"/>
                    <a:gd name="connsiteY3" fmla="*/ 299155 h 299155"/>
                    <a:gd name="connsiteX4" fmla="*/ 1735667 w 1800645"/>
                    <a:gd name="connsiteY4" fmla="*/ 299155 h 29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0645" h="299155">
                      <a:moveTo>
                        <a:pt x="0" y="45155"/>
                      </a:moveTo>
                      <a:cubicBezTo>
                        <a:pt x="676627" y="11288"/>
                        <a:pt x="1353255" y="-22578"/>
                        <a:pt x="1642533" y="19755"/>
                      </a:cubicBezTo>
                      <a:cubicBezTo>
                        <a:pt x="1931811" y="62088"/>
                        <a:pt x="1735667" y="299155"/>
                        <a:pt x="1735667" y="299155"/>
                      </a:cubicBezTo>
                      <a:lnTo>
                        <a:pt x="1735667" y="299155"/>
                      </a:lnTo>
                      <a:lnTo>
                        <a:pt x="1735667" y="299155"/>
                      </a:ln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94" name="Freeform 93"/>
                <p:cNvSpPr/>
                <p:nvPr/>
              </p:nvSpPr>
              <p:spPr>
                <a:xfrm rot="11302669">
                  <a:off x="1336215" y="414029"/>
                  <a:ext cx="287262" cy="88431"/>
                </a:xfrm>
                <a:custGeom>
                  <a:avLst/>
                  <a:gdLst>
                    <a:gd name="connsiteX0" fmla="*/ 0 w 1800645"/>
                    <a:gd name="connsiteY0" fmla="*/ 45155 h 299155"/>
                    <a:gd name="connsiteX1" fmla="*/ 1642533 w 1800645"/>
                    <a:gd name="connsiteY1" fmla="*/ 19755 h 299155"/>
                    <a:gd name="connsiteX2" fmla="*/ 1735667 w 1800645"/>
                    <a:gd name="connsiteY2" fmla="*/ 299155 h 299155"/>
                    <a:gd name="connsiteX3" fmla="*/ 1735667 w 1800645"/>
                    <a:gd name="connsiteY3" fmla="*/ 299155 h 299155"/>
                    <a:gd name="connsiteX4" fmla="*/ 1735667 w 1800645"/>
                    <a:gd name="connsiteY4" fmla="*/ 299155 h 2991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00645" h="299155">
                      <a:moveTo>
                        <a:pt x="0" y="45155"/>
                      </a:moveTo>
                      <a:cubicBezTo>
                        <a:pt x="676627" y="11288"/>
                        <a:pt x="1353255" y="-22578"/>
                        <a:pt x="1642533" y="19755"/>
                      </a:cubicBezTo>
                      <a:cubicBezTo>
                        <a:pt x="1931811" y="62088"/>
                        <a:pt x="1735667" y="299155"/>
                        <a:pt x="1735667" y="299155"/>
                      </a:cubicBezTo>
                      <a:lnTo>
                        <a:pt x="1735667" y="299155"/>
                      </a:lnTo>
                      <a:lnTo>
                        <a:pt x="1735667" y="299155"/>
                      </a:ln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sp>
              <p:nvSpPr>
                <p:cNvPr id="95" name="Freeform 94"/>
                <p:cNvSpPr/>
                <p:nvPr/>
              </p:nvSpPr>
              <p:spPr>
                <a:xfrm rot="16200000">
                  <a:off x="1132288" y="223424"/>
                  <a:ext cx="307730" cy="127343"/>
                </a:xfrm>
                <a:custGeom>
                  <a:avLst/>
                  <a:gdLst>
                    <a:gd name="connsiteX0" fmla="*/ 0 w 1196717"/>
                    <a:gd name="connsiteY0" fmla="*/ 42469 h 440561"/>
                    <a:gd name="connsiteX1" fmla="*/ 948267 w 1196717"/>
                    <a:gd name="connsiteY1" fmla="*/ 34003 h 440561"/>
                    <a:gd name="connsiteX2" fmla="*/ 1134534 w 1196717"/>
                    <a:gd name="connsiteY2" fmla="*/ 415003 h 440561"/>
                    <a:gd name="connsiteX3" fmla="*/ 42334 w 1196717"/>
                    <a:gd name="connsiteY3" fmla="*/ 406536 h 440561"/>
                    <a:gd name="connsiteX4" fmla="*/ 42334 w 1196717"/>
                    <a:gd name="connsiteY4" fmla="*/ 406536 h 4405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96717" h="440561">
                      <a:moveTo>
                        <a:pt x="0" y="42469"/>
                      </a:moveTo>
                      <a:cubicBezTo>
                        <a:pt x="379589" y="7191"/>
                        <a:pt x="759178" y="-28086"/>
                        <a:pt x="948267" y="34003"/>
                      </a:cubicBezTo>
                      <a:cubicBezTo>
                        <a:pt x="1137356" y="96092"/>
                        <a:pt x="1285523" y="352914"/>
                        <a:pt x="1134534" y="415003"/>
                      </a:cubicBezTo>
                      <a:cubicBezTo>
                        <a:pt x="983545" y="477092"/>
                        <a:pt x="42334" y="406536"/>
                        <a:pt x="42334" y="406536"/>
                      </a:cubicBezTo>
                      <a:lnTo>
                        <a:pt x="42334" y="406536"/>
                      </a:lnTo>
                    </a:path>
                  </a:pathLst>
                </a:custGeom>
                <a:ln w="19050" cmpd="sng">
                  <a:solidFill>
                    <a:srgbClr val="FF0000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</p:grpSp>
        <p:grpSp>
          <p:nvGrpSpPr>
            <p:cNvPr id="54" name="Group 52"/>
            <p:cNvGrpSpPr/>
            <p:nvPr/>
          </p:nvGrpSpPr>
          <p:grpSpPr>
            <a:xfrm>
              <a:off x="765882" y="3424812"/>
              <a:ext cx="3034705" cy="1540324"/>
              <a:chOff x="765882" y="3424812"/>
              <a:chExt cx="3034705" cy="1540324"/>
            </a:xfrm>
          </p:grpSpPr>
          <p:grpSp>
            <p:nvGrpSpPr>
              <p:cNvPr id="61" name="Group 158"/>
              <p:cNvGrpSpPr/>
              <p:nvPr/>
            </p:nvGrpSpPr>
            <p:grpSpPr>
              <a:xfrm rot="11118464">
                <a:off x="1086749" y="3669935"/>
                <a:ext cx="569549" cy="483987"/>
                <a:chOff x="1014730" y="990136"/>
                <a:chExt cx="813617" cy="596925"/>
              </a:xfrm>
            </p:grpSpPr>
            <p:grpSp>
              <p:nvGrpSpPr>
                <p:cNvPr id="62" name="Group 159"/>
                <p:cNvGrpSpPr/>
                <p:nvPr/>
              </p:nvGrpSpPr>
              <p:grpSpPr>
                <a:xfrm>
                  <a:off x="1014730" y="990136"/>
                  <a:ext cx="813617" cy="596925"/>
                  <a:chOff x="182262" y="928455"/>
                  <a:chExt cx="813617" cy="596925"/>
                </a:xfrm>
              </p:grpSpPr>
              <p:sp>
                <p:nvSpPr>
                  <p:cNvPr id="88" name="Oval 87"/>
                  <p:cNvSpPr/>
                  <p:nvPr/>
                </p:nvSpPr>
                <p:spPr>
                  <a:xfrm rot="4987828">
                    <a:off x="605515" y="979417"/>
                    <a:ext cx="441326" cy="339402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89" name="Oval 88"/>
                  <p:cNvSpPr/>
                  <p:nvPr/>
                </p:nvSpPr>
                <p:spPr>
                  <a:xfrm rot="4987828">
                    <a:off x="385262" y="928351"/>
                    <a:ext cx="394029" cy="800030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90" name="Arc 89"/>
                  <p:cNvSpPr/>
                  <p:nvPr/>
                </p:nvSpPr>
                <p:spPr>
                  <a:xfrm rot="757659">
                    <a:off x="582529" y="1135213"/>
                    <a:ext cx="387217" cy="203745"/>
                  </a:xfrm>
                  <a:prstGeom prst="arc">
                    <a:avLst>
                      <a:gd name="adj1" fmla="val 12477532"/>
                      <a:gd name="adj2" fmla="val 21383908"/>
                    </a:avLst>
                  </a:prstGeom>
                  <a:ln>
                    <a:solidFill>
                      <a:srgbClr val="DADADA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</p:grpSp>
            <p:grpSp>
              <p:nvGrpSpPr>
                <p:cNvPr id="63" name="Group 160"/>
                <p:cNvGrpSpPr/>
                <p:nvPr/>
              </p:nvGrpSpPr>
              <p:grpSpPr>
                <a:xfrm rot="21323627">
                  <a:off x="1212906" y="1116671"/>
                  <a:ext cx="578076" cy="212539"/>
                  <a:chOff x="595088" y="133231"/>
                  <a:chExt cx="1028389" cy="369229"/>
                </a:xfrm>
              </p:grpSpPr>
              <p:sp>
                <p:nvSpPr>
                  <p:cNvPr id="85" name="Freeform 84"/>
                  <p:cNvSpPr/>
                  <p:nvPr/>
                </p:nvSpPr>
                <p:spPr>
                  <a:xfrm flipV="1">
                    <a:off x="595088" y="400191"/>
                    <a:ext cx="647768" cy="100199"/>
                  </a:xfrm>
                  <a:custGeom>
                    <a:avLst/>
                    <a:gdLst>
                      <a:gd name="connsiteX0" fmla="*/ 0 w 1800645"/>
                      <a:gd name="connsiteY0" fmla="*/ 45155 h 299155"/>
                      <a:gd name="connsiteX1" fmla="*/ 1642533 w 1800645"/>
                      <a:gd name="connsiteY1" fmla="*/ 19755 h 299155"/>
                      <a:gd name="connsiteX2" fmla="*/ 1735667 w 1800645"/>
                      <a:gd name="connsiteY2" fmla="*/ 299155 h 299155"/>
                      <a:gd name="connsiteX3" fmla="*/ 1735667 w 1800645"/>
                      <a:gd name="connsiteY3" fmla="*/ 299155 h 299155"/>
                      <a:gd name="connsiteX4" fmla="*/ 1735667 w 1800645"/>
                      <a:gd name="connsiteY4" fmla="*/ 299155 h 299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0645" h="299155">
                        <a:moveTo>
                          <a:pt x="0" y="45155"/>
                        </a:moveTo>
                        <a:cubicBezTo>
                          <a:pt x="676627" y="11288"/>
                          <a:pt x="1353255" y="-22578"/>
                          <a:pt x="1642533" y="19755"/>
                        </a:cubicBezTo>
                        <a:cubicBezTo>
                          <a:pt x="1931811" y="62088"/>
                          <a:pt x="1735667" y="299155"/>
                          <a:pt x="1735667" y="299155"/>
                        </a:cubicBezTo>
                        <a:lnTo>
                          <a:pt x="1735667" y="299155"/>
                        </a:lnTo>
                        <a:lnTo>
                          <a:pt x="1735667" y="299155"/>
                        </a:lnTo>
                      </a:path>
                    </a:pathLst>
                  </a:custGeom>
                  <a:ln w="19050" cmpd="sng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86" name="Freeform 85"/>
                  <p:cNvSpPr/>
                  <p:nvPr/>
                </p:nvSpPr>
                <p:spPr>
                  <a:xfrm rot="11302669">
                    <a:off x="1336215" y="414029"/>
                    <a:ext cx="287262" cy="88431"/>
                  </a:xfrm>
                  <a:custGeom>
                    <a:avLst/>
                    <a:gdLst>
                      <a:gd name="connsiteX0" fmla="*/ 0 w 1800645"/>
                      <a:gd name="connsiteY0" fmla="*/ 45155 h 299155"/>
                      <a:gd name="connsiteX1" fmla="*/ 1642533 w 1800645"/>
                      <a:gd name="connsiteY1" fmla="*/ 19755 h 299155"/>
                      <a:gd name="connsiteX2" fmla="*/ 1735667 w 1800645"/>
                      <a:gd name="connsiteY2" fmla="*/ 299155 h 299155"/>
                      <a:gd name="connsiteX3" fmla="*/ 1735667 w 1800645"/>
                      <a:gd name="connsiteY3" fmla="*/ 299155 h 299155"/>
                      <a:gd name="connsiteX4" fmla="*/ 1735667 w 1800645"/>
                      <a:gd name="connsiteY4" fmla="*/ 299155 h 2991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800645" h="299155">
                        <a:moveTo>
                          <a:pt x="0" y="45155"/>
                        </a:moveTo>
                        <a:cubicBezTo>
                          <a:pt x="676627" y="11288"/>
                          <a:pt x="1353255" y="-22578"/>
                          <a:pt x="1642533" y="19755"/>
                        </a:cubicBezTo>
                        <a:cubicBezTo>
                          <a:pt x="1931811" y="62088"/>
                          <a:pt x="1735667" y="299155"/>
                          <a:pt x="1735667" y="299155"/>
                        </a:cubicBezTo>
                        <a:lnTo>
                          <a:pt x="1735667" y="299155"/>
                        </a:lnTo>
                        <a:lnTo>
                          <a:pt x="1735667" y="299155"/>
                        </a:lnTo>
                      </a:path>
                    </a:pathLst>
                  </a:custGeom>
                  <a:ln w="19050" cmpd="sng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87" name="Freeform 86"/>
                  <p:cNvSpPr/>
                  <p:nvPr/>
                </p:nvSpPr>
                <p:spPr>
                  <a:xfrm rot="16200000">
                    <a:off x="1132288" y="223424"/>
                    <a:ext cx="307730" cy="127343"/>
                  </a:xfrm>
                  <a:custGeom>
                    <a:avLst/>
                    <a:gdLst>
                      <a:gd name="connsiteX0" fmla="*/ 0 w 1196717"/>
                      <a:gd name="connsiteY0" fmla="*/ 42469 h 440561"/>
                      <a:gd name="connsiteX1" fmla="*/ 948267 w 1196717"/>
                      <a:gd name="connsiteY1" fmla="*/ 34003 h 440561"/>
                      <a:gd name="connsiteX2" fmla="*/ 1134534 w 1196717"/>
                      <a:gd name="connsiteY2" fmla="*/ 415003 h 440561"/>
                      <a:gd name="connsiteX3" fmla="*/ 42334 w 1196717"/>
                      <a:gd name="connsiteY3" fmla="*/ 406536 h 440561"/>
                      <a:gd name="connsiteX4" fmla="*/ 42334 w 1196717"/>
                      <a:gd name="connsiteY4" fmla="*/ 406536 h 4405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96717" h="440561">
                        <a:moveTo>
                          <a:pt x="0" y="42469"/>
                        </a:moveTo>
                        <a:cubicBezTo>
                          <a:pt x="379589" y="7191"/>
                          <a:pt x="759178" y="-28086"/>
                          <a:pt x="948267" y="34003"/>
                        </a:cubicBezTo>
                        <a:cubicBezTo>
                          <a:pt x="1137356" y="96092"/>
                          <a:pt x="1285523" y="352914"/>
                          <a:pt x="1134534" y="415003"/>
                        </a:cubicBezTo>
                        <a:cubicBezTo>
                          <a:pt x="983545" y="477092"/>
                          <a:pt x="42334" y="406536"/>
                          <a:pt x="42334" y="406536"/>
                        </a:cubicBezTo>
                        <a:lnTo>
                          <a:pt x="42334" y="406536"/>
                        </a:lnTo>
                      </a:path>
                    </a:pathLst>
                  </a:custGeom>
                  <a:ln w="19050" cmpd="sng">
                    <a:solidFill>
                      <a:srgbClr val="FF0000"/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</p:grpSp>
          </p:grpSp>
          <p:sp>
            <p:nvSpPr>
              <p:cNvPr id="43" name="Arc 42"/>
              <p:cNvSpPr/>
              <p:nvPr/>
            </p:nvSpPr>
            <p:spPr>
              <a:xfrm rot="10800000">
                <a:off x="1495490" y="4557858"/>
                <a:ext cx="253831" cy="171444"/>
              </a:xfrm>
              <a:prstGeom prst="arc">
                <a:avLst/>
              </a:prstGeom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280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19777" y="3770212"/>
                <a:ext cx="554880" cy="18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err="1" smtClean="0">
                    <a:latin typeface="Arial"/>
                    <a:cs typeface="Arial"/>
                  </a:rPr>
                  <a:t>gRNA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396786" y="4650263"/>
                <a:ext cx="554880" cy="18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err="1" smtClean="0">
                    <a:latin typeface="Arial"/>
                    <a:cs typeface="Arial"/>
                  </a:rPr>
                  <a:t>gRNA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cxnSp>
            <p:nvCxnSpPr>
              <p:cNvPr id="46" name="Straight Connector 45"/>
              <p:cNvCxnSpPr/>
              <p:nvPr/>
            </p:nvCxnSpPr>
            <p:spPr>
              <a:xfrm>
                <a:off x="778497" y="4726600"/>
                <a:ext cx="3022090" cy="0"/>
              </a:xfrm>
              <a:prstGeom prst="line">
                <a:avLst/>
              </a:prstGeom>
              <a:ln w="28575" cmpd="sng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Rectangle 46"/>
              <p:cNvSpPr/>
              <p:nvPr/>
            </p:nvSpPr>
            <p:spPr>
              <a:xfrm>
                <a:off x="953837" y="4646741"/>
                <a:ext cx="536816" cy="18288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5xUAS </a:t>
                </a:r>
                <a:endParaRPr lang="en-US" sz="1000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8" name="Rectangle 47"/>
              <p:cNvSpPr/>
              <p:nvPr/>
            </p:nvSpPr>
            <p:spPr>
              <a:xfrm>
                <a:off x="1493657" y="4698535"/>
                <a:ext cx="258125" cy="7929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65882" y="4223405"/>
                <a:ext cx="668981" cy="1880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Gal4VP16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0" name="Right Arrow 49"/>
              <p:cNvSpPr/>
              <p:nvPr/>
            </p:nvSpPr>
            <p:spPr>
              <a:xfrm>
                <a:off x="3212945" y="4638277"/>
                <a:ext cx="444668" cy="176646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chemeClr val="bg1">
                  <a:lumMod val="85000"/>
                </a:schemeClr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dirty="0">
                    <a:solidFill>
                      <a:srgbClr val="000000"/>
                    </a:solidFill>
                    <a:latin typeface="Arial"/>
                    <a:cs typeface="Arial"/>
                  </a:rPr>
                  <a:t>Poly(A)</a:t>
                </a:r>
              </a:p>
            </p:txBody>
          </p:sp>
          <p:sp>
            <p:nvSpPr>
              <p:cNvPr id="51" name="Right Arrow 50"/>
              <p:cNvSpPr/>
              <p:nvPr/>
            </p:nvSpPr>
            <p:spPr>
              <a:xfrm>
                <a:off x="2701261" y="4638282"/>
                <a:ext cx="507551" cy="182880"/>
              </a:xfrm>
              <a:prstGeom prst="rightArrow">
                <a:avLst>
                  <a:gd name="adj1" fmla="val 100000"/>
                  <a:gd name="adj2" fmla="val 50000"/>
                </a:avLst>
              </a:prstGeom>
              <a:solidFill>
                <a:srgbClr val="FFFF00"/>
              </a:solidFill>
              <a:ln w="127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i="1" dirty="0">
                    <a:solidFill>
                      <a:srgbClr val="000000"/>
                    </a:solidFill>
                    <a:latin typeface="Arial"/>
                    <a:cs typeface="Arial"/>
                  </a:rPr>
                  <a:t>EYFP</a:t>
                </a:r>
              </a:p>
            </p:txBody>
          </p:sp>
          <p:grpSp>
            <p:nvGrpSpPr>
              <p:cNvPr id="65" name="Group 114"/>
              <p:cNvGrpSpPr/>
              <p:nvPr/>
            </p:nvGrpSpPr>
            <p:grpSpPr>
              <a:xfrm>
                <a:off x="1238740" y="4363893"/>
                <a:ext cx="154679" cy="302670"/>
                <a:chOff x="1140721" y="414617"/>
                <a:chExt cx="154679" cy="302670"/>
              </a:xfrm>
            </p:grpSpPr>
            <p:sp>
              <p:nvSpPr>
                <p:cNvPr id="80" name="Oval 79"/>
                <p:cNvSpPr/>
                <p:nvPr/>
              </p:nvSpPr>
              <p:spPr>
                <a:xfrm>
                  <a:off x="1187964" y="571610"/>
                  <a:ext cx="107436" cy="1456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cxnSp>
              <p:nvCxnSpPr>
                <p:cNvPr id="81" name="Curved Connector 80"/>
                <p:cNvCxnSpPr/>
                <p:nvPr/>
              </p:nvCxnSpPr>
              <p:spPr>
                <a:xfrm rot="16200000" flipV="1">
                  <a:off x="1167943" y="504386"/>
                  <a:ext cx="93767" cy="53718"/>
                </a:xfrm>
                <a:prstGeom prst="curvedConnector3">
                  <a:avLst/>
                </a:prstGeom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82" name="Rectangle 81"/>
                <p:cNvSpPr/>
                <p:nvPr/>
              </p:nvSpPr>
              <p:spPr>
                <a:xfrm>
                  <a:off x="1140721" y="414617"/>
                  <a:ext cx="100965" cy="7672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  <p:grpSp>
            <p:nvGrpSpPr>
              <p:cNvPr id="67" name="Group 122"/>
              <p:cNvGrpSpPr/>
              <p:nvPr/>
            </p:nvGrpSpPr>
            <p:grpSpPr>
              <a:xfrm>
                <a:off x="994817" y="4363893"/>
                <a:ext cx="154679" cy="302670"/>
                <a:chOff x="1140721" y="414617"/>
                <a:chExt cx="154679" cy="302670"/>
              </a:xfrm>
            </p:grpSpPr>
            <p:sp>
              <p:nvSpPr>
                <p:cNvPr id="77" name="Oval 76"/>
                <p:cNvSpPr/>
                <p:nvPr/>
              </p:nvSpPr>
              <p:spPr>
                <a:xfrm>
                  <a:off x="1187964" y="571610"/>
                  <a:ext cx="107436" cy="1456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cxnSp>
              <p:nvCxnSpPr>
                <p:cNvPr id="78" name="Curved Connector 77"/>
                <p:cNvCxnSpPr/>
                <p:nvPr/>
              </p:nvCxnSpPr>
              <p:spPr>
                <a:xfrm rot="16200000" flipV="1">
                  <a:off x="1167943" y="504386"/>
                  <a:ext cx="93767" cy="53718"/>
                </a:xfrm>
                <a:prstGeom prst="curvedConnector3">
                  <a:avLst/>
                </a:prstGeom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9" name="Rectangle 78"/>
                <p:cNvSpPr/>
                <p:nvPr/>
              </p:nvSpPr>
              <p:spPr>
                <a:xfrm>
                  <a:off x="1140721" y="414617"/>
                  <a:ext cx="100965" cy="7672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  <p:grpSp>
            <p:nvGrpSpPr>
              <p:cNvPr id="83" name="Group 126"/>
              <p:cNvGrpSpPr/>
              <p:nvPr/>
            </p:nvGrpSpPr>
            <p:grpSpPr>
              <a:xfrm>
                <a:off x="874718" y="4363893"/>
                <a:ext cx="154679" cy="302670"/>
                <a:chOff x="1140721" y="414617"/>
                <a:chExt cx="154679" cy="302670"/>
              </a:xfrm>
            </p:grpSpPr>
            <p:sp>
              <p:nvSpPr>
                <p:cNvPr id="74" name="Oval 73"/>
                <p:cNvSpPr/>
                <p:nvPr/>
              </p:nvSpPr>
              <p:spPr>
                <a:xfrm>
                  <a:off x="1187964" y="571610"/>
                  <a:ext cx="107436" cy="1456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cxnSp>
              <p:nvCxnSpPr>
                <p:cNvPr id="75" name="Curved Connector 74"/>
                <p:cNvCxnSpPr/>
                <p:nvPr/>
              </p:nvCxnSpPr>
              <p:spPr>
                <a:xfrm rot="16200000" flipV="1">
                  <a:off x="1167943" y="504386"/>
                  <a:ext cx="93767" cy="53718"/>
                </a:xfrm>
                <a:prstGeom prst="curvedConnector3">
                  <a:avLst/>
                </a:prstGeom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6" name="Rectangle 75"/>
                <p:cNvSpPr/>
                <p:nvPr/>
              </p:nvSpPr>
              <p:spPr>
                <a:xfrm>
                  <a:off x="1140721" y="414617"/>
                  <a:ext cx="100965" cy="7672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1538477" y="4614176"/>
                <a:ext cx="127402" cy="350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x</a:t>
                </a:r>
                <a:endParaRPr lang="en-US" sz="105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6" name="Right Arrow 55"/>
              <p:cNvSpPr/>
              <p:nvPr/>
            </p:nvSpPr>
            <p:spPr>
              <a:xfrm>
                <a:off x="1747905" y="4532472"/>
                <a:ext cx="712798" cy="411418"/>
              </a:xfrm>
              <a:prstGeom prst="rightArrow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8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1000" i="1" dirty="0" smtClean="0">
                    <a:solidFill>
                      <a:srgbClr val="000000"/>
                    </a:solidFill>
                    <a:latin typeface="Arial"/>
                    <a:cs typeface="Arial"/>
                  </a:rPr>
                  <a:t>Mini-CMV</a:t>
                </a:r>
                <a:endParaRPr lang="en-US" sz="1000" i="1" dirty="0">
                  <a:solidFill>
                    <a:srgbClr val="000000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57" name="Rectangle 56"/>
              <p:cNvSpPr/>
              <p:nvPr/>
            </p:nvSpPr>
            <p:spPr>
              <a:xfrm>
                <a:off x="2443932" y="4664678"/>
                <a:ext cx="258125" cy="7929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485810" y="4584553"/>
                <a:ext cx="127402" cy="3509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solidFill>
                      <a:schemeClr val="bg1"/>
                    </a:solidFill>
                    <a:latin typeface="Arial"/>
                    <a:cs typeface="Arial"/>
                  </a:rPr>
                  <a:t>x</a:t>
                </a:r>
                <a:endParaRPr lang="en-US" sz="105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59" name="Straight Connector 58"/>
              <p:cNvCxnSpPr/>
              <p:nvPr/>
            </p:nvCxnSpPr>
            <p:spPr>
              <a:xfrm flipV="1">
                <a:off x="2053266" y="4050532"/>
                <a:ext cx="0" cy="507326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Connector 59"/>
              <p:cNvCxnSpPr/>
              <p:nvPr/>
            </p:nvCxnSpPr>
            <p:spPr>
              <a:xfrm>
                <a:off x="1951666" y="4050532"/>
                <a:ext cx="196456" cy="0"/>
              </a:xfrm>
              <a:prstGeom prst="line">
                <a:avLst/>
              </a:prstGeom>
              <a:ln>
                <a:solidFill>
                  <a:srgbClr val="FF0000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4" name="Group 196"/>
              <p:cNvGrpSpPr/>
              <p:nvPr/>
            </p:nvGrpSpPr>
            <p:grpSpPr>
              <a:xfrm>
                <a:off x="1112594" y="4363893"/>
                <a:ext cx="154679" cy="302670"/>
                <a:chOff x="1140721" y="414617"/>
                <a:chExt cx="154679" cy="302670"/>
              </a:xfrm>
            </p:grpSpPr>
            <p:sp>
              <p:nvSpPr>
                <p:cNvPr id="71" name="Oval 70"/>
                <p:cNvSpPr/>
                <p:nvPr/>
              </p:nvSpPr>
              <p:spPr>
                <a:xfrm>
                  <a:off x="1187964" y="571610"/>
                  <a:ext cx="107436" cy="145677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cxnSp>
              <p:nvCxnSpPr>
                <p:cNvPr id="72" name="Curved Connector 71"/>
                <p:cNvCxnSpPr/>
                <p:nvPr/>
              </p:nvCxnSpPr>
              <p:spPr>
                <a:xfrm rot="16200000" flipV="1">
                  <a:off x="1167943" y="504386"/>
                  <a:ext cx="93767" cy="53718"/>
                </a:xfrm>
                <a:prstGeom prst="curvedConnector3">
                  <a:avLst/>
                </a:prstGeom>
                <a:effectLst/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3" name="Rectangle 72"/>
                <p:cNvSpPr/>
                <p:nvPr/>
              </p:nvSpPr>
              <p:spPr>
                <a:xfrm>
                  <a:off x="1140721" y="414617"/>
                  <a:ext cx="100965" cy="7672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</p:grpSp>
          <p:sp>
            <p:nvSpPr>
              <p:cNvPr id="64" name="TextBox 63"/>
              <p:cNvSpPr txBox="1"/>
              <p:nvPr/>
            </p:nvSpPr>
            <p:spPr>
              <a:xfrm>
                <a:off x="1164194" y="3668623"/>
                <a:ext cx="554880" cy="206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 smtClean="0">
                    <a:latin typeface="Arial"/>
                    <a:cs typeface="Arial"/>
                  </a:rPr>
                  <a:t>Cas9m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grpSp>
            <p:nvGrpSpPr>
              <p:cNvPr id="91" name="Group 142"/>
              <p:cNvGrpSpPr/>
              <p:nvPr/>
            </p:nvGrpSpPr>
            <p:grpSpPr>
              <a:xfrm rot="4134555">
                <a:off x="2543788" y="3646956"/>
                <a:ext cx="812801" cy="368514"/>
                <a:chOff x="4314846" y="1938631"/>
                <a:chExt cx="812801" cy="368514"/>
              </a:xfrm>
            </p:grpSpPr>
            <p:grpSp>
              <p:nvGrpSpPr>
                <p:cNvPr id="92" name="Group 144"/>
                <p:cNvGrpSpPr/>
                <p:nvPr/>
              </p:nvGrpSpPr>
              <p:grpSpPr>
                <a:xfrm>
                  <a:off x="4361295" y="1938631"/>
                  <a:ext cx="516703" cy="368514"/>
                  <a:chOff x="4291206" y="2156057"/>
                  <a:chExt cx="401688" cy="253198"/>
                </a:xfrm>
              </p:grpSpPr>
              <p:sp>
                <p:nvSpPr>
                  <p:cNvPr id="69" name="Oval 68"/>
                  <p:cNvSpPr/>
                  <p:nvPr/>
                </p:nvSpPr>
                <p:spPr>
                  <a:xfrm rot="4650210">
                    <a:off x="4440468" y="2156829"/>
                    <a:ext cx="167165" cy="337687"/>
                  </a:xfrm>
                  <a:prstGeom prst="ellipse">
                    <a:avLst/>
                  </a:prstGeom>
                  <a:solidFill>
                    <a:srgbClr val="000000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  <p:sp>
                <p:nvSpPr>
                  <p:cNvPr id="70" name="Oval 69"/>
                  <p:cNvSpPr/>
                  <p:nvPr/>
                </p:nvSpPr>
                <p:spPr>
                  <a:xfrm rot="3190376">
                    <a:off x="4376467" y="2070796"/>
                    <a:ext cx="167165" cy="337687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solidFill>
                      <a:srgbClr val="000000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800"/>
                  </a:p>
                </p:txBody>
              </p:sp>
            </p:grpSp>
            <p:sp>
              <p:nvSpPr>
                <p:cNvPr id="68" name="TextBox 67"/>
                <p:cNvSpPr txBox="1"/>
                <p:nvPr/>
              </p:nvSpPr>
              <p:spPr>
                <a:xfrm>
                  <a:off x="4314846" y="2073586"/>
                  <a:ext cx="812801" cy="1454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b="1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RNA</a:t>
                  </a:r>
                  <a:r>
                    <a:rPr lang="en-US" sz="900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 </a:t>
                  </a:r>
                  <a:r>
                    <a:rPr lang="en-US" sz="900" b="1" dirty="0" smtClean="0">
                      <a:solidFill>
                        <a:srgbClr val="FFFFFF"/>
                      </a:solidFill>
                      <a:latin typeface="Arial"/>
                      <a:cs typeface="Arial"/>
                    </a:rPr>
                    <a:t>Pol-II</a:t>
                  </a:r>
                  <a:endParaRPr lang="en-US" sz="900" b="1" dirty="0">
                    <a:solidFill>
                      <a:srgbClr val="FFFFFF"/>
                    </a:solidFill>
                    <a:latin typeface="Arial"/>
                    <a:cs typeface="Arial"/>
                  </a:endParaRPr>
                </a:p>
              </p:txBody>
            </p:sp>
          </p:grpSp>
          <p:cxnSp>
            <p:nvCxnSpPr>
              <p:cNvPr id="66" name="Straight Arrow Connector 65"/>
              <p:cNvCxnSpPr/>
              <p:nvPr/>
            </p:nvCxnSpPr>
            <p:spPr>
              <a:xfrm rot="16200000" flipH="1">
                <a:off x="1381085" y="4112366"/>
                <a:ext cx="328360" cy="224730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headEnd type="none"/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99" name="Group 106"/>
          <p:cNvGrpSpPr/>
          <p:nvPr/>
        </p:nvGrpSpPr>
        <p:grpSpPr>
          <a:xfrm>
            <a:off x="5646612" y="1675588"/>
            <a:ext cx="1271971" cy="399828"/>
            <a:chOff x="1157325" y="1428108"/>
            <a:chExt cx="801312" cy="325662"/>
          </a:xfrm>
        </p:grpSpPr>
        <p:sp>
          <p:nvSpPr>
            <p:cNvPr id="108" name="Teardrop 107"/>
            <p:cNvSpPr/>
            <p:nvPr/>
          </p:nvSpPr>
          <p:spPr>
            <a:xfrm rot="10800000">
              <a:off x="1157325" y="1428108"/>
              <a:ext cx="801312" cy="325356"/>
            </a:xfrm>
            <a:prstGeom prst="teardrop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/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1169032" y="1452947"/>
              <a:ext cx="773777" cy="3008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00" dirty="0" smtClean="0">
                  <a:solidFill>
                    <a:schemeClr val="bg1"/>
                  </a:solidFill>
                  <a:latin typeface="Arial"/>
                  <a:cs typeface="Arial"/>
                </a:rPr>
                <a:t>Transcription </a:t>
              </a:r>
              <a:r>
                <a:rPr lang="en-US" sz="900" dirty="0">
                  <a:solidFill>
                    <a:schemeClr val="bg1"/>
                  </a:solidFill>
                  <a:latin typeface="Arial"/>
                  <a:cs typeface="Arial"/>
                </a:rPr>
                <a:t>initiation complex</a:t>
              </a:r>
            </a:p>
          </p:txBody>
        </p:sp>
      </p:grpSp>
      <p:sp>
        <p:nvSpPr>
          <p:cNvPr id="113" name="Rectangle 112"/>
          <p:cNvSpPr/>
          <p:nvPr/>
        </p:nvSpPr>
        <p:spPr>
          <a:xfrm>
            <a:off x="280994" y="1667038"/>
            <a:ext cx="368044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/>
              <a:t>CRISPR system can be used to create high-performance repressors, large libraries</a:t>
            </a:r>
          </a:p>
        </p:txBody>
      </p:sp>
      <p:cxnSp>
        <p:nvCxnSpPr>
          <p:cNvPr id="116" name="Straight Arrow Connector 115"/>
          <p:cNvCxnSpPr/>
          <p:nvPr/>
        </p:nvCxnSpPr>
        <p:spPr>
          <a:xfrm>
            <a:off x="5310565" y="2095500"/>
            <a:ext cx="1212273" cy="575117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9" name="Rectangle 118"/>
          <p:cNvSpPr/>
          <p:nvPr/>
        </p:nvSpPr>
        <p:spPr>
          <a:xfrm>
            <a:off x="332092" y="3963117"/>
            <a:ext cx="36804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400" i="1"/>
              <a:t>Example: CRISPR cascades</a:t>
            </a:r>
          </a:p>
        </p:txBody>
      </p:sp>
    </p:spTree>
    <p:extLst>
      <p:ext uri="{BB962C8B-B14F-4D97-AF65-F5344CB8AC3E}">
        <p14:creationId xmlns:p14="http://schemas.microsoft.com/office/powerpoint/2010/main" val="2858129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50800" y="261938"/>
            <a:ext cx="8229600" cy="682625"/>
          </a:xfrm>
        </p:spPr>
        <p:txBody>
          <a:bodyPr/>
          <a:lstStyle/>
          <a:p>
            <a:r>
              <a:rPr lang="en-US" sz="2800"/>
              <a:t>Example: Predicting Repressor Cascades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99589" y="968801"/>
            <a:ext cx="792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Precision dose-response measurement allows high-precision prediction with quantitative models</a:t>
            </a:r>
          </a:p>
        </p:txBody>
      </p:sp>
      <p:grpSp>
        <p:nvGrpSpPr>
          <p:cNvPr id="2" name="Group 125"/>
          <p:cNvGrpSpPr/>
          <p:nvPr/>
        </p:nvGrpSpPr>
        <p:grpSpPr>
          <a:xfrm>
            <a:off x="652760" y="1961008"/>
            <a:ext cx="7661087" cy="1533789"/>
            <a:chOff x="3453321" y="2816548"/>
            <a:chExt cx="6286277" cy="1258545"/>
          </a:xfrm>
        </p:grpSpPr>
        <p:sp>
          <p:nvSpPr>
            <p:cNvPr id="29" name="Rectangle 28"/>
            <p:cNvSpPr/>
            <p:nvPr/>
          </p:nvSpPr>
          <p:spPr>
            <a:xfrm>
              <a:off x="7854822" y="3477618"/>
              <a:ext cx="1335393" cy="597475"/>
            </a:xfrm>
            <a:prstGeom prst="rect">
              <a:avLst/>
            </a:prstGeom>
            <a:pattFill prst="pct25">
              <a:fgClr>
                <a:schemeClr val="bg1">
                  <a:lumMod val="50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6571258" y="3477618"/>
              <a:ext cx="1175043" cy="597475"/>
            </a:xfrm>
            <a:prstGeom prst="rect">
              <a:avLst/>
            </a:prstGeom>
            <a:pattFill prst="smConfetti">
              <a:fgClr>
                <a:schemeClr val="bg1">
                  <a:lumMod val="75000"/>
                </a:schemeClr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31" name="TextBox 49"/>
            <p:cNvSpPr txBox="1">
              <a:spLocks noChangeArrowheads="1"/>
            </p:cNvSpPr>
            <p:nvPr/>
          </p:nvSpPr>
          <p:spPr bwMode="auto">
            <a:xfrm>
              <a:off x="3460039" y="3486880"/>
              <a:ext cx="405058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err="1" smtClean="0">
                  <a:latin typeface="Calibri" pitchFamily="34" charset="0"/>
                </a:rPr>
                <a:t>pCAG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 bwMode="auto">
            <a:xfrm rot="16200000" flipH="1">
              <a:off x="7395148" y="3673541"/>
              <a:ext cx="96469" cy="94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 bwMode="auto">
            <a:xfrm flipH="1">
              <a:off x="7369115" y="3725970"/>
              <a:ext cx="159300" cy="41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4" name="Oval 33"/>
            <p:cNvSpPr/>
            <p:nvPr/>
          </p:nvSpPr>
          <p:spPr bwMode="auto">
            <a:xfrm>
              <a:off x="4021316" y="2816548"/>
              <a:ext cx="364813" cy="19398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45720" anchor="ctr"/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900" dirty="0" err="1" smtClean="0">
                  <a:solidFill>
                    <a:srgbClr val="000000"/>
                  </a:solidFill>
                </a:rPr>
                <a:t>Dox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35" name="Straight Connector 34"/>
            <p:cNvCxnSpPr/>
            <p:nvPr/>
          </p:nvCxnSpPr>
          <p:spPr bwMode="auto">
            <a:xfrm>
              <a:off x="3515155" y="3516994"/>
              <a:ext cx="1802290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6" name="TextBox 14"/>
            <p:cNvSpPr txBox="1"/>
            <p:nvPr/>
          </p:nvSpPr>
          <p:spPr bwMode="auto">
            <a:xfrm>
              <a:off x="4269379" y="3428876"/>
              <a:ext cx="171977" cy="1389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wrap="square" lIns="0" tIns="18288" rIns="0" bIns="27432">
              <a:spAutoFit/>
            </a:bodyPr>
            <a:lstStyle/>
            <a:p>
              <a:pPr algn="ctr" eaLnBrk="0" fontAlgn="auto" hangingPunct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dirty="0" smtClean="0">
                  <a:solidFill>
                    <a:srgbClr val="000000"/>
                  </a:solidFill>
                </a:rPr>
                <a:t>T2A</a:t>
              </a:r>
              <a:endParaRPr lang="en-US" sz="800" dirty="0">
                <a:solidFill>
                  <a:srgbClr val="000000"/>
                </a:solidFill>
              </a:endParaRPr>
            </a:p>
          </p:txBody>
        </p:sp>
        <p:cxnSp>
          <p:nvCxnSpPr>
            <p:cNvPr id="37" name="Straight Arrow Connector 175"/>
            <p:cNvCxnSpPr>
              <a:cxnSpLocks noChangeShapeType="1"/>
            </p:cNvCxnSpPr>
            <p:nvPr/>
          </p:nvCxnSpPr>
          <p:spPr bwMode="auto">
            <a:xfrm>
              <a:off x="6430087" y="3163440"/>
              <a:ext cx="0" cy="540286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38" name="Straight Connector 37"/>
            <p:cNvCxnSpPr/>
            <p:nvPr/>
          </p:nvCxnSpPr>
          <p:spPr>
            <a:xfrm>
              <a:off x="3979433" y="3163439"/>
              <a:ext cx="0" cy="25984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 flipV="1">
              <a:off x="3973379" y="3168460"/>
              <a:ext cx="2456708" cy="561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flipH="1">
              <a:off x="7577920" y="3243597"/>
              <a:ext cx="1391120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1" name="Straight Arrow Connector 175"/>
            <p:cNvCxnSpPr>
              <a:cxnSpLocks noChangeShapeType="1"/>
            </p:cNvCxnSpPr>
            <p:nvPr/>
          </p:nvCxnSpPr>
          <p:spPr bwMode="auto">
            <a:xfrm>
              <a:off x="5482549" y="3170262"/>
              <a:ext cx="0" cy="158102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2" name="Straight Arrow Connector 175"/>
            <p:cNvCxnSpPr>
              <a:cxnSpLocks noChangeShapeType="1"/>
            </p:cNvCxnSpPr>
            <p:nvPr/>
          </p:nvCxnSpPr>
          <p:spPr bwMode="auto">
            <a:xfrm rot="16200000" flipH="1">
              <a:off x="4134024" y="3089119"/>
              <a:ext cx="157928" cy="751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sp>
          <p:nvSpPr>
            <p:cNvPr id="43" name="Pentagon 42"/>
            <p:cNvSpPr/>
            <p:nvPr/>
          </p:nvSpPr>
          <p:spPr>
            <a:xfrm>
              <a:off x="3797737" y="3428876"/>
              <a:ext cx="415625" cy="176239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rtTA3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44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3574190" y="3400716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45" name="Straight Connector 44"/>
            <p:cNvCxnSpPr/>
            <p:nvPr/>
          </p:nvCxnSpPr>
          <p:spPr>
            <a:xfrm rot="5400000" flipV="1">
              <a:off x="3522269" y="3455786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46" name="Pentagon 45"/>
            <p:cNvSpPr/>
            <p:nvPr/>
          </p:nvSpPr>
          <p:spPr>
            <a:xfrm>
              <a:off x="4541473" y="3428876"/>
              <a:ext cx="629257" cy="176239"/>
            </a:xfrm>
            <a:prstGeom prst="homePlate">
              <a:avLst/>
            </a:prstGeom>
            <a:solidFill>
              <a:srgbClr val="FFFFFF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VP16Gal4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47" name="TextBox 49"/>
            <p:cNvSpPr txBox="1">
              <a:spLocks noChangeArrowheads="1"/>
            </p:cNvSpPr>
            <p:nvPr/>
          </p:nvSpPr>
          <p:spPr bwMode="auto">
            <a:xfrm>
              <a:off x="5328835" y="3486880"/>
              <a:ext cx="386481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err="1" smtClean="0">
                  <a:latin typeface="Calibri" pitchFamily="34" charset="0"/>
                </a:rPr>
                <a:t>pTRE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 bwMode="auto">
            <a:xfrm>
              <a:off x="5365325" y="3516994"/>
              <a:ext cx="80667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49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5459261" y="3395230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50" name="Straight Connector 49"/>
            <p:cNvCxnSpPr/>
            <p:nvPr/>
          </p:nvCxnSpPr>
          <p:spPr>
            <a:xfrm rot="5400000" flipV="1">
              <a:off x="5408351" y="3455646"/>
              <a:ext cx="120043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5657022" y="3428875"/>
              <a:ext cx="405260" cy="170502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00FF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EBFP2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sp>
          <p:nvSpPr>
            <p:cNvPr id="52" name="TextBox 49"/>
            <p:cNvSpPr txBox="1">
              <a:spLocks noChangeArrowheads="1"/>
            </p:cNvSpPr>
            <p:nvPr/>
          </p:nvSpPr>
          <p:spPr bwMode="auto">
            <a:xfrm>
              <a:off x="6223476" y="3867292"/>
              <a:ext cx="411920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err="1" smtClean="0">
                  <a:latin typeface="Calibri" pitchFamily="34" charset="0"/>
                </a:rPr>
                <a:t>pTRE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 bwMode="auto">
            <a:xfrm flipV="1">
              <a:off x="6291001" y="3892755"/>
              <a:ext cx="815301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4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6384938" y="3780608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55" name="Straight Connector 54"/>
            <p:cNvCxnSpPr/>
            <p:nvPr/>
          </p:nvCxnSpPr>
          <p:spPr>
            <a:xfrm rot="5400000" flipV="1">
              <a:off x="6332508" y="3836924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6" name="Pentagon 55"/>
            <p:cNvSpPr/>
            <p:nvPr/>
          </p:nvSpPr>
          <p:spPr>
            <a:xfrm>
              <a:off x="6617579" y="3807504"/>
              <a:ext cx="413486" cy="176239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R1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sp>
          <p:nvSpPr>
            <p:cNvPr id="57" name="TextBox 49"/>
            <p:cNvSpPr txBox="1">
              <a:spLocks noChangeArrowheads="1"/>
            </p:cNvSpPr>
            <p:nvPr/>
          </p:nvSpPr>
          <p:spPr bwMode="auto">
            <a:xfrm>
              <a:off x="7227704" y="3866772"/>
              <a:ext cx="569396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smtClean="0">
                  <a:latin typeface="Calibri" pitchFamily="34" charset="0"/>
                </a:rPr>
                <a:t>pUAS-Rep1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58" name="Straight Connector 57"/>
            <p:cNvCxnSpPr/>
            <p:nvPr/>
          </p:nvCxnSpPr>
          <p:spPr bwMode="auto">
            <a:xfrm flipV="1">
              <a:off x="7345419" y="3888652"/>
              <a:ext cx="1178699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7479527" y="3775084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60" name="Straight Connector 59"/>
            <p:cNvCxnSpPr/>
            <p:nvPr/>
          </p:nvCxnSpPr>
          <p:spPr>
            <a:xfrm rot="5400000" flipV="1">
              <a:off x="7422970" y="3830153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1" name="Straight Arrow Connector 175"/>
            <p:cNvCxnSpPr>
              <a:cxnSpLocks noChangeShapeType="1"/>
            </p:cNvCxnSpPr>
            <p:nvPr/>
          </p:nvCxnSpPr>
          <p:spPr bwMode="auto">
            <a:xfrm>
              <a:off x="7569297" y="3020406"/>
              <a:ext cx="0" cy="630611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2" name="Straight Connector 61"/>
            <p:cNvCxnSpPr>
              <a:stCxn id="65" idx="0"/>
            </p:cNvCxnSpPr>
            <p:nvPr/>
          </p:nvCxnSpPr>
          <p:spPr>
            <a:xfrm flipH="1">
              <a:off x="4788826" y="3218623"/>
              <a:ext cx="0" cy="203856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flipH="1" flipV="1">
              <a:off x="6814349" y="3633471"/>
              <a:ext cx="632650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flipH="1">
              <a:off x="6814349" y="3628789"/>
              <a:ext cx="0" cy="17555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5" name="Freeform 64"/>
            <p:cNvSpPr/>
            <p:nvPr/>
          </p:nvSpPr>
          <p:spPr>
            <a:xfrm rot="16200000">
              <a:off x="4714174" y="3136384"/>
              <a:ext cx="95869" cy="71318"/>
            </a:xfrm>
            <a:custGeom>
              <a:avLst/>
              <a:gdLst>
                <a:gd name="connsiteX0" fmla="*/ 4462 w 315613"/>
                <a:gd name="connsiteY0" fmla="*/ 189170 h 189170"/>
                <a:gd name="connsiteX1" fmla="*/ 4462 w 315613"/>
                <a:gd name="connsiteY1" fmla="*/ 114253 h 189170"/>
                <a:gd name="connsiteX2" fmla="*/ 50837 w 315613"/>
                <a:gd name="connsiteY2" fmla="*/ 28634 h 189170"/>
                <a:gd name="connsiteX3" fmla="*/ 164992 w 315613"/>
                <a:gd name="connsiteY3" fmla="*/ 95 h 189170"/>
                <a:gd name="connsiteX4" fmla="*/ 257743 w 315613"/>
                <a:gd name="connsiteY4" fmla="*/ 21499 h 189170"/>
                <a:gd name="connsiteX5" fmla="*/ 304119 w 315613"/>
                <a:gd name="connsiteY5" fmla="*/ 75011 h 189170"/>
                <a:gd name="connsiteX6" fmla="*/ 314821 w 315613"/>
                <a:gd name="connsiteY6" fmla="*/ 135658 h 189170"/>
                <a:gd name="connsiteX7" fmla="*/ 314821 w 315613"/>
                <a:gd name="connsiteY7" fmla="*/ 174900 h 189170"/>
                <a:gd name="connsiteX8" fmla="*/ 314821 w 315613"/>
                <a:gd name="connsiteY8" fmla="*/ 174900 h 1891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5613" h="189170">
                  <a:moveTo>
                    <a:pt x="4462" y="189170"/>
                  </a:moveTo>
                  <a:cubicBezTo>
                    <a:pt x="597" y="165089"/>
                    <a:pt x="-3267" y="141009"/>
                    <a:pt x="4462" y="114253"/>
                  </a:cubicBezTo>
                  <a:cubicBezTo>
                    <a:pt x="12191" y="87497"/>
                    <a:pt x="24082" y="47660"/>
                    <a:pt x="50837" y="28634"/>
                  </a:cubicBezTo>
                  <a:cubicBezTo>
                    <a:pt x="77592" y="9608"/>
                    <a:pt x="130508" y="1284"/>
                    <a:pt x="164992" y="95"/>
                  </a:cubicBezTo>
                  <a:cubicBezTo>
                    <a:pt x="199476" y="-1094"/>
                    <a:pt x="234555" y="9013"/>
                    <a:pt x="257743" y="21499"/>
                  </a:cubicBezTo>
                  <a:cubicBezTo>
                    <a:pt x="280931" y="33985"/>
                    <a:pt x="294606" y="55984"/>
                    <a:pt x="304119" y="75011"/>
                  </a:cubicBezTo>
                  <a:cubicBezTo>
                    <a:pt x="313632" y="94037"/>
                    <a:pt x="313037" y="119010"/>
                    <a:pt x="314821" y="135658"/>
                  </a:cubicBezTo>
                  <a:cubicBezTo>
                    <a:pt x="316605" y="152306"/>
                    <a:pt x="314821" y="174900"/>
                    <a:pt x="314821" y="174900"/>
                  </a:cubicBezTo>
                  <a:lnTo>
                    <a:pt x="314821" y="174900"/>
                  </a:lnTo>
                </a:path>
              </a:pathLst>
            </a:cu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cxnSp>
          <p:nvCxnSpPr>
            <p:cNvPr id="66" name="Straight Connector 65"/>
            <p:cNvCxnSpPr/>
            <p:nvPr/>
          </p:nvCxnSpPr>
          <p:spPr>
            <a:xfrm>
              <a:off x="4801989" y="3034081"/>
              <a:ext cx="0" cy="9994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67" name="TextBox 49"/>
            <p:cNvSpPr txBox="1">
              <a:spLocks noChangeArrowheads="1"/>
            </p:cNvSpPr>
            <p:nvPr/>
          </p:nvSpPr>
          <p:spPr bwMode="auto">
            <a:xfrm>
              <a:off x="8633961" y="3866772"/>
              <a:ext cx="569396" cy="164154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 wrap="square" lIns="0" r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700" dirty="0" smtClean="0">
                  <a:latin typeface="Calibri" pitchFamily="34" charset="0"/>
                </a:rPr>
                <a:t>pUAS-Rep2</a:t>
              </a:r>
              <a:endParaRPr lang="en-US" sz="700" dirty="0">
                <a:latin typeface="Calibri" pitchFamily="34" charset="0"/>
              </a:endParaRPr>
            </a:p>
          </p:txBody>
        </p:sp>
        <p:cxnSp>
          <p:nvCxnSpPr>
            <p:cNvPr id="68" name="Straight Connector 67"/>
            <p:cNvCxnSpPr/>
            <p:nvPr/>
          </p:nvCxnSpPr>
          <p:spPr bwMode="auto">
            <a:xfrm>
              <a:off x="8818202" y="3893979"/>
              <a:ext cx="92139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69" name="Straight Arrow Connector 175"/>
            <p:cNvCxnSpPr>
              <a:cxnSpLocks noChangeShapeType="1"/>
            </p:cNvCxnSpPr>
            <p:nvPr/>
          </p:nvCxnSpPr>
          <p:spPr bwMode="auto">
            <a:xfrm rot="10800000" flipH="1">
              <a:off x="8897196" y="3773620"/>
              <a:ext cx="186318" cy="394"/>
            </a:xfrm>
            <a:prstGeom prst="straightConnector1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/>
          </p:spPr>
        </p:cxnSp>
        <p:cxnSp>
          <p:nvCxnSpPr>
            <p:cNvPr id="70" name="Straight Connector 69"/>
            <p:cNvCxnSpPr/>
            <p:nvPr/>
          </p:nvCxnSpPr>
          <p:spPr>
            <a:xfrm rot="5400000" flipV="1">
              <a:off x="8846344" y="3828690"/>
              <a:ext cx="119925" cy="1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1" name="Rounded Rectangle 70"/>
            <p:cNvSpPr/>
            <p:nvPr/>
          </p:nvSpPr>
          <p:spPr>
            <a:xfrm>
              <a:off x="9241245" y="3807504"/>
              <a:ext cx="405260" cy="170502"/>
            </a:xfrm>
            <a:prstGeom prst="roundRect">
              <a:avLst/>
            </a:prstGeom>
            <a:solidFill>
              <a:srgbClr val="FFFFFF"/>
            </a:solidFill>
            <a:ln w="19050" cmpd="sng">
              <a:solidFill>
                <a:srgbClr val="008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rgbClr val="000000"/>
                  </a:solidFill>
                </a:rPr>
                <a:t>EYFP</a:t>
              </a:r>
              <a:endParaRPr lang="en-US" sz="900" dirty="0">
                <a:solidFill>
                  <a:srgbClr val="000000"/>
                </a:solidFill>
              </a:endParaRPr>
            </a:p>
          </p:txBody>
        </p:sp>
        <p:cxnSp>
          <p:nvCxnSpPr>
            <p:cNvPr id="72" name="Straight Connector 71"/>
            <p:cNvCxnSpPr/>
            <p:nvPr/>
          </p:nvCxnSpPr>
          <p:spPr bwMode="auto">
            <a:xfrm rot="16200000" flipH="1">
              <a:off x="8820544" y="3664137"/>
              <a:ext cx="96469" cy="945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 bwMode="auto">
            <a:xfrm flipH="1">
              <a:off x="8794511" y="3716565"/>
              <a:ext cx="159300" cy="419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4" name="Pentagon 73"/>
            <p:cNvSpPr/>
            <p:nvPr/>
          </p:nvSpPr>
          <p:spPr>
            <a:xfrm>
              <a:off x="7978166" y="3808767"/>
              <a:ext cx="413486" cy="166428"/>
            </a:xfrm>
            <a:prstGeom prst="homePlate">
              <a:avLst/>
            </a:prstGeom>
            <a:solidFill>
              <a:srgbClr val="FFFF00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900" dirty="0" smtClean="0">
                  <a:solidFill>
                    <a:schemeClr val="tx1"/>
                  </a:solidFill>
                </a:rPr>
                <a:t>R2</a:t>
              </a:r>
              <a:endParaRPr lang="en-US" sz="900" dirty="0">
                <a:solidFill>
                  <a:schemeClr val="tx1"/>
                </a:solidFill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>
            <a:xfrm flipH="1" flipV="1">
              <a:off x="8169460" y="3617230"/>
              <a:ext cx="709316" cy="0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flipH="1">
              <a:off x="8177814" y="3626194"/>
              <a:ext cx="0" cy="175552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175"/>
            <p:cNvCxnSpPr>
              <a:cxnSpLocks noChangeShapeType="1"/>
            </p:cNvCxnSpPr>
            <p:nvPr/>
          </p:nvCxnSpPr>
          <p:spPr bwMode="auto">
            <a:xfrm>
              <a:off x="8961508" y="3236065"/>
              <a:ext cx="0" cy="431126"/>
            </a:xfrm>
            <a:prstGeom prst="straightConnector1">
              <a:avLst/>
            </a:prstGeom>
            <a:noFill/>
            <a:ln w="254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78" name="Straight Connector 77"/>
            <p:cNvCxnSpPr/>
            <p:nvPr/>
          </p:nvCxnSpPr>
          <p:spPr>
            <a:xfrm flipH="1">
              <a:off x="4802515" y="3034080"/>
              <a:ext cx="2774313" cy="1388"/>
            </a:xfrm>
            <a:prstGeom prst="lin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grpSp>
          <p:nvGrpSpPr>
            <p:cNvPr id="3" name="Group 78"/>
            <p:cNvGrpSpPr/>
            <p:nvPr/>
          </p:nvGrpSpPr>
          <p:grpSpPr>
            <a:xfrm>
              <a:off x="3453321" y="3776258"/>
              <a:ext cx="988035" cy="258370"/>
              <a:chOff x="531881" y="3109453"/>
              <a:chExt cx="1332839" cy="348535"/>
            </a:xfrm>
          </p:grpSpPr>
          <p:sp>
            <p:nvSpPr>
              <p:cNvPr id="100" name="TextBox 49"/>
              <p:cNvSpPr txBox="1">
                <a:spLocks noChangeArrowheads="1"/>
              </p:cNvSpPr>
              <p:nvPr/>
            </p:nvSpPr>
            <p:spPr bwMode="auto">
              <a:xfrm>
                <a:off x="1163761" y="3138989"/>
                <a:ext cx="700959" cy="22144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700" dirty="0">
                    <a:latin typeface="Calibri" pitchFamily="34" charset="0"/>
                  </a:rPr>
                  <a:t>pCAG</a:t>
                </a:r>
              </a:p>
            </p:txBody>
          </p:sp>
          <p:cxnSp>
            <p:nvCxnSpPr>
              <p:cNvPr id="101" name="Straight Connector 81"/>
              <p:cNvCxnSpPr/>
              <p:nvPr/>
            </p:nvCxnSpPr>
            <p:spPr bwMode="auto">
              <a:xfrm>
                <a:off x="639388" y="3260465"/>
                <a:ext cx="1106933" cy="0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2" name="Straight Arrow Connector 175"/>
              <p:cNvCxnSpPr>
                <a:cxnSpLocks noChangeShapeType="1"/>
              </p:cNvCxnSpPr>
              <p:nvPr/>
            </p:nvCxnSpPr>
            <p:spPr bwMode="auto">
              <a:xfrm rot="10800000" flipH="1">
                <a:off x="714132" y="3116053"/>
                <a:ext cx="251339" cy="532"/>
              </a:xfrm>
              <a:prstGeom prst="straightConnector1">
                <a:avLst/>
              </a:prstGeom>
              <a:solidFill>
                <a:schemeClr val="bg1"/>
              </a:solidFill>
              <a:ln w="25400" algn="ctr">
                <a:solidFill>
                  <a:schemeClr val="tx1"/>
                </a:solidFill>
                <a:round/>
                <a:headEnd/>
                <a:tailEnd type="arrow" w="med" len="med"/>
              </a:ln>
              <a:effectLst/>
              <a:extLst/>
            </p:spPr>
          </p:cxnSp>
          <p:cxnSp>
            <p:nvCxnSpPr>
              <p:cNvPr id="103" name="Straight Connector 83"/>
              <p:cNvCxnSpPr/>
              <p:nvPr/>
            </p:nvCxnSpPr>
            <p:spPr>
              <a:xfrm rot="5400000" flipV="1">
                <a:off x="641743" y="3190341"/>
                <a:ext cx="161777" cy="1"/>
              </a:xfrm>
              <a:prstGeom prst="lin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4" name="Rounded Rectangle 84"/>
              <p:cNvSpPr/>
              <p:nvPr/>
            </p:nvSpPr>
            <p:spPr>
              <a:xfrm>
                <a:off x="1015670" y="3160059"/>
                <a:ext cx="546688" cy="230004"/>
              </a:xfrm>
              <a:prstGeom prst="roundRect">
                <a:avLst/>
              </a:prstGeom>
              <a:solidFill>
                <a:srgbClr val="FFFFFF"/>
              </a:solidFill>
              <a:ln w="19050" cmpd="sng"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lIns="0" rIns="0" rtlCol="0" anchor="ctr"/>
              <a:lstStyle/>
              <a:p>
                <a:pPr algn="ctr"/>
                <a:r>
                  <a:rPr lang="en-US" sz="900" dirty="0" err="1" smtClean="0">
                    <a:solidFill>
                      <a:srgbClr val="000000"/>
                    </a:solidFill>
                  </a:rPr>
                  <a:t>mkate</a:t>
                </a:r>
                <a:endParaRPr lang="en-US" sz="9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TextBox 49"/>
              <p:cNvSpPr txBox="1">
                <a:spLocks noChangeArrowheads="1"/>
              </p:cNvSpPr>
              <p:nvPr/>
            </p:nvSpPr>
            <p:spPr bwMode="auto">
              <a:xfrm>
                <a:off x="531881" y="3236548"/>
                <a:ext cx="546415" cy="221440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r>
                  <a:rPr lang="en-US" sz="700" dirty="0" err="1" smtClean="0">
                    <a:latin typeface="Calibri" pitchFamily="34" charset="0"/>
                  </a:rPr>
                  <a:t>pCAG</a:t>
                </a:r>
                <a:endParaRPr lang="en-US" sz="700" dirty="0">
                  <a:latin typeface="Calibri" pitchFamily="34" charset="0"/>
                </a:endParaRPr>
              </a:p>
            </p:txBody>
          </p:sp>
        </p:grp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4194525" y="3148399"/>
              <a:ext cx="40671" cy="40671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" name="Group 11"/>
          <p:cNvGrpSpPr/>
          <p:nvPr/>
        </p:nvGrpSpPr>
        <p:grpSpPr>
          <a:xfrm>
            <a:off x="474483" y="3956893"/>
            <a:ext cx="2985229" cy="2443225"/>
            <a:chOff x="139698" y="1571446"/>
            <a:chExt cx="4302094" cy="3520994"/>
          </a:xfrm>
        </p:grpSpPr>
        <p:grpSp>
          <p:nvGrpSpPr>
            <p:cNvPr id="5" name="Group 3"/>
            <p:cNvGrpSpPr/>
            <p:nvPr/>
          </p:nvGrpSpPr>
          <p:grpSpPr>
            <a:xfrm>
              <a:off x="139698" y="1714108"/>
              <a:ext cx="4302094" cy="3378332"/>
              <a:chOff x="27644263" y="18468518"/>
              <a:chExt cx="4140200" cy="3251200"/>
            </a:xfrm>
          </p:grpSpPr>
          <p:pic>
            <p:nvPicPr>
              <p:cNvPr id="91" name="Picture 90" descr="TAL14-TAL21-Prediction-Step1-e5.eps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644263" y="18468518"/>
                <a:ext cx="4140200" cy="3251200"/>
              </a:xfrm>
              <a:prstGeom prst="rect">
                <a:avLst/>
              </a:prstGeom>
            </p:spPr>
          </p:pic>
          <p:pic>
            <p:nvPicPr>
              <p:cNvPr id="92" name="Picture 91" descr="TAL14-TAL21-BinHistogram.eps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0577085" y="20408874"/>
                <a:ext cx="1037411" cy="849659"/>
              </a:xfrm>
              <a:prstGeom prst="rect">
                <a:avLst/>
              </a:prstGeom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1430092" y="1571446"/>
              <a:ext cx="2138926" cy="354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/>
                <a:t>TAL14 </a:t>
              </a:r>
              <a:r>
                <a:rPr lang="en-US" sz="1000">
                  <a:sym typeface="Wingdings"/>
                </a:rPr>
                <a:t></a:t>
              </a:r>
              <a:r>
                <a:rPr lang="en-US" sz="1000"/>
                <a:t> TAL21</a:t>
              </a:r>
            </a:p>
          </p:txBody>
        </p:sp>
      </p:grpSp>
      <p:pic>
        <p:nvPicPr>
          <p:cNvPr id="93" name="Picture 92" descr="fold_induction_And_error.tif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80160" y="3956638"/>
            <a:ext cx="3106639" cy="2680022"/>
          </a:xfrm>
          <a:prstGeom prst="rect">
            <a:avLst/>
          </a:prstGeom>
        </p:spPr>
      </p:pic>
      <p:sp>
        <p:nvSpPr>
          <p:cNvPr id="94" name="Rectangle 93"/>
          <p:cNvSpPr/>
          <p:nvPr/>
        </p:nvSpPr>
        <p:spPr>
          <a:xfrm>
            <a:off x="614183" y="3707062"/>
            <a:ext cx="312103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/>
              <a:t>Prediction of Repressor Cascade</a:t>
            </a:r>
          </a:p>
        </p:txBody>
      </p:sp>
      <p:sp>
        <p:nvSpPr>
          <p:cNvPr id="95" name="Rectangle 94"/>
          <p:cNvSpPr/>
          <p:nvPr/>
        </p:nvSpPr>
        <p:spPr>
          <a:xfrm>
            <a:off x="5739456" y="3707062"/>
            <a:ext cx="29540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/>
              <a:t>Range vs. Error for 6 Cascades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3396212" y="4602479"/>
            <a:ext cx="2424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>
                <a:solidFill>
                  <a:srgbClr val="595959"/>
                </a:solidFill>
              </a:rPr>
              <a:t>Each line is a dose/response curve for a different relative number of circuit copies.</a:t>
            </a:r>
          </a:p>
          <a:p>
            <a:endParaRPr lang="en-US" sz="1400" i="1">
              <a:solidFill>
                <a:srgbClr val="595959"/>
              </a:solidFill>
            </a:endParaRPr>
          </a:p>
          <a:p>
            <a:r>
              <a:rPr lang="en-US" sz="1400" i="1">
                <a:solidFill>
                  <a:srgbClr val="595959"/>
                </a:solidFill>
              </a:rPr>
              <a:t>Subpopulation identified by color on inset mKate histogram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774408" y="4133981"/>
            <a:ext cx="10807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+: experimental</a:t>
            </a:r>
          </a:p>
          <a:p>
            <a:r>
              <a:rPr lang="en-US" sz="1100">
                <a:solidFill>
                  <a:schemeClr val="tx1">
                    <a:lumMod val="65000"/>
                    <a:lumOff val="35000"/>
                  </a:schemeClr>
                </a:solidFill>
              </a:rPr>
              <a:t>o: predicted</a:t>
            </a:r>
          </a:p>
        </p:txBody>
      </p:sp>
      <p:sp>
        <p:nvSpPr>
          <p:cNvPr id="98" name="Left Arrow 97"/>
          <p:cNvSpPr/>
          <p:nvPr/>
        </p:nvSpPr>
        <p:spPr>
          <a:xfrm>
            <a:off x="2957520" y="4889500"/>
            <a:ext cx="476792" cy="190500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Left Arrow 98"/>
          <p:cNvSpPr/>
          <p:nvPr/>
        </p:nvSpPr>
        <p:spPr>
          <a:xfrm>
            <a:off x="3145657" y="5613400"/>
            <a:ext cx="288655" cy="190500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7261061" y="6582975"/>
            <a:ext cx="1955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[Davidsohn et al., 2014]</a:t>
            </a:r>
          </a:p>
        </p:txBody>
      </p:sp>
    </p:spTree>
    <p:extLst>
      <p:ext uri="{BB962C8B-B14F-4D97-AF65-F5344CB8AC3E}">
        <p14:creationId xmlns:p14="http://schemas.microsoft.com/office/powerpoint/2010/main" val="29381134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"/>
          <p:cNvGrpSpPr/>
          <p:nvPr/>
        </p:nvGrpSpPr>
        <p:grpSpPr>
          <a:xfrm>
            <a:off x="609599" y="3441702"/>
            <a:ext cx="7810500" cy="3326674"/>
            <a:chOff x="-93084" y="3707062"/>
            <a:chExt cx="6071300" cy="2585907"/>
          </a:xfrm>
        </p:grpSpPr>
        <p:pic>
          <p:nvPicPr>
            <p:cNvPr id="11" name="Picture 10" descr="Prediction_Error.eps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5695" y="3962590"/>
              <a:ext cx="2829269" cy="2174770"/>
            </a:xfrm>
            <a:prstGeom prst="rect">
              <a:avLst/>
            </a:prstGeom>
          </p:spPr>
        </p:pic>
        <p:pic>
          <p:nvPicPr>
            <p:cNvPr id="13" name="Picture 12" descr="Distributions_4_34hr.eps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93084" y="3919140"/>
              <a:ext cx="3178795" cy="2373829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-23979" y="3707062"/>
              <a:ext cx="3230955" cy="287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/>
                <a:t>Example Prediction of 3-RNA Replicon Mix: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300217" y="3707062"/>
              <a:ext cx="2677999" cy="28709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/>
                <a:t>Range vs. Error for 6 Mixtures</a:t>
              </a:r>
            </a:p>
          </p:txBody>
        </p:sp>
      </p:grpSp>
      <p:sp>
        <p:nvSpPr>
          <p:cNvPr id="25" name="Title 24"/>
          <p:cNvSpPr>
            <a:spLocks noGrp="1"/>
          </p:cNvSpPr>
          <p:nvPr>
            <p:ph type="title"/>
          </p:nvPr>
        </p:nvSpPr>
        <p:spPr>
          <a:xfrm>
            <a:off x="50800" y="261938"/>
            <a:ext cx="8229600" cy="682625"/>
          </a:xfrm>
        </p:spPr>
        <p:txBody>
          <a:bodyPr/>
          <a:lstStyle/>
          <a:p>
            <a:r>
              <a:rPr lang="en-US" sz="2800"/>
              <a:t>Example: Engineering Replicon Expression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99589" y="968801"/>
            <a:ext cx="792051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>
                <a:solidFill>
                  <a:schemeClr val="tx2"/>
                </a:solidFill>
              </a:rPr>
              <a:t>Per-cell measurement of dose-response gives model allowing high-precision control of expression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2737" y="2112182"/>
            <a:ext cx="45498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/>
              <a:t>Example: </a:t>
            </a:r>
          </a:p>
          <a:p>
            <a:r>
              <a:rPr lang="en-US" sz="2000" b="1"/>
              <a:t>Prediction of fluorescence vs. time for novel mixtures of 3 Sindbis RNA replicons</a:t>
            </a:r>
          </a:p>
        </p:txBody>
      </p:sp>
      <p:grpSp>
        <p:nvGrpSpPr>
          <p:cNvPr id="3" name="Group 29"/>
          <p:cNvGrpSpPr/>
          <p:nvPr/>
        </p:nvGrpSpPr>
        <p:grpSpPr>
          <a:xfrm>
            <a:off x="4673250" y="1897508"/>
            <a:ext cx="2685153" cy="474620"/>
            <a:chOff x="330536" y="2486892"/>
            <a:chExt cx="2685153" cy="474620"/>
          </a:xfrm>
        </p:grpSpPr>
        <p:sp>
          <p:nvSpPr>
            <p:cNvPr id="23" name="Right Arrow 22"/>
            <p:cNvSpPr/>
            <p:nvPr/>
          </p:nvSpPr>
          <p:spPr>
            <a:xfrm>
              <a:off x="2015785" y="2642692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mVenus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330536" y="2959924"/>
              <a:ext cx="268515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Bent Arrow 25"/>
            <p:cNvSpPr/>
            <p:nvPr/>
          </p:nvSpPr>
          <p:spPr>
            <a:xfrm>
              <a:off x="1527575" y="2486892"/>
              <a:ext cx="439993" cy="46965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Right Arrow 26"/>
            <p:cNvSpPr/>
            <p:nvPr/>
          </p:nvSpPr>
          <p:spPr>
            <a:xfrm>
              <a:off x="436089" y="2632109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nsP1-4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581971" y="2629724"/>
              <a:ext cx="473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SGP</a:t>
              </a:r>
            </a:p>
          </p:txBody>
        </p:sp>
      </p:grpSp>
      <p:grpSp>
        <p:nvGrpSpPr>
          <p:cNvPr id="4" name="Group 30"/>
          <p:cNvGrpSpPr/>
          <p:nvPr/>
        </p:nvGrpSpPr>
        <p:grpSpPr>
          <a:xfrm>
            <a:off x="4660550" y="2405508"/>
            <a:ext cx="2685153" cy="474620"/>
            <a:chOff x="330536" y="2486892"/>
            <a:chExt cx="2685153" cy="474620"/>
          </a:xfrm>
        </p:grpSpPr>
        <p:sp>
          <p:nvSpPr>
            <p:cNvPr id="32" name="Right Arrow 31"/>
            <p:cNvSpPr/>
            <p:nvPr/>
          </p:nvSpPr>
          <p:spPr>
            <a:xfrm>
              <a:off x="2015785" y="2642692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mKate</a:t>
              </a:r>
            </a:p>
          </p:txBody>
        </p:sp>
        <p:cxnSp>
          <p:nvCxnSpPr>
            <p:cNvPr id="33" name="Straight Connector 32"/>
            <p:cNvCxnSpPr/>
            <p:nvPr/>
          </p:nvCxnSpPr>
          <p:spPr>
            <a:xfrm>
              <a:off x="330536" y="2959924"/>
              <a:ext cx="268515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Bent Arrow 33"/>
            <p:cNvSpPr/>
            <p:nvPr/>
          </p:nvSpPr>
          <p:spPr>
            <a:xfrm>
              <a:off x="1527575" y="2486892"/>
              <a:ext cx="439993" cy="46965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5" name="Right Arrow 34"/>
            <p:cNvSpPr/>
            <p:nvPr/>
          </p:nvSpPr>
          <p:spPr>
            <a:xfrm>
              <a:off x="436089" y="2632109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nsP1-4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581971" y="2629724"/>
              <a:ext cx="473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SGP</a:t>
              </a:r>
            </a:p>
          </p:txBody>
        </p:sp>
      </p:grpSp>
      <p:grpSp>
        <p:nvGrpSpPr>
          <p:cNvPr id="5" name="Group 36"/>
          <p:cNvGrpSpPr/>
          <p:nvPr/>
        </p:nvGrpSpPr>
        <p:grpSpPr>
          <a:xfrm>
            <a:off x="4664406" y="2916640"/>
            <a:ext cx="2685153" cy="474620"/>
            <a:chOff x="330536" y="2486892"/>
            <a:chExt cx="2685153" cy="474620"/>
          </a:xfrm>
        </p:grpSpPr>
        <p:sp>
          <p:nvSpPr>
            <p:cNvPr id="38" name="Right Arrow 37"/>
            <p:cNvSpPr/>
            <p:nvPr/>
          </p:nvSpPr>
          <p:spPr>
            <a:xfrm>
              <a:off x="2015785" y="2642692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rgbClr val="3366FF"/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EBFP2</a:t>
              </a:r>
            </a:p>
          </p:txBody>
        </p:sp>
        <p:cxnSp>
          <p:nvCxnSpPr>
            <p:cNvPr id="39" name="Straight Connector 38"/>
            <p:cNvCxnSpPr/>
            <p:nvPr/>
          </p:nvCxnSpPr>
          <p:spPr>
            <a:xfrm>
              <a:off x="330536" y="2959924"/>
              <a:ext cx="2685153" cy="158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Bent Arrow 39"/>
            <p:cNvSpPr/>
            <p:nvPr/>
          </p:nvSpPr>
          <p:spPr>
            <a:xfrm>
              <a:off x="1527575" y="2486892"/>
              <a:ext cx="439993" cy="469657"/>
            </a:xfrm>
            <a:prstGeom prst="ben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91435" tIns="45718" rIns="91435" bIns="45718"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436089" y="2632109"/>
              <a:ext cx="965660" cy="302415"/>
            </a:xfrm>
            <a:prstGeom prst="rightArrow">
              <a:avLst>
                <a:gd name="adj1" fmla="val 100000"/>
                <a:gd name="adj2" fmla="val 50000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lIns="0" tIns="45718" rIns="0" bIns="45718" rtlCol="0" anchor="ctr"/>
            <a:lstStyle/>
            <a:p>
              <a:pPr algn="ctr"/>
              <a:r>
                <a:rPr lang="en-US" sz="1400"/>
                <a:t>nsP1-4</a:t>
              </a:r>
            </a:p>
          </p:txBody>
        </p:sp>
        <p:sp>
          <p:nvSpPr>
            <p:cNvPr id="42" name="Rectangle 41"/>
            <p:cNvSpPr/>
            <p:nvPr/>
          </p:nvSpPr>
          <p:spPr>
            <a:xfrm>
              <a:off x="1581971" y="2629724"/>
              <a:ext cx="473169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/>
                <a:t>SGP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930400" y="3765613"/>
            <a:ext cx="2286000" cy="168275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7515376" y="2141520"/>
            <a:ext cx="1717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/>
              <a:t>Mix 1: 0.1Y, 0.1R, 0.1B</a:t>
            </a:r>
          </a:p>
          <a:p>
            <a:r>
              <a:rPr lang="en-US" sz="1200" i="1"/>
              <a:t>Mix 2: 0.3Y, 0.3R, 0.3B</a:t>
            </a:r>
          </a:p>
          <a:p>
            <a:r>
              <a:rPr lang="en-US" sz="1200" i="1"/>
              <a:t>Mix 3: 0.1Y, 0.5R, 0.4B</a:t>
            </a:r>
          </a:p>
          <a:p>
            <a:r>
              <a:rPr lang="en-US" sz="1200" i="1"/>
              <a:t>Mix 4: 0.2Y, 0.2R, 0.6B</a:t>
            </a:r>
          </a:p>
          <a:p>
            <a:r>
              <a:rPr lang="en-US" sz="1200" i="1"/>
              <a:t>Mix 5: 0.01Y, 0.1R, 0.5B</a:t>
            </a:r>
          </a:p>
          <a:p>
            <a:r>
              <a:rPr lang="en-US" sz="1200" i="1"/>
              <a:t>Mix 6: 0.4Y, 0.02R, 0.02B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6246782" y="6492875"/>
            <a:ext cx="90281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/>
              <a:t>Mix Number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756361" y="6582975"/>
            <a:ext cx="1509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/>
              <a:t>[Beal et al., 2014]</a:t>
            </a:r>
          </a:p>
        </p:txBody>
      </p:sp>
    </p:spTree>
    <p:extLst>
      <p:ext uri="{BB962C8B-B14F-4D97-AF65-F5344CB8AC3E}">
        <p14:creationId xmlns:p14="http://schemas.microsoft.com/office/powerpoint/2010/main" val="447090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Aggregate programming maps from global specifications to local interaction rules</a:t>
            </a:r>
          </a:p>
          <a:p>
            <a:r>
              <a:rPr lang="en-US" dirty="0" smtClean="0"/>
              <a:t>Field calculus, building block libraries, and substitution relations allow efficient engineering</a:t>
            </a:r>
          </a:p>
          <a:p>
            <a:r>
              <a:rPr lang="en-US" dirty="0" smtClean="0"/>
              <a:t>Aggregate programming can also be applied to engineering of biological organisms</a:t>
            </a:r>
            <a:endParaRPr lang="en-US" dirty="0"/>
          </a:p>
          <a:p>
            <a:r>
              <a:rPr lang="en-US" dirty="0" smtClean="0"/>
              <a:t>New biological devices, measurement, and modeling are starting to enable </a:t>
            </a:r>
            <a:r>
              <a:rPr lang="en-US" dirty="0"/>
              <a:t>complex </a:t>
            </a:r>
            <a:r>
              <a:rPr lang="en-US" dirty="0" smtClean="0"/>
              <a:t>designs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9194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Traditional Monolithic Computing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3300" y="5473700"/>
            <a:ext cx="7251700" cy="1219200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chemeClr val="accent1"/>
                </a:solidFill>
              </a:rPr>
              <a:t>The venerable von Neumann model is </a:t>
            </a:r>
          </a:p>
          <a:p>
            <a:pPr algn="ctr">
              <a:buNone/>
            </a:pPr>
            <a:r>
              <a:rPr lang="en-US" i="1">
                <a:solidFill>
                  <a:schemeClr val="accent1"/>
                </a:solidFill>
              </a:rPr>
              <a:t>breaking down in several ways…</a:t>
            </a:r>
          </a:p>
        </p:txBody>
      </p:sp>
      <p:pic>
        <p:nvPicPr>
          <p:cNvPr id="5" name="Picture 4" descr="Von_Neumann_Architec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0" y="1543050"/>
            <a:ext cx="6350000" cy="367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49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Acknowledgements:</a:t>
            </a:r>
            <a:endParaRPr lang="en-US" dirty="0"/>
          </a:p>
        </p:txBody>
      </p:sp>
      <p:sp>
        <p:nvSpPr>
          <p:cNvPr id="4" name="Content Placeholder 5"/>
          <p:cNvSpPr>
            <a:spLocks noGrp="1"/>
          </p:cNvSpPr>
          <p:nvPr>
            <p:ph sz="half" idx="1"/>
          </p:nvPr>
        </p:nvSpPr>
        <p:spPr>
          <a:xfrm>
            <a:off x="104424" y="1790086"/>
            <a:ext cx="2400301" cy="1826248"/>
          </a:xfrm>
        </p:spPr>
        <p:txBody>
          <a:bodyPr/>
          <a:lstStyle/>
          <a:p>
            <a:pPr>
              <a:buNone/>
            </a:pPr>
            <a:r>
              <a:rPr lang="en-US" sz="1800" dirty="0" smtClean="0"/>
              <a:t>Aaron Adler</a:t>
            </a:r>
          </a:p>
          <a:p>
            <a:pPr>
              <a:buNone/>
              <a:defRPr/>
            </a:pPr>
            <a:r>
              <a:rPr lang="en-US" sz="1800" dirty="0" smtClean="0"/>
              <a:t>Joseph Loyall</a:t>
            </a:r>
          </a:p>
          <a:p>
            <a:pPr>
              <a:buNone/>
              <a:defRPr/>
            </a:pPr>
            <a:r>
              <a:rPr lang="en-US" sz="1800" dirty="0" smtClean="0"/>
              <a:t>Rick Schantz</a:t>
            </a:r>
          </a:p>
          <a:p>
            <a:pPr>
              <a:buNone/>
            </a:pPr>
            <a:r>
              <a:rPr lang="en-US" sz="1800" dirty="0" err="1" smtClean="0"/>
              <a:t>Fusun</a:t>
            </a:r>
            <a:r>
              <a:rPr lang="en-US" sz="1800" dirty="0" smtClean="0"/>
              <a:t> </a:t>
            </a:r>
            <a:r>
              <a:rPr lang="en-US" sz="1800" dirty="0" err="1" smtClean="0"/>
              <a:t>Yaman</a:t>
            </a:r>
            <a:endParaRPr lang="en-US" sz="1800" dirty="0" smtClean="0"/>
          </a:p>
          <a:p>
            <a:pPr>
              <a:buNone/>
            </a:pPr>
            <a:r>
              <a:rPr lang="en-US" sz="1800" dirty="0"/>
              <a:t>Shane Clark</a:t>
            </a:r>
          </a:p>
          <a:p>
            <a:pPr>
              <a:buNone/>
            </a:pPr>
            <a:r>
              <a:rPr lang="en-US" sz="1800" dirty="0" err="1"/>
              <a:t>Partha</a:t>
            </a:r>
            <a:r>
              <a:rPr lang="en-US" sz="1800" dirty="0"/>
              <a:t> Pal</a:t>
            </a:r>
          </a:p>
          <a:p>
            <a:pPr>
              <a:buNone/>
            </a:pPr>
            <a:r>
              <a:rPr lang="en-US" sz="1800" dirty="0"/>
              <a:t>Kyle </a:t>
            </a:r>
            <a:r>
              <a:rPr lang="en-US" sz="1800" dirty="0" err="1"/>
              <a:t>Usbeck</a:t>
            </a:r>
            <a:endParaRPr lang="en-US" sz="1800" dirty="0"/>
          </a:p>
          <a:p>
            <a:pPr>
              <a:buNone/>
            </a:pPr>
            <a:endParaRPr lang="en-US" sz="1800" dirty="0" smtClean="0"/>
          </a:p>
        </p:txBody>
      </p:sp>
      <p:sp>
        <p:nvSpPr>
          <p:cNvPr id="5" name="Content Placeholder 6"/>
          <p:cNvSpPr txBox="1">
            <a:spLocks/>
          </p:cNvSpPr>
          <p:nvPr/>
        </p:nvSpPr>
        <p:spPr bwMode="auto">
          <a:xfrm>
            <a:off x="2319873" y="1790086"/>
            <a:ext cx="2231128" cy="36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Ron Weiss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Jonathan Babb</a:t>
            </a:r>
            <a:endParaRPr kumimoji="0" lang="en-US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Noah </a:t>
            </a: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Davidsohn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Mohammad Ebrahimkhani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Samira Kiani</a:t>
            </a:r>
          </a:p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Tasuku Kitada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Yinqing Li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Ting Lu</a:t>
            </a:r>
          </a:p>
        </p:txBody>
      </p:sp>
      <p:pic>
        <p:nvPicPr>
          <p:cNvPr id="6" name="Picture 4" descr="RTN_BBNtech_primary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9019" y="1189570"/>
            <a:ext cx="1975853" cy="613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mit-logo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0883" y="1150146"/>
            <a:ext cx="1073156" cy="585358"/>
          </a:xfrm>
          <a:prstGeom prst="rect">
            <a:avLst/>
          </a:prstGeom>
        </p:spPr>
      </p:pic>
      <p:pic>
        <p:nvPicPr>
          <p:cNvPr id="8" name="Picture 7" descr="BU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6551" y="1189570"/>
            <a:ext cx="1503363" cy="612611"/>
          </a:xfrm>
          <a:prstGeom prst="rect">
            <a:avLst/>
          </a:prstGeom>
        </p:spPr>
      </p:pic>
      <p:sp>
        <p:nvSpPr>
          <p:cNvPr id="9" name="Content Placeholder 6"/>
          <p:cNvSpPr txBox="1">
            <a:spLocks/>
          </p:cNvSpPr>
          <p:nvPr/>
        </p:nvSpPr>
        <p:spPr bwMode="auto">
          <a:xfrm>
            <a:off x="4363982" y="1790086"/>
            <a:ext cx="2650662" cy="2375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  <a:cs typeface="ＭＳ Ｐゴシック" charset="-128"/>
              </a:rPr>
              <a:t>Douglas Densmore</a:t>
            </a:r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Evan Appleton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Swapnil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Bhatia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Chenkai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 Liu</a:t>
            </a:r>
            <a:endParaRPr lang="en-US" dirty="0" smtClean="0">
              <a:solidFill>
                <a:srgbClr val="000000"/>
              </a:solidFill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Viktor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Vasilev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Tyler Wagner</a:t>
            </a:r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4" descr="darpaLogo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4950" y="5726026"/>
            <a:ext cx="1839050" cy="1106836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130438" y="6010481"/>
            <a:ext cx="110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Zhen Xie</a:t>
            </a:r>
          </a:p>
        </p:txBody>
      </p:sp>
      <p:pic>
        <p:nvPicPr>
          <p:cNvPr id="12" name="Picture 11" descr="Tsinghua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3149" y="5109641"/>
            <a:ext cx="908050" cy="913761"/>
          </a:xfrm>
          <a:prstGeom prst="rect">
            <a:avLst/>
          </a:prstGeom>
        </p:spPr>
      </p:pic>
      <p:pic>
        <p:nvPicPr>
          <p:cNvPr id="16" name="Picture 15" descr="na3pkhsacbqn0zfr-UI_DomeWdL-M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722" y="3976748"/>
            <a:ext cx="2019300" cy="573665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 bwMode="auto">
          <a:xfrm>
            <a:off x="6522722" y="4550413"/>
            <a:ext cx="2294467" cy="1217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/>
              <a:t>Soura</a:t>
            </a:r>
            <a:r>
              <a:rPr lang="en-US" sz="1800" dirty="0" smtClean="0"/>
              <a:t> </a:t>
            </a:r>
            <a:r>
              <a:rPr lang="en-US" sz="1800" dirty="0" err="1" smtClean="0"/>
              <a:t>Dasgupta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Raghu </a:t>
            </a:r>
            <a:r>
              <a:rPr lang="en-US" sz="1800" dirty="0" err="1" smtClean="0"/>
              <a:t>Mudumbai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/>
              <a:t>Amy Kumar</a:t>
            </a:r>
            <a:endParaRPr lang="en-US" sz="1800" dirty="0"/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71478" y="6010481"/>
            <a:ext cx="2054138" cy="7982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/>
              <a:t>Mirko</a:t>
            </a:r>
            <a:r>
              <a:rPr lang="en-US" sz="1800" dirty="0" smtClean="0"/>
              <a:t> </a:t>
            </a:r>
            <a:r>
              <a:rPr lang="en-US" sz="1800" dirty="0" err="1" smtClean="0"/>
              <a:t>Viroli</a:t>
            </a:r>
            <a:endParaRPr lang="en-US" sz="1800" dirty="0" smtClean="0"/>
          </a:p>
          <a:p>
            <a:pPr marL="0" indent="0">
              <a:buNone/>
            </a:pPr>
            <a:r>
              <a:rPr lang="en-US" sz="1800" dirty="0" err="1" smtClean="0"/>
              <a:t>Danilo</a:t>
            </a:r>
            <a:r>
              <a:rPr lang="en-US" sz="1800" dirty="0" smtClean="0"/>
              <a:t> </a:t>
            </a:r>
            <a:r>
              <a:rPr lang="en-US" sz="1800" dirty="0" err="1" smtClean="0"/>
              <a:t>Pianini</a:t>
            </a:r>
            <a:endParaRPr lang="en-US" sz="1800" dirty="0" smtClean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7250" y="5109641"/>
            <a:ext cx="912262" cy="90795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2639" y="5109641"/>
            <a:ext cx="910622" cy="910622"/>
          </a:xfrm>
          <a:prstGeom prst="rect">
            <a:avLst/>
          </a:prstGeom>
        </p:spPr>
      </p:pic>
      <p:sp>
        <p:nvSpPr>
          <p:cNvPr id="21" name="Content Placeholder 2"/>
          <p:cNvSpPr txBox="1">
            <a:spLocks/>
          </p:cNvSpPr>
          <p:nvPr/>
        </p:nvSpPr>
        <p:spPr bwMode="auto">
          <a:xfrm>
            <a:off x="1676876" y="6010481"/>
            <a:ext cx="2116755" cy="59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/>
                <a:ea typeface="ＭＳ Ｐゴシック" charset="-128"/>
                <a:cs typeface="ＭＳ Ｐゴシック" charset="-128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kern="1200">
                <a:solidFill>
                  <a:schemeClr val="tx1"/>
                </a:solidFill>
                <a:latin typeface="Arial"/>
                <a:ea typeface="Arial" charset="0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800" dirty="0" err="1" smtClean="0"/>
              <a:t>Ferruccio</a:t>
            </a:r>
            <a:endParaRPr lang="en-US" sz="1800" dirty="0"/>
          </a:p>
          <a:p>
            <a:pPr marL="0" indent="0">
              <a:buNone/>
            </a:pPr>
            <a:r>
              <a:rPr lang="en-US" sz="1800" dirty="0" smtClean="0"/>
              <a:t>    </a:t>
            </a:r>
            <a:r>
              <a:rPr lang="en-US" sz="1800" dirty="0" err="1" smtClean="0"/>
              <a:t>Damiani</a:t>
            </a:r>
            <a:endParaRPr lang="en-US" sz="1800" dirty="0" smtClean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10"/>
          <a:srcRect r="49391"/>
          <a:stretch/>
        </p:blipFill>
        <p:spPr>
          <a:xfrm>
            <a:off x="6638026" y="1161348"/>
            <a:ext cx="894346" cy="7130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548449" y="1790086"/>
            <a:ext cx="1955471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Traci </a:t>
            </a: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Haddock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Kim de Mora</a:t>
            </a: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Meagan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Lizarazo</a:t>
            </a:r>
            <a:endParaRPr lang="en-US" dirty="0" smtClean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Randy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Rettberg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54877" y="3191113"/>
            <a:ext cx="2154989" cy="38673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548449" y="3577844"/>
            <a:ext cx="20318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Markus </a:t>
            </a:r>
            <a:r>
              <a:rPr lang="en-US" dirty="0" err="1" smtClean="0">
                <a:solidFill>
                  <a:srgbClr val="000000"/>
                </a:solidFill>
                <a:latin typeface="Arial"/>
                <a:ea typeface="ＭＳ Ｐゴシック" charset="-128"/>
                <a:cs typeface="ＭＳ Ｐゴシック" charset="-128"/>
              </a:rPr>
              <a:t>Gershater</a:t>
            </a:r>
            <a:endParaRPr lang="en-US" dirty="0">
              <a:solidFill>
                <a:srgbClr val="000000"/>
              </a:solidFill>
              <a:latin typeface="Arial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382411" y="4405965"/>
            <a:ext cx="1519053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Marc </a:t>
            </a: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Salit</a:t>
            </a:r>
            <a:endParaRPr lang="en-US" dirty="0" smtClean="0">
              <a:latin typeface="Arial"/>
              <a:ea typeface="ＭＳ Ｐゴシック" charset="-128"/>
              <a:cs typeface="ＭＳ Ｐゴシック" charset="-128"/>
            </a:endParaRPr>
          </a:p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Sarah Munro</a:t>
            </a:r>
          </a:p>
        </p:txBody>
      </p:sp>
      <p:pic>
        <p:nvPicPr>
          <p:cNvPr id="25" name="Picture 24" descr="NIST_logo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551" y="3922381"/>
            <a:ext cx="1735667" cy="458216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4379590" y="5969465"/>
            <a:ext cx="1775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42900" indent="-342900" eaLnBrk="0" fontAlgn="base" hangingPunct="0">
              <a:spcBef>
                <a:spcPct val="20000"/>
              </a:spcBef>
              <a:spcAft>
                <a:spcPct val="0"/>
              </a:spcAft>
              <a:defRPr/>
            </a:pPr>
            <a:r>
              <a:rPr lang="en-US" dirty="0" smtClean="0">
                <a:latin typeface="Arial"/>
                <a:ea typeface="ＭＳ Ｐゴシック" charset="-128"/>
                <a:cs typeface="ＭＳ Ｐゴシック" charset="-128"/>
              </a:rPr>
              <a:t>Jim </a:t>
            </a:r>
            <a:r>
              <a:rPr lang="en-US" dirty="0" err="1" smtClean="0">
                <a:latin typeface="Arial"/>
                <a:ea typeface="ＭＳ Ｐゴシック" charset="-128"/>
                <a:cs typeface="ＭＳ Ｐゴシック" charset="-128"/>
              </a:rPr>
              <a:t>Hollenhorst</a:t>
            </a:r>
            <a:endParaRPr lang="en-US" dirty="0" smtClean="0">
              <a:latin typeface="Arial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3"/>
          <a:srcRect l="4075" t="7349" r="4444" b="10090"/>
          <a:stretch/>
        </p:blipFill>
        <p:spPr>
          <a:xfrm>
            <a:off x="4460068" y="5079657"/>
            <a:ext cx="1557368" cy="885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519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End of Moore’s Law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448300"/>
            <a:ext cx="8229600" cy="677863"/>
          </a:xfrm>
        </p:spPr>
        <p:txBody>
          <a:bodyPr/>
          <a:lstStyle/>
          <a:p>
            <a:pPr algn="ctr">
              <a:buNone/>
            </a:pPr>
            <a:r>
              <a:rPr lang="en-US" i="1">
                <a:solidFill>
                  <a:srgbClr val="376092"/>
                </a:solidFill>
              </a:rPr>
              <a:t>High-performance computing = mesh</a:t>
            </a:r>
          </a:p>
        </p:txBody>
      </p:sp>
      <p:pic>
        <p:nvPicPr>
          <p:cNvPr id="6" name="Picture 5" descr="XeonPhiDie_03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60500"/>
            <a:ext cx="3890568" cy="3181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76300" y="4724400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Intel Xeon Phi: 61 cores</a:t>
            </a:r>
          </a:p>
        </p:txBody>
      </p:sp>
      <p:pic>
        <p:nvPicPr>
          <p:cNvPr id="8" name="Picture 7" descr="Virtex-7 2000T(1).jpg"/>
          <p:cNvPicPr>
            <a:picLocks noChangeAspect="1"/>
          </p:cNvPicPr>
          <p:nvPr/>
        </p:nvPicPr>
        <p:blipFill>
          <a:blip r:embed="rId3"/>
          <a:srcRect l="3770" t="3005" b="3005"/>
          <a:stretch>
            <a:fillRect/>
          </a:stretch>
        </p:blipFill>
        <p:spPr>
          <a:xfrm>
            <a:off x="4323088" y="1638300"/>
            <a:ext cx="4667579" cy="285957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57800" y="4724400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Xilinx Virtex-7: 2M Logic cells</a:t>
            </a:r>
          </a:p>
        </p:txBody>
      </p:sp>
    </p:spTree>
    <p:extLst>
      <p:ext uri="{BB962C8B-B14F-4D97-AF65-F5344CB8AC3E}">
        <p14:creationId xmlns:p14="http://schemas.microsoft.com/office/powerpoint/2010/main" val="11464976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Networked Devices Everywhere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D6FA37-ABBC-1843-8D6A-5317100EE71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Picture 4" descr="holland-queens-day.jpg"/>
          <p:cNvPicPr>
            <a:picLocks noChangeAspect="1"/>
          </p:cNvPicPr>
          <p:nvPr/>
        </p:nvPicPr>
        <p:blipFill>
          <a:blip r:embed="rId2"/>
          <a:srcRect t="23192"/>
          <a:stretch>
            <a:fillRect/>
          </a:stretch>
        </p:blipFill>
        <p:spPr>
          <a:xfrm>
            <a:off x="205622" y="1552062"/>
            <a:ext cx="8744857" cy="44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650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New Computational Materials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0" y="1104901"/>
            <a:ext cx="8229600" cy="787400"/>
          </a:xfrm>
        </p:spPr>
        <p:txBody>
          <a:bodyPr/>
          <a:lstStyle/>
          <a:p>
            <a:r>
              <a:rPr lang="en-US"/>
              <a:t>Synthetic Biology: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732242" y="4117218"/>
            <a:ext cx="4550958" cy="1999818"/>
            <a:chOff x="3354059" y="578999"/>
            <a:chExt cx="2992974" cy="1315196"/>
          </a:xfrm>
        </p:grpSpPr>
        <p:grpSp>
          <p:nvGrpSpPr>
            <p:cNvPr id="5" name="Group 12"/>
            <p:cNvGrpSpPr/>
            <p:nvPr/>
          </p:nvGrpSpPr>
          <p:grpSpPr>
            <a:xfrm>
              <a:off x="3354059" y="578999"/>
              <a:ext cx="2992974" cy="1056933"/>
              <a:chOff x="4850546" y="1152867"/>
              <a:chExt cx="2992974" cy="1056933"/>
            </a:xfrm>
          </p:grpSpPr>
          <p:pic>
            <p:nvPicPr>
              <p:cNvPr id="7" name="Picture 6" descr="Green-to-white-copy1-300x295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0126" r="43482"/>
              <a:stretch/>
            </p:blipFill>
            <p:spPr>
              <a:xfrm>
                <a:off x="6628546" y="1154199"/>
                <a:ext cx="1214974" cy="1054269"/>
              </a:xfrm>
              <a:prstGeom prst="rect">
                <a:avLst/>
              </a:prstGeom>
            </p:spPr>
          </p:pic>
          <p:pic>
            <p:nvPicPr>
              <p:cNvPr id="8" name="Picture 7" descr="Green-to-white-copy1-300x295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2556" b="50000"/>
              <a:stretch/>
            </p:blipFill>
            <p:spPr>
              <a:xfrm>
                <a:off x="4850546" y="1152867"/>
                <a:ext cx="1234857" cy="1056933"/>
              </a:xfrm>
              <a:prstGeom prst="rect">
                <a:avLst/>
              </a:prstGeom>
            </p:spPr>
          </p:pic>
          <p:cxnSp>
            <p:nvCxnSpPr>
              <p:cNvPr id="9" name="Straight Arrow Connector 8"/>
              <p:cNvCxnSpPr/>
              <p:nvPr/>
            </p:nvCxnSpPr>
            <p:spPr>
              <a:xfrm>
                <a:off x="6085403" y="1678720"/>
                <a:ext cx="543143" cy="5226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 w="lg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" name="TextBox 5"/>
            <p:cNvSpPr txBox="1"/>
            <p:nvPr/>
          </p:nvSpPr>
          <p:spPr>
            <a:xfrm>
              <a:off x="4206240" y="1590577"/>
              <a:ext cx="1153644" cy="3036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[Medford]</a:t>
              </a:r>
              <a:endParaRPr lang="en-US" sz="2400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585716" y="1722692"/>
            <a:ext cx="4529333" cy="2317992"/>
            <a:chOff x="4742033" y="5173734"/>
            <a:chExt cx="2397277" cy="1226862"/>
          </a:xfrm>
        </p:grpSpPr>
        <p:graphicFrame>
          <p:nvGraphicFramePr>
            <p:cNvPr id="11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4968627"/>
                </p:ext>
              </p:extLst>
            </p:nvPr>
          </p:nvGraphicFramePr>
          <p:xfrm>
            <a:off x="4742033" y="5173735"/>
            <a:ext cx="998368" cy="10305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1" name="Image" r:id="rId4" imgW="7009821" imgH="7040298" progId="">
                    <p:embed/>
                  </p:oleObj>
                </mc:Choice>
                <mc:Fallback>
                  <p:oleObj name="Image" r:id="rId4" imgW="7009821" imgH="7040298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9131" t="9482" r="3914" b="3897"/>
                        <a:stretch>
                          <a:fillRect/>
                        </a:stretch>
                      </p:blipFill>
                      <p:spPr bwMode="auto">
                        <a:xfrm>
                          <a:off x="4742033" y="5173735"/>
                          <a:ext cx="998368" cy="1030533"/>
                        </a:xfrm>
                        <a:prstGeom prst="rect">
                          <a:avLst/>
                        </a:prstGeom>
                        <a:noFill/>
                        <a:ln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35177971"/>
                </p:ext>
              </p:extLst>
            </p:nvPr>
          </p:nvGraphicFramePr>
          <p:xfrm>
            <a:off x="5852160" y="5173734"/>
            <a:ext cx="1287150" cy="103053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2" name="Image" r:id="rId6" imgW="4919065" imgH="4339993" progId="">
                    <p:embed/>
                  </p:oleObj>
                </mc:Choice>
                <mc:Fallback>
                  <p:oleObj name="Image" r:id="rId6" imgW="4919065" imgH="4339993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t="8427" r="1859"/>
                        <a:stretch>
                          <a:fillRect/>
                        </a:stretch>
                      </p:blipFill>
                      <p:spPr bwMode="auto">
                        <a:xfrm>
                          <a:off x="5852160" y="5173734"/>
                          <a:ext cx="1287150" cy="103053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" name="TextBox 12"/>
            <p:cNvSpPr txBox="1"/>
            <p:nvPr/>
          </p:nvSpPr>
          <p:spPr>
            <a:xfrm>
              <a:off x="5401059" y="6156247"/>
              <a:ext cx="879981" cy="2443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[Weiss]</a:t>
              </a:r>
              <a:endParaRPr lang="en-US" sz="24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718805" y="1722686"/>
            <a:ext cx="2427122" cy="2383795"/>
            <a:chOff x="7331035" y="2968146"/>
            <a:chExt cx="1507497" cy="1480587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31035" y="2968146"/>
              <a:ext cx="1507497" cy="127020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7533736" y="4161991"/>
              <a:ext cx="1163224" cy="2867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smtClean="0"/>
                <a:t>[</a:t>
              </a:r>
              <a:r>
                <a:rPr lang="en-US" sz="2400" dirty="0" err="1" smtClean="0"/>
                <a:t>Levskaya</a:t>
              </a:r>
              <a:r>
                <a:rPr lang="en-US" sz="2400" dirty="0"/>
                <a:t>]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455363" y="5660835"/>
            <a:ext cx="10719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[Hasty]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241300" y="6186000"/>
            <a:ext cx="8929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/>
              <a:t>Other emerging areas too, including nanoassembly, active materials…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71998" y="4119242"/>
            <a:ext cx="2892405" cy="154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76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Fundamentally different models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991100"/>
            <a:ext cx="8229600" cy="1135063"/>
          </a:xfrm>
        </p:spPr>
        <p:txBody>
          <a:bodyPr/>
          <a:lstStyle/>
          <a:p>
            <a:pPr algn="ctr">
              <a:buNone/>
            </a:pPr>
            <a:r>
              <a:rPr lang="en-US" sz="2400" i="1">
                <a:solidFill>
                  <a:srgbClr val="376092"/>
                </a:solidFill>
              </a:rPr>
              <a:t>How can we program aggregates adaptively &amp; efficiently? </a:t>
            </a:r>
          </a:p>
          <a:p>
            <a:pPr algn="ctr">
              <a:buNone/>
            </a:pPr>
            <a:r>
              <a:rPr lang="en-US" sz="2400" i="1">
                <a:solidFill>
                  <a:srgbClr val="376092"/>
                </a:solidFill>
              </a:rPr>
              <a:t>Are there commonalities that cross substrates?</a:t>
            </a:r>
          </a:p>
        </p:txBody>
      </p:sp>
      <p:pic>
        <p:nvPicPr>
          <p:cNvPr id="89" name="Picture 88" descr="Virtex-7 2000T(1).jpg"/>
          <p:cNvPicPr>
            <a:picLocks noChangeAspect="1"/>
          </p:cNvPicPr>
          <p:nvPr/>
        </p:nvPicPr>
        <p:blipFill>
          <a:blip r:embed="rId3"/>
          <a:srcRect l="3770" t="3005" b="3005"/>
          <a:stretch>
            <a:fillRect/>
          </a:stretch>
        </p:blipFill>
        <p:spPr>
          <a:xfrm>
            <a:off x="368300" y="1621047"/>
            <a:ext cx="2466595" cy="1511152"/>
          </a:xfrm>
          <a:prstGeom prst="rect">
            <a:avLst/>
          </a:prstGeom>
        </p:spPr>
      </p:pic>
      <p:sp>
        <p:nvSpPr>
          <p:cNvPr id="90" name="Rectangle 5"/>
          <p:cNvSpPr>
            <a:spLocks noChangeArrowheads="1"/>
          </p:cNvSpPr>
          <p:nvPr/>
        </p:nvSpPr>
        <p:spPr bwMode="auto">
          <a:xfrm>
            <a:off x="6716067" y="1574362"/>
            <a:ext cx="2117588" cy="1683757"/>
          </a:xfrm>
          <a:prstGeom prst="rect">
            <a:avLst/>
          </a:prstGeom>
          <a:blipFill dpi="0" rotWithShape="0">
            <a:blip r:embed="rId4"/>
            <a:srcRect/>
            <a:stretch>
              <a:fillRect/>
            </a:stretch>
          </a:blipFill>
          <a:ln w="9525">
            <a:noFill/>
            <a:round/>
            <a:headEnd/>
            <a:tailEnd/>
          </a:ln>
          <a:effectLst/>
        </p:spPr>
        <p:txBody>
          <a:bodyPr lIns="81639" tIns="55221" rIns="81639" bIns="-207363" anchor="b" anchorCtr="1">
            <a:prstTxWarp prst="textNoShape">
              <a:avLst/>
            </a:prstTxWarp>
          </a:bodyPr>
          <a:lstStyle/>
          <a:p>
            <a:pPr algn="ctr">
              <a:tabLst>
                <a:tab pos="656650" algn="l"/>
                <a:tab pos="1313299" algn="l"/>
                <a:tab pos="1969949" algn="l"/>
                <a:tab pos="2626599" algn="l"/>
              </a:tabLst>
            </a:pPr>
            <a:endParaRPr lang="en-US" dirty="0">
              <a:solidFill>
                <a:srgbClr val="000000"/>
              </a:solidFill>
              <a:ea typeface="MS Gothic" charset="0"/>
              <a:cs typeface="MS Gothic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3426155" y="3390900"/>
            <a:ext cx="255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Dispersion</a:t>
            </a:r>
          </a:p>
          <a:p>
            <a:pPr algn="ctr"/>
            <a:r>
              <a:rPr lang="en-US"/>
              <a:t>Moderate FLOPs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334727" y="3390900"/>
            <a:ext cx="2556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Isolate Systems</a:t>
            </a:r>
          </a:p>
          <a:p>
            <a:pPr algn="ctr"/>
            <a:r>
              <a:rPr lang="en-US"/>
              <a:t>Extremely High FLOPs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312109" y="3390900"/>
            <a:ext cx="279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High Resolution Sense/Act</a:t>
            </a:r>
          </a:p>
          <a:p>
            <a:pPr algn="ctr"/>
            <a:r>
              <a:rPr lang="en-US"/>
              <a:t>Abysmal FLOPs</a:t>
            </a:r>
          </a:p>
        </p:txBody>
      </p:sp>
      <p:pic>
        <p:nvPicPr>
          <p:cNvPr id="94" name="Picture 93" descr="holland-queens-day.jpg"/>
          <p:cNvPicPr>
            <a:picLocks noChangeAspect="1"/>
          </p:cNvPicPr>
          <p:nvPr/>
        </p:nvPicPr>
        <p:blipFill>
          <a:blip r:embed="rId5"/>
          <a:srcRect t="23192"/>
          <a:stretch>
            <a:fillRect/>
          </a:stretch>
        </p:blipFill>
        <p:spPr>
          <a:xfrm>
            <a:off x="3024291" y="1552062"/>
            <a:ext cx="3330151" cy="170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16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bn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bbn_template.potx</Template>
  <TotalTime>7597</TotalTime>
  <Words>2274</Words>
  <Application>Microsoft Macintosh PowerPoint</Application>
  <PresentationFormat>On-screen Show (4:3)</PresentationFormat>
  <Paragraphs>520</Paragraphs>
  <Slides>50</Slides>
  <Notes>4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2" baseType="lpstr">
      <vt:lpstr>bbn_template</vt:lpstr>
      <vt:lpstr>Image</vt:lpstr>
      <vt:lpstr>PowerPoint Presentation</vt:lpstr>
      <vt:lpstr>Engineering Aggregates</vt:lpstr>
      <vt:lpstr>Aggregate Programming</vt:lpstr>
      <vt:lpstr>Dealing with challenging platforms</vt:lpstr>
      <vt:lpstr>Traditional Monolithic Computing</vt:lpstr>
      <vt:lpstr>The End of Moore’s Law</vt:lpstr>
      <vt:lpstr>Networked Devices Everywhere</vt:lpstr>
      <vt:lpstr>New Computational Materials</vt:lpstr>
      <vt:lpstr>Fundamentally different models</vt:lpstr>
      <vt:lpstr>Device-Centric Programming</vt:lpstr>
      <vt:lpstr>PowerPoint Presentation</vt:lpstr>
      <vt:lpstr>Aggregate Programming Stack</vt:lpstr>
      <vt:lpstr>Field Calculus</vt:lpstr>
      <vt:lpstr>Aggregate Programming Stack</vt:lpstr>
      <vt:lpstr>Self-Stabilizing Building Blocks</vt:lpstr>
      <vt:lpstr>Applying building blocks:</vt:lpstr>
      <vt:lpstr>Complex Example: Crowd Management</vt:lpstr>
      <vt:lpstr>Optimization of Dynamics</vt:lpstr>
      <vt:lpstr>Optimization Example: Crowd Alert</vt:lpstr>
      <vt:lpstr>Optimization Example: Crowd Alert</vt:lpstr>
      <vt:lpstr>Optimization Example: Crowd Alert</vt:lpstr>
      <vt:lpstr>Aggregate Programming Stack</vt:lpstr>
      <vt:lpstr>Crowd Safety Services</vt:lpstr>
      <vt:lpstr>Dependency-Directed Recovery </vt:lpstr>
      <vt:lpstr>Summary: Aggregate Methodology</vt:lpstr>
      <vt:lpstr>Now let’s go to biology…</vt:lpstr>
      <vt:lpstr>Transcriptional Logic Computations</vt:lpstr>
      <vt:lpstr>Simple Circuit Example</vt:lpstr>
      <vt:lpstr>Application Examples</vt:lpstr>
      <vt:lpstr>High-Level Genetic Circuit Design</vt:lpstr>
      <vt:lpstr>Why a tool-chain?</vt:lpstr>
      <vt:lpstr>TASBE tool-chain</vt:lpstr>
      <vt:lpstr>A Tool-Chain Example</vt:lpstr>
      <vt:lpstr>A Tool-Chain Example</vt:lpstr>
      <vt:lpstr>A Tool-Chain Example</vt:lpstr>
      <vt:lpstr>A Tool-Chain Example</vt:lpstr>
      <vt:lpstr>A Tool-Chain Example</vt:lpstr>
      <vt:lpstr>A Tool-Chain Example</vt:lpstr>
      <vt:lpstr>The Tool-Chain Approach:</vt:lpstr>
      <vt:lpstr>Complex Designs: Barriers &amp; Emerging Solutions</vt:lpstr>
      <vt:lpstr>Characterization &amp; reproducibility</vt:lpstr>
      <vt:lpstr>2015 iGEM Interlab Study Participation</vt:lpstr>
      <vt:lpstr>High sensitivity to protocol</vt:lpstr>
      <vt:lpstr>Instrument issues drive variation!</vt:lpstr>
      <vt:lpstr>Calibrated Flow Cytometry</vt:lpstr>
      <vt:lpstr>CRISPR Repressor Devices</vt:lpstr>
      <vt:lpstr>Example: Predicting Repressor Cascades</vt:lpstr>
      <vt:lpstr>Example: Engineering Replicon Expression</vt:lpstr>
      <vt:lpstr>Summary</vt:lpstr>
      <vt:lpstr>Acknowledgements:</vt:lpstr>
    </vt:vector>
  </TitlesOfParts>
  <Company>BBN Technologies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Jake Beal</dc:creator>
  <cp:lastModifiedBy>Jake Beal</cp:lastModifiedBy>
  <cp:revision>230</cp:revision>
  <dcterms:created xsi:type="dcterms:W3CDTF">2012-05-30T11:32:39Z</dcterms:created>
  <dcterms:modified xsi:type="dcterms:W3CDTF">2015-10-01T06:33:03Z</dcterms:modified>
</cp:coreProperties>
</file>