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257" r:id="rId2"/>
    <p:sldId id="421" r:id="rId3"/>
    <p:sldId id="360" r:id="rId4"/>
    <p:sldId id="362" r:id="rId5"/>
    <p:sldId id="368" r:id="rId6"/>
    <p:sldId id="422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442" r:id="rId16"/>
    <p:sldId id="443" r:id="rId17"/>
    <p:sldId id="423" r:id="rId18"/>
    <p:sldId id="425" r:id="rId19"/>
    <p:sldId id="426" r:id="rId20"/>
    <p:sldId id="427" r:id="rId21"/>
    <p:sldId id="428" r:id="rId22"/>
    <p:sldId id="429" r:id="rId23"/>
    <p:sldId id="430" r:id="rId24"/>
    <p:sldId id="431" r:id="rId25"/>
    <p:sldId id="432" r:id="rId26"/>
    <p:sldId id="433" r:id="rId27"/>
    <p:sldId id="394" r:id="rId28"/>
    <p:sldId id="395" r:id="rId29"/>
    <p:sldId id="416" r:id="rId30"/>
    <p:sldId id="417" r:id="rId31"/>
    <p:sldId id="441" r:id="rId32"/>
    <p:sldId id="419" r:id="rId33"/>
    <p:sldId id="398" r:id="rId34"/>
    <p:sldId id="400" r:id="rId35"/>
    <p:sldId id="437" r:id="rId36"/>
    <p:sldId id="401" r:id="rId37"/>
    <p:sldId id="444" r:id="rId38"/>
    <p:sldId id="445" r:id="rId39"/>
    <p:sldId id="403" r:id="rId40"/>
    <p:sldId id="40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7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64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'dna-synthesis'!$B$1</c:f>
              <c:strCache>
                <c:ptCount val="1"/>
                <c:pt idx="0">
                  <c:v>Length</c:v>
                </c:pt>
              </c:strCache>
            </c:strRef>
          </c:tx>
          <c:dLbls>
            <c:dLbl>
              <c:idx val="0"/>
              <c:layout>
                <c:manualLayout>
                  <c:x val="-0.0700437635640851"/>
                  <c:y val="-0.050672988155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825515784862433"/>
                  <c:y val="-0.0475059263954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675422005796535"/>
                  <c:y val="-0.050672988155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825515784862434"/>
                  <c:y val="-0.04433886463579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22576586237149"/>
                  <c:y val="-0.03800474111639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145090653097034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112570334299422"/>
                  <c:y val="-0.0190023705581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'dna-synthesis'!$A$2:$A$9</c:f>
              <c:numCache>
                <c:formatCode>General</c:formatCode>
                <c:ptCount val="8"/>
                <c:pt idx="0">
                  <c:v>1979.0</c:v>
                </c:pt>
                <c:pt idx="1">
                  <c:v>1990.0</c:v>
                </c:pt>
                <c:pt idx="2">
                  <c:v>1995.0</c:v>
                </c:pt>
                <c:pt idx="3">
                  <c:v>2002.0</c:v>
                </c:pt>
                <c:pt idx="4">
                  <c:v>2004.4</c:v>
                </c:pt>
                <c:pt idx="5">
                  <c:v>2004.7</c:v>
                </c:pt>
                <c:pt idx="6">
                  <c:v>2008.0</c:v>
                </c:pt>
                <c:pt idx="7">
                  <c:v>2010.0</c:v>
                </c:pt>
              </c:numCache>
            </c:numRef>
          </c:xVal>
          <c:yVal>
            <c:numRef>
              <c:f>'dna-synthesis'!$B$2:$B$9</c:f>
              <c:numCache>
                <c:formatCode>#,##0</c:formatCode>
                <c:ptCount val="8"/>
                <c:pt idx="0">
                  <c:v>207.0</c:v>
                </c:pt>
                <c:pt idx="1">
                  <c:v>2100.0</c:v>
                </c:pt>
                <c:pt idx="2">
                  <c:v>2700.0</c:v>
                </c:pt>
                <c:pt idx="3">
                  <c:v>7500.0</c:v>
                </c:pt>
                <c:pt idx="4">
                  <c:v>14600.0</c:v>
                </c:pt>
                <c:pt idx="5">
                  <c:v>32000.0</c:v>
                </c:pt>
                <c:pt idx="6">
                  <c:v>583000.0</c:v>
                </c:pt>
                <c:pt idx="7">
                  <c:v>1.08E6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3659736"/>
        <c:axId val="-2023721976"/>
      </c:scatterChart>
      <c:valAx>
        <c:axId val="-2023659736"/>
        <c:scaling>
          <c:orientation val="minMax"/>
          <c:max val="2012.0"/>
          <c:min val="1975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23721976"/>
        <c:crosses val="autoZero"/>
        <c:crossBetween val="midCat"/>
      </c:valAx>
      <c:valAx>
        <c:axId val="-2023721976"/>
        <c:scaling>
          <c:logBase val="10.0"/>
          <c:orientation val="minMax"/>
          <c:max val="2.0E6"/>
          <c:min val="100.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Length in base pairs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crossAx val="-2023659736"/>
        <c:crosses val="autoZero"/>
        <c:crossBetween val="midCat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68E1-02D2-4C4B-B9A7-6C361D2976BF}" type="datetimeFigureOut">
              <a:rPr lang="en-US" smtClean="0"/>
              <a:pPr/>
              <a:t>11/30/15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EBDFA-F686-8442-832D-72D2A1F29B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7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24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25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B44C1-0313-C14F-8843-444ED82E8B36}" type="slidenum">
              <a:rPr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B44C1-0313-C14F-8843-444ED82E8B36}" type="slidenum">
              <a:rPr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opposed to other areas like enzyme engineering, tissue engineering, metabolic engineering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EBDFA-F686-8442-832D-72D2A1F29B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94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SBOL 2.0 describes</a:t>
            </a:r>
            <a:r>
              <a:rPr lang="en-US" baseline="0"/>
              <a:t> sequence, plus just enough information about function to provide hooks for integrating a broad range of resources together.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EBDFA-F686-8442-832D-72D2A1F29BE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FF7896-50A7-7B44-8809-1ECA8A8D25C1}" type="slidenum">
              <a:rPr lang="en-US"/>
              <a:pPr/>
              <a:t>18</a:t>
            </a:fld>
            <a:endParaRPr lang="en-US"/>
          </a:p>
        </p:txBody>
      </p:sp>
      <p:sp>
        <p:nvSpPr>
          <p:cNvPr id="1157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83DD6B-B73F-944E-9C2F-34ECF6B535C8}" type="slidenum">
              <a:rPr lang="en-US"/>
              <a:pPr/>
              <a:t>19</a:t>
            </a:fld>
            <a:endParaRPr lang="en-US"/>
          </a:p>
        </p:txBody>
      </p:sp>
      <p:sp>
        <p:nvSpPr>
          <p:cNvPr id="1167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10248F-9C63-E14B-8D9E-99DC33BAFD2C}" type="slidenum">
              <a:rPr lang="en-US"/>
              <a:pPr/>
              <a:t>20</a:t>
            </a:fld>
            <a:endParaRPr lang="en-US"/>
          </a:p>
        </p:txBody>
      </p:sp>
      <p:sp>
        <p:nvSpPr>
          <p:cNvPr id="1177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31EE5D-5C34-EB4D-8224-8C9DA5071CA0}" type="slidenum">
              <a:rPr lang="en-US"/>
              <a:pPr/>
              <a:t>21</a:t>
            </a:fld>
            <a:endParaRPr lang="en-US"/>
          </a:p>
        </p:txBody>
      </p:sp>
      <p:sp>
        <p:nvSpPr>
          <p:cNvPr id="1198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38BC51-563B-E44D-9692-1C40536E47A0}" type="slidenum">
              <a:rPr lang="en-US"/>
              <a:pPr/>
              <a:t>22</a:t>
            </a:fld>
            <a:endParaRPr lang="en-US"/>
          </a:p>
        </p:txBody>
      </p:sp>
      <p:sp>
        <p:nvSpPr>
          <p:cNvPr id="1228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6A78F2-D0BC-0B46-BBF6-A9B09FFCB0F8}" type="slidenum">
              <a:rPr lang="en-US"/>
              <a:pPr/>
              <a:t>23</a:t>
            </a:fld>
            <a:endParaRPr lang="en-US"/>
          </a:p>
        </p:txBody>
      </p:sp>
      <p:sp>
        <p:nvSpPr>
          <p:cNvPr id="1269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CB30-19B6-3F48-ADBB-B350F9840069}" type="datetime1">
              <a:rPr lang="en-US"/>
              <a:pPr>
                <a:defRPr/>
              </a:pPr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A2600-637B-7D4B-8C94-E25C84E28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0670-CD0C-F749-BECA-A83B619A63FD}" type="datetime1">
              <a:rPr lang="en-US"/>
              <a:pPr>
                <a:defRPr/>
              </a:pPr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B4F9-6F41-A64A-9416-DCD45D958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223D9-3465-9D43-9377-BE913ED4716F}" type="datetime1">
              <a:rPr lang="en-US"/>
              <a:pPr>
                <a:defRPr/>
              </a:pPr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6235-F8F4-A440-A97E-46A9CB709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9C951-2EAA-1F48-ACA0-E0A1383A40D4}" type="datetime1">
              <a:rPr lang="en-US"/>
              <a:pPr>
                <a:defRPr/>
              </a:pPr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FA37-ABBC-1843-8D6A-5317100EE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0DF9-CC32-9C44-AC2F-E6A7F6CC2ECF}" type="datetime1">
              <a:rPr lang="en-US"/>
              <a:pPr>
                <a:defRPr/>
              </a:pPr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71E6E-8D70-F442-961A-4716F14FD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4E1F-CA3B-3646-BE62-C588800C2472}" type="datetime1">
              <a:rPr lang="en-US"/>
              <a:pPr>
                <a:defRPr/>
              </a:pPr>
              <a:t>11/30/15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7D22-707F-6C41-820E-4EC1F3E19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140F-752C-1949-8601-060C513457BA}" type="datetime1">
              <a:rPr lang="en-US"/>
              <a:pPr>
                <a:defRPr/>
              </a:pPr>
              <a:t>11/30/15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6085-EF18-244A-B06A-D6865D40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67002-8995-CF43-A133-30C69AB8CC05}" type="datetime1">
              <a:rPr lang="en-US"/>
              <a:pPr>
                <a:defRPr/>
              </a:pPr>
              <a:t>11/30/15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EF24-7E62-F54E-9774-9584E25F5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8ADE-2153-364A-A071-A3B0FDB1732C}" type="datetime1">
              <a:rPr lang="en-US"/>
              <a:pPr>
                <a:defRPr/>
              </a:pPr>
              <a:t>11/30/15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38C7A-2DCD-A348-B123-C9BDC6E51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8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36800"/>
            <a:ext cx="3008313" cy="3789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8CED-311F-9245-8F7A-721CEA827B33}" type="datetime1">
              <a:rPr lang="en-US"/>
              <a:pPr>
                <a:defRPr/>
              </a:pPr>
              <a:t>11/30/15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9032-05DE-C243-9C9E-BC26BDAB2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2B432-CAEC-8B43-8513-489BF6A13CF0}" type="datetime1">
              <a:rPr lang="en-US"/>
              <a:pPr>
                <a:defRPr/>
              </a:pPr>
              <a:t>11/30/15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9CAE-1B8B-9943-A09B-BDA91252F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1300" y="274638"/>
            <a:ext cx="8229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B45D94-4174-694B-84D6-9CA23898200E}" type="datetime1">
              <a:rPr lang="en-US"/>
              <a:pPr>
                <a:defRPr/>
              </a:pPr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4CC4FB-8D41-3B4D-8E07-DC97EDCC2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957263"/>
            <a:ext cx="9137650" cy="0"/>
          </a:xfrm>
          <a:prstGeom prst="line">
            <a:avLst/>
          </a:prstGeom>
          <a:noFill/>
          <a:ln w="12700">
            <a:solidFill>
              <a:srgbClr val="CE112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ea typeface="+mn-ea"/>
              <a:cs typeface="+mn-cs"/>
            </a:endParaRPr>
          </a:p>
        </p:txBody>
      </p:sp>
      <p:pic>
        <p:nvPicPr>
          <p:cNvPr id="1032" name="Picture 9" descr="BBn Technologies_RGB_RB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54900" y="220130"/>
            <a:ext cx="1591428" cy="51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5.png"/><Relationship Id="rId7" Type="http://schemas.openxmlformats.org/officeDocument/2006/relationships/image" Target="../media/image25.emf"/><Relationship Id="rId8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5.png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5.png"/><Relationship Id="rId7" Type="http://schemas.openxmlformats.org/officeDocument/2006/relationships/image" Target="../media/image29.emf"/><Relationship Id="rId8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5.png"/><Relationship Id="rId7" Type="http://schemas.openxmlformats.org/officeDocument/2006/relationships/image" Target="../media/image31.emf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5.pn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3.gif"/><Relationship Id="rId4" Type="http://schemas.openxmlformats.org/officeDocument/2006/relationships/image" Target="../media/image24.jpeg"/><Relationship Id="rId5" Type="http://schemas.openxmlformats.org/officeDocument/2006/relationships/image" Target="../media/image69.png"/><Relationship Id="rId6" Type="http://schemas.openxmlformats.org/officeDocument/2006/relationships/image" Target="../media/image70.jpeg"/><Relationship Id="rId7" Type="http://schemas.openxmlformats.org/officeDocument/2006/relationships/image" Target="../media/image52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5.png"/><Relationship Id="rId7" Type="http://schemas.openxmlformats.org/officeDocument/2006/relationships/image" Target="../media/image23.gif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8435" name="Picture 18" descr="screen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158750"/>
            <a:ext cx="43942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311400"/>
            <a:ext cx="9144000" cy="1092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pic>
        <p:nvPicPr>
          <p:cNvPr id="18437" name="Picture 4" descr="RTN_BBNtech_primar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1238" y="5988050"/>
            <a:ext cx="1514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7163" y="152400"/>
            <a:ext cx="8820150" cy="65960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7313" y="2311400"/>
            <a:ext cx="166687" cy="1092200"/>
          </a:xfrm>
          <a:prstGeom prst="rect">
            <a:avLst/>
          </a:prstGeom>
          <a:solidFill>
            <a:srgbClr val="D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1798638" y="3449638"/>
            <a:ext cx="6596063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8750" y="2311400"/>
            <a:ext cx="1341438" cy="1092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18442" name="TextBox 15"/>
          <p:cNvSpPr txBox="1">
            <a:spLocks noChangeArrowheads="1"/>
          </p:cNvSpPr>
          <p:nvPr/>
        </p:nvSpPr>
        <p:spPr bwMode="auto">
          <a:xfrm>
            <a:off x="1500188" y="1141352"/>
            <a:ext cx="7477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Engineering Complex Behaviors in Biological Organisms</a:t>
            </a:r>
            <a:endParaRPr lang="en-US" sz="3600" b="1" dirty="0"/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1511300" y="2321344"/>
            <a:ext cx="73644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Jacob Beal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5969000" y="37465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University of Iowa</a:t>
            </a:r>
          </a:p>
          <a:p>
            <a:r>
              <a:rPr lang="en-US" dirty="0" smtClean="0"/>
              <a:t>December, </a:t>
            </a:r>
            <a:r>
              <a:rPr lang="en-US" dirty="0"/>
              <a:t>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7391397" y="2159000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Program instantiated for two target platforms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  <p:pic>
        <p:nvPicPr>
          <p:cNvPr id="36" name="Picture 35" descr="mammalian-optimized-DFG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" y="2515136"/>
            <a:ext cx="2518576" cy="2364900"/>
          </a:xfrm>
          <a:prstGeom prst="rect">
            <a:avLst/>
          </a:prstGeom>
        </p:spPr>
      </p:pic>
      <p:pic>
        <p:nvPicPr>
          <p:cNvPr id="37" name="Picture 36" descr="ecoli-optimized-DFG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6068" y="2535321"/>
            <a:ext cx="2497632" cy="234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8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 genetic regulatory networks</a:t>
            </a:r>
            <a:br>
              <a:rPr lang="en-US" dirty="0" smtClean="0"/>
            </a:br>
            <a:endParaRPr lang="en-US" dirty="0"/>
          </a:p>
        </p:txBody>
      </p:sp>
      <p:cxnSp>
        <p:nvCxnSpPr>
          <p:cNvPr id="6" name="Straight Arrow Connector 5"/>
          <p:cNvCxnSpPr>
            <a:stCxn id="171" idx="0"/>
          </p:cNvCxnSpPr>
          <p:nvPr/>
        </p:nvCxnSpPr>
        <p:spPr>
          <a:xfrm flipH="1" flipV="1">
            <a:off x="2151148" y="3718224"/>
            <a:ext cx="4808" cy="205850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72" idx="0"/>
          </p:cNvCxnSpPr>
          <p:nvPr/>
        </p:nvCxnSpPr>
        <p:spPr>
          <a:xfrm flipV="1">
            <a:off x="5400883" y="5437396"/>
            <a:ext cx="2905" cy="33178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mammalian-optimized-agrn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" y="2324128"/>
            <a:ext cx="4346798" cy="1416591"/>
          </a:xfrm>
          <a:prstGeom prst="rect">
            <a:avLst/>
          </a:prstGeom>
        </p:spPr>
      </p:pic>
      <p:pic>
        <p:nvPicPr>
          <p:cNvPr id="35" name="Picture 34" descr="ecoli-optimized-agrn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0957" y="4227092"/>
            <a:ext cx="4746640" cy="1108704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7391397" y="3057824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p14="http://schemas.microsoft.com/office/powerpoint/2010/main" val="83674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Automated part selection using database of known part behaviors</a:t>
            </a:r>
          </a:p>
          <a:p>
            <a:pPr algn="ctr"/>
            <a:endParaRPr lang="en-US" dirty="0"/>
          </a:p>
        </p:txBody>
      </p:sp>
      <p:pic>
        <p:nvPicPr>
          <p:cNvPr id="32" name="Picture 31" descr="mm_mammalian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14" y="2193325"/>
            <a:ext cx="3443434" cy="2844021"/>
          </a:xfrm>
          <a:prstGeom prst="rect">
            <a:avLst/>
          </a:prstGeom>
        </p:spPr>
      </p:pic>
      <p:pic>
        <p:nvPicPr>
          <p:cNvPr id="33" name="Picture 32" descr="mm_ecoli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8100" y="2205012"/>
            <a:ext cx="3289300" cy="2813050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391397" y="3950269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p14="http://schemas.microsoft.com/office/powerpoint/2010/main" val="40082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grpSp>
        <p:nvGrpSpPr>
          <p:cNvPr id="6" name="Group 45"/>
          <p:cNvGrpSpPr/>
          <p:nvPr/>
        </p:nvGrpSpPr>
        <p:grpSpPr>
          <a:xfrm>
            <a:off x="0" y="2649966"/>
            <a:ext cx="9067800" cy="2970352"/>
            <a:chOff x="0" y="2649966"/>
            <a:chExt cx="9067800" cy="2970352"/>
          </a:xfrm>
        </p:grpSpPr>
        <p:sp>
          <p:nvSpPr>
            <p:cNvPr id="47" name="Rounded Rectangle 46"/>
            <p:cNvSpPr/>
            <p:nvPr/>
          </p:nvSpPr>
          <p:spPr>
            <a:xfrm>
              <a:off x="7391397" y="4845618"/>
              <a:ext cx="1676403" cy="774700"/>
            </a:xfrm>
            <a:prstGeom prst="roundRect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ecoli-asm-tre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8512" y="2713466"/>
              <a:ext cx="3454400" cy="2088930"/>
            </a:xfrm>
            <a:prstGeom prst="rect">
              <a:avLst/>
            </a:prstGeom>
          </p:spPr>
        </p:pic>
        <p:pic>
          <p:nvPicPr>
            <p:cNvPr id="49" name="Picture 48" descr="Mammalian_Assembly_Tree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649966"/>
              <a:ext cx="3777387" cy="2328284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Automated assembly step selection for two different platform-specific assembly protocols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p14="http://schemas.microsoft.com/office/powerpoint/2010/main" val="21528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grpSp>
        <p:nvGrpSpPr>
          <p:cNvPr id="6" name="Group 58"/>
          <p:cNvGrpSpPr/>
          <p:nvPr/>
        </p:nvGrpSpPr>
        <p:grpSpPr>
          <a:xfrm>
            <a:off x="1002880" y="1937452"/>
            <a:ext cx="8064920" cy="4546466"/>
            <a:chOff x="1002880" y="1937452"/>
            <a:chExt cx="8064920" cy="4546466"/>
          </a:xfrm>
        </p:grpSpPr>
        <p:sp>
          <p:nvSpPr>
            <p:cNvPr id="50" name="Rounded Rectangle 49"/>
            <p:cNvSpPr/>
            <p:nvPr/>
          </p:nvSpPr>
          <p:spPr>
            <a:xfrm>
              <a:off x="7391397" y="5709218"/>
              <a:ext cx="1676403" cy="774700"/>
            </a:xfrm>
            <a:prstGeom prst="roundRect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 descr="uninducedl_red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8358" y="2252537"/>
              <a:ext cx="2235708" cy="1670357"/>
            </a:xfrm>
            <a:prstGeom prst="rect">
              <a:avLst/>
            </a:prstGeom>
          </p:spPr>
        </p:pic>
        <p:pic>
          <p:nvPicPr>
            <p:cNvPr id="52" name="Picture 51" descr="induced1_green_7p5mM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01680" y="4210628"/>
              <a:ext cx="2242386" cy="1675346"/>
            </a:xfrm>
            <a:prstGeom prst="rect">
              <a:avLst/>
            </a:prstGeom>
          </p:spPr>
        </p:pic>
        <p:pic>
          <p:nvPicPr>
            <p:cNvPr id="53" name="Picture 52" descr="uninducedl_red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9558" y="2247989"/>
              <a:ext cx="2235708" cy="1665505"/>
            </a:xfrm>
            <a:prstGeom prst="rect">
              <a:avLst/>
            </a:prstGeom>
          </p:spPr>
        </p:pic>
        <p:pic>
          <p:nvPicPr>
            <p:cNvPr id="54" name="Picture 53" descr="induced1_green_7p5mM.jpg"/>
            <p:cNvPicPr>
              <a:picLocks noChangeAspect="1"/>
            </p:cNvPicPr>
            <p:nvPr/>
          </p:nvPicPr>
          <p:blipFill>
            <a:blip r:embed="rId10">
              <a:lum bright="10000"/>
            </a:blip>
            <a:stretch>
              <a:fillRect/>
            </a:stretch>
          </p:blipFill>
          <p:spPr>
            <a:xfrm>
              <a:off x="1002880" y="4206087"/>
              <a:ext cx="2242386" cy="167048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549400" y="1937452"/>
              <a:ext cx="1240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Uninduced</a:t>
              </a:r>
              <a:endParaRPr lang="en-US" i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60900" y="1937452"/>
              <a:ext cx="1240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Uninduced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651000" y="3900771"/>
              <a:ext cx="97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Induced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762500" y="3900771"/>
              <a:ext cx="97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Induced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Resulting cells demonstrating expected behavior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p14="http://schemas.microsoft.com/office/powerpoint/2010/main" val="33131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Oval 242"/>
          <p:cNvSpPr/>
          <p:nvPr/>
        </p:nvSpPr>
        <p:spPr>
          <a:xfrm>
            <a:off x="4854266" y="5401126"/>
            <a:ext cx="548640" cy="2926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0679" y="274638"/>
            <a:ext cx="6731000" cy="682625"/>
          </a:xfrm>
        </p:spPr>
        <p:txBody>
          <a:bodyPr/>
          <a:lstStyle/>
          <a:p>
            <a:r>
              <a:rPr lang="en-US" sz="3000" dirty="0"/>
              <a:t>Synthetic Biology Open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041400"/>
            <a:ext cx="1943100" cy="5051688"/>
          </a:xfrm>
        </p:spPr>
        <p:txBody>
          <a:bodyPr/>
          <a:lstStyle/>
          <a:p>
            <a:pPr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0000FF"/>
                </a:solidFill>
              </a:rPr>
              <a:t>FASTA</a:t>
            </a:r>
          </a:p>
          <a:p>
            <a:pPr>
              <a:spcAft>
                <a:spcPts val="0"/>
              </a:spcAft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0000FF"/>
                </a:solidFill>
              </a:rPr>
              <a:t>GenBank</a:t>
            </a:r>
          </a:p>
          <a:p>
            <a:pPr>
              <a:spcAft>
                <a:spcPts val="0"/>
              </a:spcAft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>
              <a:spcAft>
                <a:spcPts val="600"/>
              </a:spcAft>
              <a:buNone/>
            </a:pPr>
            <a:r>
              <a:rPr lang="en-US" b="1" dirty="0" smtClean="0">
                <a:solidFill>
                  <a:srgbClr val="0000FF"/>
                </a:solidFill>
              </a:rPr>
              <a:t>SBOL 1.1</a:t>
            </a:r>
          </a:p>
          <a:p>
            <a:pPr>
              <a:spcAft>
                <a:spcPts val="600"/>
              </a:spcAft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>
              <a:spcAft>
                <a:spcPts val="1800"/>
              </a:spcAft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>
              <a:spcAft>
                <a:spcPts val="600"/>
              </a:spcAft>
              <a:buNone/>
            </a:pPr>
            <a:r>
              <a:rPr lang="en-US" b="1" dirty="0" smtClean="0">
                <a:solidFill>
                  <a:srgbClr val="0000FF"/>
                </a:solidFill>
              </a:rPr>
              <a:t>SBOL 2.0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9600" y="1028700"/>
            <a:ext cx="498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ACTGTGCCGTTAAACGTGATTAAATCCGTACTGATAT…</a:t>
            </a:r>
          </a:p>
        </p:txBody>
      </p:sp>
      <p:grpSp>
        <p:nvGrpSpPr>
          <p:cNvPr id="202" name="Group 201"/>
          <p:cNvGrpSpPr/>
          <p:nvPr/>
        </p:nvGrpSpPr>
        <p:grpSpPr>
          <a:xfrm>
            <a:off x="3073400" y="4970839"/>
            <a:ext cx="4949542" cy="1722061"/>
            <a:chOff x="3073400" y="4907339"/>
            <a:chExt cx="4949542" cy="1722061"/>
          </a:xfrm>
        </p:grpSpPr>
        <p:sp>
          <p:nvSpPr>
            <p:cNvPr id="10" name="Right Arrow 9"/>
            <p:cNvSpPr/>
            <p:nvPr/>
          </p:nvSpPr>
          <p:spPr>
            <a:xfrm>
              <a:off x="4161438" y="5945231"/>
              <a:ext cx="794428" cy="327118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TetR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6596047" y="5943770"/>
              <a:ext cx="794428" cy="327118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07C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GFP</a:t>
              </a:r>
            </a:p>
          </p:txBody>
        </p:sp>
        <p:sp>
          <p:nvSpPr>
            <p:cNvPr id="13" name="Bent Arrow 12"/>
            <p:cNvSpPr/>
            <p:nvPr/>
          </p:nvSpPr>
          <p:spPr>
            <a:xfrm>
              <a:off x="3466313" y="5746623"/>
              <a:ext cx="385531" cy="525725"/>
            </a:xfrm>
            <a:prstGeom prst="ben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ord 13"/>
            <p:cNvSpPr/>
            <p:nvPr/>
          </p:nvSpPr>
          <p:spPr>
            <a:xfrm>
              <a:off x="3635713" y="6057678"/>
              <a:ext cx="408897" cy="408897"/>
            </a:xfrm>
            <a:prstGeom prst="chord">
              <a:avLst>
                <a:gd name="adj1" fmla="val 10744762"/>
                <a:gd name="adj2" fmla="val 1031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Bent Arrow 14"/>
            <p:cNvSpPr/>
            <p:nvPr/>
          </p:nvSpPr>
          <p:spPr>
            <a:xfrm>
              <a:off x="5621784" y="5745163"/>
              <a:ext cx="385531" cy="525725"/>
            </a:xfrm>
            <a:prstGeom prst="ben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Chord 15"/>
            <p:cNvSpPr/>
            <p:nvPr/>
          </p:nvSpPr>
          <p:spPr>
            <a:xfrm>
              <a:off x="6108684" y="6056217"/>
              <a:ext cx="408897" cy="408897"/>
            </a:xfrm>
            <a:prstGeom prst="chord">
              <a:avLst>
                <a:gd name="adj1" fmla="val 10744762"/>
                <a:gd name="adj2" fmla="val 1031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-Right-Up Arrow 16"/>
            <p:cNvSpPr/>
            <p:nvPr/>
          </p:nvSpPr>
          <p:spPr>
            <a:xfrm rot="10800000">
              <a:off x="5014280" y="5816765"/>
              <a:ext cx="408897" cy="458460"/>
            </a:xfrm>
            <a:prstGeom prst="leftRightUpArrow">
              <a:avLst>
                <a:gd name="adj1" fmla="val 45513"/>
                <a:gd name="adj2" fmla="val 8969"/>
                <a:gd name="adj3" fmla="val 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Left-Right-Up Arrow 17"/>
            <p:cNvSpPr/>
            <p:nvPr/>
          </p:nvSpPr>
          <p:spPr>
            <a:xfrm rot="10800000">
              <a:off x="7423489" y="5812427"/>
              <a:ext cx="408897" cy="458460"/>
            </a:xfrm>
            <a:prstGeom prst="leftRightUpArrow">
              <a:avLst>
                <a:gd name="adj1" fmla="val 45513"/>
                <a:gd name="adj2" fmla="val 8969"/>
                <a:gd name="adj3" fmla="val 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296913" y="6284032"/>
              <a:ext cx="4556280" cy="146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>
              <a:spLocks/>
            </p:cNvSpPr>
            <p:nvPr/>
          </p:nvSpPr>
          <p:spPr>
            <a:xfrm>
              <a:off x="5353619" y="6212052"/>
              <a:ext cx="625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pTet</a:t>
              </a:r>
            </a:p>
          </p:txBody>
        </p:sp>
        <p:sp>
          <p:nvSpPr>
            <p:cNvPr id="148" name="TextBox 147"/>
            <p:cNvSpPr txBox="1">
              <a:spLocks/>
            </p:cNvSpPr>
            <p:nvPr/>
          </p:nvSpPr>
          <p:spPr>
            <a:xfrm>
              <a:off x="4165303" y="4942894"/>
              <a:ext cx="625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aTc</a:t>
              </a:r>
            </a:p>
          </p:txBody>
        </p:sp>
        <p:cxnSp>
          <p:nvCxnSpPr>
            <p:cNvPr id="152" name="Straight Arrow Connector 151"/>
            <p:cNvCxnSpPr/>
            <p:nvPr/>
          </p:nvCxnSpPr>
          <p:spPr>
            <a:xfrm>
              <a:off x="4528835" y="5249797"/>
              <a:ext cx="287331" cy="143943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Sun 153"/>
            <p:cNvSpPr/>
            <p:nvPr/>
          </p:nvSpPr>
          <p:spPr>
            <a:xfrm>
              <a:off x="6870700" y="5171377"/>
              <a:ext cx="494375" cy="494375"/>
            </a:xfrm>
            <a:prstGeom prst="sun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TextBox 154"/>
            <p:cNvSpPr txBox="1">
              <a:spLocks/>
            </p:cNvSpPr>
            <p:nvPr/>
          </p:nvSpPr>
          <p:spPr>
            <a:xfrm>
              <a:off x="6810724" y="5220220"/>
              <a:ext cx="625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GFP</a:t>
              </a:r>
            </a:p>
          </p:txBody>
        </p:sp>
        <p:cxnSp>
          <p:nvCxnSpPr>
            <p:cNvPr id="157" name="Straight Arrow Connector 156"/>
            <p:cNvCxnSpPr/>
            <p:nvPr/>
          </p:nvCxnSpPr>
          <p:spPr>
            <a:xfrm rot="5400000" flipH="1" flipV="1">
              <a:off x="6814704" y="5709974"/>
              <a:ext cx="315193" cy="152400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57"/>
            <p:cNvSpPr/>
            <p:nvPr/>
          </p:nvSpPr>
          <p:spPr>
            <a:xfrm>
              <a:off x="3086100" y="4954445"/>
              <a:ext cx="2959100" cy="1674955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6083284" y="4953887"/>
              <a:ext cx="1905016" cy="1674955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TextBox 199"/>
            <p:cNvSpPr txBox="1">
              <a:spLocks/>
            </p:cNvSpPr>
            <p:nvPr/>
          </p:nvSpPr>
          <p:spPr>
            <a:xfrm>
              <a:off x="3073400" y="4911243"/>
              <a:ext cx="13714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aTc</a:t>
              </a:r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detector</a:t>
              </a:r>
            </a:p>
          </p:txBody>
        </p:sp>
        <p:sp>
          <p:nvSpPr>
            <p:cNvPr id="201" name="TextBox 200"/>
            <p:cNvSpPr txBox="1">
              <a:spLocks/>
            </p:cNvSpPr>
            <p:nvPr/>
          </p:nvSpPr>
          <p:spPr>
            <a:xfrm>
              <a:off x="6631008" y="4907339"/>
              <a:ext cx="1391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GFP reporter</a:t>
              </a:r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3073399" y="3197978"/>
            <a:ext cx="4949543" cy="1315661"/>
            <a:chOff x="3073399" y="5313739"/>
            <a:chExt cx="4949543" cy="1315661"/>
          </a:xfrm>
        </p:grpSpPr>
        <p:sp>
          <p:nvSpPr>
            <p:cNvPr id="204" name="Right Arrow 203"/>
            <p:cNvSpPr/>
            <p:nvPr/>
          </p:nvSpPr>
          <p:spPr>
            <a:xfrm>
              <a:off x="4161438" y="5945231"/>
              <a:ext cx="794428" cy="327118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TetR</a:t>
              </a:r>
            </a:p>
          </p:txBody>
        </p:sp>
        <p:sp>
          <p:nvSpPr>
            <p:cNvPr id="205" name="Right Arrow 204"/>
            <p:cNvSpPr/>
            <p:nvPr/>
          </p:nvSpPr>
          <p:spPr>
            <a:xfrm>
              <a:off x="6596047" y="5943770"/>
              <a:ext cx="794428" cy="327118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07C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GFP</a:t>
              </a:r>
            </a:p>
          </p:txBody>
        </p:sp>
        <p:sp>
          <p:nvSpPr>
            <p:cNvPr id="206" name="Bent Arrow 205"/>
            <p:cNvSpPr/>
            <p:nvPr/>
          </p:nvSpPr>
          <p:spPr>
            <a:xfrm>
              <a:off x="3466313" y="5746623"/>
              <a:ext cx="385531" cy="525725"/>
            </a:xfrm>
            <a:prstGeom prst="ben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7" name="Chord 206"/>
            <p:cNvSpPr/>
            <p:nvPr/>
          </p:nvSpPr>
          <p:spPr>
            <a:xfrm>
              <a:off x="3635713" y="6057678"/>
              <a:ext cx="408897" cy="408897"/>
            </a:xfrm>
            <a:prstGeom prst="chord">
              <a:avLst>
                <a:gd name="adj1" fmla="val 10744762"/>
                <a:gd name="adj2" fmla="val 1031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Bent Arrow 207"/>
            <p:cNvSpPr/>
            <p:nvPr/>
          </p:nvSpPr>
          <p:spPr>
            <a:xfrm>
              <a:off x="5621784" y="5745163"/>
              <a:ext cx="385531" cy="525725"/>
            </a:xfrm>
            <a:prstGeom prst="ben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9" name="Chord 208"/>
            <p:cNvSpPr/>
            <p:nvPr/>
          </p:nvSpPr>
          <p:spPr>
            <a:xfrm>
              <a:off x="6108684" y="6056217"/>
              <a:ext cx="408897" cy="408897"/>
            </a:xfrm>
            <a:prstGeom prst="chord">
              <a:avLst>
                <a:gd name="adj1" fmla="val 10744762"/>
                <a:gd name="adj2" fmla="val 1031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Left-Right-Up Arrow 209"/>
            <p:cNvSpPr/>
            <p:nvPr/>
          </p:nvSpPr>
          <p:spPr>
            <a:xfrm rot="10800000">
              <a:off x="5014280" y="5816765"/>
              <a:ext cx="408897" cy="458460"/>
            </a:xfrm>
            <a:prstGeom prst="leftRightUpArrow">
              <a:avLst>
                <a:gd name="adj1" fmla="val 45513"/>
                <a:gd name="adj2" fmla="val 8969"/>
                <a:gd name="adj3" fmla="val 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Left-Right-Up Arrow 210"/>
            <p:cNvSpPr/>
            <p:nvPr/>
          </p:nvSpPr>
          <p:spPr>
            <a:xfrm rot="10800000">
              <a:off x="7423489" y="5812427"/>
              <a:ext cx="408897" cy="458460"/>
            </a:xfrm>
            <a:prstGeom prst="leftRightUpArrow">
              <a:avLst>
                <a:gd name="adj1" fmla="val 45513"/>
                <a:gd name="adj2" fmla="val 8969"/>
                <a:gd name="adj3" fmla="val 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2" name="Straight Connector 211"/>
            <p:cNvCxnSpPr/>
            <p:nvPr/>
          </p:nvCxnSpPr>
          <p:spPr>
            <a:xfrm>
              <a:off x="3296913" y="6284032"/>
              <a:ext cx="4556280" cy="146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TextBox 212"/>
            <p:cNvSpPr txBox="1">
              <a:spLocks/>
            </p:cNvSpPr>
            <p:nvPr/>
          </p:nvSpPr>
          <p:spPr>
            <a:xfrm>
              <a:off x="5353619" y="6212052"/>
              <a:ext cx="625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pTet</a:t>
              </a: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3086100" y="5366961"/>
              <a:ext cx="2959100" cy="1262439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6083284" y="5366403"/>
              <a:ext cx="1905016" cy="1262439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TextBox 221"/>
            <p:cNvSpPr txBox="1">
              <a:spLocks/>
            </p:cNvSpPr>
            <p:nvPr/>
          </p:nvSpPr>
          <p:spPr>
            <a:xfrm>
              <a:off x="3073399" y="5317643"/>
              <a:ext cx="13714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aTc</a:t>
              </a:r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detector</a:t>
              </a:r>
            </a:p>
          </p:txBody>
        </p:sp>
        <p:sp>
          <p:nvSpPr>
            <p:cNvPr id="223" name="TextBox 222"/>
            <p:cNvSpPr txBox="1">
              <a:spLocks/>
            </p:cNvSpPr>
            <p:nvPr/>
          </p:nvSpPr>
          <p:spPr>
            <a:xfrm>
              <a:off x="6631008" y="5313739"/>
              <a:ext cx="1391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GFP reporter</a:t>
              </a:r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3292264" y="1956659"/>
            <a:ext cx="4556280" cy="836221"/>
            <a:chOff x="3296913" y="5745163"/>
            <a:chExt cx="4556280" cy="836221"/>
          </a:xfrm>
        </p:grpSpPr>
        <p:sp>
          <p:nvSpPr>
            <p:cNvPr id="225" name="Right Arrow 224"/>
            <p:cNvSpPr/>
            <p:nvPr/>
          </p:nvSpPr>
          <p:spPr>
            <a:xfrm>
              <a:off x="4161438" y="5945231"/>
              <a:ext cx="794428" cy="327118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TetR</a:t>
              </a:r>
            </a:p>
          </p:txBody>
        </p:sp>
        <p:sp>
          <p:nvSpPr>
            <p:cNvPr id="226" name="Right Arrow 225"/>
            <p:cNvSpPr/>
            <p:nvPr/>
          </p:nvSpPr>
          <p:spPr>
            <a:xfrm>
              <a:off x="6596047" y="5943770"/>
              <a:ext cx="794428" cy="327118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07C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GFP</a:t>
              </a:r>
            </a:p>
          </p:txBody>
        </p:sp>
        <p:sp>
          <p:nvSpPr>
            <p:cNvPr id="227" name="Bent Arrow 226"/>
            <p:cNvSpPr/>
            <p:nvPr/>
          </p:nvSpPr>
          <p:spPr>
            <a:xfrm>
              <a:off x="3466313" y="5746623"/>
              <a:ext cx="385531" cy="525725"/>
            </a:xfrm>
            <a:prstGeom prst="ben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8" name="Chord 227"/>
            <p:cNvSpPr/>
            <p:nvPr/>
          </p:nvSpPr>
          <p:spPr>
            <a:xfrm>
              <a:off x="3635713" y="6057678"/>
              <a:ext cx="408897" cy="408897"/>
            </a:xfrm>
            <a:prstGeom prst="chord">
              <a:avLst>
                <a:gd name="adj1" fmla="val 10744762"/>
                <a:gd name="adj2" fmla="val 1031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Bent Arrow 228"/>
            <p:cNvSpPr/>
            <p:nvPr/>
          </p:nvSpPr>
          <p:spPr>
            <a:xfrm>
              <a:off x="5621784" y="5745163"/>
              <a:ext cx="385531" cy="525725"/>
            </a:xfrm>
            <a:prstGeom prst="ben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0" name="Chord 229"/>
            <p:cNvSpPr/>
            <p:nvPr/>
          </p:nvSpPr>
          <p:spPr>
            <a:xfrm>
              <a:off x="6108684" y="6056217"/>
              <a:ext cx="408897" cy="408897"/>
            </a:xfrm>
            <a:prstGeom prst="chord">
              <a:avLst>
                <a:gd name="adj1" fmla="val 10744762"/>
                <a:gd name="adj2" fmla="val 1031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Left-Right-Up Arrow 230"/>
            <p:cNvSpPr/>
            <p:nvPr/>
          </p:nvSpPr>
          <p:spPr>
            <a:xfrm rot="10800000">
              <a:off x="5014280" y="5816765"/>
              <a:ext cx="408897" cy="458460"/>
            </a:xfrm>
            <a:prstGeom prst="leftRightUpArrow">
              <a:avLst>
                <a:gd name="adj1" fmla="val 45513"/>
                <a:gd name="adj2" fmla="val 8969"/>
                <a:gd name="adj3" fmla="val 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Left-Right-Up Arrow 231"/>
            <p:cNvSpPr/>
            <p:nvPr/>
          </p:nvSpPr>
          <p:spPr>
            <a:xfrm rot="10800000">
              <a:off x="7423489" y="5812427"/>
              <a:ext cx="408897" cy="458460"/>
            </a:xfrm>
            <a:prstGeom prst="leftRightUpArrow">
              <a:avLst>
                <a:gd name="adj1" fmla="val 45513"/>
                <a:gd name="adj2" fmla="val 8969"/>
                <a:gd name="adj3" fmla="val 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3" name="Straight Connector 232"/>
            <p:cNvCxnSpPr/>
            <p:nvPr/>
          </p:nvCxnSpPr>
          <p:spPr>
            <a:xfrm>
              <a:off x="3296913" y="6284032"/>
              <a:ext cx="4556280" cy="146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TextBox 233"/>
            <p:cNvSpPr txBox="1">
              <a:spLocks/>
            </p:cNvSpPr>
            <p:nvPr/>
          </p:nvSpPr>
          <p:spPr>
            <a:xfrm>
              <a:off x="5353619" y="6212052"/>
              <a:ext cx="625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pTet</a:t>
              </a:r>
            </a:p>
          </p:txBody>
        </p:sp>
      </p:grpSp>
      <p:sp>
        <p:nvSpPr>
          <p:cNvPr id="239" name="Down Arrow 238"/>
          <p:cNvSpPr/>
          <p:nvPr/>
        </p:nvSpPr>
        <p:spPr>
          <a:xfrm>
            <a:off x="5206049" y="1460500"/>
            <a:ext cx="698500" cy="394559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Down Arrow 239"/>
          <p:cNvSpPr/>
          <p:nvPr/>
        </p:nvSpPr>
        <p:spPr>
          <a:xfrm>
            <a:off x="5206049" y="4559328"/>
            <a:ext cx="698500" cy="394559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Down Arrow 240"/>
          <p:cNvSpPr/>
          <p:nvPr/>
        </p:nvSpPr>
        <p:spPr>
          <a:xfrm>
            <a:off x="5206049" y="2792880"/>
            <a:ext cx="698500" cy="394559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2" name="Straight Arrow Connector 241"/>
          <p:cNvCxnSpPr>
            <a:endCxn id="243" idx="3"/>
          </p:cNvCxnSpPr>
          <p:nvPr/>
        </p:nvCxnSpPr>
        <p:spPr>
          <a:xfrm flipV="1">
            <a:off x="4528835" y="5650883"/>
            <a:ext cx="405777" cy="35785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43" idx="5"/>
          </p:cNvCxnSpPr>
          <p:nvPr/>
        </p:nvCxnSpPr>
        <p:spPr>
          <a:xfrm rot="16200000" flipH="1">
            <a:off x="5359651" y="5613792"/>
            <a:ext cx="225042" cy="299224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2" name="TextBox 251"/>
          <p:cNvSpPr txBox="1">
            <a:spLocks/>
          </p:cNvSpPr>
          <p:nvPr/>
        </p:nvSpPr>
        <p:spPr>
          <a:xfrm>
            <a:off x="4816166" y="5350326"/>
            <a:ext cx="6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TetR</a:t>
            </a:r>
          </a:p>
        </p:txBody>
      </p:sp>
      <p:pic>
        <p:nvPicPr>
          <p:cNvPr id="59" name="Picture 58" descr="SBOLlogo2_no 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1714500" cy="6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0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SBOL </a:t>
            </a:r>
            <a:r>
              <a:rPr lang="en-US" dirty="0" smtClean="0"/>
              <a:t>supports bio-design interchange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607252"/>
          </a:xfrm>
        </p:spPr>
        <p:txBody>
          <a:bodyPr/>
          <a:lstStyle/>
          <a:p>
            <a:pPr>
              <a:buNone/>
            </a:pPr>
            <a:r>
              <a:rPr lang="en-US" b="1">
                <a:solidFill>
                  <a:schemeClr val="tx2"/>
                </a:solidFill>
              </a:rPr>
              <a:t>Lots of different synthetic biology resources…</a:t>
            </a:r>
          </a:p>
        </p:txBody>
      </p:sp>
      <p:pic>
        <p:nvPicPr>
          <p:cNvPr id="5" name="Picture 4" descr="iGEM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21" y="2398468"/>
            <a:ext cx="883920" cy="883920"/>
          </a:xfrm>
          <a:prstGeom prst="rect">
            <a:avLst/>
          </a:prstGeom>
        </p:spPr>
      </p:pic>
      <p:pic>
        <p:nvPicPr>
          <p:cNvPr id="6" name="Picture 5" descr="sbml-bad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16" y="4728268"/>
            <a:ext cx="1105365" cy="478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9073" y="3122368"/>
            <a:ext cx="982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/>
              <a:t>GenBank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70" y="2296868"/>
            <a:ext cx="73914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36" y="3499022"/>
            <a:ext cx="1651000" cy="412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lum bright="-25000"/>
          </a:blip>
          <a:stretch>
            <a:fillRect/>
          </a:stretch>
        </p:blipFill>
        <p:spPr>
          <a:xfrm>
            <a:off x="8256432" y="4870682"/>
            <a:ext cx="673100" cy="673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lum bright="-25000"/>
          </a:blip>
          <a:stretch>
            <a:fillRect/>
          </a:stretch>
        </p:blipFill>
        <p:spPr>
          <a:xfrm>
            <a:off x="7284882" y="5252714"/>
            <a:ext cx="673100" cy="673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86330" y="5849614"/>
            <a:ext cx="1848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/>
              <a:t>Measurement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3970" y="5435316"/>
            <a:ext cx="1172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/>
              <a:t>Strain Data</a:t>
            </a:r>
          </a:p>
        </p:txBody>
      </p:sp>
      <p:pic>
        <p:nvPicPr>
          <p:cNvPr id="14" name="Picture 13" descr="liquid-handling-robo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0850" y="2028868"/>
            <a:ext cx="1290081" cy="856546"/>
          </a:xfrm>
          <a:prstGeom prst="rect">
            <a:avLst/>
          </a:prstGeom>
        </p:spPr>
      </p:pic>
      <p:pic>
        <p:nvPicPr>
          <p:cNvPr id="15" name="Picture 14" descr="flow-cytomet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3211" y="3006697"/>
            <a:ext cx="1062064" cy="798289"/>
          </a:xfrm>
          <a:prstGeom prst="rect">
            <a:avLst/>
          </a:prstGeom>
        </p:spPr>
      </p:pic>
      <p:pic>
        <p:nvPicPr>
          <p:cNvPr id="16" name="Picture 15" descr="server2_v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015" y="2110542"/>
            <a:ext cx="479425" cy="6478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1832" y="2687532"/>
            <a:ext cx="639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/>
              <a:t>LIMS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94854" y="2783814"/>
            <a:ext cx="1565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/>
              <a:t>Lab Automation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86028" y="3752815"/>
            <a:ext cx="1063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/>
              <a:t>HT Assays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6320" y="1851852"/>
            <a:ext cx="290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4F81BD"/>
                </a:solidFill>
              </a:rPr>
              <a:t>Repositories &amp; Databases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14930" y="1737552"/>
            <a:ext cx="2950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4F81BD"/>
                </a:solidFill>
              </a:rPr>
              <a:t>Automation &amp; Integration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2340" y="4191000"/>
            <a:ext cx="119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4F81BD"/>
                </a:solidFill>
              </a:rPr>
              <a:t>Modeling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30832" y="5200882"/>
            <a:ext cx="270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4F81BD"/>
                </a:solidFill>
              </a:rPr>
              <a:t>Sequencing &amp; Synthesis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95495" y="4488650"/>
            <a:ext cx="2497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4F81BD"/>
                </a:solidFill>
              </a:rPr>
              <a:t>Emerging Approaches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57200" y="3139159"/>
            <a:ext cx="8229600" cy="3528340"/>
            <a:chOff x="457200" y="3139159"/>
            <a:chExt cx="8229600" cy="3528340"/>
          </a:xfrm>
        </p:grpSpPr>
        <p:pic>
          <p:nvPicPr>
            <p:cNvPr id="4" name="Picture 3" descr="SBOLlogo2_no text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67084" y="3139159"/>
              <a:ext cx="3289233" cy="1163882"/>
            </a:xfrm>
            <a:prstGeom prst="rect">
              <a:avLst/>
            </a:prstGeom>
          </p:spPr>
        </p:pic>
        <p:sp>
          <p:nvSpPr>
            <p:cNvPr id="23" name="Content Placeholder 2"/>
            <p:cNvSpPr txBox="1">
              <a:spLocks/>
            </p:cNvSpPr>
            <p:nvPr/>
          </p:nvSpPr>
          <p:spPr bwMode="auto">
            <a:xfrm>
              <a:off x="457200" y="6187331"/>
              <a:ext cx="8229600" cy="480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r" defTabSz="4572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ＭＳ Ｐゴシック" charset="-128"/>
                </a:rPr>
                <a:t>… SBOL is a "hub" for linking them together</a:t>
              </a:r>
            </a:p>
          </p:txBody>
        </p:sp>
        <p:sp>
          <p:nvSpPr>
            <p:cNvPr id="30" name="Left-Right Arrow 29"/>
            <p:cNvSpPr/>
            <p:nvPr/>
          </p:nvSpPr>
          <p:spPr>
            <a:xfrm rot="1215676">
              <a:off x="2337775" y="3257140"/>
              <a:ext cx="895276" cy="356764"/>
            </a:xfrm>
            <a:prstGeom prst="left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Left-Right Arrow 30"/>
            <p:cNvSpPr/>
            <p:nvPr/>
          </p:nvSpPr>
          <p:spPr>
            <a:xfrm rot="19656683">
              <a:off x="2236175" y="4422304"/>
              <a:ext cx="895276" cy="356764"/>
            </a:xfrm>
            <a:prstGeom prst="left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Left-Right Arrow 31"/>
            <p:cNvSpPr/>
            <p:nvPr/>
          </p:nvSpPr>
          <p:spPr>
            <a:xfrm rot="16200000">
              <a:off x="4276870" y="4558304"/>
              <a:ext cx="776841" cy="356764"/>
            </a:xfrm>
            <a:prstGeom prst="left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Left-Right Arrow 32"/>
            <p:cNvSpPr/>
            <p:nvPr/>
          </p:nvSpPr>
          <p:spPr>
            <a:xfrm rot="20390639">
              <a:off x="6263194" y="3282150"/>
              <a:ext cx="895276" cy="356764"/>
            </a:xfrm>
            <a:prstGeom prst="left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Left-Right Arrow 33"/>
            <p:cNvSpPr/>
            <p:nvPr/>
          </p:nvSpPr>
          <p:spPr>
            <a:xfrm rot="1943751">
              <a:off x="5894390" y="4560332"/>
              <a:ext cx="895276" cy="356764"/>
            </a:xfrm>
            <a:prstGeom prst="left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-49515" y="5794924"/>
            <a:ext cx="10971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BioPAX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611364" y="5773870"/>
            <a:ext cx="1426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/>
              <a:t>BioModels.Net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77577" y="5370159"/>
            <a:ext cx="538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SO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3560" y="5163207"/>
            <a:ext cx="736600" cy="736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953" y="5210724"/>
            <a:ext cx="812800" cy="8128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956640" y="5838114"/>
            <a:ext cx="725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ChEBI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3627" y="5734685"/>
            <a:ext cx="847673" cy="4280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1827" y="5791199"/>
            <a:ext cx="997553" cy="4142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4530" y="5662253"/>
            <a:ext cx="977900" cy="5190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0213" y="5811843"/>
            <a:ext cx="824834" cy="32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8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Design: </a:t>
            </a:r>
            <a:r>
              <a:rPr lang="en-US" dirty="0" err="1" smtClean="0"/>
              <a:t>BioCompiler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4003031" cy="4979896"/>
            <a:chOff x="575403" y="1358152"/>
            <a:chExt cx="4003031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581206" y="312926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Abstract Genetic</a:t>
              </a:r>
              <a:r>
                <a:rPr lang="en-US" sz="1500" b="1" dirty="0" smtClean="0"/>
                <a:t> Regulatory </a:t>
              </a:r>
              <a:r>
                <a:rPr lang="en-US" sz="1500" b="1" dirty="0"/>
                <a:t>Network</a:t>
              </a: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575403" y="401182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DNA Parts</a:t>
              </a:r>
              <a:r>
                <a:rPr lang="en-US" sz="1500" b="1" dirty="0" smtClean="0"/>
                <a:t> Sequence</a:t>
              </a:r>
              <a:endParaRPr lang="en-US" sz="1500" b="1" dirty="0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575404" y="4905584"/>
              <a:ext cx="298039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Assembly</a:t>
              </a:r>
              <a:r>
                <a:rPr lang="en-US" sz="1500" b="1" dirty="0" smtClean="0"/>
                <a:t> Instructions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349190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218046" y="189910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961616" y="4545222"/>
              <a:ext cx="0" cy="12594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348221" y="1899100"/>
              <a:ext cx="17223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High level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89471" y="2826948"/>
              <a:ext cx="2268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Coarse chemical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212700" y="5446532"/>
              <a:ext cx="8159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Testing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581206" y="2237986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High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71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03986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1350778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2219634" y="2778934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347602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2216458" y="367021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2202718" y="3709213"/>
              <a:ext cx="23757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smtClean="0">
                  <a:latin typeface="Verdana" charset="0"/>
                </a:rPr>
                <a:t>Detailed chemical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>
              <a:off x="1340211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1338623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2550481" y="1187019"/>
            <a:ext cx="4203729" cy="2574695"/>
          </a:xfrm>
          <a:prstGeom prst="roundRect">
            <a:avLst/>
          </a:prstGeom>
          <a:noFill/>
          <a:ln w="76200" cmpd="sng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57569" y="1997918"/>
            <a:ext cx="2309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Compilation &amp;</a:t>
            </a:r>
          </a:p>
          <a:p>
            <a:r>
              <a:rPr lang="en-US" sz="2800" b="1" dirty="0" smtClean="0">
                <a:solidFill>
                  <a:srgbClr val="800000"/>
                </a:solidFill>
              </a:rPr>
              <a:t>Optimization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754210" y="4568518"/>
            <a:ext cx="2228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Other tools aiming at</a:t>
            </a:r>
          </a:p>
          <a:p>
            <a:r>
              <a:rPr lang="en-US" i="1"/>
              <a:t>high-level design:</a:t>
            </a:r>
          </a:p>
          <a:p>
            <a:r>
              <a:rPr lang="en-US" i="1"/>
              <a:t>Cello, Eugene, GEC,</a:t>
            </a:r>
          </a:p>
          <a:p>
            <a:r>
              <a:rPr lang="en-US" i="1"/>
              <a:t>GenoCAD, etc.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4442" y="6412468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[Beal, Lu, Weiss, 2011]</a:t>
            </a:r>
          </a:p>
        </p:txBody>
      </p:sp>
    </p:spTree>
    <p:extLst>
      <p:ext uri="{BB962C8B-B14F-4D97-AF65-F5344CB8AC3E}">
        <p14:creationId xmlns:p14="http://schemas.microsoft.com/office/powerpoint/2010/main" val="29168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Motif-Based Compilation</a:t>
            </a:r>
            <a:endParaRPr lang="en-US" dirty="0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High-level primitives map to GRN design motifs</a:t>
            </a:r>
          </a:p>
          <a:p>
            <a:pPr lvl="1"/>
            <a:r>
              <a:rPr lang="en-US" dirty="0" smtClean="0"/>
              <a:t>e.g. logical operators:</a:t>
            </a:r>
            <a:endParaRPr lang="en-US" dirty="0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255680" y="2798215"/>
            <a:ext cx="6900480" cy="7042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5794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(primitive not (</a:t>
            </a:r>
            <a:r>
              <a:rPr lang="en-US" dirty="0" err="1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dirty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) </a:t>
            </a:r>
            <a:r>
              <a:rPr lang="en-US" dirty="0" err="1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endParaRPr lang="en-US" dirty="0">
              <a:solidFill>
                <a:srgbClr val="8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	  </a:t>
            </a:r>
            <a:r>
              <a:rPr lang="en-US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 :</a:t>
            </a:r>
            <a:r>
              <a:rPr lang="en-US" dirty="0" err="1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grn</a:t>
            </a:r>
            <a:r>
              <a:rPr lang="en-US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-motif ((P high R- arg0 value T)))</a:t>
            </a:r>
            <a:endParaRPr lang="en-US" dirty="0">
              <a:solidFill>
                <a:srgbClr val="8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8000"/>
              </a:solidFill>
              <a:latin typeface="Courier New" charset="0"/>
              <a:ea typeface="MS Gothic" charset="0"/>
              <a:cs typeface="MS Gothic" charset="0"/>
            </a:endParaRPr>
          </a:p>
        </p:txBody>
      </p:sp>
      <p:sp>
        <p:nvSpPr>
          <p:cNvPr id="45060" name="Freeform 4"/>
          <p:cNvSpPr>
            <a:spLocks/>
          </p:cNvSpPr>
          <p:nvPr/>
        </p:nvSpPr>
        <p:spPr bwMode="auto">
          <a:xfrm>
            <a:off x="1916641" y="3665185"/>
            <a:ext cx="1851840" cy="610624"/>
          </a:xfrm>
          <a:custGeom>
            <a:avLst/>
            <a:gdLst/>
            <a:ahLst/>
            <a:cxnLst>
              <a:cxn ang="0">
                <a:pos x="0" y="1869"/>
              </a:cxn>
              <a:cxn ang="0">
                <a:pos x="5671" y="1268"/>
              </a:cxn>
            </a:cxnLst>
            <a:rect l="0" t="0" r="r" b="b"/>
            <a:pathLst>
              <a:path w="5672" h="1870">
                <a:moveTo>
                  <a:pt x="0" y="1869"/>
                </a:moveTo>
                <a:cubicBezTo>
                  <a:pt x="3378" y="0"/>
                  <a:pt x="5671" y="1268"/>
                  <a:pt x="5671" y="126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3617281" y="4677611"/>
            <a:ext cx="2285280" cy="1872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3834721" y="4164917"/>
            <a:ext cx="473760" cy="473810"/>
          </a:xfrm>
          <a:custGeom>
            <a:avLst/>
            <a:gdLst/>
            <a:ahLst/>
            <a:cxnLst>
              <a:cxn ang="0">
                <a:pos x="0" y="1448"/>
              </a:cxn>
              <a:cxn ang="0">
                <a:pos x="0" y="0"/>
              </a:cxn>
              <a:cxn ang="0">
                <a:pos x="1448" y="0"/>
              </a:cxn>
            </a:cxnLst>
            <a:rect l="0" t="0" r="r" b="b"/>
            <a:pathLst>
              <a:path w="1449" h="1449">
                <a:moveTo>
                  <a:pt x="0" y="1448"/>
                </a:moveTo>
                <a:lnTo>
                  <a:pt x="0" y="0"/>
                </a:lnTo>
                <a:lnTo>
                  <a:pt x="1448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1182241" y="4182199"/>
            <a:ext cx="1575360" cy="58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900" b="1" dirty="0">
                <a:solidFill>
                  <a:srgbClr val="800000"/>
                </a:solidFill>
                <a:ea typeface="MS Gothic" charset="0"/>
                <a:cs typeface="MS Gothic" charset="0"/>
              </a:rPr>
              <a:t>arg0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4308481" y="4165645"/>
            <a:ext cx="1575360" cy="5832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900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value</a:t>
            </a:r>
            <a:endParaRPr lang="en-US" sz="2900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9496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4328"/>
            <a:ext cx="8228160" cy="934659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High-level primitives map to GRN design motifs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e.g. logical operators, </a:t>
            </a:r>
            <a:r>
              <a:rPr lang="en-US" b="1" dirty="0"/>
              <a:t>actuators</a:t>
            </a:r>
            <a:r>
              <a:rPr lang="en-US" dirty="0"/>
              <a:t>: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823296" y="2798215"/>
            <a:ext cx="7594442" cy="496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5794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(primitive green (</a:t>
            </a:r>
            <a:r>
              <a:rPr lang="en-US" dirty="0" err="1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) </a:t>
            </a:r>
            <a:r>
              <a:rPr lang="en-US" dirty="0" err="1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 :side-effect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  :type-constraints ((= value arg0))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  :</a:t>
            </a:r>
            <a:r>
              <a:rPr lang="en-US" dirty="0" err="1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grn</a:t>
            </a:r>
            <a:r>
              <a:rPr lang="en-US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-motif ((P R+ arg0 GFP|arg0 value T)))</a:t>
            </a:r>
            <a:endParaRPr lang="en-US" dirty="0">
              <a:solidFill>
                <a:srgbClr val="008000"/>
              </a:solidFill>
              <a:latin typeface="Courier New" charset="0"/>
              <a:ea typeface="MS Gothic" charset="0"/>
              <a:cs typeface="MS Gothic" charset="0"/>
            </a:endParaRPr>
          </a:p>
        </p:txBody>
      </p:sp>
      <p:sp>
        <p:nvSpPr>
          <p:cNvPr id="46084" name="Freeform 4"/>
          <p:cNvSpPr>
            <a:spLocks/>
          </p:cNvSpPr>
          <p:nvPr/>
        </p:nvSpPr>
        <p:spPr bwMode="auto">
          <a:xfrm>
            <a:off x="1231201" y="3666625"/>
            <a:ext cx="1851840" cy="610624"/>
          </a:xfrm>
          <a:custGeom>
            <a:avLst/>
            <a:gdLst/>
            <a:ahLst/>
            <a:cxnLst>
              <a:cxn ang="0">
                <a:pos x="0" y="1869"/>
              </a:cxn>
              <a:cxn ang="0">
                <a:pos x="5671" y="1268"/>
              </a:cxn>
            </a:cxnLst>
            <a:rect l="0" t="0" r="r" b="b"/>
            <a:pathLst>
              <a:path w="5672" h="1870">
                <a:moveTo>
                  <a:pt x="0" y="1869"/>
                </a:moveTo>
                <a:cubicBezTo>
                  <a:pt x="3378" y="0"/>
                  <a:pt x="5671" y="1268"/>
                  <a:pt x="5671" y="1268"/>
                </a:cubicBezTo>
              </a:path>
            </a:pathLst>
          </a:custGeom>
          <a:noFill/>
          <a:ln w="36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2931841" y="4677611"/>
            <a:ext cx="3385440" cy="28803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3149281" y="4164917"/>
            <a:ext cx="473760" cy="473810"/>
          </a:xfrm>
          <a:custGeom>
            <a:avLst/>
            <a:gdLst/>
            <a:ahLst/>
            <a:cxnLst>
              <a:cxn ang="0">
                <a:pos x="0" y="1448"/>
              </a:cxn>
              <a:cxn ang="0">
                <a:pos x="0" y="0"/>
              </a:cxn>
              <a:cxn ang="0">
                <a:pos x="1448" y="0"/>
              </a:cxn>
            </a:cxnLst>
            <a:rect l="0" t="0" r="r" b="b"/>
            <a:pathLst>
              <a:path w="1449" h="1449">
                <a:moveTo>
                  <a:pt x="0" y="1448"/>
                </a:moveTo>
                <a:lnTo>
                  <a:pt x="0" y="0"/>
                </a:lnTo>
                <a:lnTo>
                  <a:pt x="1448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660480" y="4264289"/>
            <a:ext cx="984960" cy="433485"/>
          </a:xfrm>
          <a:prstGeom prst="roundRect">
            <a:avLst>
              <a:gd name="adj" fmla="val 333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98293" tIns="83076" rIns="98293" bIns="57474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900" b="1" dirty="0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4741921" y="4165645"/>
            <a:ext cx="1575360" cy="5832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900" b="1" dirty="0" smtClean="0">
                <a:solidFill>
                  <a:srgbClr val="008000"/>
                </a:solidFill>
                <a:ea typeface="MS Gothic" charset="0"/>
                <a:cs typeface="MS Gothic" charset="0"/>
              </a:rPr>
              <a:t>value</a:t>
            </a:r>
            <a:endParaRPr lang="en-US" sz="2900" b="1" dirty="0">
              <a:solidFill>
                <a:srgbClr val="008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465121" y="4182199"/>
            <a:ext cx="1575360" cy="58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900" b="1" dirty="0">
                <a:solidFill>
                  <a:srgbClr val="008000"/>
                </a:solidFill>
                <a:ea typeface="MS Gothic" charset="0"/>
                <a:cs typeface="MS Gothic" charset="0"/>
              </a:rPr>
              <a:t>arg0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Motif-Based Compilation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952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t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26" y="2857515"/>
            <a:ext cx="2401771" cy="1753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30" y="274638"/>
            <a:ext cx="8229600" cy="682625"/>
          </a:xfrm>
        </p:spPr>
        <p:txBody>
          <a:bodyPr/>
          <a:lstStyle/>
          <a:p>
            <a:r>
              <a:rPr lang="en-US" sz="3100" dirty="0" smtClean="0"/>
              <a:t>Vision: WYSIWYG </a:t>
            </a:r>
            <a:r>
              <a:rPr lang="en-US" sz="3100" dirty="0" smtClean="0"/>
              <a:t>Organism Engineering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24" y="1600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Bioengineering should be like document preparation:</a:t>
            </a:r>
          </a:p>
        </p:txBody>
      </p:sp>
      <p:pic>
        <p:nvPicPr>
          <p:cNvPr id="4" name="Picture 57" descr="scienti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5433" y="3197732"/>
            <a:ext cx="1525364" cy="152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455831" y="3224063"/>
            <a:ext cx="1114778" cy="3075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3"/>
          <p:cNvGrpSpPr/>
          <p:nvPr/>
        </p:nvGrpSpPr>
        <p:grpSpPr>
          <a:xfrm>
            <a:off x="3037260" y="2801071"/>
            <a:ext cx="4877993" cy="2494144"/>
            <a:chOff x="3037260" y="2801071"/>
            <a:chExt cx="4877993" cy="2494144"/>
          </a:xfrm>
        </p:grpSpPr>
        <p:pic>
          <p:nvPicPr>
            <p:cNvPr id="6" name="Picture 5" descr="documen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33546">
              <a:off x="3037260" y="3141904"/>
              <a:ext cx="478279" cy="644409"/>
            </a:xfrm>
            <a:prstGeom prst="rect">
              <a:avLst/>
            </a:prstGeom>
          </p:spPr>
        </p:pic>
        <p:pic>
          <p:nvPicPr>
            <p:cNvPr id="7" name="Picture 6" descr="print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1611" y="2801071"/>
              <a:ext cx="2153642" cy="1485804"/>
            </a:xfrm>
            <a:prstGeom prst="rect">
              <a:avLst/>
            </a:prstGeom>
          </p:spPr>
        </p:pic>
        <p:pic>
          <p:nvPicPr>
            <p:cNvPr id="8" name="Picture 7" descr="documen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7163" y="4078257"/>
              <a:ext cx="903224" cy="1216958"/>
            </a:xfrm>
            <a:prstGeom prst="rect">
              <a:avLst/>
            </a:prstGeom>
          </p:spPr>
        </p:pic>
        <p:sp>
          <p:nvSpPr>
            <p:cNvPr id="13" name="Down Arrow 12"/>
            <p:cNvSpPr/>
            <p:nvPr/>
          </p:nvSpPr>
          <p:spPr>
            <a:xfrm>
              <a:off x="6671276" y="3559835"/>
              <a:ext cx="324556" cy="47304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10" name="Group 14"/>
          <p:cNvGrpSpPr/>
          <p:nvPr/>
        </p:nvGrpSpPr>
        <p:grpSpPr>
          <a:xfrm>
            <a:off x="2762624" y="2562785"/>
            <a:ext cx="5125487" cy="2475212"/>
            <a:chOff x="2762624" y="2562785"/>
            <a:chExt cx="5125487" cy="2475212"/>
          </a:xfrm>
        </p:grpSpPr>
        <p:pic>
          <p:nvPicPr>
            <p:cNvPr id="16" name="Picture 15" descr="MIT_Tecan_Evo_Jan21_201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3244" y="2562785"/>
              <a:ext cx="2194867" cy="1551669"/>
            </a:xfrm>
            <a:prstGeom prst="rect">
              <a:avLst/>
            </a:prstGeom>
          </p:spPr>
        </p:pic>
        <p:sp>
          <p:nvSpPr>
            <p:cNvPr id="17" name="Down Arrow 16"/>
            <p:cNvSpPr/>
            <p:nvPr/>
          </p:nvSpPr>
          <p:spPr>
            <a:xfrm>
              <a:off x="6628943" y="3842055"/>
              <a:ext cx="324556" cy="47304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38" descr="ecoli2"/>
            <p:cNvPicPr>
              <a:picLocks noChangeAspect="1" noChangeArrowheads="1"/>
            </p:cNvPicPr>
            <p:nvPr/>
          </p:nvPicPr>
          <p:blipFill>
            <a:blip r:embed="rId7">
              <a:lum bright="-24000"/>
            </a:blip>
            <a:srcRect/>
            <a:stretch>
              <a:fillRect/>
            </a:stretch>
          </p:blipFill>
          <p:spPr bwMode="auto">
            <a:xfrm rot="222069">
              <a:off x="2762624" y="3139397"/>
              <a:ext cx="920375" cy="695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Plasmid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9479" y="4413874"/>
              <a:ext cx="1857598" cy="624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32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4328"/>
            <a:ext cx="8228160" cy="934659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High-level primitives map to GRN design motifs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e.g. logical operators, actuators, </a:t>
            </a:r>
            <a:r>
              <a:rPr lang="en-US" b="1" dirty="0"/>
              <a:t>sensors</a:t>
            </a:r>
            <a:r>
              <a:rPr lang="en-US" dirty="0"/>
              <a:t>: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255680" y="2700285"/>
            <a:ext cx="7215220" cy="9116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5794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(primitive IPTG () </a:t>
            </a:r>
            <a:r>
              <a:rPr lang="en-US" dirty="0" err="1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endParaRPr lang="en-US" dirty="0" smtClean="0">
              <a:solidFill>
                <a:srgbClr val="80008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  :</a:t>
            </a:r>
            <a:r>
              <a:rPr lang="en-US" dirty="0" err="1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grn</a:t>
            </a: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-motif ((P high </a:t>
            </a:r>
            <a:r>
              <a:rPr lang="en-US" dirty="0" err="1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LacI|boolean</a:t>
            </a: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 T)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              (RXN (</a:t>
            </a:r>
            <a:r>
              <a:rPr lang="en-US" dirty="0" err="1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IPTG|boolean</a:t>
            </a: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) represses </a:t>
            </a:r>
            <a:r>
              <a:rPr lang="en-US" dirty="0" err="1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LacI</a:t>
            </a: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              (P high R- </a:t>
            </a:r>
            <a:r>
              <a:rPr lang="en-US" dirty="0" err="1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LacI</a:t>
            </a: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 value T)))</a:t>
            </a:r>
            <a:endParaRPr lang="en-US" dirty="0">
              <a:solidFill>
                <a:srgbClr val="800080"/>
              </a:solidFill>
              <a:latin typeface="Courier New" charset="0"/>
              <a:ea typeface="MS Gothic" charset="0"/>
              <a:cs typeface="MS Gothic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716633" y="5172152"/>
            <a:ext cx="1575360" cy="58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900" b="1" dirty="0" smtClean="0">
                <a:solidFill>
                  <a:srgbClr val="800080"/>
                </a:solidFill>
                <a:ea typeface="MS Gothic" charset="0"/>
                <a:cs typeface="MS Gothic" charset="0"/>
              </a:rPr>
              <a:t>value</a:t>
            </a:r>
            <a:endParaRPr lang="en-US" sz="2900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1008000" y="5681397"/>
            <a:ext cx="2347200" cy="20162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1231201" y="5155741"/>
            <a:ext cx="486720" cy="485331"/>
          </a:xfrm>
          <a:custGeom>
            <a:avLst/>
            <a:gdLst/>
            <a:ahLst/>
            <a:cxnLst>
              <a:cxn ang="0">
                <a:pos x="0" y="1487"/>
              </a:cxn>
              <a:cxn ang="0">
                <a:pos x="0" y="0"/>
              </a:cxn>
              <a:cxn ang="0">
                <a:pos x="1488" y="0"/>
              </a:cxn>
            </a:cxnLst>
            <a:rect l="0" t="0" r="r" b="b"/>
            <a:pathLst>
              <a:path w="1489" h="1488">
                <a:moveTo>
                  <a:pt x="0" y="1487"/>
                </a:moveTo>
                <a:lnTo>
                  <a:pt x="0" y="0"/>
                </a:lnTo>
                <a:lnTo>
                  <a:pt x="1488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1756801" y="5257993"/>
            <a:ext cx="1012320" cy="445006"/>
          </a:xfrm>
          <a:prstGeom prst="roundRect">
            <a:avLst>
              <a:gd name="adj" fmla="val 324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98293" tIns="83076" rIns="98293" bIns="57474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900" b="1" dirty="0" err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  <a:endParaRPr lang="en-US" sz="2900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47112" name="Freeform 8"/>
          <p:cNvSpPr>
            <a:spLocks/>
          </p:cNvSpPr>
          <p:nvPr/>
        </p:nvSpPr>
        <p:spPr bwMode="auto">
          <a:xfrm>
            <a:off x="2246400" y="4643048"/>
            <a:ext cx="1902240" cy="626466"/>
          </a:xfrm>
          <a:custGeom>
            <a:avLst/>
            <a:gdLst/>
            <a:ahLst/>
            <a:cxnLst>
              <a:cxn ang="0">
                <a:pos x="0" y="1919"/>
              </a:cxn>
              <a:cxn ang="0">
                <a:pos x="5825" y="1302"/>
              </a:cxn>
            </a:cxnLst>
            <a:rect l="0" t="0" r="r" b="b"/>
            <a:pathLst>
              <a:path w="5826" h="1920">
                <a:moveTo>
                  <a:pt x="0" y="1919"/>
                </a:moveTo>
                <a:cubicBezTo>
                  <a:pt x="3470" y="0"/>
                  <a:pt x="5825" y="1302"/>
                  <a:pt x="5825" y="1302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3993121" y="5681397"/>
            <a:ext cx="2347200" cy="20162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4" name="Freeform 10"/>
          <p:cNvSpPr>
            <a:spLocks/>
          </p:cNvSpPr>
          <p:nvPr/>
        </p:nvSpPr>
        <p:spPr bwMode="auto">
          <a:xfrm>
            <a:off x="4216320" y="5155741"/>
            <a:ext cx="485280" cy="485331"/>
          </a:xfrm>
          <a:custGeom>
            <a:avLst/>
            <a:gdLst/>
            <a:ahLst/>
            <a:cxnLst>
              <a:cxn ang="0">
                <a:pos x="0" y="1487"/>
              </a:cxn>
              <a:cxn ang="0">
                <a:pos x="0" y="0"/>
              </a:cxn>
              <a:cxn ang="0">
                <a:pos x="1487" y="0"/>
              </a:cxn>
            </a:cxnLst>
            <a:rect l="0" t="0" r="r" b="b"/>
            <a:pathLst>
              <a:path w="1488" h="1488">
                <a:moveTo>
                  <a:pt x="0" y="1487"/>
                </a:moveTo>
                <a:lnTo>
                  <a:pt x="0" y="0"/>
                </a:lnTo>
                <a:lnTo>
                  <a:pt x="1487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>
            <a:off x="3376801" y="4306052"/>
            <a:ext cx="1440" cy="492532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2748960" y="3820722"/>
            <a:ext cx="1388160" cy="5991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900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16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Motif-Based Compilation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564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4329"/>
            <a:ext cx="8228160" cy="4444307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Functional program gives dataflow computation: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dirty="0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594880" y="2763651"/>
            <a:ext cx="3584160" cy="3585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7452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(green (not (IPTG)))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13921" y="3305809"/>
            <a:ext cx="4900320" cy="1093075"/>
            <a:chOff x="2113921" y="3128009"/>
            <a:chExt cx="4900320" cy="1093075"/>
          </a:xfrm>
        </p:grpSpPr>
        <p:sp>
          <p:nvSpPr>
            <p:cNvPr id="49156" name="AutoShape 4"/>
            <p:cNvSpPr>
              <a:spLocks noChangeArrowheads="1"/>
            </p:cNvSpPr>
            <p:nvPr/>
          </p:nvSpPr>
          <p:spPr bwMode="auto">
            <a:xfrm>
              <a:off x="4358880" y="3128009"/>
              <a:ext cx="419040" cy="419084"/>
            </a:xfrm>
            <a:prstGeom prst="downArrow">
              <a:avLst>
                <a:gd name="adj1" fmla="val 40009"/>
                <a:gd name="adj2" fmla="val 49926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57" name="AutoShape 5"/>
            <p:cNvSpPr>
              <a:spLocks noChangeArrowheads="1"/>
            </p:cNvSpPr>
            <p:nvPr/>
          </p:nvSpPr>
          <p:spPr bwMode="auto">
            <a:xfrm>
              <a:off x="2113921" y="3709830"/>
              <a:ext cx="1046880" cy="511254"/>
            </a:xfrm>
            <a:prstGeom prst="roundRect">
              <a:avLst>
                <a:gd name="adj" fmla="val 282"/>
              </a:avLst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106131" tIns="84513" rIns="106131" bIns="65311" anchor="ctr" anchorCtr="1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22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49158" name="AutoShape 6"/>
            <p:cNvSpPr>
              <a:spLocks noChangeArrowheads="1"/>
            </p:cNvSpPr>
            <p:nvPr/>
          </p:nvSpPr>
          <p:spPr bwMode="auto">
            <a:xfrm>
              <a:off x="4040641" y="3709830"/>
              <a:ext cx="1046880" cy="511254"/>
            </a:xfrm>
            <a:prstGeom prst="roundRect">
              <a:avLst>
                <a:gd name="adj" fmla="val 282"/>
              </a:avLst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106131" tIns="84513" rIns="106131" bIns="65311" anchor="ctr" anchorCtr="1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22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not</a:t>
              </a:r>
            </a:p>
          </p:txBody>
        </p:sp>
        <p:sp>
          <p:nvSpPr>
            <p:cNvPr id="49159" name="AutoShape 7"/>
            <p:cNvSpPr>
              <a:spLocks noChangeArrowheads="1"/>
            </p:cNvSpPr>
            <p:nvPr/>
          </p:nvSpPr>
          <p:spPr bwMode="auto">
            <a:xfrm>
              <a:off x="5967361" y="3709830"/>
              <a:ext cx="1046880" cy="511254"/>
            </a:xfrm>
            <a:prstGeom prst="roundRect">
              <a:avLst>
                <a:gd name="adj" fmla="val 282"/>
              </a:avLst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106131" tIns="84513" rIns="106131" bIns="65311" anchor="ctr" anchorCtr="1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22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green</a:t>
              </a:r>
            </a:p>
          </p:txBody>
        </p:sp>
        <p:cxnSp>
          <p:nvCxnSpPr>
            <p:cNvPr id="49160" name="AutoShape 8"/>
            <p:cNvCxnSpPr>
              <a:cxnSpLocks noChangeShapeType="1"/>
              <a:stCxn id="49157" idx="3"/>
              <a:endCxn id="49158" idx="1"/>
            </p:cNvCxnSpPr>
            <p:nvPr/>
          </p:nvCxnSpPr>
          <p:spPr bwMode="auto">
            <a:xfrm>
              <a:off x="3160801" y="3965457"/>
              <a:ext cx="879840" cy="1588"/>
            </a:xfrm>
            <a:prstGeom prst="straightConnector1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49161" name="AutoShape 9"/>
            <p:cNvCxnSpPr>
              <a:cxnSpLocks noChangeShapeType="1"/>
              <a:stCxn id="49158" idx="3"/>
              <a:endCxn id="49159" idx="1"/>
            </p:cNvCxnSpPr>
            <p:nvPr/>
          </p:nvCxnSpPr>
          <p:spPr bwMode="auto">
            <a:xfrm>
              <a:off x="5087521" y="3965457"/>
              <a:ext cx="879840" cy="1588"/>
            </a:xfrm>
            <a:prstGeom prst="straightConnector1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11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Motif-Based Compilation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6652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4329"/>
            <a:ext cx="8228160" cy="4444307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Operators translated to motifs: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dirty="0"/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1853280" y="22783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3780000" y="22783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not</a:t>
            </a:r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5706720" y="22783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green</a:t>
            </a:r>
          </a:p>
        </p:txBody>
      </p:sp>
      <p:cxnSp>
        <p:nvCxnSpPr>
          <p:cNvPr id="52230" name="AutoShape 6"/>
          <p:cNvCxnSpPr>
            <a:cxnSpLocks noChangeShapeType="1"/>
            <a:stCxn id="52227" idx="3"/>
            <a:endCxn id="52228" idx="1"/>
          </p:cNvCxnSpPr>
          <p:nvPr/>
        </p:nvCxnSpPr>
        <p:spPr bwMode="auto">
          <a:xfrm>
            <a:off x="2900160" y="2533947"/>
            <a:ext cx="879840" cy="1588"/>
          </a:xfrm>
          <a:prstGeom prst="straightConnector1">
            <a:avLst/>
          </a:prstGeom>
          <a:noFill/>
          <a:ln w="5472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52231" name="AutoShape 7"/>
          <p:cNvCxnSpPr>
            <a:cxnSpLocks noChangeShapeType="1"/>
            <a:stCxn id="52228" idx="3"/>
            <a:endCxn id="52229" idx="1"/>
          </p:cNvCxnSpPr>
          <p:nvPr/>
        </p:nvCxnSpPr>
        <p:spPr bwMode="auto">
          <a:xfrm>
            <a:off x="4826880" y="2533947"/>
            <a:ext cx="879840" cy="1588"/>
          </a:xfrm>
          <a:prstGeom prst="straightConnector1">
            <a:avLst/>
          </a:prstGeom>
          <a:noFill/>
          <a:ln w="5472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grpSp>
        <p:nvGrpSpPr>
          <p:cNvPr id="2" name="Group 63"/>
          <p:cNvGrpSpPr/>
          <p:nvPr/>
        </p:nvGrpSpPr>
        <p:grpSpPr>
          <a:xfrm>
            <a:off x="296640" y="2579312"/>
            <a:ext cx="8510400" cy="1896678"/>
            <a:chOff x="296640" y="2579312"/>
            <a:chExt cx="8510400" cy="1896678"/>
          </a:xfrm>
        </p:grpSpPr>
        <p:grpSp>
          <p:nvGrpSpPr>
            <p:cNvPr id="3" name="Group 62"/>
            <p:cNvGrpSpPr/>
            <p:nvPr/>
          </p:nvGrpSpPr>
          <p:grpSpPr>
            <a:xfrm>
              <a:off x="296640" y="3437642"/>
              <a:ext cx="8510400" cy="1038348"/>
              <a:chOff x="296640" y="3437642"/>
              <a:chExt cx="8510400" cy="1038348"/>
            </a:xfrm>
          </p:grpSpPr>
          <p:sp>
            <p:nvSpPr>
              <p:cNvPr id="52249" name="Line 25"/>
              <p:cNvSpPr>
                <a:spLocks noChangeShapeType="1"/>
              </p:cNvSpPr>
              <p:nvPr/>
            </p:nvSpPr>
            <p:spPr bwMode="auto">
              <a:xfrm>
                <a:off x="296640" y="4414064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0" name="Freeform 26"/>
              <p:cNvSpPr>
                <a:spLocks/>
              </p:cNvSpPr>
              <p:nvPr/>
            </p:nvSpPr>
            <p:spPr bwMode="auto">
              <a:xfrm>
                <a:off x="413281" y="413899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1" name="AutoShape 27"/>
              <p:cNvSpPr>
                <a:spLocks noChangeArrowheads="1"/>
              </p:cNvSpPr>
              <p:nvPr/>
            </p:nvSpPr>
            <p:spPr bwMode="auto">
              <a:xfrm>
                <a:off x="689761" y="4192281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LacI</a:t>
                </a:r>
              </a:p>
            </p:txBody>
          </p:sp>
          <p:sp>
            <p:nvSpPr>
              <p:cNvPr id="52252" name="Freeform 28"/>
              <p:cNvSpPr>
                <a:spLocks/>
              </p:cNvSpPr>
              <p:nvPr/>
            </p:nvSpPr>
            <p:spPr bwMode="auto">
              <a:xfrm>
                <a:off x="946081" y="3869687"/>
                <a:ext cx="999360" cy="329794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3" name="Line 29"/>
              <p:cNvSpPr>
                <a:spLocks noChangeShapeType="1"/>
              </p:cNvSpPr>
              <p:nvPr/>
            </p:nvSpPr>
            <p:spPr bwMode="auto">
              <a:xfrm>
                <a:off x="1863360" y="4414064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4" name="Freeform 30"/>
              <p:cNvSpPr>
                <a:spLocks/>
              </p:cNvSpPr>
              <p:nvPr/>
            </p:nvSpPr>
            <p:spPr bwMode="auto">
              <a:xfrm>
                <a:off x="1981440" y="413899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5" name="AutoShape 31"/>
              <p:cNvSpPr>
                <a:spLocks noChangeArrowheads="1"/>
              </p:cNvSpPr>
              <p:nvPr/>
            </p:nvSpPr>
            <p:spPr bwMode="auto">
              <a:xfrm>
                <a:off x="2793600" y="3750154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8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333333"/>
                    </a:solidFill>
                    <a:ea typeface="MS Gothic" charset="0"/>
                    <a:cs typeface="MS Gothic" charset="0"/>
                  </a:rPr>
                  <a:t>A</a:t>
                </a:r>
              </a:p>
            </p:txBody>
          </p:sp>
          <p:sp>
            <p:nvSpPr>
              <p:cNvPr id="52256" name="Line 32"/>
              <p:cNvSpPr>
                <a:spLocks noChangeShapeType="1"/>
              </p:cNvSpPr>
              <p:nvPr/>
            </p:nvSpPr>
            <p:spPr bwMode="auto">
              <a:xfrm>
                <a:off x="1540800" y="3692548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7" name="Text Box 33"/>
              <p:cNvSpPr txBox="1">
                <a:spLocks noChangeArrowheads="1"/>
              </p:cNvSpPr>
              <p:nvPr/>
            </p:nvSpPr>
            <p:spPr bwMode="auto">
              <a:xfrm>
                <a:off x="1209600" y="3437642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IPTG</a:t>
                </a:r>
              </a:p>
            </p:txBody>
          </p:sp>
          <p:sp>
            <p:nvSpPr>
              <p:cNvPr id="52258" name="Freeform 34"/>
              <p:cNvSpPr>
                <a:spLocks/>
              </p:cNvSpPr>
              <p:nvPr/>
            </p:nvSpPr>
            <p:spPr bwMode="auto">
              <a:xfrm>
                <a:off x="3456000" y="3891289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9" name="Line 35"/>
              <p:cNvSpPr>
                <a:spLocks noChangeShapeType="1"/>
              </p:cNvSpPr>
              <p:nvPr/>
            </p:nvSpPr>
            <p:spPr bwMode="auto">
              <a:xfrm>
                <a:off x="4373280" y="443710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0" name="Freeform 36"/>
              <p:cNvSpPr>
                <a:spLocks/>
              </p:cNvSpPr>
              <p:nvPr/>
            </p:nvSpPr>
            <p:spPr bwMode="auto">
              <a:xfrm>
                <a:off x="4491361" y="4160598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1" name="AutoShape 37"/>
              <p:cNvSpPr>
                <a:spLocks noChangeArrowheads="1"/>
              </p:cNvSpPr>
              <p:nvPr/>
            </p:nvSpPr>
            <p:spPr bwMode="auto">
              <a:xfrm>
                <a:off x="5245921" y="3849525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8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333333"/>
                    </a:solidFill>
                    <a:ea typeface="MS Gothic" charset="0"/>
                    <a:cs typeface="MS Gothic" charset="0"/>
                  </a:rPr>
                  <a:t>B</a:t>
                </a:r>
              </a:p>
            </p:txBody>
          </p:sp>
          <p:sp>
            <p:nvSpPr>
              <p:cNvPr id="52262" name="Freeform 38"/>
              <p:cNvSpPr>
                <a:spLocks/>
              </p:cNvSpPr>
              <p:nvPr/>
            </p:nvSpPr>
            <p:spPr bwMode="auto">
              <a:xfrm>
                <a:off x="5974561" y="3908570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3" name="Line 39"/>
              <p:cNvSpPr>
                <a:spLocks noChangeShapeType="1"/>
              </p:cNvSpPr>
              <p:nvPr/>
            </p:nvSpPr>
            <p:spPr bwMode="auto">
              <a:xfrm>
                <a:off x="6893281" y="4452948"/>
                <a:ext cx="1815840" cy="14402"/>
              </a:xfrm>
              <a:prstGeom prst="line">
                <a:avLst/>
              </a:prstGeom>
              <a:noFill/>
              <a:ln w="54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4" name="Freeform 40"/>
              <p:cNvSpPr>
                <a:spLocks/>
              </p:cNvSpPr>
              <p:nvPr/>
            </p:nvSpPr>
            <p:spPr bwMode="auto">
              <a:xfrm>
                <a:off x="7009920" y="4177880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5" name="AutoShape 41"/>
              <p:cNvSpPr>
                <a:spLocks noChangeArrowheads="1"/>
              </p:cNvSpPr>
              <p:nvPr/>
            </p:nvSpPr>
            <p:spPr bwMode="auto">
              <a:xfrm>
                <a:off x="7286400" y="4231165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GFP</a:t>
                </a:r>
              </a:p>
            </p:txBody>
          </p:sp>
          <p:sp>
            <p:nvSpPr>
              <p:cNvPr id="52266" name="Text Box 42"/>
              <p:cNvSpPr txBox="1">
                <a:spLocks noChangeArrowheads="1"/>
              </p:cNvSpPr>
              <p:nvPr/>
            </p:nvSpPr>
            <p:spPr bwMode="auto">
              <a:xfrm>
                <a:off x="2136960" y="4128914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52267" name="Text Box 43"/>
              <p:cNvSpPr txBox="1">
                <a:spLocks noChangeArrowheads="1"/>
              </p:cNvSpPr>
              <p:nvPr/>
            </p:nvSpPr>
            <p:spPr bwMode="auto">
              <a:xfrm>
                <a:off x="465264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52268" name="Text Box 44"/>
              <p:cNvSpPr txBox="1">
                <a:spLocks noChangeArrowheads="1"/>
              </p:cNvSpPr>
              <p:nvPr/>
            </p:nvSpPr>
            <p:spPr bwMode="auto">
              <a:xfrm>
                <a:off x="7879680" y="415915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52269" name="Text Box 45"/>
              <p:cNvSpPr txBox="1">
                <a:spLocks noChangeArrowheads="1"/>
              </p:cNvSpPr>
              <p:nvPr/>
            </p:nvSpPr>
            <p:spPr bwMode="auto">
              <a:xfrm>
                <a:off x="550080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arg0</a:t>
                </a:r>
              </a:p>
            </p:txBody>
          </p:sp>
          <p:sp>
            <p:nvSpPr>
              <p:cNvPr id="52270" name="Text Box 46"/>
              <p:cNvSpPr txBox="1">
                <a:spLocks noChangeArrowheads="1"/>
              </p:cNvSpPr>
              <p:nvPr/>
            </p:nvSpPr>
            <p:spPr bwMode="auto">
              <a:xfrm>
                <a:off x="301968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arg0</a:t>
                </a:r>
              </a:p>
            </p:txBody>
          </p:sp>
        </p:grpSp>
        <p:sp>
          <p:nvSpPr>
            <p:cNvPr id="52271" name="Line 47"/>
            <p:cNvSpPr>
              <a:spLocks noChangeShapeType="1"/>
            </p:cNvSpPr>
            <p:nvPr/>
          </p:nvSpPr>
          <p:spPr bwMode="auto">
            <a:xfrm flipH="1">
              <a:off x="1959841" y="2865901"/>
              <a:ext cx="388800" cy="1036909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2" name="Line 48"/>
            <p:cNvSpPr>
              <a:spLocks noChangeShapeType="1"/>
            </p:cNvSpPr>
            <p:nvPr/>
          </p:nvSpPr>
          <p:spPr bwMode="auto">
            <a:xfrm flipH="1">
              <a:off x="4330081" y="2855821"/>
              <a:ext cx="14400" cy="1124758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3" name="Line 49"/>
            <p:cNvSpPr>
              <a:spLocks noChangeShapeType="1"/>
            </p:cNvSpPr>
            <p:nvPr/>
          </p:nvSpPr>
          <p:spPr bwMode="auto">
            <a:xfrm>
              <a:off x="6327360" y="2855820"/>
              <a:ext cx="717120" cy="1202526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6" name="Line 52"/>
            <p:cNvSpPr>
              <a:spLocks noChangeShapeType="1"/>
            </p:cNvSpPr>
            <p:nvPr/>
          </p:nvSpPr>
          <p:spPr bwMode="auto">
            <a:xfrm>
              <a:off x="5169600" y="2579312"/>
              <a:ext cx="319680" cy="1234209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7" name="Line 53"/>
            <p:cNvSpPr>
              <a:spLocks noChangeShapeType="1"/>
            </p:cNvSpPr>
            <p:nvPr/>
          </p:nvSpPr>
          <p:spPr bwMode="auto">
            <a:xfrm flipH="1">
              <a:off x="3096000" y="2590833"/>
              <a:ext cx="168480" cy="1103156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1342080" y="3600378"/>
            <a:ext cx="7410240" cy="2654199"/>
            <a:chOff x="1342080" y="3600378"/>
            <a:chExt cx="7410240" cy="2654199"/>
          </a:xfrm>
        </p:grpSpPr>
        <p:grpSp>
          <p:nvGrpSpPr>
            <p:cNvPr id="5" name="Group 60"/>
            <p:cNvGrpSpPr/>
            <p:nvPr/>
          </p:nvGrpSpPr>
          <p:grpSpPr>
            <a:xfrm>
              <a:off x="1342080" y="5266634"/>
              <a:ext cx="5758560" cy="987943"/>
              <a:chOff x="1342080" y="5266634"/>
              <a:chExt cx="5758560" cy="987943"/>
            </a:xfrm>
          </p:grpSpPr>
          <p:sp>
            <p:nvSpPr>
              <p:cNvPr id="52232" name="Line 8"/>
              <p:cNvSpPr>
                <a:spLocks noChangeShapeType="1"/>
              </p:cNvSpPr>
              <p:nvPr/>
            </p:nvSpPr>
            <p:spPr bwMode="auto">
              <a:xfrm>
                <a:off x="1342080" y="624305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3" name="Freeform 9"/>
              <p:cNvSpPr>
                <a:spLocks/>
              </p:cNvSpPr>
              <p:nvPr/>
            </p:nvSpPr>
            <p:spPr bwMode="auto">
              <a:xfrm>
                <a:off x="1458721" y="5967987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4" name="AutoShape 10"/>
              <p:cNvSpPr>
                <a:spLocks noChangeArrowheads="1"/>
              </p:cNvSpPr>
              <p:nvPr/>
            </p:nvSpPr>
            <p:spPr bwMode="auto">
              <a:xfrm>
                <a:off x="1735201" y="6021273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LacI</a:t>
                </a:r>
              </a:p>
            </p:txBody>
          </p:sp>
          <p:sp>
            <p:nvSpPr>
              <p:cNvPr id="52235" name="Freeform 11"/>
              <p:cNvSpPr>
                <a:spLocks/>
              </p:cNvSpPr>
              <p:nvPr/>
            </p:nvSpPr>
            <p:spPr bwMode="auto">
              <a:xfrm>
                <a:off x="1991521" y="5697238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6" name="Line 12"/>
              <p:cNvSpPr>
                <a:spLocks noChangeShapeType="1"/>
              </p:cNvSpPr>
              <p:nvPr/>
            </p:nvSpPr>
            <p:spPr bwMode="auto">
              <a:xfrm>
                <a:off x="2908800" y="624305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7" name="Freeform 13"/>
              <p:cNvSpPr>
                <a:spLocks/>
              </p:cNvSpPr>
              <p:nvPr/>
            </p:nvSpPr>
            <p:spPr bwMode="auto">
              <a:xfrm>
                <a:off x="3025441" y="5967987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8" name="AutoShape 14"/>
              <p:cNvSpPr>
                <a:spLocks noChangeArrowheads="1"/>
              </p:cNvSpPr>
              <p:nvPr/>
            </p:nvSpPr>
            <p:spPr bwMode="auto">
              <a:xfrm>
                <a:off x="3301921" y="6021273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A</a:t>
                </a:r>
              </a:p>
            </p:txBody>
          </p:sp>
          <p:sp>
            <p:nvSpPr>
              <p:cNvPr id="52239" name="Line 15"/>
              <p:cNvSpPr>
                <a:spLocks noChangeShapeType="1"/>
              </p:cNvSpPr>
              <p:nvPr/>
            </p:nvSpPr>
            <p:spPr bwMode="auto">
              <a:xfrm>
                <a:off x="2584801" y="5521540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0" name="Text Box 16"/>
              <p:cNvSpPr txBox="1">
                <a:spLocks noChangeArrowheads="1"/>
              </p:cNvSpPr>
              <p:nvPr/>
            </p:nvSpPr>
            <p:spPr bwMode="auto">
              <a:xfrm>
                <a:off x="2255040" y="5266634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IPTG</a:t>
                </a:r>
              </a:p>
            </p:txBody>
          </p:sp>
          <p:sp>
            <p:nvSpPr>
              <p:cNvPr id="52241" name="Freeform 17"/>
              <p:cNvSpPr>
                <a:spLocks/>
              </p:cNvSpPr>
              <p:nvPr/>
            </p:nvSpPr>
            <p:spPr bwMode="auto">
              <a:xfrm>
                <a:off x="3520801" y="5687158"/>
                <a:ext cx="999360" cy="329794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2" name="Line 18"/>
              <p:cNvSpPr>
                <a:spLocks noChangeShapeType="1"/>
              </p:cNvSpPr>
              <p:nvPr/>
            </p:nvSpPr>
            <p:spPr bwMode="auto">
              <a:xfrm>
                <a:off x="4439520" y="6232975"/>
                <a:ext cx="1232640" cy="10082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3" name="Freeform 19"/>
              <p:cNvSpPr>
                <a:spLocks/>
              </p:cNvSpPr>
              <p:nvPr/>
            </p:nvSpPr>
            <p:spPr bwMode="auto">
              <a:xfrm>
                <a:off x="4556160" y="595646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4" name="AutoShape 20"/>
              <p:cNvSpPr>
                <a:spLocks noChangeArrowheads="1"/>
              </p:cNvSpPr>
              <p:nvPr/>
            </p:nvSpPr>
            <p:spPr bwMode="auto">
              <a:xfrm>
                <a:off x="4832640" y="6009752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B</a:t>
                </a:r>
              </a:p>
            </p:txBody>
          </p:sp>
          <p:sp>
            <p:nvSpPr>
              <p:cNvPr id="52245" name="Freeform 21"/>
              <p:cNvSpPr>
                <a:spLocks/>
              </p:cNvSpPr>
              <p:nvPr/>
            </p:nvSpPr>
            <p:spPr bwMode="auto">
              <a:xfrm>
                <a:off x="5093281" y="5671315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6" name="Line 22"/>
              <p:cNvSpPr>
                <a:spLocks noChangeShapeType="1"/>
              </p:cNvSpPr>
              <p:nvPr/>
            </p:nvSpPr>
            <p:spPr bwMode="auto">
              <a:xfrm>
                <a:off x="6010560" y="6217134"/>
                <a:ext cx="1090080" cy="8641"/>
              </a:xfrm>
              <a:prstGeom prst="line">
                <a:avLst/>
              </a:prstGeom>
              <a:noFill/>
              <a:ln w="54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7" name="Freeform 23"/>
              <p:cNvSpPr>
                <a:spLocks/>
              </p:cNvSpPr>
              <p:nvPr/>
            </p:nvSpPr>
            <p:spPr bwMode="auto">
              <a:xfrm>
                <a:off x="6128640" y="5940625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8" name="AutoShape 24"/>
              <p:cNvSpPr>
                <a:spLocks noChangeArrowheads="1"/>
              </p:cNvSpPr>
              <p:nvPr/>
            </p:nvSpPr>
            <p:spPr bwMode="auto">
              <a:xfrm>
                <a:off x="6403681" y="5993910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GFP</a:t>
                </a:r>
              </a:p>
            </p:txBody>
          </p:sp>
        </p:grpSp>
        <p:sp>
          <p:nvSpPr>
            <p:cNvPr id="52274" name="Oval 50"/>
            <p:cNvSpPr>
              <a:spLocks noChangeArrowheads="1"/>
            </p:cNvSpPr>
            <p:nvPr/>
          </p:nvSpPr>
          <p:spPr bwMode="auto">
            <a:xfrm>
              <a:off x="2178721" y="3600378"/>
              <a:ext cx="1673280" cy="1335021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5" name="Oval 51"/>
            <p:cNvSpPr>
              <a:spLocks noChangeArrowheads="1"/>
            </p:cNvSpPr>
            <p:nvPr/>
          </p:nvSpPr>
          <p:spPr bwMode="auto">
            <a:xfrm>
              <a:off x="4692961" y="3699749"/>
              <a:ext cx="1568160" cy="1206847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8" name="Line 54"/>
            <p:cNvSpPr>
              <a:spLocks noChangeShapeType="1"/>
            </p:cNvSpPr>
            <p:nvPr/>
          </p:nvSpPr>
          <p:spPr bwMode="auto">
            <a:xfrm>
              <a:off x="3229920" y="4961322"/>
              <a:ext cx="253440" cy="101386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9" name="Line 55"/>
            <p:cNvSpPr>
              <a:spLocks noChangeShapeType="1"/>
            </p:cNvSpPr>
            <p:nvPr/>
          </p:nvSpPr>
          <p:spPr bwMode="auto">
            <a:xfrm flipH="1">
              <a:off x="5035680" y="4938279"/>
              <a:ext cx="344160" cy="103690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80" name="Oval 56"/>
            <p:cNvSpPr>
              <a:spLocks noChangeArrowheads="1"/>
            </p:cNvSpPr>
            <p:nvPr/>
          </p:nvSpPr>
          <p:spPr bwMode="auto">
            <a:xfrm>
              <a:off x="7882560" y="3982019"/>
              <a:ext cx="869760" cy="694153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81" name="Line 57"/>
            <p:cNvSpPr>
              <a:spLocks noChangeShapeType="1"/>
            </p:cNvSpPr>
            <p:nvPr/>
          </p:nvSpPr>
          <p:spPr bwMode="auto">
            <a:xfrm flipH="1">
              <a:off x="7439040" y="4717936"/>
              <a:ext cx="807840" cy="1466074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Motif-Based Compilation</a:t>
            </a:r>
            <a:endParaRPr lang="en-US" dirty="0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636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Freeform 3"/>
          <p:cNvSpPr>
            <a:spLocks/>
          </p:cNvSpPr>
          <p:nvPr/>
        </p:nvSpPr>
        <p:spPr bwMode="auto">
          <a:xfrm>
            <a:off x="1657441" y="2057977"/>
            <a:ext cx="254880" cy="254906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4" name="AutoShape 4"/>
          <p:cNvSpPr>
            <a:spLocks noChangeArrowheads="1"/>
          </p:cNvSpPr>
          <p:nvPr/>
        </p:nvSpPr>
        <p:spPr bwMode="auto">
          <a:xfrm>
            <a:off x="1933921" y="211126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</a:p>
        </p:txBody>
      </p:sp>
      <p:sp>
        <p:nvSpPr>
          <p:cNvPr id="56325" name="Freeform 5"/>
          <p:cNvSpPr>
            <a:spLocks/>
          </p:cNvSpPr>
          <p:nvPr/>
        </p:nvSpPr>
        <p:spPr bwMode="auto">
          <a:xfrm>
            <a:off x="2190241" y="1788668"/>
            <a:ext cx="999360" cy="329795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7" name="Freeform 7"/>
          <p:cNvSpPr>
            <a:spLocks/>
          </p:cNvSpPr>
          <p:nvPr/>
        </p:nvSpPr>
        <p:spPr bwMode="auto">
          <a:xfrm>
            <a:off x="3225600" y="2057977"/>
            <a:ext cx="254880" cy="254906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8" name="AutoShape 8"/>
          <p:cNvSpPr>
            <a:spLocks noChangeArrowheads="1"/>
          </p:cNvSpPr>
          <p:nvPr/>
        </p:nvSpPr>
        <p:spPr bwMode="auto">
          <a:xfrm>
            <a:off x="3500641" y="211126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800080"/>
                </a:solidFill>
                <a:ea typeface="MS Gothic" charset="0"/>
                <a:cs typeface="MS Gothic" charset="0"/>
              </a:rPr>
              <a:t>A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2784960" y="1611529"/>
            <a:ext cx="1440" cy="257787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453760" y="1356623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56331" name="Freeform 11"/>
          <p:cNvSpPr>
            <a:spLocks/>
          </p:cNvSpPr>
          <p:nvPr/>
        </p:nvSpPr>
        <p:spPr bwMode="auto">
          <a:xfrm>
            <a:off x="3720960" y="1778588"/>
            <a:ext cx="999360" cy="329794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3" name="Freeform 13"/>
          <p:cNvSpPr>
            <a:spLocks/>
          </p:cNvSpPr>
          <p:nvPr/>
        </p:nvSpPr>
        <p:spPr bwMode="auto">
          <a:xfrm>
            <a:off x="4754880" y="2047895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4" name="AutoShape 14"/>
          <p:cNvSpPr>
            <a:spLocks noChangeArrowheads="1"/>
          </p:cNvSpPr>
          <p:nvPr/>
        </p:nvSpPr>
        <p:spPr bwMode="auto">
          <a:xfrm>
            <a:off x="5031360" y="210118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800000"/>
                </a:solidFill>
                <a:ea typeface="MS Gothic" charset="0"/>
                <a:cs typeface="MS Gothic" charset="0"/>
              </a:rPr>
              <a:t>B</a:t>
            </a:r>
          </a:p>
        </p:txBody>
      </p:sp>
      <p:sp>
        <p:nvSpPr>
          <p:cNvPr id="56335" name="Freeform 15"/>
          <p:cNvSpPr>
            <a:spLocks/>
          </p:cNvSpPr>
          <p:nvPr/>
        </p:nvSpPr>
        <p:spPr bwMode="auto">
          <a:xfrm>
            <a:off x="5292001" y="1762745"/>
            <a:ext cx="999360" cy="329795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7" name="Freeform 17"/>
          <p:cNvSpPr>
            <a:spLocks/>
          </p:cNvSpPr>
          <p:nvPr/>
        </p:nvSpPr>
        <p:spPr bwMode="auto">
          <a:xfrm>
            <a:off x="6327360" y="2032054"/>
            <a:ext cx="254880" cy="254906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8" name="AutoShape 18"/>
          <p:cNvSpPr>
            <a:spLocks noChangeArrowheads="1"/>
          </p:cNvSpPr>
          <p:nvPr/>
        </p:nvSpPr>
        <p:spPr bwMode="auto">
          <a:xfrm>
            <a:off x="6603840" y="2085340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56322" name="Line 2"/>
          <p:cNvSpPr>
            <a:spLocks noChangeShapeType="1"/>
          </p:cNvSpPr>
          <p:nvPr/>
        </p:nvSpPr>
        <p:spPr bwMode="auto">
          <a:xfrm>
            <a:off x="1540800" y="2334485"/>
            <a:ext cx="1232640" cy="10081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3107520" y="2334485"/>
            <a:ext cx="1232640" cy="10081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>
            <a:off x="4638240" y="2324404"/>
            <a:ext cx="1232640" cy="1008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>
            <a:off x="6210721" y="2308563"/>
            <a:ext cx="1090080" cy="8641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1540800" y="2540427"/>
            <a:ext cx="5760001" cy="1176604"/>
            <a:chOff x="1540800" y="2540427"/>
            <a:chExt cx="5760001" cy="1176604"/>
          </a:xfrm>
        </p:grpSpPr>
        <p:sp>
          <p:nvSpPr>
            <p:cNvPr id="56339" name="Line 19"/>
            <p:cNvSpPr>
              <a:spLocks noChangeShapeType="1"/>
            </p:cNvSpPr>
            <p:nvPr/>
          </p:nvSpPr>
          <p:spPr bwMode="auto">
            <a:xfrm>
              <a:off x="1540800" y="3705509"/>
              <a:ext cx="1232640" cy="10081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0" name="Freeform 20"/>
            <p:cNvSpPr>
              <a:spLocks/>
            </p:cNvSpPr>
            <p:nvPr/>
          </p:nvSpPr>
          <p:spPr bwMode="auto">
            <a:xfrm>
              <a:off x="1657441" y="3430440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1" name="AutoShape 21"/>
            <p:cNvSpPr>
              <a:spLocks noChangeArrowheads="1"/>
            </p:cNvSpPr>
            <p:nvPr/>
          </p:nvSpPr>
          <p:spPr bwMode="auto">
            <a:xfrm>
              <a:off x="1933921" y="3483727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  <p:sp>
          <p:nvSpPr>
            <p:cNvPr id="56342" name="Freeform 22"/>
            <p:cNvSpPr>
              <a:spLocks/>
            </p:cNvSpPr>
            <p:nvPr/>
          </p:nvSpPr>
          <p:spPr bwMode="auto">
            <a:xfrm>
              <a:off x="2190241" y="3159692"/>
              <a:ext cx="999360" cy="329795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3" name="Line 23"/>
            <p:cNvSpPr>
              <a:spLocks noChangeShapeType="1"/>
            </p:cNvSpPr>
            <p:nvPr/>
          </p:nvSpPr>
          <p:spPr bwMode="auto">
            <a:xfrm>
              <a:off x="3107520" y="3705509"/>
              <a:ext cx="1232640" cy="10081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4" name="Freeform 24"/>
            <p:cNvSpPr>
              <a:spLocks/>
            </p:cNvSpPr>
            <p:nvPr/>
          </p:nvSpPr>
          <p:spPr bwMode="auto">
            <a:xfrm>
              <a:off x="3225600" y="3430440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5" name="AutoShape 25"/>
            <p:cNvSpPr>
              <a:spLocks noChangeArrowheads="1"/>
            </p:cNvSpPr>
            <p:nvPr/>
          </p:nvSpPr>
          <p:spPr bwMode="auto">
            <a:xfrm>
              <a:off x="3500641" y="3483727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A</a:t>
              </a:r>
            </a:p>
          </p:txBody>
        </p:sp>
        <p:sp>
          <p:nvSpPr>
            <p:cNvPr id="56346" name="Line 26"/>
            <p:cNvSpPr>
              <a:spLocks noChangeShapeType="1"/>
            </p:cNvSpPr>
            <p:nvPr/>
          </p:nvSpPr>
          <p:spPr bwMode="auto">
            <a:xfrm>
              <a:off x="2784960" y="2983993"/>
              <a:ext cx="1440" cy="257788"/>
            </a:xfrm>
            <a:prstGeom prst="line">
              <a:avLst/>
            </a:pr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7" name="Text Box 27"/>
            <p:cNvSpPr txBox="1">
              <a:spLocks noChangeArrowheads="1"/>
            </p:cNvSpPr>
            <p:nvPr/>
          </p:nvSpPr>
          <p:spPr bwMode="auto">
            <a:xfrm>
              <a:off x="2453760" y="2729087"/>
              <a:ext cx="72864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b="1" dirty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56348" name="Freeform 28"/>
            <p:cNvSpPr>
              <a:spLocks/>
            </p:cNvSpPr>
            <p:nvPr/>
          </p:nvSpPr>
          <p:spPr bwMode="auto">
            <a:xfrm>
              <a:off x="3720960" y="3149612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36720">
              <a:solidFill>
                <a:srgbClr val="80000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9" name="Line 29"/>
            <p:cNvSpPr>
              <a:spLocks noChangeShapeType="1"/>
            </p:cNvSpPr>
            <p:nvPr/>
          </p:nvSpPr>
          <p:spPr bwMode="auto">
            <a:xfrm>
              <a:off x="4638240" y="369542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50" name="Freeform 30"/>
            <p:cNvSpPr>
              <a:spLocks/>
            </p:cNvSpPr>
            <p:nvPr/>
          </p:nvSpPr>
          <p:spPr bwMode="auto">
            <a:xfrm>
              <a:off x="4754880" y="3418919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51" name="AutoShape 31"/>
            <p:cNvSpPr>
              <a:spLocks noChangeArrowheads="1"/>
            </p:cNvSpPr>
            <p:nvPr/>
          </p:nvSpPr>
          <p:spPr bwMode="auto">
            <a:xfrm>
              <a:off x="5031360" y="347220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00"/>
                  </a:solidFill>
                  <a:ea typeface="MS Gothic" charset="0"/>
                  <a:cs typeface="MS Gothic" charset="0"/>
                </a:rPr>
                <a:t>B</a:t>
              </a:r>
            </a:p>
          </p:txBody>
        </p:sp>
        <p:sp>
          <p:nvSpPr>
            <p:cNvPr id="56352" name="Line 32"/>
            <p:cNvSpPr>
              <a:spLocks noChangeShapeType="1"/>
            </p:cNvSpPr>
            <p:nvPr/>
          </p:nvSpPr>
          <p:spPr bwMode="auto">
            <a:xfrm>
              <a:off x="6210721" y="3679587"/>
              <a:ext cx="1090080" cy="8641"/>
            </a:xfrm>
            <a:prstGeom prst="line">
              <a:avLst/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53" name="Freeform 33"/>
            <p:cNvSpPr>
              <a:spLocks/>
            </p:cNvSpPr>
            <p:nvPr/>
          </p:nvSpPr>
          <p:spPr bwMode="auto">
            <a:xfrm>
              <a:off x="6327360" y="3403078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54" name="AutoShape 34"/>
            <p:cNvSpPr>
              <a:spLocks noChangeArrowheads="1"/>
            </p:cNvSpPr>
            <p:nvPr/>
          </p:nvSpPr>
          <p:spPr bwMode="auto">
            <a:xfrm>
              <a:off x="6603840" y="3456364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56355" name="Freeform 35"/>
            <p:cNvSpPr>
              <a:spLocks/>
            </p:cNvSpPr>
            <p:nvPr/>
          </p:nvSpPr>
          <p:spPr bwMode="auto">
            <a:xfrm>
              <a:off x="4266721" y="3067522"/>
              <a:ext cx="2017440" cy="305312"/>
            </a:xfrm>
            <a:custGeom>
              <a:avLst/>
              <a:gdLst/>
              <a:ahLst/>
              <a:cxnLst>
                <a:cxn ang="0">
                  <a:pos x="0" y="642"/>
                </a:cxn>
                <a:cxn ang="0">
                  <a:pos x="6177" y="936"/>
                </a:cxn>
              </a:cxnLst>
              <a:rect l="0" t="0" r="r" b="b"/>
              <a:pathLst>
                <a:path w="6178" h="937">
                  <a:moveTo>
                    <a:pt x="0" y="642"/>
                  </a:moveTo>
                  <a:cubicBezTo>
                    <a:pt x="1788" y="0"/>
                    <a:pt x="6177" y="936"/>
                    <a:pt x="6177" y="936"/>
                  </a:cubicBezTo>
                </a:path>
              </a:pathLst>
            </a:custGeom>
            <a:noFill/>
            <a:ln w="36720">
              <a:solidFill>
                <a:srgbClr val="80000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6" name="AutoShape 66"/>
            <p:cNvSpPr>
              <a:spLocks noChangeArrowheads="1"/>
            </p:cNvSpPr>
            <p:nvPr/>
          </p:nvSpPr>
          <p:spPr bwMode="auto">
            <a:xfrm>
              <a:off x="4358880" y="2540427"/>
              <a:ext cx="419040" cy="419084"/>
            </a:xfrm>
            <a:prstGeom prst="downArrow">
              <a:avLst>
                <a:gd name="adj1" fmla="val 40009"/>
                <a:gd name="adj2" fmla="val 49926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8" name="Text Box 68"/>
            <p:cNvSpPr txBox="1">
              <a:spLocks noChangeArrowheads="1"/>
            </p:cNvSpPr>
            <p:nvPr/>
          </p:nvSpPr>
          <p:spPr bwMode="auto">
            <a:xfrm>
              <a:off x="4796640" y="2554829"/>
              <a:ext cx="2378880" cy="3902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sz="2200" i="1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Copy Propagation</a:t>
              </a:r>
            </a:p>
          </p:txBody>
        </p:sp>
      </p:grpSp>
      <p:grpSp>
        <p:nvGrpSpPr>
          <p:cNvPr id="3" name="Group 73"/>
          <p:cNvGrpSpPr/>
          <p:nvPr/>
        </p:nvGrpSpPr>
        <p:grpSpPr>
          <a:xfrm>
            <a:off x="1540800" y="3846644"/>
            <a:ext cx="6275520" cy="1208287"/>
            <a:chOff x="1540800" y="3846644"/>
            <a:chExt cx="6275520" cy="1208287"/>
          </a:xfrm>
        </p:grpSpPr>
        <p:sp>
          <p:nvSpPr>
            <p:cNvPr id="56356" name="Line 36"/>
            <p:cNvSpPr>
              <a:spLocks noChangeShapeType="1"/>
            </p:cNvSpPr>
            <p:nvPr/>
          </p:nvSpPr>
          <p:spPr bwMode="auto">
            <a:xfrm>
              <a:off x="1540800" y="5044850"/>
              <a:ext cx="1232640" cy="10081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57" name="Freeform 37"/>
            <p:cNvSpPr>
              <a:spLocks/>
            </p:cNvSpPr>
            <p:nvPr/>
          </p:nvSpPr>
          <p:spPr bwMode="auto">
            <a:xfrm>
              <a:off x="1657441" y="4768342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58" name="AutoShape 38"/>
            <p:cNvSpPr>
              <a:spLocks noChangeArrowheads="1"/>
            </p:cNvSpPr>
            <p:nvPr/>
          </p:nvSpPr>
          <p:spPr bwMode="auto">
            <a:xfrm>
              <a:off x="1933921" y="4821627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  <p:sp>
          <p:nvSpPr>
            <p:cNvPr id="56359" name="Freeform 39"/>
            <p:cNvSpPr>
              <a:spLocks/>
            </p:cNvSpPr>
            <p:nvPr/>
          </p:nvSpPr>
          <p:spPr bwMode="auto">
            <a:xfrm>
              <a:off x="2190241" y="4499032"/>
              <a:ext cx="999360" cy="329795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0" name="Line 40"/>
            <p:cNvSpPr>
              <a:spLocks noChangeShapeType="1"/>
            </p:cNvSpPr>
            <p:nvPr/>
          </p:nvSpPr>
          <p:spPr bwMode="auto">
            <a:xfrm>
              <a:off x="3107520" y="5044850"/>
              <a:ext cx="1232640" cy="10081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1" name="Freeform 41"/>
            <p:cNvSpPr>
              <a:spLocks/>
            </p:cNvSpPr>
            <p:nvPr/>
          </p:nvSpPr>
          <p:spPr bwMode="auto">
            <a:xfrm>
              <a:off x="3225600" y="4768342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2" name="AutoShape 42"/>
            <p:cNvSpPr>
              <a:spLocks noChangeArrowheads="1"/>
            </p:cNvSpPr>
            <p:nvPr/>
          </p:nvSpPr>
          <p:spPr bwMode="auto">
            <a:xfrm>
              <a:off x="3500641" y="4821627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A</a:t>
              </a:r>
            </a:p>
          </p:txBody>
        </p:sp>
        <p:sp>
          <p:nvSpPr>
            <p:cNvPr id="56363" name="Line 43"/>
            <p:cNvSpPr>
              <a:spLocks noChangeShapeType="1"/>
            </p:cNvSpPr>
            <p:nvPr/>
          </p:nvSpPr>
          <p:spPr bwMode="auto">
            <a:xfrm>
              <a:off x="2784960" y="4323334"/>
              <a:ext cx="1440" cy="257788"/>
            </a:xfrm>
            <a:prstGeom prst="line">
              <a:avLst/>
            </a:pr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4" name="Text Box 44"/>
            <p:cNvSpPr txBox="1">
              <a:spLocks noChangeArrowheads="1"/>
            </p:cNvSpPr>
            <p:nvPr/>
          </p:nvSpPr>
          <p:spPr bwMode="auto">
            <a:xfrm>
              <a:off x="2453760" y="4068428"/>
              <a:ext cx="72864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b="1" dirty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56365" name="Freeform 45"/>
            <p:cNvSpPr>
              <a:spLocks/>
            </p:cNvSpPr>
            <p:nvPr/>
          </p:nvSpPr>
          <p:spPr bwMode="auto">
            <a:xfrm>
              <a:off x="3720960" y="4488952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36720">
              <a:solidFill>
                <a:srgbClr val="80000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6" name="Line 46"/>
            <p:cNvSpPr>
              <a:spLocks noChangeShapeType="1"/>
            </p:cNvSpPr>
            <p:nvPr/>
          </p:nvSpPr>
          <p:spPr bwMode="auto">
            <a:xfrm>
              <a:off x="4638240" y="503476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7" name="Freeform 47"/>
            <p:cNvSpPr>
              <a:spLocks/>
            </p:cNvSpPr>
            <p:nvPr/>
          </p:nvSpPr>
          <p:spPr bwMode="auto">
            <a:xfrm>
              <a:off x="4754880" y="4758260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8" name="Line 48"/>
            <p:cNvSpPr>
              <a:spLocks noChangeShapeType="1"/>
            </p:cNvSpPr>
            <p:nvPr/>
          </p:nvSpPr>
          <p:spPr bwMode="auto">
            <a:xfrm>
              <a:off x="6210721" y="5018928"/>
              <a:ext cx="1090080" cy="8641"/>
            </a:xfrm>
            <a:prstGeom prst="line">
              <a:avLst/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9" name="Freeform 49"/>
            <p:cNvSpPr>
              <a:spLocks/>
            </p:cNvSpPr>
            <p:nvPr/>
          </p:nvSpPr>
          <p:spPr bwMode="auto">
            <a:xfrm>
              <a:off x="6327360" y="4742419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0" name="AutoShape 50"/>
            <p:cNvSpPr>
              <a:spLocks noChangeArrowheads="1"/>
            </p:cNvSpPr>
            <p:nvPr/>
          </p:nvSpPr>
          <p:spPr bwMode="auto">
            <a:xfrm>
              <a:off x="6603840" y="4795704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56371" name="Freeform 51"/>
            <p:cNvSpPr>
              <a:spLocks/>
            </p:cNvSpPr>
            <p:nvPr/>
          </p:nvSpPr>
          <p:spPr bwMode="auto">
            <a:xfrm>
              <a:off x="4266721" y="4406862"/>
              <a:ext cx="2017440" cy="306753"/>
            </a:xfrm>
            <a:custGeom>
              <a:avLst/>
              <a:gdLst/>
              <a:ahLst/>
              <a:cxnLst>
                <a:cxn ang="0">
                  <a:pos x="0" y="642"/>
                </a:cxn>
                <a:cxn ang="0">
                  <a:pos x="6178" y="937"/>
                </a:cxn>
              </a:cxnLst>
              <a:rect l="0" t="0" r="r" b="b"/>
              <a:pathLst>
                <a:path w="6179" h="938">
                  <a:moveTo>
                    <a:pt x="0" y="642"/>
                  </a:moveTo>
                  <a:cubicBezTo>
                    <a:pt x="1789" y="0"/>
                    <a:pt x="6178" y="937"/>
                    <a:pt x="6178" y="937"/>
                  </a:cubicBezTo>
                </a:path>
              </a:pathLst>
            </a:custGeom>
            <a:noFill/>
            <a:ln w="36720">
              <a:solidFill>
                <a:srgbClr val="80000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5" name="AutoShape 65"/>
            <p:cNvSpPr>
              <a:spLocks noChangeArrowheads="1"/>
            </p:cNvSpPr>
            <p:nvPr/>
          </p:nvSpPr>
          <p:spPr bwMode="auto">
            <a:xfrm>
              <a:off x="4358880" y="3878327"/>
              <a:ext cx="419040" cy="419084"/>
            </a:xfrm>
            <a:prstGeom prst="downArrow">
              <a:avLst>
                <a:gd name="adj1" fmla="val 40009"/>
                <a:gd name="adj2" fmla="val 49926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9" name="Text Box 69"/>
            <p:cNvSpPr txBox="1">
              <a:spLocks noChangeArrowheads="1"/>
            </p:cNvSpPr>
            <p:nvPr/>
          </p:nvSpPr>
          <p:spPr bwMode="auto">
            <a:xfrm>
              <a:off x="4824000" y="3846644"/>
              <a:ext cx="2992320" cy="3902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  <a:tab pos="1313299" algn="l"/>
                  <a:tab pos="1969949" algn="l"/>
                  <a:tab pos="2626599" algn="l"/>
                </a:tabLst>
              </a:pPr>
              <a:r>
                <a:rPr lang="en-US" sz="2200" i="1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Dead Code Elimination</a:t>
              </a:r>
            </a:p>
          </p:txBody>
        </p:sp>
      </p:grpSp>
      <p:grpSp>
        <p:nvGrpSpPr>
          <p:cNvPr id="4" name="Group 74"/>
          <p:cNvGrpSpPr/>
          <p:nvPr/>
        </p:nvGrpSpPr>
        <p:grpSpPr>
          <a:xfrm>
            <a:off x="1540800" y="5219109"/>
            <a:ext cx="6275520" cy="1142040"/>
            <a:chOff x="1540800" y="5219109"/>
            <a:chExt cx="6275520" cy="1142040"/>
          </a:xfrm>
        </p:grpSpPr>
        <p:sp>
          <p:nvSpPr>
            <p:cNvPr id="56372" name="Line 52"/>
            <p:cNvSpPr>
              <a:spLocks noChangeShapeType="1"/>
            </p:cNvSpPr>
            <p:nvPr/>
          </p:nvSpPr>
          <p:spPr bwMode="auto">
            <a:xfrm>
              <a:off x="1540800" y="6351067"/>
              <a:ext cx="1232640" cy="10082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3" name="Freeform 53"/>
            <p:cNvSpPr>
              <a:spLocks/>
            </p:cNvSpPr>
            <p:nvPr/>
          </p:nvSpPr>
          <p:spPr bwMode="auto">
            <a:xfrm>
              <a:off x="1657441" y="607455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4" name="AutoShape 54"/>
            <p:cNvSpPr>
              <a:spLocks noChangeArrowheads="1"/>
            </p:cNvSpPr>
            <p:nvPr/>
          </p:nvSpPr>
          <p:spPr bwMode="auto">
            <a:xfrm>
              <a:off x="1933921" y="6127844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  <p:sp>
          <p:nvSpPr>
            <p:cNvPr id="56375" name="Freeform 55"/>
            <p:cNvSpPr>
              <a:spLocks/>
            </p:cNvSpPr>
            <p:nvPr/>
          </p:nvSpPr>
          <p:spPr bwMode="auto">
            <a:xfrm>
              <a:off x="2190241" y="5805250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6" name="Line 56"/>
            <p:cNvSpPr>
              <a:spLocks noChangeShapeType="1"/>
            </p:cNvSpPr>
            <p:nvPr/>
          </p:nvSpPr>
          <p:spPr bwMode="auto">
            <a:xfrm>
              <a:off x="3107520" y="6351067"/>
              <a:ext cx="1232640" cy="10082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7" name="Freeform 57"/>
            <p:cNvSpPr>
              <a:spLocks/>
            </p:cNvSpPr>
            <p:nvPr/>
          </p:nvSpPr>
          <p:spPr bwMode="auto">
            <a:xfrm>
              <a:off x="3225600" y="607455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8" name="AutoShape 58"/>
            <p:cNvSpPr>
              <a:spLocks noChangeArrowheads="1"/>
            </p:cNvSpPr>
            <p:nvPr/>
          </p:nvSpPr>
          <p:spPr bwMode="auto">
            <a:xfrm>
              <a:off x="3500641" y="6127844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A</a:t>
              </a:r>
            </a:p>
          </p:txBody>
        </p:sp>
        <p:sp>
          <p:nvSpPr>
            <p:cNvPr id="56379" name="Line 59"/>
            <p:cNvSpPr>
              <a:spLocks noChangeShapeType="1"/>
            </p:cNvSpPr>
            <p:nvPr/>
          </p:nvSpPr>
          <p:spPr bwMode="auto">
            <a:xfrm>
              <a:off x="2784960" y="5629551"/>
              <a:ext cx="1440" cy="257787"/>
            </a:xfrm>
            <a:prstGeom prst="line">
              <a:avLst/>
            </a:pr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0" name="Text Box 60"/>
            <p:cNvSpPr txBox="1">
              <a:spLocks noChangeArrowheads="1"/>
            </p:cNvSpPr>
            <p:nvPr/>
          </p:nvSpPr>
          <p:spPr bwMode="auto">
            <a:xfrm>
              <a:off x="2453760" y="5374645"/>
              <a:ext cx="72864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b="1" dirty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56381" name="Line 61"/>
            <p:cNvSpPr>
              <a:spLocks noChangeShapeType="1"/>
            </p:cNvSpPr>
            <p:nvPr/>
          </p:nvSpPr>
          <p:spPr bwMode="auto">
            <a:xfrm>
              <a:off x="6210721" y="6325144"/>
              <a:ext cx="1090080" cy="8641"/>
            </a:xfrm>
            <a:prstGeom prst="line">
              <a:avLst/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2" name="Freeform 62"/>
            <p:cNvSpPr>
              <a:spLocks/>
            </p:cNvSpPr>
            <p:nvPr/>
          </p:nvSpPr>
          <p:spPr bwMode="auto">
            <a:xfrm>
              <a:off x="6327360" y="6048635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3" name="AutoShape 63"/>
            <p:cNvSpPr>
              <a:spLocks noChangeArrowheads="1"/>
            </p:cNvSpPr>
            <p:nvPr/>
          </p:nvSpPr>
          <p:spPr bwMode="auto">
            <a:xfrm>
              <a:off x="6603840" y="610192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56384" name="Freeform 64"/>
            <p:cNvSpPr>
              <a:spLocks/>
            </p:cNvSpPr>
            <p:nvPr/>
          </p:nvSpPr>
          <p:spPr bwMode="auto">
            <a:xfrm>
              <a:off x="3736801" y="5573386"/>
              <a:ext cx="2547360" cy="540057"/>
            </a:xfrm>
            <a:custGeom>
              <a:avLst/>
              <a:gdLst/>
              <a:ahLst/>
              <a:cxnLst>
                <a:cxn ang="0">
                  <a:pos x="0" y="1654"/>
                </a:cxn>
                <a:cxn ang="0">
                  <a:pos x="7799" y="1365"/>
                </a:cxn>
              </a:cxnLst>
              <a:rect l="0" t="0" r="r" b="b"/>
              <a:pathLst>
                <a:path w="7800" h="1655">
                  <a:moveTo>
                    <a:pt x="0" y="1654"/>
                  </a:moveTo>
                  <a:cubicBezTo>
                    <a:pt x="2195" y="0"/>
                    <a:pt x="7799" y="1365"/>
                    <a:pt x="7799" y="1365"/>
                  </a:cubicBezTo>
                </a:path>
              </a:pathLst>
            </a:custGeom>
            <a:noFill/>
            <a:ln w="36720">
              <a:solidFill>
                <a:srgbClr val="80000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7" name="AutoShape 67"/>
            <p:cNvSpPr>
              <a:spLocks noChangeArrowheads="1"/>
            </p:cNvSpPr>
            <p:nvPr/>
          </p:nvSpPr>
          <p:spPr bwMode="auto">
            <a:xfrm>
              <a:off x="4358880" y="5250792"/>
              <a:ext cx="419040" cy="419084"/>
            </a:xfrm>
            <a:prstGeom prst="downArrow">
              <a:avLst>
                <a:gd name="adj1" fmla="val 40009"/>
                <a:gd name="adj2" fmla="val 49926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90" name="Text Box 70"/>
            <p:cNvSpPr txBox="1">
              <a:spLocks noChangeArrowheads="1"/>
            </p:cNvSpPr>
            <p:nvPr/>
          </p:nvSpPr>
          <p:spPr bwMode="auto">
            <a:xfrm>
              <a:off x="4824000" y="5219109"/>
              <a:ext cx="2992320" cy="3902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  <a:tab pos="1313299" algn="l"/>
                  <a:tab pos="1969949" algn="l"/>
                  <a:tab pos="2626599" algn="l"/>
                </a:tabLst>
              </a:pPr>
              <a:r>
                <a:rPr lang="en-US" sz="2200" i="1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Dead Code Elimination</a:t>
              </a:r>
            </a:p>
          </p:txBody>
        </p:sp>
      </p:grpSp>
      <p:sp>
        <p:nvSpPr>
          <p:cNvPr id="72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351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64829" y="1112936"/>
            <a:ext cx="8732135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def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one-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bit-memory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(set reset)</a:t>
            </a: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((o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reset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(o-bar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set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one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-bit-memory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Design Optimization</a:t>
            </a:r>
            <a:endParaRPr lang="en-US" dirty="0"/>
          </a:p>
        </p:txBody>
      </p:sp>
      <p:grpSp>
        <p:nvGrpSpPr>
          <p:cNvPr id="2" name="Group 86"/>
          <p:cNvGrpSpPr/>
          <p:nvPr/>
        </p:nvGrpSpPr>
        <p:grpSpPr>
          <a:xfrm>
            <a:off x="538864" y="4089492"/>
            <a:ext cx="1002926" cy="286512"/>
            <a:chOff x="812300" y="4890117"/>
            <a:chExt cx="1002926" cy="286512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812300" y="5176629"/>
              <a:ext cx="1002926" cy="0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928941" y="489011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1205421" y="492929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</p:grpSp>
      <p:grpSp>
        <p:nvGrpSpPr>
          <p:cNvPr id="3" name="Group 87"/>
          <p:cNvGrpSpPr/>
          <p:nvPr/>
        </p:nvGrpSpPr>
        <p:grpSpPr>
          <a:xfrm>
            <a:off x="2395404" y="4140575"/>
            <a:ext cx="1232640" cy="282481"/>
            <a:chOff x="2772114" y="4676684"/>
            <a:chExt cx="1232640" cy="282481"/>
          </a:xfrm>
        </p:grpSpPr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>
              <a:off x="3165235" y="470174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B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2772114" y="494908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2888755" y="4676684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760550" y="360576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383060" y="3323522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45"/>
          <p:cNvGrpSpPr/>
          <p:nvPr/>
        </p:nvGrpSpPr>
        <p:grpSpPr>
          <a:xfrm>
            <a:off x="3855448" y="4665723"/>
            <a:ext cx="1232640" cy="283923"/>
            <a:chOff x="6878854" y="4556677"/>
            <a:chExt cx="1232640" cy="283923"/>
          </a:xfrm>
        </p:grpSpPr>
        <p:sp>
          <p:nvSpPr>
            <p:cNvPr id="40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9" name="Group 38"/>
          <p:cNvGrpSpPr/>
          <p:nvPr/>
        </p:nvGrpSpPr>
        <p:grpSpPr>
          <a:xfrm>
            <a:off x="6767742" y="5750290"/>
            <a:ext cx="1232640" cy="283923"/>
            <a:chOff x="6876033" y="5005408"/>
            <a:chExt cx="1232640" cy="283923"/>
          </a:xfrm>
        </p:grpSpPr>
        <p:sp>
          <p:nvSpPr>
            <p:cNvPr id="36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G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5" name="Group 61"/>
          <p:cNvGrpSpPr/>
          <p:nvPr/>
        </p:nvGrpSpPr>
        <p:grpSpPr>
          <a:xfrm>
            <a:off x="3855448" y="4154686"/>
            <a:ext cx="1232640" cy="283923"/>
            <a:chOff x="6876033" y="5005408"/>
            <a:chExt cx="1232640" cy="283923"/>
          </a:xfrm>
        </p:grpSpPr>
        <p:sp>
          <p:nvSpPr>
            <p:cNvPr id="6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6" name="Group 65"/>
          <p:cNvGrpSpPr/>
          <p:nvPr/>
        </p:nvGrpSpPr>
        <p:grpSpPr>
          <a:xfrm>
            <a:off x="5377898" y="4434639"/>
            <a:ext cx="1232640" cy="283923"/>
            <a:chOff x="6878854" y="4556677"/>
            <a:chExt cx="1232640" cy="283923"/>
          </a:xfrm>
        </p:grpSpPr>
        <p:sp>
          <p:nvSpPr>
            <p:cNvPr id="6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7419858" y="3766421"/>
            <a:ext cx="1232640" cy="283923"/>
            <a:chOff x="6878854" y="4556677"/>
            <a:chExt cx="1232640" cy="283923"/>
          </a:xfrm>
        </p:grpSpPr>
        <p:sp>
          <p:nvSpPr>
            <p:cNvPr id="75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76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77"/>
          <p:cNvGrpSpPr/>
          <p:nvPr/>
        </p:nvGrpSpPr>
        <p:grpSpPr>
          <a:xfrm>
            <a:off x="2395404" y="4665723"/>
            <a:ext cx="1232640" cy="283923"/>
            <a:chOff x="6876033" y="5005408"/>
            <a:chExt cx="1232640" cy="283923"/>
          </a:xfrm>
        </p:grpSpPr>
        <p:sp>
          <p:nvSpPr>
            <p:cNvPr id="79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D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80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81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9" name="Group 90"/>
          <p:cNvGrpSpPr/>
          <p:nvPr/>
        </p:nvGrpSpPr>
        <p:grpSpPr>
          <a:xfrm>
            <a:off x="6805374" y="4449289"/>
            <a:ext cx="1847124" cy="288949"/>
            <a:chOff x="4375102" y="5803026"/>
            <a:chExt cx="1847124" cy="288949"/>
          </a:xfrm>
        </p:grpSpPr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4375102" y="6076867"/>
              <a:ext cx="1847124" cy="15108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4491742" y="5803026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AutoShape 20"/>
            <p:cNvSpPr>
              <a:spLocks noChangeArrowheads="1"/>
            </p:cNvSpPr>
            <p:nvPr/>
          </p:nvSpPr>
          <p:spPr bwMode="auto">
            <a:xfrm>
              <a:off x="4768222" y="5828091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E1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90" name="AutoShape 20"/>
            <p:cNvSpPr>
              <a:spLocks noChangeArrowheads="1"/>
            </p:cNvSpPr>
            <p:nvPr/>
          </p:nvSpPr>
          <p:spPr bwMode="auto">
            <a:xfrm>
              <a:off x="5442729" y="5839381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E2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</p:grpSp>
      <p:grpSp>
        <p:nvGrpSpPr>
          <p:cNvPr id="20" name="Group 91"/>
          <p:cNvGrpSpPr/>
          <p:nvPr/>
        </p:nvGrpSpPr>
        <p:grpSpPr>
          <a:xfrm>
            <a:off x="2378405" y="6008212"/>
            <a:ext cx="1232640" cy="296592"/>
            <a:chOff x="2782273" y="5828443"/>
            <a:chExt cx="1232640" cy="296592"/>
          </a:xfrm>
        </p:grpSpPr>
        <p:sp>
          <p:nvSpPr>
            <p:cNvPr id="95" name="AutoShape 14"/>
            <p:cNvSpPr>
              <a:spLocks noChangeArrowheads="1"/>
            </p:cNvSpPr>
            <p:nvPr/>
          </p:nvSpPr>
          <p:spPr bwMode="auto">
            <a:xfrm>
              <a:off x="3175394" y="586761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A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93" name="Line 12"/>
            <p:cNvSpPr>
              <a:spLocks noChangeShapeType="1"/>
            </p:cNvSpPr>
            <p:nvPr/>
          </p:nvSpPr>
          <p:spPr bwMode="auto">
            <a:xfrm>
              <a:off x="2782273" y="611495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94" name="Freeform 13"/>
            <p:cNvSpPr>
              <a:spLocks/>
            </p:cNvSpPr>
            <p:nvPr/>
          </p:nvSpPr>
          <p:spPr bwMode="auto">
            <a:xfrm>
              <a:off x="2898914" y="5828443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96" name="Line 15"/>
          <p:cNvSpPr>
            <a:spLocks noChangeShapeType="1"/>
          </p:cNvSpPr>
          <p:nvPr/>
        </p:nvSpPr>
        <p:spPr bwMode="auto">
          <a:xfrm>
            <a:off x="1759110" y="552663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Text Box 16"/>
          <p:cNvSpPr txBox="1">
            <a:spLocks noChangeArrowheads="1"/>
          </p:cNvSpPr>
          <p:nvPr/>
        </p:nvSpPr>
        <p:spPr bwMode="auto">
          <a:xfrm>
            <a:off x="1383585" y="5248843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grpSp>
        <p:nvGrpSpPr>
          <p:cNvPr id="21" name="Group 97"/>
          <p:cNvGrpSpPr/>
          <p:nvPr/>
        </p:nvGrpSpPr>
        <p:grpSpPr>
          <a:xfrm>
            <a:off x="3832298" y="5451975"/>
            <a:ext cx="1232640" cy="283923"/>
            <a:chOff x="6878854" y="4556677"/>
            <a:chExt cx="1232640" cy="283923"/>
          </a:xfrm>
        </p:grpSpPr>
        <p:sp>
          <p:nvSpPr>
            <p:cNvPr id="99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J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0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1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2" name="Group 101"/>
          <p:cNvGrpSpPr/>
          <p:nvPr/>
        </p:nvGrpSpPr>
        <p:grpSpPr>
          <a:xfrm>
            <a:off x="5354748" y="5731192"/>
            <a:ext cx="1232640" cy="283923"/>
            <a:chOff x="6876033" y="5005408"/>
            <a:chExt cx="1232640" cy="283923"/>
          </a:xfrm>
        </p:grpSpPr>
        <p:sp>
          <p:nvSpPr>
            <p:cNvPr id="10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3" name="Group 105"/>
          <p:cNvGrpSpPr/>
          <p:nvPr/>
        </p:nvGrpSpPr>
        <p:grpSpPr>
          <a:xfrm>
            <a:off x="2378405" y="5439095"/>
            <a:ext cx="1232640" cy="283923"/>
            <a:chOff x="6878854" y="4556677"/>
            <a:chExt cx="1232640" cy="283923"/>
          </a:xfrm>
        </p:grpSpPr>
        <p:sp>
          <p:nvSpPr>
            <p:cNvPr id="10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C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4" name="Group 109"/>
          <p:cNvGrpSpPr/>
          <p:nvPr/>
        </p:nvGrpSpPr>
        <p:grpSpPr>
          <a:xfrm>
            <a:off x="3832298" y="6008212"/>
            <a:ext cx="1232640" cy="298034"/>
            <a:chOff x="6876033" y="4991297"/>
            <a:chExt cx="1232640" cy="298034"/>
          </a:xfrm>
        </p:grpSpPr>
        <p:sp>
          <p:nvSpPr>
            <p:cNvPr id="111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J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12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13" name="Freeform 19"/>
            <p:cNvSpPr>
              <a:spLocks/>
            </p:cNvSpPr>
            <p:nvPr/>
          </p:nvSpPr>
          <p:spPr bwMode="auto">
            <a:xfrm>
              <a:off x="6992673" y="499129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5" name="Group 113"/>
          <p:cNvGrpSpPr/>
          <p:nvPr/>
        </p:nvGrpSpPr>
        <p:grpSpPr>
          <a:xfrm>
            <a:off x="542617" y="6046436"/>
            <a:ext cx="1002926" cy="272401"/>
            <a:chOff x="837701" y="5479958"/>
            <a:chExt cx="1002926" cy="272401"/>
          </a:xfrm>
        </p:grpSpPr>
        <p:sp>
          <p:nvSpPr>
            <p:cNvPr id="115" name="Line 8"/>
            <p:cNvSpPr>
              <a:spLocks noChangeShapeType="1"/>
            </p:cNvSpPr>
            <p:nvPr/>
          </p:nvSpPr>
          <p:spPr bwMode="auto">
            <a:xfrm>
              <a:off x="837701" y="5752359"/>
              <a:ext cx="1002926" cy="0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"/>
            <p:cNvSpPr>
              <a:spLocks/>
            </p:cNvSpPr>
            <p:nvPr/>
          </p:nvSpPr>
          <p:spPr bwMode="auto">
            <a:xfrm>
              <a:off x="954342" y="547995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AutoShape 10"/>
            <p:cNvSpPr>
              <a:spLocks noChangeArrowheads="1"/>
            </p:cNvSpPr>
            <p:nvPr/>
          </p:nvSpPr>
          <p:spPr bwMode="auto">
            <a:xfrm>
              <a:off x="1230822" y="550502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TetR</a:t>
              </a:r>
              <a:endParaRPr lang="en-US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</p:grpSp>
      <p:sp>
        <p:nvSpPr>
          <p:cNvPr id="118" name="Freeform 11"/>
          <p:cNvSpPr>
            <a:spLocks/>
          </p:cNvSpPr>
          <p:nvPr/>
        </p:nvSpPr>
        <p:spPr bwMode="auto">
          <a:xfrm>
            <a:off x="1130185" y="5727129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1"/>
          <p:cNvSpPr>
            <a:spLocks/>
          </p:cNvSpPr>
          <p:nvPr/>
        </p:nvSpPr>
        <p:spPr bwMode="auto">
          <a:xfrm>
            <a:off x="1127364" y="3805212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Freeform 11"/>
          <p:cNvSpPr>
            <a:spLocks/>
          </p:cNvSpPr>
          <p:nvPr/>
        </p:nvSpPr>
        <p:spPr bwMode="auto">
          <a:xfrm>
            <a:off x="4492200" y="5147125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4529828" y="3844876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5" name="Freeform 11"/>
          <p:cNvSpPr>
            <a:spLocks/>
          </p:cNvSpPr>
          <p:nvPr/>
        </p:nvSpPr>
        <p:spPr bwMode="auto">
          <a:xfrm>
            <a:off x="6050965" y="5415837"/>
            <a:ext cx="763812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1"/>
          <p:cNvSpPr>
            <a:spLocks/>
          </p:cNvSpPr>
          <p:nvPr/>
        </p:nvSpPr>
        <p:spPr bwMode="auto">
          <a:xfrm>
            <a:off x="6050965" y="4119821"/>
            <a:ext cx="763812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4553185" y="4153371"/>
            <a:ext cx="705556" cy="531518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56" h="531518">
                <a:moveTo>
                  <a:pt x="0" y="531518"/>
                </a:moveTo>
                <a:cubicBezTo>
                  <a:pt x="61148" y="474289"/>
                  <a:pt x="122297" y="417061"/>
                  <a:pt x="225778" y="399814"/>
                </a:cubicBezTo>
                <a:cubicBezTo>
                  <a:pt x="329259" y="382567"/>
                  <a:pt x="569148" y="484480"/>
                  <a:pt x="620889" y="428036"/>
                </a:cubicBezTo>
                <a:cubicBezTo>
                  <a:pt x="672630" y="371592"/>
                  <a:pt x="522111" y="122296"/>
                  <a:pt x="536222" y="61148"/>
                </a:cubicBezTo>
                <a:cubicBezTo>
                  <a:pt x="550333" y="0"/>
                  <a:pt x="705556" y="61148"/>
                  <a:pt x="705556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 129"/>
          <p:cNvSpPr/>
          <p:nvPr/>
        </p:nvSpPr>
        <p:spPr>
          <a:xfrm>
            <a:off x="4529828" y="5451975"/>
            <a:ext cx="705556" cy="590850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56" h="531518">
                <a:moveTo>
                  <a:pt x="0" y="531518"/>
                </a:moveTo>
                <a:cubicBezTo>
                  <a:pt x="61148" y="474289"/>
                  <a:pt x="122297" y="417061"/>
                  <a:pt x="225778" y="399814"/>
                </a:cubicBezTo>
                <a:cubicBezTo>
                  <a:pt x="329259" y="382567"/>
                  <a:pt x="569148" y="484480"/>
                  <a:pt x="620889" y="428036"/>
                </a:cubicBezTo>
                <a:cubicBezTo>
                  <a:pt x="672630" y="371592"/>
                  <a:pt x="522111" y="122296"/>
                  <a:pt x="536222" y="61148"/>
                </a:cubicBezTo>
                <a:cubicBezTo>
                  <a:pt x="550333" y="0"/>
                  <a:pt x="705556" y="61148"/>
                  <a:pt x="705556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 11"/>
          <p:cNvSpPr>
            <a:spLocks/>
          </p:cNvSpPr>
          <p:nvPr/>
        </p:nvSpPr>
        <p:spPr bwMode="auto">
          <a:xfrm>
            <a:off x="3054088" y="3846197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2" name="Freeform 11"/>
          <p:cNvSpPr>
            <a:spLocks/>
          </p:cNvSpPr>
          <p:nvPr/>
        </p:nvSpPr>
        <p:spPr bwMode="auto">
          <a:xfrm>
            <a:off x="3054088" y="4378236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3" name="Freeform 11"/>
          <p:cNvSpPr>
            <a:spLocks/>
          </p:cNvSpPr>
          <p:nvPr/>
        </p:nvSpPr>
        <p:spPr bwMode="auto">
          <a:xfrm>
            <a:off x="3054088" y="5135422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4" name="Freeform 11"/>
          <p:cNvSpPr>
            <a:spLocks/>
          </p:cNvSpPr>
          <p:nvPr/>
        </p:nvSpPr>
        <p:spPr bwMode="auto">
          <a:xfrm>
            <a:off x="3009180" y="5725696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5" name="Freeform 134"/>
          <p:cNvSpPr/>
          <p:nvPr/>
        </p:nvSpPr>
        <p:spPr>
          <a:xfrm>
            <a:off x="1788975" y="4778963"/>
            <a:ext cx="5901580" cy="978370"/>
          </a:xfrm>
          <a:custGeom>
            <a:avLst/>
            <a:gdLst>
              <a:gd name="connsiteX0" fmla="*/ 5671099 w 5901580"/>
              <a:gd name="connsiteY0" fmla="*/ 978370 h 978370"/>
              <a:gd name="connsiteX1" fmla="*/ 5379469 w 5901580"/>
              <a:gd name="connsiteY1" fmla="*/ 517407 h 978370"/>
              <a:gd name="connsiteX2" fmla="*/ 2538432 w 5901580"/>
              <a:gd name="connsiteY2" fmla="*/ 329259 h 978370"/>
              <a:gd name="connsiteX3" fmla="*/ 318284 w 5901580"/>
              <a:gd name="connsiteY3" fmla="*/ 291630 h 978370"/>
              <a:gd name="connsiteX4" fmla="*/ 628729 w 5901580"/>
              <a:gd name="connsiteY4" fmla="*/ 0 h 9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1580" h="978370">
                <a:moveTo>
                  <a:pt x="5671099" y="978370"/>
                </a:moveTo>
                <a:cubicBezTo>
                  <a:pt x="5786339" y="801981"/>
                  <a:pt x="5901580" y="625592"/>
                  <a:pt x="5379469" y="517407"/>
                </a:cubicBezTo>
                <a:cubicBezTo>
                  <a:pt x="4857358" y="409222"/>
                  <a:pt x="3381963" y="366888"/>
                  <a:pt x="2538432" y="329259"/>
                </a:cubicBezTo>
                <a:cubicBezTo>
                  <a:pt x="1694901" y="291630"/>
                  <a:pt x="636568" y="346507"/>
                  <a:pt x="318284" y="291630"/>
                </a:cubicBezTo>
                <a:cubicBezTo>
                  <a:pt x="0" y="236754"/>
                  <a:pt x="628729" y="0"/>
                  <a:pt x="628729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1392297" y="4722519"/>
            <a:ext cx="7568259" cy="790222"/>
          </a:xfrm>
          <a:custGeom>
            <a:avLst/>
            <a:gdLst>
              <a:gd name="connsiteX0" fmla="*/ 6773333 w 7568259"/>
              <a:gd name="connsiteY0" fmla="*/ 0 h 790222"/>
              <a:gd name="connsiteX1" fmla="*/ 6594592 w 7568259"/>
              <a:gd name="connsiteY1" fmla="*/ 395111 h 790222"/>
              <a:gd name="connsiteX2" fmla="*/ 931333 w 7568259"/>
              <a:gd name="connsiteY2" fmla="*/ 460962 h 790222"/>
              <a:gd name="connsiteX3" fmla="*/ 1006592 w 7568259"/>
              <a:gd name="connsiteY3" fmla="*/ 790222 h 79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8259" h="790222">
                <a:moveTo>
                  <a:pt x="6773333" y="0"/>
                </a:moveTo>
                <a:cubicBezTo>
                  <a:pt x="7170796" y="159142"/>
                  <a:pt x="7568259" y="318284"/>
                  <a:pt x="6594592" y="395111"/>
                </a:cubicBezTo>
                <a:cubicBezTo>
                  <a:pt x="5620925" y="471938"/>
                  <a:pt x="1862666" y="395110"/>
                  <a:pt x="931333" y="460962"/>
                </a:cubicBezTo>
                <a:cubicBezTo>
                  <a:pt x="0" y="526814"/>
                  <a:pt x="1006592" y="790222"/>
                  <a:pt x="1006592" y="790222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/>
          <p:cNvSpPr/>
          <p:nvPr/>
        </p:nvSpPr>
        <p:spPr>
          <a:xfrm>
            <a:off x="7240568" y="3894667"/>
            <a:ext cx="219506" cy="573852"/>
          </a:xfrm>
          <a:custGeom>
            <a:avLst/>
            <a:gdLst>
              <a:gd name="connsiteX0" fmla="*/ 200691 w 219506"/>
              <a:gd name="connsiteY0" fmla="*/ 573852 h 573852"/>
              <a:gd name="connsiteX1" fmla="*/ 3136 w 219506"/>
              <a:gd name="connsiteY1" fmla="*/ 225777 h 573852"/>
              <a:gd name="connsiteX2" fmla="*/ 219506 w 219506"/>
              <a:gd name="connsiteY2" fmla="*/ 0 h 57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506" h="573852">
                <a:moveTo>
                  <a:pt x="200691" y="573852"/>
                </a:moveTo>
                <a:cubicBezTo>
                  <a:pt x="100345" y="447635"/>
                  <a:pt x="0" y="321419"/>
                  <a:pt x="3136" y="225777"/>
                </a:cubicBezTo>
                <a:cubicBezTo>
                  <a:pt x="6272" y="130135"/>
                  <a:pt x="219506" y="0"/>
                  <a:pt x="219506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86" name="Slide Number Placeholder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868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24"/>
          <p:cNvSpPr>
            <a:spLocks noChangeArrowheads="1"/>
          </p:cNvSpPr>
          <p:nvPr/>
        </p:nvSpPr>
        <p:spPr bwMode="auto">
          <a:xfrm>
            <a:off x="4806141" y="4658240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Design Optimization</a:t>
            </a:r>
            <a:endParaRPr lang="en-US" dirty="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812300" y="5176628"/>
            <a:ext cx="1647414" cy="4399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928941" y="4890117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1205421" y="494340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1548443" y="4609517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0"/>
                  <a:pt x="3822" y="158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2772114" y="4949084"/>
            <a:ext cx="1232640" cy="10081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2888755" y="467466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3165235" y="471585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F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2333705" y="4284778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003944" y="4029872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15" name="Freeform 17"/>
          <p:cNvSpPr>
            <a:spLocks/>
          </p:cNvSpPr>
          <p:nvPr/>
        </p:nvSpPr>
        <p:spPr bwMode="auto">
          <a:xfrm>
            <a:off x="3384115" y="4381744"/>
            <a:ext cx="999360" cy="329794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V="1">
            <a:off x="4375102" y="4921801"/>
            <a:ext cx="1779981" cy="1362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4493183" y="4647306"/>
            <a:ext cx="254880" cy="254906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1815226" y="494772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TetR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1948222" y="5202730"/>
            <a:ext cx="858600" cy="632789"/>
          </a:xfrm>
          <a:custGeom>
            <a:avLst/>
            <a:gdLst>
              <a:gd name="connsiteX0" fmla="*/ 0 w 2320"/>
              <a:gd name="connsiteY0" fmla="*/ 1008 h 2778"/>
              <a:gd name="connsiteX1" fmla="*/ 2320 w 2320"/>
              <a:gd name="connsiteY1" fmla="*/ 2778 h 2778"/>
              <a:gd name="connsiteX0" fmla="*/ 309 w 2629"/>
              <a:gd name="connsiteY0" fmla="*/ 0 h 1936"/>
              <a:gd name="connsiteX1" fmla="*/ 2629 w 2629"/>
              <a:gd name="connsiteY1" fmla="*/ 1770 h 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" h="1936">
                <a:moveTo>
                  <a:pt x="309" y="0"/>
                </a:moveTo>
                <a:cubicBezTo>
                  <a:pt x="0" y="1936"/>
                  <a:pt x="2629" y="1770"/>
                  <a:pt x="2629" y="1770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2782273" y="6114954"/>
            <a:ext cx="1232640" cy="10081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3"/>
          <p:cNvSpPr>
            <a:spLocks/>
          </p:cNvSpPr>
          <p:nvPr/>
        </p:nvSpPr>
        <p:spPr bwMode="auto">
          <a:xfrm>
            <a:off x="2898914" y="584053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>
            <a:off x="3175394" y="588172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>
            <a:off x="2595566" y="5427764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2220041" y="5149974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>
            <a:off x="4375102" y="6076867"/>
            <a:ext cx="1232640" cy="1008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9"/>
          <p:cNvSpPr>
            <a:spLocks/>
          </p:cNvSpPr>
          <p:nvPr/>
        </p:nvSpPr>
        <p:spPr bwMode="auto">
          <a:xfrm>
            <a:off x="4491742" y="5801010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AutoShape 20"/>
          <p:cNvSpPr>
            <a:spLocks noChangeArrowheads="1"/>
          </p:cNvSpPr>
          <p:nvPr/>
        </p:nvSpPr>
        <p:spPr bwMode="auto">
          <a:xfrm>
            <a:off x="4768222" y="584220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F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45" name="Freeform 17"/>
          <p:cNvSpPr>
            <a:spLocks/>
          </p:cNvSpPr>
          <p:nvPr/>
        </p:nvSpPr>
        <p:spPr bwMode="auto">
          <a:xfrm>
            <a:off x="3384115" y="5551935"/>
            <a:ext cx="999360" cy="329794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845923" y="4546088"/>
            <a:ext cx="1165115" cy="1310108"/>
          </a:xfrm>
          <a:custGeom>
            <a:avLst/>
            <a:gdLst>
              <a:gd name="connsiteX0" fmla="*/ 2812511 w 2812511"/>
              <a:gd name="connsiteY0" fmla="*/ 671258 h 671258"/>
              <a:gd name="connsiteX1" fmla="*/ 2171831 w 2812511"/>
              <a:gd name="connsiteY1" fmla="*/ 76279 h 671258"/>
              <a:gd name="connsiteX2" fmla="*/ 284111 w 2812511"/>
              <a:gd name="connsiteY2" fmla="*/ 213582 h 671258"/>
              <a:gd name="connsiteX3" fmla="*/ 467162 w 2812511"/>
              <a:gd name="connsiteY3" fmla="*/ 545397 h 671258"/>
              <a:gd name="connsiteX0" fmla="*/ 2812511 w 2812511"/>
              <a:gd name="connsiteY0" fmla="*/ 2052880 h 2052880"/>
              <a:gd name="connsiteX1" fmla="*/ 2171831 w 2812511"/>
              <a:gd name="connsiteY1" fmla="*/ 273654 h 2052880"/>
              <a:gd name="connsiteX2" fmla="*/ 284111 w 2812511"/>
              <a:gd name="connsiteY2" fmla="*/ 410957 h 2052880"/>
              <a:gd name="connsiteX3" fmla="*/ 467162 w 2812511"/>
              <a:gd name="connsiteY3" fmla="*/ 742772 h 2052880"/>
              <a:gd name="connsiteX0" fmla="*/ 2621330 w 2621330"/>
              <a:gd name="connsiteY0" fmla="*/ 1750235 h 1750235"/>
              <a:gd name="connsiteX1" fmla="*/ 833564 w 2621330"/>
              <a:gd name="connsiteY1" fmla="*/ 1090000 h 1750235"/>
              <a:gd name="connsiteX2" fmla="*/ 92930 w 2621330"/>
              <a:gd name="connsiteY2" fmla="*/ 108312 h 1750235"/>
              <a:gd name="connsiteX3" fmla="*/ 275981 w 2621330"/>
              <a:gd name="connsiteY3" fmla="*/ 440127 h 1750235"/>
              <a:gd name="connsiteX0" fmla="*/ 2533460 w 2533460"/>
              <a:gd name="connsiteY0" fmla="*/ 1750235 h 1750235"/>
              <a:gd name="connsiteX1" fmla="*/ 745694 w 2533460"/>
              <a:gd name="connsiteY1" fmla="*/ 1090000 h 1750235"/>
              <a:gd name="connsiteX2" fmla="*/ 5060 w 2533460"/>
              <a:gd name="connsiteY2" fmla="*/ 108312 h 1750235"/>
              <a:gd name="connsiteX3" fmla="*/ 715341 w 2533460"/>
              <a:gd name="connsiteY3" fmla="*/ 440127 h 1750235"/>
              <a:gd name="connsiteX0" fmla="*/ 2121295 w 2121295"/>
              <a:gd name="connsiteY0" fmla="*/ 1310108 h 1310108"/>
              <a:gd name="connsiteX1" fmla="*/ 333529 w 2121295"/>
              <a:gd name="connsiteY1" fmla="*/ 649873 h 1310108"/>
              <a:gd name="connsiteX2" fmla="*/ 120125 w 2121295"/>
              <a:gd name="connsiteY2" fmla="*/ 326316 h 1310108"/>
              <a:gd name="connsiteX3" fmla="*/ 303176 w 2121295"/>
              <a:gd name="connsiteY3" fmla="*/ 0 h 1310108"/>
              <a:gd name="connsiteX0" fmla="*/ 2496541 w 2496541"/>
              <a:gd name="connsiteY0" fmla="*/ 1310108 h 1310108"/>
              <a:gd name="connsiteX1" fmla="*/ 708775 w 2496541"/>
              <a:gd name="connsiteY1" fmla="*/ 649873 h 1310108"/>
              <a:gd name="connsiteX2" fmla="*/ 495371 w 2496541"/>
              <a:gd name="connsiteY2" fmla="*/ 326316 h 1310108"/>
              <a:gd name="connsiteX3" fmla="*/ 678422 w 2496541"/>
              <a:gd name="connsiteY3" fmla="*/ 0 h 1310108"/>
              <a:gd name="connsiteX0" fmla="*/ 2090786 w 2090786"/>
              <a:gd name="connsiteY0" fmla="*/ 1310108 h 1310108"/>
              <a:gd name="connsiteX1" fmla="*/ 303020 w 2090786"/>
              <a:gd name="connsiteY1" fmla="*/ 649873 h 1310108"/>
              <a:gd name="connsiteX2" fmla="*/ 272667 w 2090786"/>
              <a:gd name="connsiteY2" fmla="*/ 0 h 1310108"/>
              <a:gd name="connsiteX0" fmla="*/ 2545722 w 2545722"/>
              <a:gd name="connsiteY0" fmla="*/ 1310108 h 1310108"/>
              <a:gd name="connsiteX1" fmla="*/ 757956 w 2545722"/>
              <a:gd name="connsiteY1" fmla="*/ 649873 h 1310108"/>
              <a:gd name="connsiteX2" fmla="*/ 727603 w 2545722"/>
              <a:gd name="connsiteY2" fmla="*/ 0 h 131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5722" h="1310108">
                <a:moveTo>
                  <a:pt x="2545722" y="1310108"/>
                </a:moveTo>
                <a:cubicBezTo>
                  <a:pt x="2436082" y="1050758"/>
                  <a:pt x="1060976" y="868224"/>
                  <a:pt x="757956" y="649873"/>
                </a:cubicBezTo>
                <a:cubicBezTo>
                  <a:pt x="454936" y="431522"/>
                  <a:pt x="0" y="619"/>
                  <a:pt x="727603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3591085" y="4942008"/>
            <a:ext cx="2193394" cy="760129"/>
          </a:xfrm>
          <a:custGeom>
            <a:avLst/>
            <a:gdLst>
              <a:gd name="connsiteX0" fmla="*/ 2812511 w 2812511"/>
              <a:gd name="connsiteY0" fmla="*/ 671258 h 671258"/>
              <a:gd name="connsiteX1" fmla="*/ 2171831 w 2812511"/>
              <a:gd name="connsiteY1" fmla="*/ 76279 h 671258"/>
              <a:gd name="connsiteX2" fmla="*/ 284111 w 2812511"/>
              <a:gd name="connsiteY2" fmla="*/ 213582 h 671258"/>
              <a:gd name="connsiteX3" fmla="*/ 467162 w 2812511"/>
              <a:gd name="connsiteY3" fmla="*/ 545397 h 671258"/>
              <a:gd name="connsiteX0" fmla="*/ 2812511 w 2812511"/>
              <a:gd name="connsiteY0" fmla="*/ 2052880 h 2052880"/>
              <a:gd name="connsiteX1" fmla="*/ 2171831 w 2812511"/>
              <a:gd name="connsiteY1" fmla="*/ 273654 h 2052880"/>
              <a:gd name="connsiteX2" fmla="*/ 284111 w 2812511"/>
              <a:gd name="connsiteY2" fmla="*/ 410957 h 2052880"/>
              <a:gd name="connsiteX3" fmla="*/ 467162 w 2812511"/>
              <a:gd name="connsiteY3" fmla="*/ 742772 h 2052880"/>
              <a:gd name="connsiteX0" fmla="*/ 2621330 w 2621330"/>
              <a:gd name="connsiteY0" fmla="*/ 1750235 h 1750235"/>
              <a:gd name="connsiteX1" fmla="*/ 833564 w 2621330"/>
              <a:gd name="connsiteY1" fmla="*/ 1090000 h 1750235"/>
              <a:gd name="connsiteX2" fmla="*/ 92930 w 2621330"/>
              <a:gd name="connsiteY2" fmla="*/ 108312 h 1750235"/>
              <a:gd name="connsiteX3" fmla="*/ 275981 w 2621330"/>
              <a:gd name="connsiteY3" fmla="*/ 440127 h 1750235"/>
              <a:gd name="connsiteX0" fmla="*/ 2533460 w 2533460"/>
              <a:gd name="connsiteY0" fmla="*/ 1750235 h 1750235"/>
              <a:gd name="connsiteX1" fmla="*/ 745694 w 2533460"/>
              <a:gd name="connsiteY1" fmla="*/ 1090000 h 1750235"/>
              <a:gd name="connsiteX2" fmla="*/ 5060 w 2533460"/>
              <a:gd name="connsiteY2" fmla="*/ 108312 h 1750235"/>
              <a:gd name="connsiteX3" fmla="*/ 715341 w 2533460"/>
              <a:gd name="connsiteY3" fmla="*/ 440127 h 1750235"/>
              <a:gd name="connsiteX0" fmla="*/ 2121295 w 2121295"/>
              <a:gd name="connsiteY0" fmla="*/ 1310108 h 1310108"/>
              <a:gd name="connsiteX1" fmla="*/ 333529 w 2121295"/>
              <a:gd name="connsiteY1" fmla="*/ 649873 h 1310108"/>
              <a:gd name="connsiteX2" fmla="*/ 120125 w 2121295"/>
              <a:gd name="connsiteY2" fmla="*/ 326316 h 1310108"/>
              <a:gd name="connsiteX3" fmla="*/ 303176 w 2121295"/>
              <a:gd name="connsiteY3" fmla="*/ 0 h 1310108"/>
              <a:gd name="connsiteX0" fmla="*/ 2496541 w 2496541"/>
              <a:gd name="connsiteY0" fmla="*/ 1310108 h 1310108"/>
              <a:gd name="connsiteX1" fmla="*/ 708775 w 2496541"/>
              <a:gd name="connsiteY1" fmla="*/ 649873 h 1310108"/>
              <a:gd name="connsiteX2" fmla="*/ 495371 w 2496541"/>
              <a:gd name="connsiteY2" fmla="*/ 326316 h 1310108"/>
              <a:gd name="connsiteX3" fmla="*/ 678422 w 2496541"/>
              <a:gd name="connsiteY3" fmla="*/ 0 h 1310108"/>
              <a:gd name="connsiteX0" fmla="*/ 2090786 w 2090786"/>
              <a:gd name="connsiteY0" fmla="*/ 1310108 h 1310108"/>
              <a:gd name="connsiteX1" fmla="*/ 303020 w 2090786"/>
              <a:gd name="connsiteY1" fmla="*/ 649873 h 1310108"/>
              <a:gd name="connsiteX2" fmla="*/ 272667 w 2090786"/>
              <a:gd name="connsiteY2" fmla="*/ 0 h 1310108"/>
              <a:gd name="connsiteX0" fmla="*/ 2545722 w 2545722"/>
              <a:gd name="connsiteY0" fmla="*/ 1310108 h 1310108"/>
              <a:gd name="connsiteX1" fmla="*/ 757956 w 2545722"/>
              <a:gd name="connsiteY1" fmla="*/ 649873 h 1310108"/>
              <a:gd name="connsiteX2" fmla="*/ 727603 w 2545722"/>
              <a:gd name="connsiteY2" fmla="*/ 0 h 1310108"/>
              <a:gd name="connsiteX0" fmla="*/ 2895607 w 2895607"/>
              <a:gd name="connsiteY0" fmla="*/ 719042 h 719042"/>
              <a:gd name="connsiteX1" fmla="*/ 1107841 w 2895607"/>
              <a:gd name="connsiteY1" fmla="*/ 58807 h 719042"/>
              <a:gd name="connsiteX2" fmla="*/ 727602 w 2895607"/>
              <a:gd name="connsiteY2" fmla="*/ 366197 h 719042"/>
              <a:gd name="connsiteX0" fmla="*/ 2587618 w 2587618"/>
              <a:gd name="connsiteY0" fmla="*/ 259350 h 1019479"/>
              <a:gd name="connsiteX1" fmla="*/ 1107841 w 2587618"/>
              <a:gd name="connsiteY1" fmla="*/ 711470 h 1019479"/>
              <a:gd name="connsiteX2" fmla="*/ 727602 w 2587618"/>
              <a:gd name="connsiteY2" fmla="*/ 1018860 h 1019479"/>
              <a:gd name="connsiteX0" fmla="*/ 2587618 w 2587618"/>
              <a:gd name="connsiteY0" fmla="*/ 0 h 760129"/>
              <a:gd name="connsiteX1" fmla="*/ 1107841 w 2587618"/>
              <a:gd name="connsiteY1" fmla="*/ 452120 h 760129"/>
              <a:gd name="connsiteX2" fmla="*/ 727602 w 2587618"/>
              <a:gd name="connsiteY2" fmla="*/ 759510 h 760129"/>
              <a:gd name="connsiteX0" fmla="*/ 2850040 w 2850040"/>
              <a:gd name="connsiteY0" fmla="*/ 0 h 760129"/>
              <a:gd name="connsiteX1" fmla="*/ 310004 w 2850040"/>
              <a:gd name="connsiteY1" fmla="*/ 299081 h 760129"/>
              <a:gd name="connsiteX2" fmla="*/ 990024 w 2850040"/>
              <a:gd name="connsiteY2" fmla="*/ 759510 h 760129"/>
              <a:gd name="connsiteX0" fmla="*/ 4792463 w 4792464"/>
              <a:gd name="connsiteY0" fmla="*/ 0 h 760129"/>
              <a:gd name="connsiteX1" fmla="*/ 587493 w 4792464"/>
              <a:gd name="connsiteY1" fmla="*/ 299081 h 760129"/>
              <a:gd name="connsiteX2" fmla="*/ 1267513 w 4792464"/>
              <a:gd name="connsiteY2" fmla="*/ 759510 h 760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2464" h="760129">
                <a:moveTo>
                  <a:pt x="4792463" y="0"/>
                </a:moveTo>
                <a:cubicBezTo>
                  <a:pt x="4157878" y="403047"/>
                  <a:pt x="1174985" y="172496"/>
                  <a:pt x="587493" y="299081"/>
                </a:cubicBezTo>
                <a:cubicBezTo>
                  <a:pt x="1" y="425666"/>
                  <a:pt x="539910" y="760129"/>
                  <a:pt x="1267513" y="75951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94958" y="5101973"/>
            <a:ext cx="311385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4F81BD"/>
                </a:solidFill>
              </a:rPr>
              <a:t>Final Optimized:</a:t>
            </a:r>
          </a:p>
          <a:p>
            <a:r>
              <a:rPr lang="en-US" sz="2400" b="1" i="1" dirty="0" smtClean="0">
                <a:solidFill>
                  <a:srgbClr val="4F81BD"/>
                </a:solidFill>
              </a:rPr>
              <a:t>5 functional units</a:t>
            </a:r>
          </a:p>
          <a:p>
            <a:r>
              <a:rPr lang="en-US" sz="2400" b="1" i="1" dirty="0" smtClean="0">
                <a:solidFill>
                  <a:srgbClr val="4F81BD"/>
                </a:solidFill>
              </a:rPr>
              <a:t>4 transcription factors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36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AutoShape 24"/>
          <p:cNvSpPr>
            <a:spLocks noChangeArrowheads="1"/>
          </p:cNvSpPr>
          <p:nvPr/>
        </p:nvSpPr>
        <p:spPr bwMode="auto">
          <a:xfrm>
            <a:off x="5520784" y="466968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364829" y="1112936"/>
            <a:ext cx="8732135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def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one-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bit-memory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(set reset)</a:t>
            </a: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((o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reset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(o-bar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set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one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-bit-memory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</p:spTree>
    <p:extLst>
      <p:ext uri="{BB962C8B-B14F-4D97-AF65-F5344CB8AC3E}">
        <p14:creationId xmlns:p14="http://schemas.microsoft.com/office/powerpoint/2010/main" val="6183443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-bit-counte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9" y="1033463"/>
            <a:ext cx="8698867" cy="5710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Complex Example: 4-bit Counter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4610100"/>
            <a:ext cx="2743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chemeClr val="accent1"/>
                </a:solidFill>
              </a:rPr>
              <a:t>Optimized compiler already outperforms human designers</a:t>
            </a:r>
          </a:p>
        </p:txBody>
      </p:sp>
    </p:spTree>
    <p:extLst>
      <p:ext uri="{BB962C8B-B14F-4D97-AF65-F5344CB8AC3E}">
        <p14:creationId xmlns:p14="http://schemas.microsoft.com/office/powerpoint/2010/main" val="218715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Tool-Chain Approach: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4003031" cy="4979896"/>
            <a:chOff x="575403" y="1358152"/>
            <a:chExt cx="4003031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Aggregate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581206" y="312926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Abstract Genetic</a:t>
              </a:r>
              <a:r>
                <a:rPr lang="en-US" sz="1500" b="1" dirty="0" smtClean="0"/>
                <a:t> Regulatory </a:t>
              </a:r>
              <a:r>
                <a:rPr lang="en-US" sz="1500" b="1" dirty="0"/>
                <a:t>Network</a:t>
              </a: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575403" y="401182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DNA Parts</a:t>
              </a:r>
              <a:r>
                <a:rPr lang="en-US" sz="1500" b="1" dirty="0" smtClean="0"/>
                <a:t> Sequence(s)</a:t>
              </a:r>
              <a:endParaRPr lang="en-US" sz="1500" b="1" dirty="0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575404" y="4905584"/>
              <a:ext cx="298039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Assembly</a:t>
              </a:r>
              <a:r>
                <a:rPr lang="en-US" sz="1500" b="1" dirty="0" smtClean="0"/>
                <a:t> Instructions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349190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218046" y="189910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961616" y="4545222"/>
              <a:ext cx="0" cy="12594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348221" y="1899100"/>
              <a:ext cx="17223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High level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89471" y="2826948"/>
              <a:ext cx="2268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Coarse chemical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212700" y="5446532"/>
              <a:ext cx="8159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Testing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581206" y="2237986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Single-Cell </a:t>
              </a:r>
              <a:r>
                <a:rPr lang="en-US" sz="1500" b="1" dirty="0" smtClean="0"/>
                <a:t>Description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71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03986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1350778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2219634" y="2778934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347602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2216458" y="367021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2202718" y="3709213"/>
              <a:ext cx="23757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smtClean="0">
                  <a:latin typeface="Verdana" charset="0"/>
                </a:rPr>
                <a:t>Detailed chemical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>
              <a:off x="1340211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1338623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769100" y="2470892"/>
            <a:ext cx="2207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rgbClr val="0000FF"/>
                </a:solidFill>
              </a:rPr>
              <a:t>[Beal et al, PLoS ONE 2011]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89686" y="1219200"/>
            <a:ext cx="4154014" cy="2578100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731000" y="1704586"/>
            <a:ext cx="1757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Proto</a:t>
            </a:r>
          </a:p>
          <a:p>
            <a:r>
              <a:rPr lang="en-US" sz="2400" b="1">
                <a:solidFill>
                  <a:srgbClr val="0000FF"/>
                </a:solidFill>
              </a:rPr>
              <a:t>BioCompiler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565703" y="3949700"/>
            <a:ext cx="4154014" cy="2527300"/>
          </a:xfrm>
          <a:prstGeom prst="roundRect">
            <a:avLst/>
          </a:prstGeom>
          <a:noFill/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729589" y="4853556"/>
            <a:ext cx="24999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Next-Gen Synthesis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</a:rPr>
              <a:t>Organick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</a:rPr>
              <a:t>Antha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, MAGE,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microfluidics, …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1625600" y="3738862"/>
            <a:ext cx="1134989" cy="287038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36141" y="3464224"/>
            <a:ext cx="1207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Gap!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738231" y="2919493"/>
            <a:ext cx="23485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Alternate 2</a:t>
            </a:r>
            <a:r>
              <a:rPr lang="en-US" sz="1600" baseline="30000">
                <a:solidFill>
                  <a:srgbClr val="0000FF"/>
                </a:solidFill>
              </a:rPr>
              <a:t>nd</a:t>
            </a:r>
            <a:r>
              <a:rPr lang="en-US" sz="1600">
                <a:solidFill>
                  <a:srgbClr val="0000FF"/>
                </a:solidFill>
              </a:rPr>
              <a:t> stages:</a:t>
            </a:r>
          </a:p>
          <a:p>
            <a:r>
              <a:rPr lang="en-US" sz="1600">
                <a:solidFill>
                  <a:srgbClr val="0000FF"/>
                </a:solidFill>
              </a:rPr>
              <a:t>  SBROME, CELLO, GEC, …</a:t>
            </a:r>
          </a:p>
        </p:txBody>
      </p:sp>
    </p:spTree>
    <p:extLst>
      <p:ext uri="{BB962C8B-B14F-4D97-AF65-F5344CB8AC3E}">
        <p14:creationId xmlns:p14="http://schemas.microsoft.com/office/powerpoint/2010/main" val="308842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34938"/>
            <a:ext cx="8229600" cy="682625"/>
          </a:xfrm>
        </p:spPr>
        <p:txBody>
          <a:bodyPr/>
          <a:lstStyle/>
          <a:p>
            <a:r>
              <a:rPr lang="en-US"/>
              <a:t>Complex Designs:</a:t>
            </a:r>
            <a:br>
              <a:rPr lang="en-US"/>
            </a:br>
            <a:r>
              <a:rPr lang="en-US"/>
              <a:t>Barriers &amp; Emerging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Barrier: Characterization of Devices</a:t>
            </a:r>
          </a:p>
          <a:p>
            <a:pPr lvl="1"/>
            <a:r>
              <a:rPr lang="en-US" dirty="0" smtClean="0"/>
              <a:t>Emerging solution: TASBE characterization method</a:t>
            </a:r>
          </a:p>
          <a:p>
            <a:endParaRPr lang="en-US" dirty="0" smtClean="0"/>
          </a:p>
          <a:p>
            <a:r>
              <a:rPr lang="en-US" dirty="0" smtClean="0"/>
              <a:t>Barrier: Predictability of Biological Circuits</a:t>
            </a:r>
          </a:p>
          <a:p>
            <a:pPr lvl="1"/>
            <a:r>
              <a:rPr lang="en-US" dirty="0" smtClean="0"/>
              <a:t>Emerging solution: </a:t>
            </a:r>
            <a:r>
              <a:rPr lang="en-US" dirty="0" err="1" smtClean="0"/>
              <a:t>EQuIP</a:t>
            </a:r>
            <a:r>
              <a:rPr lang="en-US" dirty="0" smtClean="0"/>
              <a:t> prediction method</a:t>
            </a:r>
          </a:p>
          <a:p>
            <a:endParaRPr lang="en-US" dirty="0" smtClean="0"/>
          </a:p>
          <a:p>
            <a:r>
              <a:rPr lang="en-US" dirty="0" smtClean="0"/>
              <a:t>Barrier</a:t>
            </a:r>
            <a:r>
              <a:rPr lang="en-US" dirty="0"/>
              <a:t>: Availability of High-Gain Devices</a:t>
            </a:r>
          </a:p>
          <a:p>
            <a:pPr lvl="1"/>
            <a:r>
              <a:rPr lang="en-US" dirty="0"/>
              <a:t>Emerging Solution: combinatorial device libraries based on </a:t>
            </a:r>
            <a:r>
              <a:rPr lang="en-US" dirty="0" smtClean="0"/>
              <a:t>CRISPR, TALs, </a:t>
            </a:r>
            <a:r>
              <a:rPr lang="en-US" dirty="0" err="1"/>
              <a:t>miRNAs</a:t>
            </a:r>
            <a:r>
              <a:rPr lang="en-US" dirty="0"/>
              <a:t>, </a:t>
            </a:r>
            <a:r>
              <a:rPr lang="en-US" dirty="0" err="1"/>
              <a:t>recombinases</a:t>
            </a:r>
            <a:r>
              <a:rPr lang="en-US" dirty="0"/>
              <a:t>, …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7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x_Interlabbackground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5" b="23822"/>
          <a:stretch/>
        </p:blipFill>
        <p:spPr>
          <a:xfrm>
            <a:off x="393898" y="2944023"/>
            <a:ext cx="8295103" cy="362285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9555"/>
            <a:ext cx="8229600" cy="171746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iGEM</a:t>
            </a:r>
            <a:r>
              <a:rPr lang="en-US" dirty="0" smtClean="0"/>
              <a:t> </a:t>
            </a:r>
            <a:r>
              <a:rPr lang="en-US" dirty="0" err="1" smtClean="0"/>
              <a:t>Interlab</a:t>
            </a:r>
            <a:r>
              <a:rPr lang="en-US" dirty="0" smtClean="0"/>
              <a:t> Study:</a:t>
            </a:r>
          </a:p>
          <a:p>
            <a:pPr marL="457200" lvl="1" indent="0">
              <a:buNone/>
            </a:pPr>
            <a:r>
              <a:rPr lang="en-US" dirty="0" smtClean="0"/>
              <a:t>Build </a:t>
            </a:r>
            <a:r>
              <a:rPr lang="en-US" dirty="0"/>
              <a:t>three constitutive GFP </a:t>
            </a:r>
            <a:r>
              <a:rPr lang="en-US" dirty="0" smtClean="0"/>
              <a:t>constructs</a:t>
            </a:r>
          </a:p>
          <a:p>
            <a:pPr marL="457200" lvl="1" indent="0">
              <a:buNone/>
            </a:pPr>
            <a:r>
              <a:rPr lang="en-US" dirty="0" smtClean="0"/>
              <a:t>Culture &amp; measure fluorescence </a:t>
            </a:r>
          </a:p>
          <a:p>
            <a:pPr marL="457200" lvl="1" indent="0">
              <a:buNone/>
            </a:pPr>
            <a:r>
              <a:rPr lang="en-US" dirty="0" smtClean="0"/>
              <a:t>3 biological replicates (Extra: x 3 technical rep.)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haracterization &amp; reproducibility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781878" y="5056592"/>
            <a:ext cx="1088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J23101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+ </a:t>
            </a:r>
            <a:r>
              <a:rPr lang="en-US" sz="2000" b="1" dirty="0">
                <a:solidFill>
                  <a:schemeClr val="bg1"/>
                </a:solidFill>
              </a:rPr>
              <a:t>I13504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044" y="6510432"/>
            <a:ext cx="2776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Image from </a:t>
            </a:r>
            <a:r>
              <a:rPr lang="en-US" sz="1600" b="1" dirty="0" err="1">
                <a:solidFill>
                  <a:schemeClr val="tx2"/>
                </a:solidFill>
              </a:rPr>
              <a:t>iGEM</a:t>
            </a:r>
            <a:r>
              <a:rPr lang="en-US" sz="1600" b="1" dirty="0">
                <a:solidFill>
                  <a:schemeClr val="tx2"/>
                </a:solidFill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</a:rPr>
              <a:t>Oxford 2015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93321" y="5087549"/>
            <a:ext cx="1088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J23106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+ </a:t>
            </a:r>
            <a:r>
              <a:rPr lang="en-US" sz="2000" b="1" dirty="0">
                <a:solidFill>
                  <a:schemeClr val="bg1"/>
                </a:solidFill>
              </a:rPr>
              <a:t>I13504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22710" y="4967236"/>
            <a:ext cx="1088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J23117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+ </a:t>
            </a:r>
            <a:r>
              <a:rPr lang="en-US" sz="2000" b="1" dirty="0">
                <a:solidFill>
                  <a:schemeClr val="bg1"/>
                </a:solidFill>
              </a:rPr>
              <a:t>I13504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7081" y="4962311"/>
            <a:ext cx="1454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Negative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(e.g. R0040)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67729" y="5024226"/>
            <a:ext cx="1508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Positive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(e.g. I20270)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49391"/>
          <a:stretch/>
        </p:blipFill>
        <p:spPr>
          <a:xfrm>
            <a:off x="7126111" y="1014888"/>
            <a:ext cx="1791962" cy="14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68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Focus: Genetic </a:t>
            </a:r>
            <a:r>
              <a:rPr lang="en-US" dirty="0" smtClean="0"/>
              <a:t>Circuits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4926" y="3187616"/>
            <a:ext cx="1645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00"/>
                </a:solidFill>
              </a:rPr>
              <a:t>No Arabinose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1837" y="3187616"/>
            <a:ext cx="24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/>
              <a:t>High Dose Arabinose</a:t>
            </a:r>
            <a:endParaRPr lang="en-US" sz="2000" i="1" dirty="0"/>
          </a:p>
        </p:txBody>
      </p:sp>
      <p:cxnSp>
        <p:nvCxnSpPr>
          <p:cNvPr id="17" name="Straight Connector 16"/>
          <p:cNvCxnSpPr/>
          <p:nvPr/>
        </p:nvCxnSpPr>
        <p:spPr bwMode="auto">
          <a:xfrm rot="16200000" flipH="1">
            <a:off x="5644336" y="1854461"/>
            <a:ext cx="159607" cy="1564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H="1">
            <a:off x="5601265" y="1942177"/>
            <a:ext cx="263559" cy="693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 bwMode="auto">
          <a:xfrm>
            <a:off x="2570546" y="1136977"/>
            <a:ext cx="603576" cy="3209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4572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 smtClean="0">
                <a:solidFill>
                  <a:srgbClr val="000000"/>
                </a:solidFill>
              </a:rPr>
              <a:t>Ara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1756912" y="2223983"/>
            <a:ext cx="5247535" cy="0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29" idx="0"/>
          </p:cNvCxnSpPr>
          <p:nvPr/>
        </p:nvCxnSpPr>
        <p:spPr>
          <a:xfrm flipH="1">
            <a:off x="2495365" y="1720060"/>
            <a:ext cx="1079" cy="358132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482635" y="1718987"/>
            <a:ext cx="675841" cy="1072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Pentagon 28"/>
          <p:cNvSpPr/>
          <p:nvPr/>
        </p:nvSpPr>
        <p:spPr>
          <a:xfrm>
            <a:off x="2224440" y="2078192"/>
            <a:ext cx="687643" cy="291584"/>
          </a:xfrm>
          <a:prstGeom prst="homePlate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AraC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175"/>
          <p:cNvCxnSpPr>
            <a:cxnSpLocks noChangeShapeType="1"/>
          </p:cNvCxnSpPr>
          <p:nvPr/>
        </p:nvCxnSpPr>
        <p:spPr bwMode="auto">
          <a:xfrm rot="10800000" flipH="1">
            <a:off x="1854580" y="2031539"/>
            <a:ext cx="308260" cy="652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31" name="Straight Connector 30"/>
          <p:cNvCxnSpPr/>
          <p:nvPr/>
        </p:nvCxnSpPr>
        <p:spPr>
          <a:xfrm rot="5400000" flipV="1">
            <a:off x="1765488" y="2122667"/>
            <a:ext cx="198453" cy="2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49"/>
          <p:cNvSpPr txBox="1">
            <a:spLocks noChangeArrowheads="1"/>
          </p:cNvSpPr>
          <p:nvPr/>
        </p:nvSpPr>
        <p:spPr bwMode="auto">
          <a:xfrm>
            <a:off x="2632763" y="2186828"/>
            <a:ext cx="1003711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dirty="0" err="1" smtClean="0">
                <a:latin typeface="Calibri" pitchFamily="34" charset="0"/>
              </a:rPr>
              <a:t>pBAD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35" name="Straight Arrow Connector 175"/>
          <p:cNvCxnSpPr>
            <a:cxnSpLocks noChangeShapeType="1"/>
          </p:cNvCxnSpPr>
          <p:nvPr/>
        </p:nvCxnSpPr>
        <p:spPr bwMode="auto">
          <a:xfrm rot="10800000" flipH="1">
            <a:off x="3115642" y="2022788"/>
            <a:ext cx="308260" cy="652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36" name="Straight Connector 35"/>
          <p:cNvCxnSpPr/>
          <p:nvPr/>
        </p:nvCxnSpPr>
        <p:spPr>
          <a:xfrm rot="5400000" flipV="1">
            <a:off x="3026550" y="2122667"/>
            <a:ext cx="198453" cy="2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3442836" y="2078192"/>
            <a:ext cx="670496" cy="282094"/>
          </a:xfrm>
          <a:prstGeom prst="roundRect">
            <a:avLst/>
          </a:prstGeom>
          <a:solidFill>
            <a:schemeClr val="accent3"/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GFP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2" name="Pentagon 41"/>
          <p:cNvSpPr/>
          <p:nvPr/>
        </p:nvSpPr>
        <p:spPr>
          <a:xfrm>
            <a:off x="4677594" y="2076103"/>
            <a:ext cx="773638" cy="302681"/>
          </a:xfrm>
          <a:prstGeom prst="homePlat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TetR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TextBox 49"/>
          <p:cNvSpPr txBox="1">
            <a:spLocks noChangeArrowheads="1"/>
          </p:cNvSpPr>
          <p:nvPr/>
        </p:nvSpPr>
        <p:spPr bwMode="auto">
          <a:xfrm>
            <a:off x="5286569" y="2186828"/>
            <a:ext cx="942055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dirty="0" err="1" smtClean="0">
                <a:latin typeface="Calibri" pitchFamily="34" charset="0"/>
              </a:rPr>
              <a:t>pTet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49" name="Straight Arrow Connector 175"/>
          <p:cNvCxnSpPr>
            <a:cxnSpLocks noChangeShapeType="1"/>
          </p:cNvCxnSpPr>
          <p:nvPr/>
        </p:nvCxnSpPr>
        <p:spPr bwMode="auto">
          <a:xfrm rot="10800000" flipH="1">
            <a:off x="5768139" y="2022399"/>
            <a:ext cx="308260" cy="652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50" name="Straight Connector 49"/>
          <p:cNvCxnSpPr/>
          <p:nvPr/>
        </p:nvCxnSpPr>
        <p:spPr>
          <a:xfrm rot="5400000" flipV="1">
            <a:off x="5679047" y="2113527"/>
            <a:ext cx="198453" cy="2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6171935" y="2078524"/>
            <a:ext cx="775418" cy="3002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RFP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 flipV="1">
            <a:off x="5025127" y="1782661"/>
            <a:ext cx="711358" cy="5903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025127" y="1785662"/>
            <a:ext cx="0" cy="290448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 bwMode="auto">
          <a:xfrm>
            <a:off x="3170860" y="1718050"/>
            <a:ext cx="0" cy="296254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 bwMode="auto">
          <a:xfrm>
            <a:off x="2855268" y="1459836"/>
            <a:ext cx="0" cy="258214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49"/>
          <p:cNvSpPr txBox="1">
            <a:spLocks noChangeArrowheads="1"/>
          </p:cNvSpPr>
          <p:nvPr/>
        </p:nvSpPr>
        <p:spPr bwMode="auto">
          <a:xfrm>
            <a:off x="3852091" y="2200728"/>
            <a:ext cx="1003711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dirty="0" err="1" smtClean="0">
                <a:latin typeface="Calibri" pitchFamily="34" charset="0"/>
              </a:rPr>
              <a:t>pBAD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82" name="Straight Arrow Connector 175"/>
          <p:cNvCxnSpPr>
            <a:cxnSpLocks noChangeShapeType="1"/>
          </p:cNvCxnSpPr>
          <p:nvPr/>
        </p:nvCxnSpPr>
        <p:spPr bwMode="auto">
          <a:xfrm rot="10800000" flipH="1">
            <a:off x="4334970" y="2036688"/>
            <a:ext cx="308260" cy="652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83" name="Straight Connector 82"/>
          <p:cNvCxnSpPr/>
          <p:nvPr/>
        </p:nvCxnSpPr>
        <p:spPr>
          <a:xfrm rot="5400000" flipV="1">
            <a:off x="4245878" y="2136567"/>
            <a:ext cx="198453" cy="2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 flipV="1">
            <a:off x="3158476" y="1736992"/>
            <a:ext cx="1292777" cy="937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>
            <a:off x="4463636" y="1736992"/>
            <a:ext cx="0" cy="296254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8" name="Picture 37" descr="uninducedl_r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202" y="3593387"/>
            <a:ext cx="3015353" cy="2252851"/>
          </a:xfrm>
          <a:prstGeom prst="rect">
            <a:avLst/>
          </a:prstGeom>
        </p:spPr>
      </p:pic>
      <p:pic>
        <p:nvPicPr>
          <p:cNvPr id="39" name="Picture 38" descr="induced1_green_7p5m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191" y="3593387"/>
            <a:ext cx="3024360" cy="22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7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_interlab_countri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3"/>
          <a:stretch/>
        </p:blipFill>
        <p:spPr>
          <a:xfrm>
            <a:off x="0" y="1016000"/>
            <a:ext cx="9144000" cy="5822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</a:t>
            </a:r>
            <a:r>
              <a:rPr lang="en-US" dirty="0" err="1" smtClean="0"/>
              <a:t>iGEM</a:t>
            </a:r>
            <a:r>
              <a:rPr lang="en-US" dirty="0" smtClean="0"/>
              <a:t> </a:t>
            </a:r>
            <a:r>
              <a:rPr lang="en-US" dirty="0" err="1" smtClean="0"/>
              <a:t>Interlab</a:t>
            </a:r>
            <a:r>
              <a:rPr lang="en-US" dirty="0" smtClean="0"/>
              <a:t> Study Participation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0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</a:t>
            </a:r>
            <a:r>
              <a:rPr lang="en-US" dirty="0" smtClean="0"/>
              <a:t>precision possible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97" y="1234112"/>
            <a:ext cx="4835067" cy="51326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69267" y="3040336"/>
            <a:ext cx="2721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Mean ratio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= 2.36</a:t>
            </a:r>
          </a:p>
          <a:p>
            <a:r>
              <a:rPr lang="en-US" sz="2400" dirty="0" err="1" smtClean="0">
                <a:solidFill>
                  <a:srgbClr val="0000FF"/>
                </a:solidFill>
              </a:rPr>
              <a:t>Std.dev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smtClean="0">
                <a:solidFill>
                  <a:srgbClr val="0000FF"/>
                </a:solidFill>
              </a:rPr>
              <a:t>= </a:t>
            </a:r>
            <a:r>
              <a:rPr lang="en-US" sz="2400" dirty="0" smtClean="0">
                <a:solidFill>
                  <a:srgbClr val="0000FF"/>
                </a:solidFill>
              </a:rPr>
              <a:t>1.54-fold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1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issues drive variation!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45365" y="1408815"/>
            <a:ext cx="161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Instrument</a:t>
            </a:r>
            <a:endParaRPr lang="en-US" sz="2400" b="1" dirty="0">
              <a:solidFill>
                <a:schemeClr val="tx2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8761" y="1424640"/>
            <a:ext cx="3942095" cy="4676484"/>
            <a:chOff x="4780551" y="1071936"/>
            <a:chExt cx="3942095" cy="4676484"/>
          </a:xfrm>
        </p:grpSpPr>
        <p:sp>
          <p:nvSpPr>
            <p:cNvPr id="12" name="TextBox 11"/>
            <p:cNvSpPr txBox="1"/>
            <p:nvPr/>
          </p:nvSpPr>
          <p:spPr>
            <a:xfrm>
              <a:off x="6478853" y="1071936"/>
              <a:ext cx="938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Strain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551" y="1701799"/>
              <a:ext cx="3942095" cy="404662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525535" y="2449957"/>
            <a:ext cx="548648" cy="3082264"/>
            <a:chOff x="368969" y="2029118"/>
            <a:chExt cx="548648" cy="3082264"/>
          </a:xfrm>
        </p:grpSpPr>
        <p:sp>
          <p:nvSpPr>
            <p:cNvPr id="22" name="Rectangle 21"/>
            <p:cNvSpPr/>
            <p:nvPr/>
          </p:nvSpPr>
          <p:spPr>
            <a:xfrm>
              <a:off x="564145" y="2029118"/>
              <a:ext cx="251326" cy="3082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8969" y="241679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1000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4529" y="3210854"/>
              <a:ext cx="4576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100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0089" y="3978182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5649" y="4785614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59" y="2058756"/>
            <a:ext cx="3930422" cy="40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2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orkflo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78" y="1090143"/>
            <a:ext cx="7140221" cy="5468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47638"/>
            <a:ext cx="8229600" cy="682625"/>
          </a:xfrm>
        </p:spPr>
        <p:txBody>
          <a:bodyPr/>
          <a:lstStyle/>
          <a:p>
            <a:r>
              <a:rPr lang="en-US"/>
              <a:t>Calibrated Flow Cytometry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2889" y="6624848"/>
            <a:ext cx="9115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[</a:t>
            </a:r>
            <a:r>
              <a:rPr lang="en-US" sz="1200" i="1" dirty="0" err="1"/>
              <a:t>Roederer</a:t>
            </a:r>
            <a:r>
              <a:rPr lang="en-US" sz="1200" i="1" dirty="0"/>
              <a:t>, 2002</a:t>
            </a:r>
            <a:r>
              <a:rPr lang="en-US" sz="1200" i="1" dirty="0" smtClean="0"/>
              <a:t>; Wang </a:t>
            </a:r>
            <a:r>
              <a:rPr lang="en-US" sz="1200" i="1" dirty="0"/>
              <a:t>et al., 2008</a:t>
            </a:r>
            <a:r>
              <a:rPr lang="en-US" sz="1200" i="1" dirty="0" smtClean="0"/>
              <a:t>; NIST</a:t>
            </a:r>
            <a:r>
              <a:rPr lang="en-US" sz="1200" i="1" dirty="0"/>
              <a:t>/ISAC, 2012</a:t>
            </a:r>
            <a:r>
              <a:rPr lang="en-US" sz="1200" i="1" dirty="0" smtClean="0"/>
              <a:t>; Beal </a:t>
            </a:r>
            <a:r>
              <a:rPr lang="en-US" sz="1200" i="1" dirty="0"/>
              <a:t>et al., 2012</a:t>
            </a:r>
            <a:r>
              <a:rPr lang="en-US" sz="1200" i="1" dirty="0" smtClean="0"/>
              <a:t>; </a:t>
            </a:r>
            <a:r>
              <a:rPr lang="en-US" sz="1200" i="1" dirty="0" err="1" smtClean="0"/>
              <a:t>Kiani</a:t>
            </a:r>
            <a:r>
              <a:rPr lang="en-US" sz="1200" i="1" dirty="0" smtClean="0"/>
              <a:t> </a:t>
            </a:r>
            <a:r>
              <a:rPr lang="en-US" sz="1200" i="1" dirty="0"/>
              <a:t>et al., 2014</a:t>
            </a:r>
            <a:r>
              <a:rPr lang="en-US" sz="1200" i="1" dirty="0" smtClean="0"/>
              <a:t>; Beal </a:t>
            </a:r>
            <a:r>
              <a:rPr lang="en-US" sz="1200" i="1" dirty="0"/>
              <a:t>et al., 2014</a:t>
            </a:r>
            <a:r>
              <a:rPr lang="en-US" sz="1200" i="1" dirty="0" smtClean="0"/>
              <a:t>; </a:t>
            </a:r>
            <a:r>
              <a:rPr lang="en-US" sz="1200" i="1" dirty="0" err="1" smtClean="0"/>
              <a:t>Davidsohn</a:t>
            </a:r>
            <a:r>
              <a:rPr lang="en-US" sz="1200" i="1" dirty="0" smtClean="0"/>
              <a:t> </a:t>
            </a:r>
            <a:r>
              <a:rPr lang="en-US" sz="1200" i="1" dirty="0"/>
              <a:t>et al, 2014]</a:t>
            </a:r>
          </a:p>
        </p:txBody>
      </p:sp>
    </p:spTree>
    <p:extLst>
      <p:ext uri="{BB962C8B-B14F-4D97-AF65-F5344CB8AC3E}">
        <p14:creationId xmlns:p14="http://schemas.microsoft.com/office/powerpoint/2010/main" val="216374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50800" y="261938"/>
            <a:ext cx="8229600" cy="682625"/>
          </a:xfrm>
        </p:spPr>
        <p:txBody>
          <a:bodyPr/>
          <a:lstStyle/>
          <a:p>
            <a:r>
              <a:rPr lang="en-US" sz="2800"/>
              <a:t>Example: Predicting Repressor Cascades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9589" y="968801"/>
            <a:ext cx="7920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</a:rPr>
              <a:t>Precision dose-response measurement allows high-precision prediction with quantitative models</a:t>
            </a:r>
          </a:p>
        </p:txBody>
      </p:sp>
      <p:grpSp>
        <p:nvGrpSpPr>
          <p:cNvPr id="2" name="Group 125"/>
          <p:cNvGrpSpPr/>
          <p:nvPr/>
        </p:nvGrpSpPr>
        <p:grpSpPr>
          <a:xfrm>
            <a:off x="652760" y="1961008"/>
            <a:ext cx="7661087" cy="1533789"/>
            <a:chOff x="3453321" y="2816548"/>
            <a:chExt cx="6286277" cy="1258545"/>
          </a:xfrm>
        </p:grpSpPr>
        <p:sp>
          <p:nvSpPr>
            <p:cNvPr id="29" name="Rectangle 28"/>
            <p:cNvSpPr/>
            <p:nvPr/>
          </p:nvSpPr>
          <p:spPr>
            <a:xfrm>
              <a:off x="7854822" y="3477618"/>
              <a:ext cx="1335393" cy="597475"/>
            </a:xfrm>
            <a:prstGeom prst="rect">
              <a:avLst/>
            </a:prstGeom>
            <a:pattFill prst="pct25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71258" y="3477618"/>
              <a:ext cx="1175043" cy="597475"/>
            </a:xfrm>
            <a:prstGeom prst="rect">
              <a:avLst/>
            </a:prstGeom>
            <a:pattFill prst="smConfetti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TextBox 49"/>
            <p:cNvSpPr txBox="1">
              <a:spLocks noChangeArrowheads="1"/>
            </p:cNvSpPr>
            <p:nvPr/>
          </p:nvSpPr>
          <p:spPr bwMode="auto">
            <a:xfrm>
              <a:off x="3460039" y="3486880"/>
              <a:ext cx="405058" cy="1641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700" dirty="0" err="1" smtClean="0">
                  <a:latin typeface="Calibri" pitchFamily="34" charset="0"/>
                </a:rPr>
                <a:t>pCAG</a:t>
              </a:r>
              <a:endParaRPr lang="en-US" sz="700" dirty="0">
                <a:latin typeface="Calibri" pitchFamily="34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7395148" y="3673541"/>
              <a:ext cx="96469" cy="94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flipH="1">
              <a:off x="7369115" y="3725970"/>
              <a:ext cx="159300" cy="41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 bwMode="auto">
            <a:xfrm>
              <a:off x="4021316" y="2816548"/>
              <a:ext cx="364813" cy="1939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 err="1" smtClean="0">
                  <a:solidFill>
                    <a:srgbClr val="000000"/>
                  </a:solidFill>
                </a:rPr>
                <a:t>Dox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15155" y="3516994"/>
              <a:ext cx="1802290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14"/>
            <p:cNvSpPr txBox="1"/>
            <p:nvPr/>
          </p:nvSpPr>
          <p:spPr bwMode="auto">
            <a:xfrm>
              <a:off x="4269379" y="3428876"/>
              <a:ext cx="171977" cy="13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0" tIns="18288" rIns="0" bIns="27432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 smtClean="0">
                  <a:solidFill>
                    <a:srgbClr val="000000"/>
                  </a:solidFill>
                </a:rPr>
                <a:t>T2A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cxnSp>
          <p:nvCxnSpPr>
            <p:cNvPr id="37" name="Straight Arrow Connector 175"/>
            <p:cNvCxnSpPr>
              <a:cxnSpLocks noChangeShapeType="1"/>
            </p:cNvCxnSpPr>
            <p:nvPr/>
          </p:nvCxnSpPr>
          <p:spPr bwMode="auto">
            <a:xfrm>
              <a:off x="6430087" y="3163440"/>
              <a:ext cx="0" cy="540286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38" name="Straight Connector 37"/>
            <p:cNvCxnSpPr/>
            <p:nvPr/>
          </p:nvCxnSpPr>
          <p:spPr>
            <a:xfrm>
              <a:off x="3979433" y="3163439"/>
              <a:ext cx="0" cy="25984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3973379" y="3168460"/>
              <a:ext cx="2456708" cy="561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7577920" y="3243597"/>
              <a:ext cx="1391120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175"/>
            <p:cNvCxnSpPr>
              <a:cxnSpLocks noChangeShapeType="1"/>
            </p:cNvCxnSpPr>
            <p:nvPr/>
          </p:nvCxnSpPr>
          <p:spPr bwMode="auto">
            <a:xfrm>
              <a:off x="5482549" y="3170262"/>
              <a:ext cx="0" cy="158102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Straight Arrow Connector 175"/>
            <p:cNvCxnSpPr>
              <a:cxnSpLocks noChangeShapeType="1"/>
            </p:cNvCxnSpPr>
            <p:nvPr/>
          </p:nvCxnSpPr>
          <p:spPr bwMode="auto">
            <a:xfrm rot="16200000" flipH="1">
              <a:off x="4134024" y="3089119"/>
              <a:ext cx="157928" cy="751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sp>
          <p:nvSpPr>
            <p:cNvPr id="43" name="Pentagon 42"/>
            <p:cNvSpPr/>
            <p:nvPr/>
          </p:nvSpPr>
          <p:spPr>
            <a:xfrm>
              <a:off x="3797737" y="3428876"/>
              <a:ext cx="415625" cy="176239"/>
            </a:xfrm>
            <a:prstGeom prst="homePlate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rtTA3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3574190" y="3400716"/>
              <a:ext cx="186318" cy="394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45" name="Straight Connector 44"/>
            <p:cNvCxnSpPr/>
            <p:nvPr/>
          </p:nvCxnSpPr>
          <p:spPr>
            <a:xfrm rot="5400000" flipV="1">
              <a:off x="3522269" y="3455786"/>
              <a:ext cx="119925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Pentagon 45"/>
            <p:cNvSpPr/>
            <p:nvPr/>
          </p:nvSpPr>
          <p:spPr>
            <a:xfrm>
              <a:off x="4541473" y="3428876"/>
              <a:ext cx="629257" cy="176239"/>
            </a:xfrm>
            <a:prstGeom prst="homePlate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VP16Gal4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9"/>
            <p:cNvSpPr txBox="1">
              <a:spLocks noChangeArrowheads="1"/>
            </p:cNvSpPr>
            <p:nvPr/>
          </p:nvSpPr>
          <p:spPr bwMode="auto">
            <a:xfrm>
              <a:off x="5328835" y="3486880"/>
              <a:ext cx="386481" cy="1641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700" dirty="0" err="1" smtClean="0">
                  <a:latin typeface="Calibri" pitchFamily="34" charset="0"/>
                </a:rPr>
                <a:t>pTRE</a:t>
              </a:r>
              <a:endParaRPr lang="en-US" sz="700" dirty="0">
                <a:latin typeface="Calibri" pitchFamily="34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 bwMode="auto">
            <a:xfrm>
              <a:off x="5365325" y="3516994"/>
              <a:ext cx="806676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5459261" y="3395230"/>
              <a:ext cx="186318" cy="394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50" name="Straight Connector 49"/>
            <p:cNvCxnSpPr/>
            <p:nvPr/>
          </p:nvCxnSpPr>
          <p:spPr>
            <a:xfrm rot="5400000" flipV="1">
              <a:off x="5408351" y="3455646"/>
              <a:ext cx="120043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5657022" y="3428875"/>
              <a:ext cx="405260" cy="170502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EBFP2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52" name="TextBox 49"/>
            <p:cNvSpPr txBox="1">
              <a:spLocks noChangeArrowheads="1"/>
            </p:cNvSpPr>
            <p:nvPr/>
          </p:nvSpPr>
          <p:spPr bwMode="auto">
            <a:xfrm>
              <a:off x="6223476" y="3867292"/>
              <a:ext cx="411920" cy="1641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700" dirty="0" err="1" smtClean="0">
                  <a:latin typeface="Calibri" pitchFamily="34" charset="0"/>
                </a:rPr>
                <a:t>pTRE</a:t>
              </a:r>
              <a:endParaRPr lang="en-US" sz="700" dirty="0">
                <a:latin typeface="Calibri" pitchFamily="34" charset="0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 flipV="1">
              <a:off x="6291001" y="3892755"/>
              <a:ext cx="815301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6384938" y="3780608"/>
              <a:ext cx="186318" cy="394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55" name="Straight Connector 54"/>
            <p:cNvCxnSpPr/>
            <p:nvPr/>
          </p:nvCxnSpPr>
          <p:spPr>
            <a:xfrm rot="5400000" flipV="1">
              <a:off x="6332508" y="3836924"/>
              <a:ext cx="119925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Pentagon 55"/>
            <p:cNvSpPr/>
            <p:nvPr/>
          </p:nvSpPr>
          <p:spPr>
            <a:xfrm>
              <a:off x="6617579" y="3807504"/>
              <a:ext cx="413486" cy="176239"/>
            </a:xfrm>
            <a:prstGeom prst="homePlate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R1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49"/>
            <p:cNvSpPr txBox="1">
              <a:spLocks noChangeArrowheads="1"/>
            </p:cNvSpPr>
            <p:nvPr/>
          </p:nvSpPr>
          <p:spPr bwMode="auto">
            <a:xfrm>
              <a:off x="7227704" y="3866772"/>
              <a:ext cx="569396" cy="1641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700" dirty="0" smtClean="0">
                  <a:latin typeface="Calibri" pitchFamily="34" charset="0"/>
                </a:rPr>
                <a:t>pUAS-Rep1</a:t>
              </a:r>
              <a:endParaRPr lang="en-US" sz="700" dirty="0">
                <a:latin typeface="Calibri" pitchFamily="34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 flipV="1">
              <a:off x="7345419" y="3888652"/>
              <a:ext cx="1178699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7479527" y="3775084"/>
              <a:ext cx="186318" cy="394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60" name="Straight Connector 59"/>
            <p:cNvCxnSpPr/>
            <p:nvPr/>
          </p:nvCxnSpPr>
          <p:spPr>
            <a:xfrm rot="5400000" flipV="1">
              <a:off x="7422970" y="3830153"/>
              <a:ext cx="119925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175"/>
            <p:cNvCxnSpPr>
              <a:cxnSpLocks noChangeShapeType="1"/>
            </p:cNvCxnSpPr>
            <p:nvPr/>
          </p:nvCxnSpPr>
          <p:spPr bwMode="auto">
            <a:xfrm>
              <a:off x="7569297" y="3020406"/>
              <a:ext cx="0" cy="630611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traight Connector 61"/>
            <p:cNvCxnSpPr>
              <a:stCxn id="65" idx="0"/>
            </p:cNvCxnSpPr>
            <p:nvPr/>
          </p:nvCxnSpPr>
          <p:spPr>
            <a:xfrm flipH="1">
              <a:off x="4788826" y="3218623"/>
              <a:ext cx="0" cy="20385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6814349" y="3633471"/>
              <a:ext cx="632650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6814349" y="3628789"/>
              <a:ext cx="0" cy="175552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Freeform 64"/>
            <p:cNvSpPr/>
            <p:nvPr/>
          </p:nvSpPr>
          <p:spPr>
            <a:xfrm rot="16200000">
              <a:off x="4714174" y="3136384"/>
              <a:ext cx="95869" cy="71318"/>
            </a:xfrm>
            <a:custGeom>
              <a:avLst/>
              <a:gdLst>
                <a:gd name="connsiteX0" fmla="*/ 4462 w 315613"/>
                <a:gd name="connsiteY0" fmla="*/ 189170 h 189170"/>
                <a:gd name="connsiteX1" fmla="*/ 4462 w 315613"/>
                <a:gd name="connsiteY1" fmla="*/ 114253 h 189170"/>
                <a:gd name="connsiteX2" fmla="*/ 50837 w 315613"/>
                <a:gd name="connsiteY2" fmla="*/ 28634 h 189170"/>
                <a:gd name="connsiteX3" fmla="*/ 164992 w 315613"/>
                <a:gd name="connsiteY3" fmla="*/ 95 h 189170"/>
                <a:gd name="connsiteX4" fmla="*/ 257743 w 315613"/>
                <a:gd name="connsiteY4" fmla="*/ 21499 h 189170"/>
                <a:gd name="connsiteX5" fmla="*/ 304119 w 315613"/>
                <a:gd name="connsiteY5" fmla="*/ 75011 h 189170"/>
                <a:gd name="connsiteX6" fmla="*/ 314821 w 315613"/>
                <a:gd name="connsiteY6" fmla="*/ 135658 h 189170"/>
                <a:gd name="connsiteX7" fmla="*/ 314821 w 315613"/>
                <a:gd name="connsiteY7" fmla="*/ 174900 h 189170"/>
                <a:gd name="connsiteX8" fmla="*/ 314821 w 315613"/>
                <a:gd name="connsiteY8" fmla="*/ 174900 h 18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613" h="189170">
                  <a:moveTo>
                    <a:pt x="4462" y="189170"/>
                  </a:moveTo>
                  <a:cubicBezTo>
                    <a:pt x="597" y="165089"/>
                    <a:pt x="-3267" y="141009"/>
                    <a:pt x="4462" y="114253"/>
                  </a:cubicBezTo>
                  <a:cubicBezTo>
                    <a:pt x="12191" y="87497"/>
                    <a:pt x="24082" y="47660"/>
                    <a:pt x="50837" y="28634"/>
                  </a:cubicBezTo>
                  <a:cubicBezTo>
                    <a:pt x="77592" y="9608"/>
                    <a:pt x="130508" y="1284"/>
                    <a:pt x="164992" y="95"/>
                  </a:cubicBezTo>
                  <a:cubicBezTo>
                    <a:pt x="199476" y="-1094"/>
                    <a:pt x="234555" y="9013"/>
                    <a:pt x="257743" y="21499"/>
                  </a:cubicBezTo>
                  <a:cubicBezTo>
                    <a:pt x="280931" y="33985"/>
                    <a:pt x="294606" y="55984"/>
                    <a:pt x="304119" y="75011"/>
                  </a:cubicBezTo>
                  <a:cubicBezTo>
                    <a:pt x="313632" y="94037"/>
                    <a:pt x="313037" y="119010"/>
                    <a:pt x="314821" y="135658"/>
                  </a:cubicBezTo>
                  <a:cubicBezTo>
                    <a:pt x="316605" y="152306"/>
                    <a:pt x="314821" y="174900"/>
                    <a:pt x="314821" y="174900"/>
                  </a:cubicBezTo>
                  <a:lnTo>
                    <a:pt x="314821" y="174900"/>
                  </a:ln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4801989" y="3034081"/>
              <a:ext cx="0" cy="9994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TextBox 49"/>
            <p:cNvSpPr txBox="1">
              <a:spLocks noChangeArrowheads="1"/>
            </p:cNvSpPr>
            <p:nvPr/>
          </p:nvSpPr>
          <p:spPr bwMode="auto">
            <a:xfrm>
              <a:off x="8633961" y="3866772"/>
              <a:ext cx="569396" cy="1641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700" dirty="0" smtClean="0">
                  <a:latin typeface="Calibri" pitchFamily="34" charset="0"/>
                </a:rPr>
                <a:t>pUAS-Rep2</a:t>
              </a:r>
              <a:endParaRPr lang="en-US" sz="700" dirty="0">
                <a:latin typeface="Calibri" pitchFamily="34" charset="0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8818202" y="3893979"/>
              <a:ext cx="921396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8897196" y="3773620"/>
              <a:ext cx="186318" cy="394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70" name="Straight Connector 69"/>
            <p:cNvCxnSpPr/>
            <p:nvPr/>
          </p:nvCxnSpPr>
          <p:spPr>
            <a:xfrm rot="5400000" flipV="1">
              <a:off x="8846344" y="3828690"/>
              <a:ext cx="119925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Rounded Rectangle 70"/>
            <p:cNvSpPr/>
            <p:nvPr/>
          </p:nvSpPr>
          <p:spPr>
            <a:xfrm>
              <a:off x="9241245" y="3807504"/>
              <a:ext cx="405260" cy="170502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EYFP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 rot="16200000" flipH="1">
              <a:off x="8820544" y="3664137"/>
              <a:ext cx="96469" cy="94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 bwMode="auto">
            <a:xfrm flipH="1">
              <a:off x="8794511" y="3716565"/>
              <a:ext cx="159300" cy="41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Pentagon 73"/>
            <p:cNvSpPr/>
            <p:nvPr/>
          </p:nvSpPr>
          <p:spPr>
            <a:xfrm>
              <a:off x="7978166" y="3808767"/>
              <a:ext cx="413486" cy="166428"/>
            </a:xfrm>
            <a:prstGeom prst="homePlate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R2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 flipH="1" flipV="1">
              <a:off x="8169460" y="3617230"/>
              <a:ext cx="709316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177814" y="3626194"/>
              <a:ext cx="0" cy="175552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175"/>
            <p:cNvCxnSpPr>
              <a:cxnSpLocks noChangeShapeType="1"/>
            </p:cNvCxnSpPr>
            <p:nvPr/>
          </p:nvCxnSpPr>
          <p:spPr bwMode="auto">
            <a:xfrm>
              <a:off x="8961508" y="3236065"/>
              <a:ext cx="0" cy="43112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Connector 77"/>
            <p:cNvCxnSpPr/>
            <p:nvPr/>
          </p:nvCxnSpPr>
          <p:spPr>
            <a:xfrm flipH="1">
              <a:off x="4802515" y="3034080"/>
              <a:ext cx="2774313" cy="138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" name="Group 78"/>
            <p:cNvGrpSpPr/>
            <p:nvPr/>
          </p:nvGrpSpPr>
          <p:grpSpPr>
            <a:xfrm>
              <a:off x="3453321" y="3776258"/>
              <a:ext cx="988035" cy="258370"/>
              <a:chOff x="531881" y="3109453"/>
              <a:chExt cx="1332839" cy="348535"/>
            </a:xfrm>
          </p:grpSpPr>
          <p:sp>
            <p:nvSpPr>
              <p:cNvPr id="100" name="TextBox 49"/>
              <p:cNvSpPr txBox="1">
                <a:spLocks noChangeArrowheads="1"/>
              </p:cNvSpPr>
              <p:nvPr/>
            </p:nvSpPr>
            <p:spPr bwMode="auto">
              <a:xfrm>
                <a:off x="1163761" y="3138989"/>
                <a:ext cx="700959" cy="22144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700" dirty="0">
                    <a:latin typeface="Calibri" pitchFamily="34" charset="0"/>
                  </a:rPr>
                  <a:t>pCAG</a:t>
                </a:r>
              </a:p>
            </p:txBody>
          </p:sp>
          <p:cxnSp>
            <p:nvCxnSpPr>
              <p:cNvPr id="101" name="Straight Connector 81"/>
              <p:cNvCxnSpPr/>
              <p:nvPr/>
            </p:nvCxnSpPr>
            <p:spPr bwMode="auto">
              <a:xfrm>
                <a:off x="639388" y="3260465"/>
                <a:ext cx="1106933" cy="0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75"/>
              <p:cNvCxnSpPr>
                <a:cxnSpLocks noChangeShapeType="1"/>
              </p:cNvCxnSpPr>
              <p:nvPr/>
            </p:nvCxnSpPr>
            <p:spPr bwMode="auto">
              <a:xfrm rot="10800000" flipH="1">
                <a:off x="714132" y="3116053"/>
                <a:ext cx="251339" cy="532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cxnSp>
            <p:nvCxnSpPr>
              <p:cNvPr id="103" name="Straight Connector 83"/>
              <p:cNvCxnSpPr/>
              <p:nvPr/>
            </p:nvCxnSpPr>
            <p:spPr>
              <a:xfrm rot="5400000" flipV="1">
                <a:off x="641743" y="3190341"/>
                <a:ext cx="161777" cy="1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Rounded Rectangle 84"/>
              <p:cNvSpPr/>
              <p:nvPr/>
            </p:nvSpPr>
            <p:spPr>
              <a:xfrm>
                <a:off x="1015670" y="3160059"/>
                <a:ext cx="546688" cy="230004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900" dirty="0" err="1" smtClean="0">
                    <a:solidFill>
                      <a:srgbClr val="000000"/>
                    </a:solidFill>
                  </a:rPr>
                  <a:t>mkate</a:t>
                </a:r>
                <a:endParaRPr lang="en-US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TextBox 49"/>
              <p:cNvSpPr txBox="1">
                <a:spLocks noChangeArrowheads="1"/>
              </p:cNvSpPr>
              <p:nvPr/>
            </p:nvSpPr>
            <p:spPr bwMode="auto">
              <a:xfrm>
                <a:off x="531881" y="3236548"/>
                <a:ext cx="546415" cy="22144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700" dirty="0" err="1" smtClean="0">
                    <a:latin typeface="Calibri" pitchFamily="34" charset="0"/>
                  </a:rPr>
                  <a:t>pCAG</a:t>
                </a:r>
                <a:endParaRPr lang="en-US" sz="700" dirty="0">
                  <a:latin typeface="Calibri" pitchFamily="34" charset="0"/>
                </a:endParaRPr>
              </a:p>
            </p:txBody>
          </p:sp>
        </p:grp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4194525" y="3148399"/>
              <a:ext cx="40671" cy="406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474483" y="3956893"/>
            <a:ext cx="2985229" cy="2443225"/>
            <a:chOff x="139698" y="1571446"/>
            <a:chExt cx="4302094" cy="3520994"/>
          </a:xfrm>
        </p:grpSpPr>
        <p:grpSp>
          <p:nvGrpSpPr>
            <p:cNvPr id="5" name="Group 3"/>
            <p:cNvGrpSpPr/>
            <p:nvPr/>
          </p:nvGrpSpPr>
          <p:grpSpPr>
            <a:xfrm>
              <a:off x="139698" y="1714108"/>
              <a:ext cx="4302094" cy="3378332"/>
              <a:chOff x="27644263" y="18468518"/>
              <a:chExt cx="4140200" cy="3251200"/>
            </a:xfrm>
          </p:grpSpPr>
          <p:pic>
            <p:nvPicPr>
              <p:cNvPr id="91" name="Picture 90" descr="TAL14-TAL21-Prediction-Step1-e5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44263" y="18468518"/>
                <a:ext cx="4140200" cy="3251200"/>
              </a:xfrm>
              <a:prstGeom prst="rect">
                <a:avLst/>
              </a:prstGeom>
            </p:spPr>
          </p:pic>
          <p:pic>
            <p:nvPicPr>
              <p:cNvPr id="92" name="Picture 91" descr="TAL14-TAL21-BinHistogram.eps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577085" y="20408874"/>
                <a:ext cx="1037411" cy="849659"/>
              </a:xfrm>
              <a:prstGeom prst="rect">
                <a:avLst/>
              </a:prstGeom>
            </p:spPr>
          </p:pic>
        </p:grpSp>
        <p:sp>
          <p:nvSpPr>
            <p:cNvPr id="90" name="TextBox 89"/>
            <p:cNvSpPr txBox="1"/>
            <p:nvPr/>
          </p:nvSpPr>
          <p:spPr>
            <a:xfrm>
              <a:off x="1430092" y="1571446"/>
              <a:ext cx="2138926" cy="354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TAL14 </a:t>
              </a:r>
              <a:r>
                <a:rPr lang="en-US" sz="1000">
                  <a:sym typeface="Wingdings"/>
                </a:rPr>
                <a:t></a:t>
              </a:r>
              <a:r>
                <a:rPr lang="en-US" sz="1000"/>
                <a:t> TAL21</a:t>
              </a:r>
            </a:p>
          </p:txBody>
        </p:sp>
      </p:grpSp>
      <p:pic>
        <p:nvPicPr>
          <p:cNvPr id="93" name="Picture 92" descr="fold_induction_And_error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60" y="3956638"/>
            <a:ext cx="3106639" cy="2680022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614183" y="3707062"/>
            <a:ext cx="3121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Prediction of Repressor Cascade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739456" y="3707062"/>
            <a:ext cx="2954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/>
              <a:t>Range vs. Error for 6 Cascades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396212" y="4602479"/>
            <a:ext cx="2424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595959"/>
                </a:solidFill>
              </a:rPr>
              <a:t>Each line is a dose/response curve for a different relative number of circuit copies.</a:t>
            </a:r>
          </a:p>
          <a:p>
            <a:endParaRPr lang="en-US" sz="1400" i="1">
              <a:solidFill>
                <a:srgbClr val="595959"/>
              </a:solidFill>
            </a:endParaRPr>
          </a:p>
          <a:p>
            <a:r>
              <a:rPr lang="en-US" sz="1400" i="1">
                <a:solidFill>
                  <a:srgbClr val="595959"/>
                </a:solidFill>
              </a:rPr>
              <a:t>Subpopulation identified by color on inset mKate histogram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74408" y="4133981"/>
            <a:ext cx="10807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+: experimental</a:t>
            </a:r>
          </a:p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o: predicted</a:t>
            </a:r>
          </a:p>
        </p:txBody>
      </p:sp>
      <p:sp>
        <p:nvSpPr>
          <p:cNvPr id="98" name="Left Arrow 97"/>
          <p:cNvSpPr/>
          <p:nvPr/>
        </p:nvSpPr>
        <p:spPr>
          <a:xfrm>
            <a:off x="2957520" y="4889500"/>
            <a:ext cx="476792" cy="190500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Left Arrow 98"/>
          <p:cNvSpPr/>
          <p:nvPr/>
        </p:nvSpPr>
        <p:spPr>
          <a:xfrm>
            <a:off x="3145657" y="5613400"/>
            <a:ext cx="288655" cy="190500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7261061" y="6582975"/>
            <a:ext cx="1955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[Davidsohn et al., 2014]</a:t>
            </a:r>
          </a:p>
        </p:txBody>
      </p:sp>
    </p:spTree>
    <p:extLst>
      <p:ext uri="{BB962C8B-B14F-4D97-AF65-F5344CB8AC3E}">
        <p14:creationId xmlns:p14="http://schemas.microsoft.com/office/powerpoint/2010/main" val="293811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much does calibration matter?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1071546"/>
            <a:ext cx="5994400" cy="5545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6261" y="6582975"/>
            <a:ext cx="2321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[Davidsohn et al., submitted]</a:t>
            </a:r>
          </a:p>
        </p:txBody>
      </p:sp>
      <p:sp>
        <p:nvSpPr>
          <p:cNvPr id="9" name="Left Brace 8"/>
          <p:cNvSpPr/>
          <p:nvPr/>
        </p:nvSpPr>
        <p:spPr>
          <a:xfrm flipH="1">
            <a:off x="3591871" y="1689100"/>
            <a:ext cx="268927" cy="83820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77199" y="1625600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8x tighter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range just by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calibration!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5435" y="2133431"/>
            <a:ext cx="1691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0000FF"/>
                </a:solidFill>
              </a:rPr>
              <a:t>(2.8x better high errors, </a:t>
            </a:r>
          </a:p>
          <a:p>
            <a:r>
              <a:rPr lang="en-US" sz="1200" i="1">
                <a:solidFill>
                  <a:srgbClr val="0000FF"/>
                </a:solidFill>
              </a:rPr>
              <a:t>2.8x better low errors)</a:t>
            </a:r>
          </a:p>
        </p:txBody>
      </p:sp>
    </p:spTree>
    <p:extLst>
      <p:ext uri="{BB962C8B-B14F-4D97-AF65-F5344CB8AC3E}">
        <p14:creationId xmlns:p14="http://schemas.microsoft.com/office/powerpoint/2010/main" val="220796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609599" y="3441702"/>
            <a:ext cx="7810500" cy="3326674"/>
            <a:chOff x="-93084" y="3707062"/>
            <a:chExt cx="6071300" cy="2585907"/>
          </a:xfrm>
        </p:grpSpPr>
        <p:pic>
          <p:nvPicPr>
            <p:cNvPr id="11" name="Picture 10" descr="Prediction_Error.ep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5695" y="3962590"/>
              <a:ext cx="2829269" cy="2174770"/>
            </a:xfrm>
            <a:prstGeom prst="rect">
              <a:avLst/>
            </a:prstGeom>
          </p:spPr>
        </p:pic>
        <p:pic>
          <p:nvPicPr>
            <p:cNvPr id="13" name="Picture 12" descr="Distributions_4_34hr.ep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3084" y="3919140"/>
              <a:ext cx="3178795" cy="237382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-23979" y="3707062"/>
              <a:ext cx="3230955" cy="287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Example Prediction of 3-RNA Replicon Mix: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00217" y="3707062"/>
              <a:ext cx="2677999" cy="287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Range vs. Error for 6 Mixtures</a:t>
              </a:r>
            </a:p>
          </p:txBody>
        </p:sp>
      </p:grp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50800" y="261938"/>
            <a:ext cx="8229600" cy="682625"/>
          </a:xfrm>
        </p:spPr>
        <p:txBody>
          <a:bodyPr/>
          <a:lstStyle/>
          <a:p>
            <a:r>
              <a:rPr lang="en-US" sz="2800"/>
              <a:t>Example: Engineering Replicon Expression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9589" y="968801"/>
            <a:ext cx="7920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</a:rPr>
              <a:t>Per-cell measurement of dose-response gives model allowing high-precision control of expression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2737" y="2112182"/>
            <a:ext cx="4549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/>
              <a:t>Example: </a:t>
            </a:r>
          </a:p>
          <a:p>
            <a:r>
              <a:rPr lang="en-US" sz="2000" b="1"/>
              <a:t>Prediction of fluorescence vs. time for novel mixtures of 3 Sindbis RNA replicons</a:t>
            </a:r>
          </a:p>
        </p:txBody>
      </p:sp>
      <p:grpSp>
        <p:nvGrpSpPr>
          <p:cNvPr id="3" name="Group 29"/>
          <p:cNvGrpSpPr/>
          <p:nvPr/>
        </p:nvGrpSpPr>
        <p:grpSpPr>
          <a:xfrm>
            <a:off x="4673250" y="1897508"/>
            <a:ext cx="2685153" cy="474620"/>
            <a:chOff x="330536" y="2486892"/>
            <a:chExt cx="2685153" cy="474620"/>
          </a:xfrm>
        </p:grpSpPr>
        <p:sp>
          <p:nvSpPr>
            <p:cNvPr id="23" name="Right Arrow 22"/>
            <p:cNvSpPr/>
            <p:nvPr/>
          </p:nvSpPr>
          <p:spPr>
            <a:xfrm>
              <a:off x="2015785" y="2642692"/>
              <a:ext cx="965660" cy="30241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45718" rIns="0" bIns="45718" rtlCol="0" anchor="ctr"/>
            <a:lstStyle/>
            <a:p>
              <a:pPr algn="ctr"/>
              <a:r>
                <a:rPr lang="en-US" sz="1400"/>
                <a:t>mVenus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30536" y="2959924"/>
              <a:ext cx="2685153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Bent Arrow 25"/>
            <p:cNvSpPr/>
            <p:nvPr/>
          </p:nvSpPr>
          <p:spPr>
            <a:xfrm>
              <a:off x="1527575" y="2486892"/>
              <a:ext cx="439993" cy="46965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5" tIns="45718" rIns="91435" bIns="45718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436089" y="2632109"/>
              <a:ext cx="965660" cy="30241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45718" rIns="0" bIns="45718" rtlCol="0" anchor="ctr"/>
            <a:lstStyle/>
            <a:p>
              <a:pPr algn="ctr"/>
              <a:r>
                <a:rPr lang="en-US" sz="1400"/>
                <a:t>nsP1-4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581971" y="2629724"/>
              <a:ext cx="4731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SGP</a:t>
              </a:r>
            </a:p>
          </p:txBody>
        </p:sp>
      </p:grpSp>
      <p:grpSp>
        <p:nvGrpSpPr>
          <p:cNvPr id="4" name="Group 30"/>
          <p:cNvGrpSpPr/>
          <p:nvPr/>
        </p:nvGrpSpPr>
        <p:grpSpPr>
          <a:xfrm>
            <a:off x="4660550" y="2405508"/>
            <a:ext cx="2685153" cy="474620"/>
            <a:chOff x="330536" y="2486892"/>
            <a:chExt cx="2685153" cy="474620"/>
          </a:xfrm>
        </p:grpSpPr>
        <p:sp>
          <p:nvSpPr>
            <p:cNvPr id="32" name="Right Arrow 31"/>
            <p:cNvSpPr/>
            <p:nvPr/>
          </p:nvSpPr>
          <p:spPr>
            <a:xfrm>
              <a:off x="2015785" y="2642692"/>
              <a:ext cx="965660" cy="30241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45718" rIns="0" bIns="45718" rtlCol="0" anchor="ctr"/>
            <a:lstStyle/>
            <a:p>
              <a:pPr algn="ctr"/>
              <a:r>
                <a:rPr lang="en-US" sz="1400"/>
                <a:t>mKate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330536" y="2959924"/>
              <a:ext cx="2685153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Bent Arrow 33"/>
            <p:cNvSpPr/>
            <p:nvPr/>
          </p:nvSpPr>
          <p:spPr>
            <a:xfrm>
              <a:off x="1527575" y="2486892"/>
              <a:ext cx="439993" cy="46965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5" tIns="45718" rIns="91435" bIns="45718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436089" y="2632109"/>
              <a:ext cx="965660" cy="30241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45718" rIns="0" bIns="45718" rtlCol="0" anchor="ctr"/>
            <a:lstStyle/>
            <a:p>
              <a:pPr algn="ctr"/>
              <a:r>
                <a:rPr lang="en-US" sz="1400"/>
                <a:t>nsP1-4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581971" y="2629724"/>
              <a:ext cx="4731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SGP</a:t>
              </a: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4664406" y="2916640"/>
            <a:ext cx="2685153" cy="474620"/>
            <a:chOff x="330536" y="2486892"/>
            <a:chExt cx="2685153" cy="474620"/>
          </a:xfrm>
        </p:grpSpPr>
        <p:sp>
          <p:nvSpPr>
            <p:cNvPr id="38" name="Right Arrow 37"/>
            <p:cNvSpPr/>
            <p:nvPr/>
          </p:nvSpPr>
          <p:spPr>
            <a:xfrm>
              <a:off x="2015785" y="2642692"/>
              <a:ext cx="965660" cy="30241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45718" rIns="0" bIns="45718" rtlCol="0" anchor="ctr"/>
            <a:lstStyle/>
            <a:p>
              <a:pPr algn="ctr"/>
              <a:r>
                <a:rPr lang="en-US" sz="1400"/>
                <a:t>EBFP2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30536" y="2959924"/>
              <a:ext cx="2685153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Bent Arrow 39"/>
            <p:cNvSpPr/>
            <p:nvPr/>
          </p:nvSpPr>
          <p:spPr>
            <a:xfrm>
              <a:off x="1527575" y="2486892"/>
              <a:ext cx="439993" cy="46965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5" tIns="45718" rIns="91435" bIns="45718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436089" y="2632109"/>
              <a:ext cx="965660" cy="30241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45718" rIns="0" bIns="45718" rtlCol="0" anchor="ctr"/>
            <a:lstStyle/>
            <a:p>
              <a:pPr algn="ctr"/>
              <a:r>
                <a:rPr lang="en-US" sz="1400"/>
                <a:t>nsP1-4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581971" y="2629724"/>
              <a:ext cx="4731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SGP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930400" y="3765613"/>
            <a:ext cx="2286000" cy="16827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515376" y="2141520"/>
            <a:ext cx="1717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Mix 1: 0.1Y, 0.1R, 0.1B</a:t>
            </a:r>
          </a:p>
          <a:p>
            <a:r>
              <a:rPr lang="en-US" sz="1200" i="1"/>
              <a:t>Mix 2: 0.3Y, 0.3R, 0.3B</a:t>
            </a:r>
          </a:p>
          <a:p>
            <a:r>
              <a:rPr lang="en-US" sz="1200" i="1"/>
              <a:t>Mix 3: 0.1Y, 0.5R, 0.4B</a:t>
            </a:r>
          </a:p>
          <a:p>
            <a:r>
              <a:rPr lang="en-US" sz="1200" i="1"/>
              <a:t>Mix 4: 0.2Y, 0.2R, 0.6B</a:t>
            </a:r>
          </a:p>
          <a:p>
            <a:r>
              <a:rPr lang="en-US" sz="1200" i="1"/>
              <a:t>Mix 5: 0.01Y, 0.1R, 0.5B</a:t>
            </a:r>
          </a:p>
          <a:p>
            <a:r>
              <a:rPr lang="en-US" sz="1200" i="1"/>
              <a:t>Mix 6: 0.4Y, 0.02R, 0.02B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46782" y="6492875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Mix Number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756361" y="6582975"/>
            <a:ext cx="1509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[Beal et al., 2014]</a:t>
            </a:r>
          </a:p>
        </p:txBody>
      </p:sp>
    </p:spTree>
    <p:extLst>
      <p:ext uri="{BB962C8B-B14F-4D97-AF65-F5344CB8AC3E}">
        <p14:creationId xmlns:p14="http://schemas.microsoft.com/office/powerpoint/2010/main" val="44709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igh-performance device libraries</a:t>
            </a:r>
            <a:endParaRPr lang="en-US" dirty="0"/>
          </a:p>
        </p:txBody>
      </p:sp>
      <p:pic>
        <p:nvPicPr>
          <p:cNvPr id="4" name="Picture 3" descr="homolo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004" y="1169916"/>
            <a:ext cx="2955036" cy="821436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41300" y="1169916"/>
            <a:ext cx="36583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TetR</a:t>
            </a:r>
            <a:r>
              <a:rPr lang="en-US" sz="2800" u="sng" dirty="0"/>
              <a:t> </a:t>
            </a:r>
            <a:r>
              <a:rPr lang="en-US" sz="2800" u="sng" dirty="0" smtClean="0"/>
              <a:t>Homologs</a:t>
            </a: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800" dirty="0" smtClean="0"/>
              <a:t> Variable on/off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</a:t>
            </a:r>
            <a:r>
              <a:rPr lang="en-US" sz="2800" dirty="0"/>
              <a:t>Variable amplification</a:t>
            </a:r>
          </a:p>
          <a:p>
            <a:pPr>
              <a:buFont typeface="Wingdings" charset="2"/>
              <a:buChar char="à"/>
            </a:pPr>
            <a:r>
              <a:rPr lang="en-US" sz="2800" i="1" dirty="0" smtClean="0">
                <a:solidFill>
                  <a:srgbClr val="0000FF"/>
                </a:solidFill>
                <a:sym typeface="Wingdings"/>
              </a:rPr>
              <a:t>ΔSNR</a:t>
            </a:r>
            <a:r>
              <a:rPr lang="en-US" sz="2800" i="1" dirty="0" smtClean="0">
                <a:solidFill>
                  <a:srgbClr val="0000FF"/>
                </a:solidFill>
                <a:sym typeface="Wingdings"/>
              </a:rPr>
              <a:t> ~</a:t>
            </a:r>
            <a:r>
              <a:rPr lang="en-US" sz="2800" i="1" dirty="0" smtClean="0">
                <a:solidFill>
                  <a:srgbClr val="0000FF"/>
                </a:solidFill>
                <a:sym typeface="Wingdings"/>
              </a:rPr>
              <a:t>0</a:t>
            </a:r>
            <a:endParaRPr lang="en-US" sz="2800" i="1" dirty="0">
              <a:solidFill>
                <a:srgbClr val="0000FF"/>
              </a:solidFill>
              <a:sym typeface="Wingdings"/>
            </a:endParaRPr>
          </a:p>
        </p:txBody>
      </p:sp>
      <p:pic>
        <p:nvPicPr>
          <p:cNvPr id="35" name="Picture 34" descr="DeltaBa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552" y="2816741"/>
            <a:ext cx="4405248" cy="275674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899618" y="5576268"/>
            <a:ext cx="5244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Only </a:t>
            </a:r>
            <a:r>
              <a:rPr lang="en-US" sz="2800" dirty="0"/>
              <a:t>4 devices can have SNR&gt;</a:t>
            </a:r>
            <a:r>
              <a:rPr lang="en-US" sz="2800" dirty="0" smtClean="0"/>
              <a:t>0</a:t>
            </a:r>
            <a:endParaRPr lang="en-US" sz="2800" u="sng" dirty="0" smtClean="0"/>
          </a:p>
          <a:p>
            <a:pPr>
              <a:buFont typeface="Arial"/>
              <a:buChar char="•"/>
            </a:pPr>
            <a:r>
              <a:rPr lang="en-US" sz="2800" dirty="0" smtClean="0"/>
              <a:t> Few </a:t>
            </a:r>
            <a:r>
              <a:rPr lang="en-US" sz="2800" dirty="0"/>
              <a:t>good input/output </a:t>
            </a:r>
            <a:r>
              <a:rPr lang="en-US" sz="2800" dirty="0" smtClean="0"/>
              <a:t>matches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5011746" y="2318940"/>
            <a:ext cx="3122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4F81BD"/>
                </a:solidFill>
              </a:rPr>
              <a:t>Best Possible ΔSNR:</a:t>
            </a:r>
          </a:p>
        </p:txBody>
      </p:sp>
      <p:pic>
        <p:nvPicPr>
          <p:cNvPr id="38" name="Picture 37" descr="voigt_hill_fn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54" y="3760487"/>
            <a:ext cx="2699482" cy="275674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39381" y="3406244"/>
            <a:ext cx="1916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F81BD"/>
                </a:solidFill>
              </a:rPr>
              <a:t>Transfer Curves: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334985" y="1917772"/>
            <a:ext cx="19375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[Stanton et al. 2014]</a:t>
            </a:r>
          </a:p>
        </p:txBody>
      </p:sp>
    </p:spTree>
    <p:extLst>
      <p:ext uri="{BB962C8B-B14F-4D97-AF65-F5344CB8AC3E}">
        <p14:creationId xmlns:p14="http://schemas.microsoft.com/office/powerpoint/2010/main" val="204672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High-performance device libraries</a:t>
            </a:r>
            <a:endParaRPr lang="en-US" dirty="0"/>
          </a:p>
        </p:txBody>
      </p:sp>
      <p:pic>
        <p:nvPicPr>
          <p:cNvPr id="5" name="Picture 4" descr="integra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646" y="1609700"/>
            <a:ext cx="1359408" cy="824484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Picture 5" descr="tal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04" y="3063895"/>
            <a:ext cx="2465472" cy="1712994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2199" y="1128163"/>
            <a:ext cx="5577609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ym typeface="Wingdings"/>
              </a:rPr>
              <a:t>Integrase</a:t>
            </a:r>
            <a:r>
              <a:rPr lang="en-US" sz="2800" u="sng" dirty="0">
                <a:sym typeface="Wingdings"/>
              </a:rPr>
              <a:t> Logic</a:t>
            </a:r>
          </a:p>
          <a:p>
            <a:pPr>
              <a:buFont typeface="Arial"/>
              <a:buChar char="•"/>
            </a:pPr>
            <a:r>
              <a:rPr lang="en-US" sz="2800" dirty="0"/>
              <a:t> ~1000x on/</a:t>
            </a:r>
            <a:r>
              <a:rPr lang="en-US" sz="2800" dirty="0" smtClean="0"/>
              <a:t>off, good amplification</a:t>
            </a:r>
            <a:endParaRPr lang="en-US" sz="2800" dirty="0"/>
          </a:p>
          <a:p>
            <a:pPr>
              <a:buFont typeface="Arial"/>
              <a:buChar char="•"/>
            </a:pPr>
            <a:r>
              <a:rPr lang="en-US" sz="2800" dirty="0"/>
              <a:t> ~1-5% non-</a:t>
            </a:r>
            <a:r>
              <a:rPr lang="en-US" sz="2800" dirty="0" smtClean="0"/>
              <a:t>responsive</a:t>
            </a:r>
          </a:p>
          <a:p>
            <a:r>
              <a:rPr lang="en-US" sz="2800" dirty="0" smtClean="0"/>
              <a:t> </a:t>
            </a:r>
            <a:r>
              <a:rPr lang="en-US" sz="2800" dirty="0">
                <a:sym typeface="Wingdings"/>
              </a:rPr>
              <a:t></a:t>
            </a:r>
            <a:r>
              <a:rPr lang="en-US" sz="2800" i="1" dirty="0">
                <a:sym typeface="Wingdings"/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Δ</a:t>
            </a:r>
            <a:r>
              <a:rPr lang="en-US" sz="2800" dirty="0" smtClean="0">
                <a:solidFill>
                  <a:srgbClr val="0000FF"/>
                </a:solidFill>
              </a:rPr>
              <a:t>SNR</a:t>
            </a:r>
            <a:r>
              <a:rPr lang="en-US" sz="2800" dirty="0">
                <a:solidFill>
                  <a:srgbClr val="0000FF"/>
                </a:solidFill>
              </a:rPr>
              <a:t>&lt;</a:t>
            </a:r>
            <a:r>
              <a:rPr lang="en-US" sz="2800" dirty="0" smtClean="0">
                <a:solidFill>
                  <a:srgbClr val="0000FF"/>
                </a:solidFill>
              </a:rPr>
              <a:t>0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sz="2800" u="sng" dirty="0" smtClean="0"/>
          </a:p>
          <a:p>
            <a:r>
              <a:rPr lang="en-US" sz="2800" u="sng" dirty="0" smtClean="0"/>
              <a:t>TALE </a:t>
            </a:r>
            <a:r>
              <a:rPr lang="en-US" sz="2800" u="sng" dirty="0"/>
              <a:t>Repressors</a:t>
            </a:r>
          </a:p>
          <a:p>
            <a:pPr>
              <a:buFont typeface="Arial"/>
              <a:buChar char="•"/>
            </a:pPr>
            <a:r>
              <a:rPr lang="en-US" sz="2800" dirty="0"/>
              <a:t> ~1000x on/</a:t>
            </a:r>
            <a:r>
              <a:rPr lang="en-US" sz="2800" dirty="0" smtClean="0"/>
              <a:t>off, </a:t>
            </a:r>
            <a:r>
              <a:rPr lang="en-US" sz="2800" dirty="0"/>
              <a:t>p</a:t>
            </a:r>
            <a:r>
              <a:rPr lang="en-US" sz="2800" dirty="0" smtClean="0"/>
              <a:t>oor </a:t>
            </a:r>
            <a:r>
              <a:rPr lang="en-US" sz="2800" dirty="0"/>
              <a:t>amplification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ym typeface="Wingdings"/>
              </a:rPr>
              <a:t> </a:t>
            </a:r>
            <a:r>
              <a:rPr lang="en-US" sz="2800" i="1" dirty="0">
                <a:solidFill>
                  <a:srgbClr val="0000FF"/>
                </a:solidFill>
              </a:rPr>
              <a:t>Δ</a:t>
            </a:r>
            <a:r>
              <a:rPr lang="en-US" sz="2800" i="1" dirty="0" smtClean="0">
                <a:solidFill>
                  <a:srgbClr val="0000FF"/>
                </a:solidFill>
                <a:sym typeface="Wingdings"/>
              </a:rPr>
              <a:t>SNR</a:t>
            </a:r>
            <a:r>
              <a:rPr lang="en-US" sz="2800" i="1" dirty="0">
                <a:solidFill>
                  <a:srgbClr val="0000FF"/>
                </a:solidFill>
                <a:sym typeface="Wingdings"/>
              </a:rPr>
              <a:t>&lt;</a:t>
            </a:r>
            <a:r>
              <a:rPr lang="en-US" sz="2800" i="1" dirty="0" smtClean="0">
                <a:solidFill>
                  <a:srgbClr val="0000FF"/>
                </a:solidFill>
                <a:sym typeface="Wingdings"/>
              </a:rPr>
              <a:t>0</a:t>
            </a:r>
            <a:endParaRPr lang="en-US" sz="2800" i="1" dirty="0">
              <a:solidFill>
                <a:srgbClr val="0000FF"/>
              </a:solidFill>
            </a:endParaRPr>
          </a:p>
          <a:p>
            <a:endParaRPr lang="en-US" sz="2800" u="sng" dirty="0" smtClean="0"/>
          </a:p>
          <a:p>
            <a:r>
              <a:rPr lang="en-US" sz="2800" u="sng" dirty="0" smtClean="0"/>
              <a:t>CRISPR </a:t>
            </a:r>
            <a:r>
              <a:rPr lang="en-US" sz="2800" u="sng" dirty="0"/>
              <a:t>Repressors</a:t>
            </a:r>
          </a:p>
          <a:p>
            <a:pPr>
              <a:buFont typeface="Arial"/>
              <a:buChar char="•"/>
            </a:pPr>
            <a:r>
              <a:rPr lang="en-US" sz="2800" dirty="0"/>
              <a:t> ~100x on/</a:t>
            </a:r>
            <a:r>
              <a:rPr lang="en-US" sz="2800" dirty="0" smtClean="0"/>
              <a:t>off, amplification </a:t>
            </a:r>
            <a:r>
              <a:rPr lang="en-US" sz="2800" dirty="0"/>
              <a:t>???</a:t>
            </a:r>
          </a:p>
          <a:p>
            <a:r>
              <a:rPr lang="en-US" sz="2800" dirty="0">
                <a:sym typeface="Wingdings"/>
              </a:rPr>
              <a:t> </a:t>
            </a:r>
            <a:r>
              <a:rPr lang="en-US" sz="2800" i="1" dirty="0">
                <a:solidFill>
                  <a:srgbClr val="0000FF"/>
                </a:solidFill>
              </a:rPr>
              <a:t>Δ</a:t>
            </a:r>
            <a:r>
              <a:rPr lang="en-US" sz="2800" i="1" dirty="0" smtClean="0">
                <a:solidFill>
                  <a:srgbClr val="0000FF"/>
                </a:solidFill>
                <a:sym typeface="Wingdings"/>
              </a:rPr>
              <a:t>SNR </a:t>
            </a:r>
            <a:r>
              <a:rPr lang="en-US" sz="2800" i="1" dirty="0">
                <a:solidFill>
                  <a:srgbClr val="0000FF"/>
                </a:solidFill>
                <a:sym typeface="Wingdings"/>
              </a:rPr>
              <a:t>unknown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20133" y="5308108"/>
            <a:ext cx="2709586" cy="1271908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895795" y="5364140"/>
            <a:ext cx="2543291" cy="1200103"/>
            <a:chOff x="290015" y="4110977"/>
            <a:chExt cx="2543291" cy="1200103"/>
          </a:xfrm>
        </p:grpSpPr>
        <p:grpSp>
          <p:nvGrpSpPr>
            <p:cNvPr id="11" name="Group 15"/>
            <p:cNvGrpSpPr>
              <a:grpSpLocks noChangeAspect="1"/>
            </p:cNvGrpSpPr>
            <p:nvPr/>
          </p:nvGrpSpPr>
          <p:grpSpPr>
            <a:xfrm>
              <a:off x="290015" y="4110977"/>
              <a:ext cx="2543291" cy="1200103"/>
              <a:chOff x="3638871" y="5083454"/>
              <a:chExt cx="2170426" cy="1024162"/>
            </a:xfrm>
          </p:grpSpPr>
          <p:grpSp>
            <p:nvGrpSpPr>
              <p:cNvPr id="13" name="Group 304"/>
              <p:cNvGrpSpPr/>
              <p:nvPr/>
            </p:nvGrpSpPr>
            <p:grpSpPr>
              <a:xfrm>
                <a:off x="3638871" y="5083454"/>
                <a:ext cx="2170426" cy="1024162"/>
                <a:chOff x="1200471" y="2220121"/>
                <a:chExt cx="2170426" cy="1024162"/>
              </a:xfrm>
            </p:grpSpPr>
            <p:grpSp>
              <p:nvGrpSpPr>
                <p:cNvPr id="17" name="Group 306"/>
                <p:cNvGrpSpPr/>
                <p:nvPr/>
              </p:nvGrpSpPr>
              <p:grpSpPr>
                <a:xfrm>
                  <a:off x="1200471" y="2220121"/>
                  <a:ext cx="2170426" cy="943537"/>
                  <a:chOff x="1257119" y="5000578"/>
                  <a:chExt cx="2170426" cy="943537"/>
                </a:xfrm>
              </p:grpSpPr>
              <p:grpSp>
                <p:nvGrpSpPr>
                  <p:cNvPr id="20" name="Group 323"/>
                  <p:cNvGrpSpPr/>
                  <p:nvPr/>
                </p:nvGrpSpPr>
                <p:grpSpPr>
                  <a:xfrm>
                    <a:off x="2512928" y="5212172"/>
                    <a:ext cx="914617" cy="183859"/>
                    <a:chOff x="1505888" y="7218198"/>
                    <a:chExt cx="1073847" cy="183859"/>
                  </a:xfrm>
                </p:grpSpPr>
                <p:cxnSp>
                  <p:nvCxnSpPr>
                    <p:cNvPr id="33" name="Straight Connector 32"/>
                    <p:cNvCxnSpPr/>
                    <p:nvPr/>
                  </p:nvCxnSpPr>
                  <p:spPr>
                    <a:xfrm>
                      <a:off x="1505888" y="7264507"/>
                      <a:ext cx="1073847" cy="6954"/>
                    </a:xfrm>
                    <a:prstGeom prst="line">
                      <a:avLst/>
                    </a:prstGeom>
                    <a:ln w="9525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4" name="Rectangle 33"/>
                    <p:cNvSpPr/>
                    <p:nvPr/>
                  </p:nvSpPr>
                  <p:spPr>
                    <a:xfrm>
                      <a:off x="1561864" y="7218198"/>
                      <a:ext cx="316432" cy="18385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U6</a:t>
                      </a:r>
                      <a:endParaRPr lang="en-US" sz="8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257119" y="5535372"/>
                    <a:ext cx="467815" cy="1846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 err="1" smtClean="0">
                        <a:latin typeface="Arial"/>
                        <a:cs typeface="Arial"/>
                      </a:rPr>
                      <a:t>pConst</a:t>
                    </a:r>
                    <a:endParaRPr lang="en-US" sz="800" dirty="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22" name="Group 327"/>
                  <p:cNvGrpSpPr/>
                  <p:nvPr/>
                </p:nvGrpSpPr>
                <p:grpSpPr>
                  <a:xfrm>
                    <a:off x="1400588" y="5331368"/>
                    <a:ext cx="2010172" cy="612747"/>
                    <a:chOff x="4725488" y="872671"/>
                    <a:chExt cx="2010172" cy="612747"/>
                  </a:xfrm>
                </p:grpSpPr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>
                      <a:off x="5335818" y="948218"/>
                      <a:ext cx="0" cy="96777"/>
                    </a:xfrm>
                    <a:prstGeom prst="line">
                      <a:avLst/>
                    </a:prstGeom>
                    <a:ln w="9525" cmpd="sng">
                      <a:solidFill>
                        <a:schemeClr val="accent2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6" name="Group 351"/>
                    <p:cNvGrpSpPr/>
                    <p:nvPr/>
                  </p:nvGrpSpPr>
                  <p:grpSpPr>
                    <a:xfrm>
                      <a:off x="5837829" y="1146546"/>
                      <a:ext cx="897831" cy="338872"/>
                      <a:chOff x="4391843" y="3360397"/>
                      <a:chExt cx="897831" cy="338872"/>
                    </a:xfrm>
                  </p:grpSpPr>
                  <p:cxnSp>
                    <p:nvCxnSpPr>
                      <p:cNvPr id="30" name="Straight Connector 29"/>
                      <p:cNvCxnSpPr/>
                      <p:nvPr/>
                    </p:nvCxnSpPr>
                    <p:spPr>
                      <a:xfrm>
                        <a:off x="4391843" y="3609831"/>
                        <a:ext cx="897831" cy="1355"/>
                      </a:xfrm>
                      <a:prstGeom prst="line">
                        <a:avLst/>
                      </a:prstGeom>
                      <a:ln w="9525" cmpd="sng"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" name="Bent Arrow 30"/>
                      <p:cNvSpPr/>
                      <p:nvPr/>
                    </p:nvSpPr>
                    <p:spPr>
                      <a:xfrm>
                        <a:off x="4461396" y="3360397"/>
                        <a:ext cx="307417" cy="249436"/>
                      </a:xfrm>
                      <a:prstGeom prst="bentArrow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2" name="Right Arrow 31"/>
                      <p:cNvSpPr/>
                      <p:nvPr/>
                    </p:nvSpPr>
                    <p:spPr>
                      <a:xfrm>
                        <a:off x="4678764" y="3543821"/>
                        <a:ext cx="419979" cy="155448"/>
                      </a:xfrm>
                      <a:prstGeom prst="rightArrow">
                        <a:avLst>
                          <a:gd name="adj1" fmla="val 100000"/>
                          <a:gd name="adj2" fmla="val 50000"/>
                        </a:avLst>
                      </a:prstGeom>
                      <a:solidFill>
                        <a:srgbClr val="FFFF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0" rIns="0" rtlCol="0" anchor="ctr"/>
                      <a:lstStyle/>
                      <a:p>
                        <a:pPr algn="ctr"/>
                        <a:r>
                          <a:rPr lang="en-US" sz="800" i="1" dirty="0">
                            <a:solidFill>
                              <a:srgbClr val="000000"/>
                            </a:solidFill>
                            <a:latin typeface="Arial"/>
                            <a:cs typeface="Arial"/>
                          </a:rPr>
                          <a:t>EYFP</a:t>
                        </a:r>
                      </a:p>
                    </p:txBody>
                  </p:sp>
                </p:grpSp>
                <p:grpSp>
                  <p:nvGrpSpPr>
                    <p:cNvPr id="27" name="Group 354"/>
                    <p:cNvGrpSpPr/>
                    <p:nvPr/>
                  </p:nvGrpSpPr>
                  <p:grpSpPr>
                    <a:xfrm>
                      <a:off x="4725488" y="872671"/>
                      <a:ext cx="932390" cy="266132"/>
                      <a:chOff x="3619489" y="2038943"/>
                      <a:chExt cx="932390" cy="266132"/>
                    </a:xfrm>
                  </p:grpSpPr>
                  <p:cxnSp>
                    <p:nvCxnSpPr>
                      <p:cNvPr id="28" name="Straight Connector 27"/>
                      <p:cNvCxnSpPr/>
                      <p:nvPr/>
                    </p:nvCxnSpPr>
                    <p:spPr>
                      <a:xfrm>
                        <a:off x="3619489" y="2296001"/>
                        <a:ext cx="932390" cy="9074"/>
                      </a:xfrm>
                      <a:prstGeom prst="line">
                        <a:avLst/>
                      </a:prstGeom>
                      <a:ln w="9525" cmpd="sng"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9" name="Bent Arrow 28"/>
                      <p:cNvSpPr/>
                      <p:nvPr/>
                    </p:nvSpPr>
                    <p:spPr>
                      <a:xfrm>
                        <a:off x="3703131" y="2038943"/>
                        <a:ext cx="307417" cy="249436"/>
                      </a:xfrm>
                      <a:prstGeom prst="bentArrow">
                        <a:avLst/>
                      </a:prstGeom>
                      <a:solidFill>
                        <a:srgbClr val="A6A6A6"/>
                      </a:solidFill>
                      <a:ln w="31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" name="Bent Arrow 22"/>
                  <p:cNvSpPr/>
                  <p:nvPr/>
                </p:nvSpPr>
                <p:spPr>
                  <a:xfrm>
                    <a:off x="2668864" y="5000578"/>
                    <a:ext cx="307417" cy="249436"/>
                  </a:xfrm>
                  <a:prstGeom prst="bentArrow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2010918" y="5406915"/>
                    <a:ext cx="757999" cy="0"/>
                  </a:xfrm>
                  <a:prstGeom prst="line">
                    <a:avLst/>
                  </a:prstGeom>
                  <a:ln w="9525" cmpd="sng">
                    <a:solidFill>
                      <a:schemeClr val="accent2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Rectangle 17"/>
                <p:cNvSpPr/>
                <p:nvPr/>
              </p:nvSpPr>
              <p:spPr>
                <a:xfrm>
                  <a:off x="2318571" y="3060424"/>
                  <a:ext cx="473812" cy="18385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8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CRa-U6</a:t>
                  </a:r>
                  <a:endParaRPr lang="en-US" sz="800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 flipH="1">
                  <a:off x="2709398" y="2550914"/>
                  <a:ext cx="2871" cy="240472"/>
                </a:xfrm>
                <a:prstGeom prst="straightConnector1">
                  <a:avLst/>
                </a:prstGeom>
                <a:ln w="9525" cmpd="sng">
                  <a:solidFill>
                    <a:schemeClr val="accent2"/>
                  </a:solidFill>
                  <a:tailEnd type="oval" w="lg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Left-Right-Up Arrow 13"/>
              <p:cNvSpPr/>
              <p:nvPr/>
            </p:nvSpPr>
            <p:spPr>
              <a:xfrm rot="10800000">
                <a:off x="5638801" y="5811353"/>
                <a:ext cx="93731" cy="132246"/>
              </a:xfrm>
              <a:prstGeom prst="leftRightUpArrow">
                <a:avLst>
                  <a:gd name="adj1" fmla="val 50000"/>
                  <a:gd name="adj2" fmla="val 12924"/>
                  <a:gd name="adj3" fmla="val 0"/>
                </a:avLst>
              </a:prstGeom>
              <a:solidFill>
                <a:srgbClr val="A6A6A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5" name="Right Arrow 14"/>
              <p:cNvSpPr/>
              <p:nvPr/>
            </p:nvSpPr>
            <p:spPr>
              <a:xfrm>
                <a:off x="5181600" y="5263633"/>
                <a:ext cx="418271" cy="155448"/>
              </a:xfrm>
              <a:prstGeom prst="rightArrow">
                <a:avLst>
                  <a:gd name="adj1" fmla="val 100000"/>
                  <a:gd name="adj2" fmla="val 50000"/>
                </a:avLst>
              </a:prstGeom>
              <a:solidFill>
                <a:schemeClr val="accent6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8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gRNA</a:t>
                </a:r>
                <a:r>
                  <a:rPr lang="en-US" sz="8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-a</a:t>
                </a:r>
                <a:endParaRPr lang="en-US" sz="8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6" name="Left-Right-Up Arrow 15"/>
              <p:cNvSpPr/>
              <p:nvPr/>
            </p:nvSpPr>
            <p:spPr>
              <a:xfrm rot="10800000">
                <a:off x="5638801" y="5216064"/>
                <a:ext cx="93731" cy="132246"/>
              </a:xfrm>
              <a:prstGeom prst="leftRightUpArrow">
                <a:avLst>
                  <a:gd name="adj1" fmla="val 50000"/>
                  <a:gd name="adj2" fmla="val 12924"/>
                  <a:gd name="adj3" fmla="val 0"/>
                </a:avLst>
              </a:prstGeom>
              <a:solidFill>
                <a:srgbClr val="A6A6A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12" name="Right Arrow 11"/>
            <p:cNvSpPr/>
            <p:nvPr/>
          </p:nvSpPr>
          <p:spPr>
            <a:xfrm>
              <a:off x="752963" y="4711636"/>
              <a:ext cx="644276" cy="200382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i="1" dirty="0" smtClean="0">
                  <a:solidFill>
                    <a:srgbClr val="FFFFFF"/>
                  </a:solidFill>
                  <a:latin typeface="Arial"/>
                  <a:cs typeface="Arial"/>
                </a:rPr>
                <a:t>cas9m-BFP</a:t>
              </a:r>
              <a:endParaRPr lang="en-US" sz="800" i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6318815" y="2386704"/>
            <a:ext cx="16691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[Bonnet et </a:t>
            </a:r>
            <a:r>
              <a:rPr lang="en-US" sz="1400" i="1" dirty="0"/>
              <a:t>al. </a:t>
            </a:r>
            <a:r>
              <a:rPr lang="en-US" sz="1400" i="1" dirty="0" smtClean="0"/>
              <a:t>2013]</a:t>
            </a:r>
            <a:endParaRPr lang="en-US" sz="1400" i="1" dirty="0"/>
          </a:p>
        </p:txBody>
      </p:sp>
      <p:sp>
        <p:nvSpPr>
          <p:cNvPr id="39" name="Rectangle 38"/>
          <p:cNvSpPr/>
          <p:nvPr/>
        </p:nvSpPr>
        <p:spPr>
          <a:xfrm>
            <a:off x="5813354" y="4708414"/>
            <a:ext cx="2800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[</a:t>
            </a:r>
            <a:r>
              <a:rPr lang="fr-FR" sz="1400" i="1" dirty="0" err="1" smtClean="0"/>
              <a:t>Garg</a:t>
            </a:r>
            <a:r>
              <a:rPr lang="fr-FR" sz="1400" i="1" dirty="0" smtClean="0"/>
              <a:t> et </a:t>
            </a:r>
            <a:r>
              <a:rPr lang="fr-FR" sz="1400" i="1" dirty="0"/>
              <a:t>al., 2012; </a:t>
            </a:r>
            <a:r>
              <a:rPr lang="fr-FR" sz="1400" i="1" dirty="0" err="1"/>
              <a:t>Davidsohn</a:t>
            </a:r>
            <a:r>
              <a:rPr lang="fr-FR" sz="1400" i="1" dirty="0"/>
              <a:t> et al., </a:t>
            </a:r>
            <a:endParaRPr lang="fr-FR" sz="1400" i="1" dirty="0" smtClean="0"/>
          </a:p>
          <a:p>
            <a:r>
              <a:rPr lang="fr-FR" sz="1400" i="1" dirty="0" smtClean="0"/>
              <a:t>2015; Li </a:t>
            </a:r>
            <a:r>
              <a:rPr lang="fr-FR" sz="1400" i="1" dirty="0"/>
              <a:t>et al., 2015</a:t>
            </a:r>
            <a:r>
              <a:rPr lang="en-US" sz="1400" i="1" dirty="0" smtClean="0"/>
              <a:t>]</a:t>
            </a:r>
            <a:endParaRPr lang="en-US" sz="1400" i="1" dirty="0"/>
          </a:p>
        </p:txBody>
      </p:sp>
      <p:sp>
        <p:nvSpPr>
          <p:cNvPr id="40" name="Rectangle 39"/>
          <p:cNvSpPr/>
          <p:nvPr/>
        </p:nvSpPr>
        <p:spPr>
          <a:xfrm>
            <a:off x="5905610" y="6507457"/>
            <a:ext cx="27685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[</a:t>
            </a:r>
            <a:r>
              <a:rPr lang="en-US" sz="1400" i="1" dirty="0" err="1" smtClean="0"/>
              <a:t>Kiani</a:t>
            </a:r>
            <a:r>
              <a:rPr lang="en-US" sz="1400" i="1" dirty="0" smtClean="0"/>
              <a:t> et </a:t>
            </a:r>
            <a:r>
              <a:rPr lang="en-US" sz="1400" i="1" dirty="0"/>
              <a:t>al. </a:t>
            </a:r>
            <a:r>
              <a:rPr lang="en-US" sz="1400" i="1" dirty="0" smtClean="0"/>
              <a:t>2014; </a:t>
            </a:r>
            <a:r>
              <a:rPr lang="en-US" sz="1400" i="1" dirty="0" err="1" smtClean="0"/>
              <a:t>Kiani</a:t>
            </a:r>
            <a:r>
              <a:rPr lang="en-US" sz="1400" i="1" dirty="0" smtClean="0"/>
              <a:t> et al. 2015]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740580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Automation-assisted workflows can yield dramatic improvements in organism engineering</a:t>
            </a:r>
          </a:p>
          <a:p>
            <a:r>
              <a:rPr lang="en-US" dirty="0" smtClean="0"/>
              <a:t>Biological circuits can be “compiled” from high-level specifications of behavior</a:t>
            </a:r>
            <a:endParaRPr lang="en-US" dirty="0"/>
          </a:p>
          <a:p>
            <a:r>
              <a:rPr lang="en-US" dirty="0" smtClean="0"/>
              <a:t>New biological devices, measurement, and modeling are starting to enable </a:t>
            </a:r>
            <a:r>
              <a:rPr lang="en-US" dirty="0"/>
              <a:t>complex </a:t>
            </a:r>
            <a:r>
              <a:rPr lang="en-US" dirty="0" smtClean="0"/>
              <a:t>designs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91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genetic circuit applications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60266"/>
            <a:ext cx="4038600" cy="92804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Fermentation control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60266"/>
            <a:ext cx="4038600" cy="92804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CAR T-cell Therapy</a:t>
            </a:r>
          </a:p>
        </p:txBody>
      </p:sp>
      <p:pic>
        <p:nvPicPr>
          <p:cNvPr id="6" name="Picture 5" descr="CAR-Engineered_T-Cell_Adoptive_Transf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23"/>
          <a:stretch/>
        </p:blipFill>
        <p:spPr>
          <a:xfrm>
            <a:off x="4691605" y="2447710"/>
            <a:ext cx="4206240" cy="3278375"/>
          </a:xfrm>
          <a:prstGeom prst="rect">
            <a:avLst/>
          </a:prstGeom>
        </p:spPr>
      </p:pic>
      <p:pic>
        <p:nvPicPr>
          <p:cNvPr id="7" name="Picture 6" descr="Samadams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r="1296"/>
          <a:stretch/>
        </p:blipFill>
        <p:spPr>
          <a:xfrm>
            <a:off x="191522" y="2459362"/>
            <a:ext cx="4261104" cy="32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70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Acknowledgements: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1"/>
          </p:nvPr>
        </p:nvSpPr>
        <p:spPr>
          <a:xfrm>
            <a:off x="104424" y="1790086"/>
            <a:ext cx="2400301" cy="1826248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Aaron Adler</a:t>
            </a:r>
          </a:p>
          <a:p>
            <a:pPr>
              <a:buNone/>
              <a:defRPr/>
            </a:pPr>
            <a:r>
              <a:rPr lang="en-US" sz="1800" dirty="0" smtClean="0"/>
              <a:t>Joseph Loyall</a:t>
            </a:r>
          </a:p>
          <a:p>
            <a:pPr>
              <a:buNone/>
              <a:defRPr/>
            </a:pPr>
            <a:r>
              <a:rPr lang="en-US" sz="1800" dirty="0" smtClean="0"/>
              <a:t>Rick Schantz</a:t>
            </a:r>
          </a:p>
          <a:p>
            <a:pPr>
              <a:buNone/>
            </a:pPr>
            <a:r>
              <a:rPr lang="en-US" sz="1800" dirty="0" err="1" smtClean="0"/>
              <a:t>Fusun</a:t>
            </a:r>
            <a:r>
              <a:rPr lang="en-US" sz="1800" dirty="0" smtClean="0"/>
              <a:t> </a:t>
            </a:r>
            <a:r>
              <a:rPr lang="en-US" sz="1800" dirty="0" err="1" smtClean="0"/>
              <a:t>Yaman</a:t>
            </a:r>
            <a:endParaRPr lang="en-US" sz="1800" dirty="0" smtClean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2319873" y="1790086"/>
            <a:ext cx="2231128" cy="362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Ron Weiss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Jonathan Babb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Noah </a:t>
            </a:r>
            <a:r>
              <a:rPr lang="en-US" dirty="0" err="1" smtClean="0">
                <a:latin typeface="Arial"/>
                <a:ea typeface="ＭＳ Ｐゴシック" charset="-128"/>
                <a:cs typeface="ＭＳ Ｐゴシック" charset="-128"/>
              </a:rPr>
              <a:t>Davidsohn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Mohammad Ebrahimkhani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err="1" smtClean="0">
                <a:latin typeface="Arial"/>
                <a:ea typeface="ＭＳ Ｐゴシック" charset="-128"/>
                <a:cs typeface="ＭＳ Ｐゴシック" charset="-128"/>
              </a:rPr>
              <a:t>Samira Kiani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err="1" smtClean="0">
                <a:latin typeface="Arial"/>
                <a:ea typeface="ＭＳ Ｐゴシック" charset="-128"/>
                <a:cs typeface="ＭＳ Ｐゴシック" charset="-128"/>
              </a:rPr>
              <a:t>Tasuku Kitada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Yinqing Li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Ting Lu</a:t>
            </a:r>
          </a:p>
        </p:txBody>
      </p:sp>
      <p:pic>
        <p:nvPicPr>
          <p:cNvPr id="6" name="Picture 4" descr="RTN_BBNtech_primar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019" y="1189570"/>
            <a:ext cx="1975853" cy="61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it-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883" y="1150146"/>
            <a:ext cx="1073156" cy="585358"/>
          </a:xfrm>
          <a:prstGeom prst="rect">
            <a:avLst/>
          </a:prstGeom>
        </p:spPr>
      </p:pic>
      <p:pic>
        <p:nvPicPr>
          <p:cNvPr id="8" name="Picture 7" descr="BU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551" y="1189570"/>
            <a:ext cx="1503363" cy="612611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4363982" y="1790086"/>
            <a:ext cx="2650662" cy="237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Douglas Densmore</a:t>
            </a:r>
            <a:endParaRPr lang="en-US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Evan Appleton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Swapnil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Bhatia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Chenkai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Liu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Viktor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Vasilev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Tyler Wagner</a:t>
            </a:r>
            <a:endParaRPr lang="en-US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4" descr="darpa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950" y="5726026"/>
            <a:ext cx="1839050" cy="11068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1854" y="5788601"/>
            <a:ext cx="1108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Zhen Xie</a:t>
            </a:r>
          </a:p>
        </p:txBody>
      </p:sp>
      <p:pic>
        <p:nvPicPr>
          <p:cNvPr id="12" name="Picture 11" descr="Tsinghu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4565" y="4887761"/>
            <a:ext cx="908050" cy="9137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r="49391"/>
          <a:stretch/>
        </p:blipFill>
        <p:spPr>
          <a:xfrm>
            <a:off x="6638026" y="1161348"/>
            <a:ext cx="894346" cy="7130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48449" y="1790086"/>
            <a:ext cx="1955471" cy="136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Traci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Haddock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Kim de Mora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Meagan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Lizarazo</a:t>
            </a:r>
            <a:endParaRPr lang="en-US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Randy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Rettberg</a:t>
            </a:r>
            <a:endParaRPr lang="en-US" dirty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4877" y="3191113"/>
            <a:ext cx="2154989" cy="3867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48449" y="3577844"/>
            <a:ext cx="2031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Markus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Gershater</a:t>
            </a:r>
            <a:endParaRPr lang="en-US" dirty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4879" y="5395399"/>
            <a:ext cx="1519053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Marc </a:t>
            </a:r>
            <a:r>
              <a:rPr lang="en-US" dirty="0" err="1" smtClean="0">
                <a:latin typeface="Arial"/>
                <a:ea typeface="ＭＳ Ｐゴシック" charset="-128"/>
                <a:cs typeface="ＭＳ Ｐゴシック" charset="-128"/>
              </a:rPr>
              <a:t>Salit</a:t>
            </a:r>
            <a:endParaRPr lang="en-US" dirty="0" smtClean="0"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Sarah Munro</a:t>
            </a:r>
          </a:p>
        </p:txBody>
      </p:sp>
      <p:pic>
        <p:nvPicPr>
          <p:cNvPr id="25" name="Picture 24" descr="NIST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19" y="4911815"/>
            <a:ext cx="1735667" cy="45821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557548" y="4827727"/>
            <a:ext cx="1775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Jim </a:t>
            </a:r>
            <a:r>
              <a:rPr lang="en-US" dirty="0" err="1" smtClean="0">
                <a:latin typeface="Arial"/>
                <a:ea typeface="ＭＳ Ｐゴシック" charset="-128"/>
                <a:cs typeface="ＭＳ Ｐゴシック" charset="-128"/>
              </a:rPr>
              <a:t>Hollenhorst</a:t>
            </a:r>
            <a:endParaRPr lang="en-US" dirty="0" smtClean="0"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/>
          <a:srcRect l="4075" t="7349" r="4444" b="10090"/>
          <a:stretch/>
        </p:blipFill>
        <p:spPr>
          <a:xfrm>
            <a:off x="6638026" y="3937919"/>
            <a:ext cx="1557368" cy="885468"/>
          </a:xfrm>
          <a:prstGeom prst="rect">
            <a:avLst/>
          </a:prstGeom>
        </p:spPr>
      </p:pic>
      <p:pic>
        <p:nvPicPr>
          <p:cNvPr id="26" name="Picture 25" descr="SBOLlogo2_no tex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9583" y="4305146"/>
            <a:ext cx="1714500" cy="606669"/>
          </a:xfrm>
          <a:prstGeom prst="rect">
            <a:avLst/>
          </a:prstGeom>
        </p:spPr>
      </p:pic>
      <p:pic>
        <p:nvPicPr>
          <p:cNvPr id="27" name="Picture 26" descr="sbol_community_June2015_l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8442" y="4934152"/>
            <a:ext cx="2957520" cy="1603433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74745" y="5801522"/>
            <a:ext cx="889000" cy="89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4051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High-Level Genetic Circuit Design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520700" y="1207049"/>
            <a:ext cx="3454400" cy="1447800"/>
          </a:xfrm>
          <a:prstGeom prst="cloudCallout">
            <a:avLst>
              <a:gd name="adj1" fmla="val -12745"/>
              <a:gd name="adj2" fmla="val 712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/>
              <a:t>Make drug when Arabinose shows </a:t>
            </a:r>
            <a:r>
              <a:rPr lang="en-US" sz="2400" dirty="0"/>
              <a:t>up before IPTG</a:t>
            </a:r>
          </a:p>
        </p:txBody>
      </p:sp>
      <p:pic>
        <p:nvPicPr>
          <p:cNvPr id="6" name="Picture 5" descr="female_user_ic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97" y="2972898"/>
            <a:ext cx="1237406" cy="1243501"/>
          </a:xfrm>
          <a:prstGeom prst="rect">
            <a:avLst/>
          </a:prstGeom>
        </p:spPr>
      </p:pic>
      <p:pic>
        <p:nvPicPr>
          <p:cNvPr id="8" name="Picture 7" descr="before-ta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59" y="3644900"/>
            <a:ext cx="5913540" cy="314905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900000">
            <a:off x="2333377" y="3297098"/>
            <a:ext cx="833678" cy="8336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netboo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1" y="3374110"/>
            <a:ext cx="1310474" cy="95699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900000">
            <a:off x="4434849" y="3799961"/>
            <a:ext cx="833678" cy="8336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0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6202"/>
            <a:ext cx="8229600" cy="4525963"/>
          </a:xfrm>
        </p:spPr>
        <p:txBody>
          <a:bodyPr/>
          <a:lstStyle/>
          <a:p>
            <a:r>
              <a:rPr lang="en-US" dirty="0" smtClean="0"/>
              <a:t>Breaking the complexity barrier: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Multiplication of research impact</a:t>
            </a:r>
          </a:p>
          <a:p>
            <a:r>
              <a:rPr lang="en-US" dirty="0" smtClean="0"/>
              <a:t>Reduction of barriers to entry</a:t>
            </a:r>
            <a:endParaRPr 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419600" y="6550025"/>
            <a:ext cx="4746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*Sampling of systems in publications with </a:t>
            </a:r>
            <a:r>
              <a:rPr lang="en-US" sz="1400" u="sng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experimental circuits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821238" y="2350204"/>
            <a:ext cx="4094162" cy="2865438"/>
            <a:chOff x="4617721" y="2163212"/>
            <a:chExt cx="4093845" cy="2865988"/>
          </a:xfrm>
        </p:grpSpPr>
        <p:pic>
          <p:nvPicPr>
            <p:cNvPr id="6" name="Picture 3" descr="C:\Users\rweiss.PRINCETON\Desktop\sb-system-sizes.t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17721" y="2163212"/>
              <a:ext cx="4093845" cy="284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 descr="C:\Users\rweiss.PRINCETON\Desktop\sb-systems.tif"/>
            <p:cNvPicPr>
              <a:picLocks noChangeAspect="1" noChangeArrowheads="1"/>
            </p:cNvPicPr>
            <p:nvPr/>
          </p:nvPicPr>
          <p:blipFill>
            <a:blip r:embed="rId3"/>
            <a:srcRect l="49220" t="85349" r="20976" b="6572"/>
            <a:stretch>
              <a:fillRect/>
            </a:stretch>
          </p:blipFill>
          <p:spPr bwMode="auto">
            <a:xfrm>
              <a:off x="6387354" y="4608330"/>
              <a:ext cx="1183341" cy="230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C:\Users\rweiss.PRINCETON\Desktop\sb-systems.tif"/>
            <p:cNvPicPr>
              <a:picLocks noChangeAspect="1" noChangeArrowheads="1"/>
            </p:cNvPicPr>
            <p:nvPr/>
          </p:nvPicPr>
          <p:blipFill>
            <a:blip r:embed="rId3"/>
            <a:srcRect l="31949" t="92799" r="20976"/>
            <a:stretch>
              <a:fillRect/>
            </a:stretch>
          </p:blipFill>
          <p:spPr bwMode="auto">
            <a:xfrm>
              <a:off x="6087035" y="4823488"/>
              <a:ext cx="1869141" cy="20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0" y="2178754"/>
          <a:ext cx="4705066" cy="3300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1927225" y="1931104"/>
            <a:ext cx="1730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DNA synthesis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6194425" y="1950154"/>
            <a:ext cx="1357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Circuit size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07423" y="1637239"/>
            <a:ext cx="54120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Calibri" charset="0"/>
              </a:rPr>
              <a:t>?</a:t>
            </a:r>
          </a:p>
        </p:txBody>
      </p:sp>
      <p:sp>
        <p:nvSpPr>
          <p:cNvPr id="13" name="Arc 12"/>
          <p:cNvSpPr/>
          <p:nvPr/>
        </p:nvSpPr>
        <p:spPr bwMode="auto">
          <a:xfrm rot="5400000">
            <a:off x="5942807" y="202933"/>
            <a:ext cx="2819400" cy="2868613"/>
          </a:xfrm>
          <a:prstGeom prst="arc">
            <a:avLst/>
          </a:prstGeom>
          <a:ln w="127000">
            <a:solidFill>
              <a:srgbClr val="800000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91165" y="5215642"/>
            <a:ext cx="223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Purnick</a:t>
            </a:r>
            <a:r>
              <a:rPr lang="en-US" dirty="0" smtClean="0"/>
              <a:t> &amp; Weiss, ‘09]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1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tool-chain?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3883759" cy="4979896"/>
            <a:chOff x="575403" y="1358152"/>
            <a:chExt cx="3883759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3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TextBox 34"/>
          <p:cNvSpPr txBox="1"/>
          <p:nvPr/>
        </p:nvSpPr>
        <p:spPr>
          <a:xfrm>
            <a:off x="2709789" y="2892775"/>
            <a:ext cx="387215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800000"/>
                </a:solidFill>
              </a:rPr>
              <a:t>This gap is too big to cross with a single method!</a:t>
            </a:r>
            <a:endParaRPr lang="en-US" sz="3600" b="1" i="1" dirty="0">
              <a:solidFill>
                <a:srgbClr val="8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8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TASBE tool-chain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4003031" cy="4979896"/>
            <a:chOff x="575403" y="1358152"/>
            <a:chExt cx="4003031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581206" y="312926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Abstract Genetic</a:t>
              </a:r>
              <a:r>
                <a:rPr lang="en-US" sz="1500" b="1" dirty="0" smtClean="0"/>
                <a:t> Regulatory </a:t>
              </a:r>
              <a:r>
                <a:rPr lang="en-US" sz="1500" b="1" dirty="0"/>
                <a:t>Network</a:t>
              </a: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575403" y="401182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DNA Parts</a:t>
              </a:r>
              <a:r>
                <a:rPr lang="en-US" sz="1500" b="1" dirty="0" smtClean="0"/>
                <a:t> Sequence</a:t>
              </a:r>
              <a:endParaRPr lang="en-US" sz="1500" b="1" dirty="0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575404" y="4905584"/>
              <a:ext cx="298039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Assembly</a:t>
              </a:r>
              <a:r>
                <a:rPr lang="en-US" sz="1500" b="1" dirty="0" smtClean="0"/>
                <a:t> Instructions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349190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218046" y="189910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961616" y="4545222"/>
              <a:ext cx="0" cy="12594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348221" y="1899100"/>
              <a:ext cx="17223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High level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89471" y="2826948"/>
              <a:ext cx="2268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Coarse chemical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212700" y="5446532"/>
              <a:ext cx="8159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Testing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581206" y="2237986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High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71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03986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1350778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2219634" y="2778934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347602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2216458" y="367021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2202718" y="3709213"/>
              <a:ext cx="23757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smtClean="0">
                  <a:latin typeface="Verdana" charset="0"/>
                </a:rPr>
                <a:t>Detailed chemical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>
              <a:off x="1340211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1338623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658300" y="4531111"/>
            <a:ext cx="2584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Modular architecture also open for flexible choice of organisms, protocols, methods, …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9" name="Picture 38" descr="mit-logo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" y="5089155"/>
            <a:ext cx="1073156" cy="585358"/>
          </a:xfrm>
          <a:prstGeom prst="rect">
            <a:avLst/>
          </a:prstGeom>
        </p:spPr>
      </p:pic>
      <p:pic>
        <p:nvPicPr>
          <p:cNvPr id="40" name="Picture 39" descr="BU 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01" y="5829143"/>
            <a:ext cx="1073156" cy="4373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314457" y="5051118"/>
            <a:ext cx="126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Ron</a:t>
            </a:r>
          </a:p>
          <a:p>
            <a:r>
              <a:rPr lang="en-US" dirty="0" smtClean="0"/>
              <a:t>Weiss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289056" y="5708470"/>
            <a:ext cx="126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Douglas Densmore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53994" y="4716453"/>
            <a:ext cx="175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Collaborators: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90494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p14="http://schemas.microsoft.com/office/powerpoint/2010/main" val="31883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6" name="Group 36"/>
          <p:cNvGrpSpPr/>
          <p:nvPr/>
        </p:nvGrpSpPr>
        <p:grpSpPr>
          <a:xfrm>
            <a:off x="241300" y="1282700"/>
            <a:ext cx="8826500" cy="3162082"/>
            <a:chOff x="241300" y="1282700"/>
            <a:chExt cx="8826500" cy="3162082"/>
          </a:xfrm>
        </p:grpSpPr>
        <p:sp>
          <p:nvSpPr>
            <p:cNvPr id="90" name="Rectangle 89"/>
            <p:cNvSpPr/>
            <p:nvPr/>
          </p:nvSpPr>
          <p:spPr>
            <a:xfrm>
              <a:off x="241300" y="2628900"/>
              <a:ext cx="685800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latin typeface="Courier"/>
                  <a:cs typeface="Courier"/>
                </a:rPr>
                <a:t>(</a:t>
              </a:r>
              <a:r>
                <a:rPr lang="en-US" sz="2800" dirty="0" err="1" smtClean="0">
                  <a:latin typeface="Courier"/>
                  <a:cs typeface="Courier"/>
                </a:rPr>
                <a:t>def</a:t>
              </a:r>
              <a:r>
                <a:rPr lang="en-US" sz="2800" dirty="0" smtClean="0">
                  <a:latin typeface="Courier"/>
                  <a:cs typeface="Courier"/>
                </a:rPr>
                <a:t> </a:t>
              </a:r>
              <a:r>
                <a:rPr lang="en-US" sz="2800" b="1" dirty="0" smtClean="0">
                  <a:latin typeface="Courier"/>
                  <a:cs typeface="Courier"/>
                </a:rPr>
                <a:t>simple-sensor-actuator</a:t>
              </a:r>
              <a:r>
                <a:rPr lang="en-US" sz="2800" dirty="0" smtClean="0">
                  <a:latin typeface="Courier"/>
                  <a:cs typeface="Courier"/>
                </a:rPr>
                <a:t> ()</a:t>
              </a:r>
            </a:p>
            <a:p>
              <a:r>
                <a:rPr lang="en-US" sz="2800" dirty="0" smtClean="0">
                  <a:latin typeface="Courier"/>
                  <a:cs typeface="Courier"/>
                </a:rPr>
                <a:t>  (let ((x (</a:t>
              </a:r>
              <a:r>
                <a:rPr lang="en-US" sz="2800" b="1" dirty="0" smtClean="0">
                  <a:solidFill>
                    <a:srgbClr val="008000"/>
                  </a:solidFill>
                  <a:latin typeface="Courier"/>
                  <a:cs typeface="Courier"/>
                </a:rPr>
                <a:t>test-sensor</a:t>
              </a:r>
              <a:r>
                <a:rPr lang="en-US" sz="2800" dirty="0" smtClean="0">
                  <a:latin typeface="Courier"/>
                  <a:cs typeface="Courier"/>
                </a:rPr>
                <a:t>)))</a:t>
              </a:r>
            </a:p>
            <a:p>
              <a:r>
                <a:rPr lang="en-US" sz="2800" dirty="0" smtClean="0">
                  <a:latin typeface="Courier"/>
                  <a:cs typeface="Courier"/>
                </a:rPr>
                <a:t>    (</a:t>
              </a:r>
              <a:r>
                <a:rPr lang="en-US" sz="2800" b="1" dirty="0" smtClean="0">
                  <a:solidFill>
                    <a:schemeClr val="accent4"/>
                  </a:solidFill>
                  <a:latin typeface="Courier"/>
                  <a:cs typeface="Courier"/>
                </a:rPr>
                <a:t>debug</a:t>
              </a:r>
              <a:r>
                <a:rPr lang="en-US" sz="2800" dirty="0" smtClean="0">
                  <a:solidFill>
                    <a:schemeClr val="accent4"/>
                  </a:solidFill>
                  <a:latin typeface="Courier"/>
                  <a:cs typeface="Courier"/>
                </a:rPr>
                <a:t> </a:t>
              </a:r>
              <a:r>
                <a:rPr lang="en-US" sz="2800" dirty="0" smtClean="0">
                  <a:latin typeface="Courier"/>
                  <a:cs typeface="Courier"/>
                </a:rPr>
                <a:t>x)</a:t>
              </a:r>
            </a:p>
            <a:p>
              <a:r>
                <a:rPr lang="en-US" sz="2800" dirty="0" smtClean="0">
                  <a:latin typeface="Courier"/>
                  <a:cs typeface="Courier"/>
                </a:rPr>
                <a:t>    (</a:t>
              </a:r>
              <a:r>
                <a:rPr lang="en-US" sz="2800" b="1" dirty="0" smtClean="0">
                  <a:solidFill>
                    <a:srgbClr val="8064A2"/>
                  </a:solidFill>
                  <a:latin typeface="Courier"/>
                  <a:cs typeface="Courier"/>
                </a:rPr>
                <a:t>debug-2</a:t>
              </a:r>
              <a:r>
                <a:rPr lang="en-US" sz="2800" dirty="0" smtClean="0">
                  <a:latin typeface="Courier"/>
                  <a:cs typeface="Courier"/>
                </a:rPr>
                <a:t> (</a:t>
              </a:r>
              <a:r>
                <a:rPr lang="en-US" sz="2800" b="1" dirty="0" smtClean="0">
                  <a:solidFill>
                    <a:schemeClr val="accent2"/>
                  </a:solidFill>
                  <a:latin typeface="Courier"/>
                  <a:cs typeface="Courier"/>
                </a:rPr>
                <a:t>not</a:t>
              </a:r>
              <a:r>
                <a:rPr lang="en-US" sz="2800" dirty="0" smtClean="0">
                  <a:solidFill>
                    <a:srgbClr val="4F81BD"/>
                  </a:solidFill>
                  <a:latin typeface="Courier"/>
                  <a:cs typeface="Courier"/>
                </a:rPr>
                <a:t> </a:t>
              </a:r>
              <a:r>
                <a:rPr lang="en-US" sz="2800" dirty="0" smtClean="0">
                  <a:latin typeface="Courier"/>
                  <a:cs typeface="Courier"/>
                </a:rPr>
                <a:t>x))))</a:t>
              </a:r>
              <a:endParaRPr lang="en-US" sz="2800" dirty="0">
                <a:latin typeface="Courier"/>
                <a:cs typeface="Courier"/>
              </a:endParaRPr>
            </a:p>
          </p:txBody>
        </p:sp>
        <p:sp>
          <p:nvSpPr>
            <p:cNvPr id="167" name="Rounded Rectangle 166"/>
            <p:cNvSpPr/>
            <p:nvPr/>
          </p:nvSpPr>
          <p:spPr>
            <a:xfrm>
              <a:off x="7391397" y="1282700"/>
              <a:ext cx="1676403" cy="774700"/>
            </a:xfrm>
            <a:prstGeom prst="roundRect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grpSp>
        <p:nvGrpSpPr>
          <p:cNvPr id="8" name="Group 29"/>
          <p:cNvGrpSpPr/>
          <p:nvPr/>
        </p:nvGrpSpPr>
        <p:grpSpPr>
          <a:xfrm>
            <a:off x="1619135" y="3538259"/>
            <a:ext cx="4039019" cy="2197869"/>
            <a:chOff x="1619135" y="3538259"/>
            <a:chExt cx="4039019" cy="2197869"/>
          </a:xfrm>
        </p:grpSpPr>
        <p:sp>
          <p:nvSpPr>
            <p:cNvPr id="170" name="Circular Arrow 169"/>
            <p:cNvSpPr/>
            <p:nvPr/>
          </p:nvSpPr>
          <p:spPr>
            <a:xfrm rot="5003723">
              <a:off x="1533537" y="3623857"/>
              <a:ext cx="2197868" cy="202667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25513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3" name="Circular Arrow 172"/>
            <p:cNvSpPr/>
            <p:nvPr/>
          </p:nvSpPr>
          <p:spPr>
            <a:xfrm rot="16596277" flipH="1">
              <a:off x="3545885" y="3623858"/>
              <a:ext cx="2197868" cy="202667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25513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high-level program of a system that reacts depending on sensor output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p14="http://schemas.microsoft.com/office/powerpoint/2010/main" val="310467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b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bbn_template.potx</Template>
  <TotalTime>7785</TotalTime>
  <Words>1990</Words>
  <Application>Microsoft Macintosh PowerPoint</Application>
  <PresentationFormat>On-screen Show (4:3)</PresentationFormat>
  <Paragraphs>536</Paragraphs>
  <Slides>40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bbn_template</vt:lpstr>
      <vt:lpstr>PowerPoint Presentation</vt:lpstr>
      <vt:lpstr>Vision: WYSIWYG Organism Engineering</vt:lpstr>
      <vt:lpstr>Focus: Genetic Circuits</vt:lpstr>
      <vt:lpstr>Example genetic circuit applications</vt:lpstr>
      <vt:lpstr>High-Level Genetic Circuit Design</vt:lpstr>
      <vt:lpstr>Why is this important?</vt:lpstr>
      <vt:lpstr>Why a tool-chain?</vt:lpstr>
      <vt:lpstr>TASBE tool-chain</vt:lpstr>
      <vt:lpstr>A Tool-Chain Example</vt:lpstr>
      <vt:lpstr>A Tool-Chain Example</vt:lpstr>
      <vt:lpstr>A Tool-Chain Example</vt:lpstr>
      <vt:lpstr>A Tool-Chain Example</vt:lpstr>
      <vt:lpstr>A Tool-Chain Example</vt:lpstr>
      <vt:lpstr>A Tool-Chain Example</vt:lpstr>
      <vt:lpstr>Synthetic Biology Open Language</vt:lpstr>
      <vt:lpstr>SBOL supports bio-design interchange</vt:lpstr>
      <vt:lpstr>High-Level Design: BioCompiler</vt:lpstr>
      <vt:lpstr>Motif-Based Compilation</vt:lpstr>
      <vt:lpstr>Motif-Based Compilation</vt:lpstr>
      <vt:lpstr>Motif-Based Compilation</vt:lpstr>
      <vt:lpstr>Motif-Based Compilation</vt:lpstr>
      <vt:lpstr>Motif-Based Compilation</vt:lpstr>
      <vt:lpstr>Optimization</vt:lpstr>
      <vt:lpstr>Design Optimization</vt:lpstr>
      <vt:lpstr>Design Optimization</vt:lpstr>
      <vt:lpstr>Complex Example: 4-bit Counter</vt:lpstr>
      <vt:lpstr>The Tool-Chain Approach:</vt:lpstr>
      <vt:lpstr>Complex Designs: Barriers &amp; Emerging Solutions</vt:lpstr>
      <vt:lpstr>Characterization &amp; reproducibility</vt:lpstr>
      <vt:lpstr>2015 iGEM Interlab Study Participation</vt:lpstr>
      <vt:lpstr>High precision possible</vt:lpstr>
      <vt:lpstr>Instrument issues drive variation!</vt:lpstr>
      <vt:lpstr>Calibrated Flow Cytometry</vt:lpstr>
      <vt:lpstr>Example: Predicting Repressor Cascades</vt:lpstr>
      <vt:lpstr>How much does calibration matter?</vt:lpstr>
      <vt:lpstr>Example: Engineering Replicon Expression</vt:lpstr>
      <vt:lpstr>High-performance device libraries</vt:lpstr>
      <vt:lpstr>High-performance device libraries</vt:lpstr>
      <vt:lpstr>Summary</vt:lpstr>
      <vt:lpstr>Acknowledgements:</vt:lpstr>
    </vt:vector>
  </TitlesOfParts>
  <Company>BBN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Jake Beal</dc:creator>
  <cp:lastModifiedBy>Jake Beal</cp:lastModifiedBy>
  <cp:revision>270</cp:revision>
  <dcterms:created xsi:type="dcterms:W3CDTF">2012-05-30T11:32:39Z</dcterms:created>
  <dcterms:modified xsi:type="dcterms:W3CDTF">2015-11-30T20:24:54Z</dcterms:modified>
</cp:coreProperties>
</file>